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9" r:id="rId28"/>
    <p:sldId id="291" r:id="rId29"/>
    <p:sldId id="283" r:id="rId30"/>
    <p:sldId id="284" r:id="rId31"/>
    <p:sldId id="286" r:id="rId32"/>
    <p:sldId id="287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6441-76BF-48B0-9FF6-873A047A62CF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73E2-94A3-4BDC-838B-F784FDDB1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D130B-1015-4D92-9778-397C55C9ED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Dubai FGF-008 (ground floor of F-wing)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Note the scales-option real numbers or not will effect what you can do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7B813-49D6-442B-9CB9-C35003F0F58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8ADA0-F9E3-42ED-80C3-16FACD07CBC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Use xl demo inside Tutorial- sample files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62E5B-C051-4DAC-B92E-10A457BA8DC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Use statistics coach as an example</a:t>
            </a:r>
          </a:p>
          <a:p>
            <a:pPr eaLnBrk="1" hangingPunct="1"/>
            <a:r>
              <a:rPr lang="en-US" smtClean="0"/>
              <a:t>Keep the default settings- Pearson is for interval or ratio data</a:t>
            </a:r>
          </a:p>
          <a:p>
            <a:pPr eaLnBrk="1" hangingPunct="1"/>
            <a:r>
              <a:rPr lang="en-US" smtClean="0"/>
              <a:t>Spearman is for dichotomous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788E0-ACF2-4873-B839-D8D4F292FBC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R=.335 (weak to moderate)</a:t>
            </a:r>
          </a:p>
          <a:p>
            <a:pPr eaLnBrk="1" hangingPunct="1"/>
            <a:r>
              <a:rPr lang="en-US" smtClean="0"/>
              <a:t>The significance of a correlation coefficient is </a:t>
            </a:r>
            <a:r>
              <a:rPr lang="en-US" i="1" smtClean="0"/>
              <a:t>not</a:t>
            </a:r>
            <a:r>
              <a:rPr lang="en-US" smtClean="0"/>
              <a:t> a determination of the strength of the relationship. Significance means, as always, that the observed value most likely did not occur by chance.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Nearly everything you do will probably use inferential stats- in spss is it doesn’t you will select descriptive stats</a:t>
            </a:r>
          </a:p>
          <a:p>
            <a:pPr eaLnBrk="1" hangingPunct="1"/>
            <a:r>
              <a:rPr lang="en-US" smtClean="0"/>
              <a:t>Give some examples in the room – stats are something we use all the time- ages, height, grades etc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DF338-4E7B-4E82-AF1C-4C500CD2705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 descriptive</a:t>
            </a:r>
          </a:p>
          <a:p>
            <a:pPr eaLnBrk="1" hangingPunct="1"/>
            <a:r>
              <a:rPr lang="en-US" smtClean="0"/>
              <a:t>B is inferential because it is making a prediction based upon past observations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4280E-07AC-4691-B210-E893CF21AB0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other way descriptive stats and inferential stats differ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DD2F4-9AC5-417B-AE38-DF871ECED39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Labeling and enter your variables in SPSS is much of this first session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295BA-1B40-4DF0-9EC9-BD9F10CA54C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Lets put these data types in groupings- categories &amp; numbers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7B798-CC0B-45FB-90D9-971F0055AC1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Interval and ratio are real numbers</a:t>
            </a:r>
          </a:p>
          <a:p>
            <a:pPr eaLnBrk="1" hangingPunct="1"/>
            <a:r>
              <a:rPr lang="en-US" smtClean="0"/>
              <a:t>Issues arise when we try to apply parametric stats to ordinal- ie) likert scales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1B499-DEE1-4C71-B008-AAE58890638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Parametric- you have a better chance of recognizing chance vs actual patterns in the datayou have a better chance of recognizing chance vs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Tell story about Likert scales t test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01A79-233A-49C1-98F6-FA35649B375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66169-E5F9-4BC5-A26E-3033558EC7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Save as you go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0D861-DE42-438A-9761-2C290E39E76A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66D5-398F-440B-9894-25D8F26C4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soft.com/textbook/stathome.html" TargetMode="External"/><Relationship Id="rId3" Type="http://schemas.openxmlformats.org/officeDocument/2006/relationships/hyperlink" Target="http://www.stat.tamu.edu/spss.php" TargetMode="External"/><Relationship Id="rId7" Type="http://schemas.openxmlformats.org/officeDocument/2006/relationships/hyperlink" Target="http://calcnet.mth.cmich.edu/org/spss/toc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hyperlink" Target="http://www.psych.utoronto.ca/courses/c1/spss/page1.htm" TargetMode="External"/><Relationship Id="rId5" Type="http://schemas.openxmlformats.org/officeDocument/2006/relationships/hyperlink" Target="http://www.indiana.edu/~statmath/stat/spss/win/" TargetMode="External"/><Relationship Id="rId4" Type="http://schemas.openxmlformats.org/officeDocument/2006/relationships/hyperlink" Target="http://www.ats.ucla.edu/stat/spss/sk/defaul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6700" b="1" dirty="0" smtClean="0"/>
              <a:t>Introduction to SPSS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Presented by : </a:t>
            </a:r>
            <a:r>
              <a:rPr lang="en-US" dirty="0" err="1" smtClean="0">
                <a:solidFill>
                  <a:schemeClr val="tx1"/>
                </a:solidFill>
              </a:rPr>
              <a:t>edgar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For Statistical and financial accounting class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605D50-2A0F-47BE-BF40-6279B82EA0A7}" type="slidenum">
              <a:rPr lang="en-US" smtClean="0"/>
              <a:pPr/>
              <a:t>1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152400"/>
            <a:ext cx="5638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SPSS Workspace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33600" y="990600"/>
            <a:ext cx="6390350" cy="5330825"/>
          </a:xfrm>
          <a:noFill/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64A52-0116-4A7D-A92D-3544C41480E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914400" y="1295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Cases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1600200" y="16002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2590800" y="1676400"/>
            <a:ext cx="2895600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762000" y="6096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Variables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1524000" y="990600"/>
            <a:ext cx="1219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057400" y="5943600"/>
            <a:ext cx="1981200" cy="3810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0" y="4876800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Toggle between Data and Variable Views</a:t>
            </a: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685800" y="5562600"/>
            <a:ext cx="1295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1828800"/>
            <a:ext cx="2447925" cy="1181100"/>
          </a:xfrm>
          <a:noFill/>
        </p:spPr>
      </p:pic>
      <p:pic>
        <p:nvPicPr>
          <p:cNvPr id="1229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524000" y="4191000"/>
            <a:ext cx="5334000" cy="1243013"/>
          </a:xfrm>
          <a:noFill/>
        </p:spPr>
      </p:pic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B816E3-D4B1-42DB-9E44-052558CE7C0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838200" y="1295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 Click Variable View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914400" y="32004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2. Click the Row 1, Name cell and type Campus (no spaces allowed in name)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14350" y="1979296"/>
            <a:ext cx="3932238" cy="1491296"/>
          </a:xfrm>
          <a:noFill/>
        </p:spPr>
      </p:pic>
      <p:pic>
        <p:nvPicPr>
          <p:cNvPr id="13316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3733800" y="5029200"/>
            <a:ext cx="2209800" cy="911225"/>
          </a:xfrm>
          <a:noFill/>
        </p:spPr>
      </p:pic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5F889-BE25-4F89-8220-E589B824B22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914400" y="44958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4. Type 2 for the value and dubai for the label- click Add and then OK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838200" y="11430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3. Click the Row 1, Values cell and type 1 for the value and abu dhabi for the label- click Add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4340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1600200"/>
            <a:ext cx="4648200" cy="1576388"/>
          </a:xfrm>
          <a:noFill/>
        </p:spPr>
      </p:pic>
      <p:pic>
        <p:nvPicPr>
          <p:cNvPr id="14342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676400" y="4724400"/>
            <a:ext cx="5867400" cy="1039813"/>
          </a:xfrm>
          <a:noFill/>
        </p:spPr>
      </p:pic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FD241-A84A-43B2-B852-08757884E15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14400" y="1066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5. Click the Row 2, Name cell and type TOEFL </a:t>
            </a:r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914400" y="38100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6. Click the Row 2, Label cell and type Paper based TOEFL Scores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5364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2057400"/>
            <a:ext cx="4724400" cy="1014413"/>
          </a:xfrm>
          <a:noFill/>
        </p:spPr>
      </p:pic>
      <p:pic>
        <p:nvPicPr>
          <p:cNvPr id="1536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667000" y="4419600"/>
            <a:ext cx="3886200" cy="1063625"/>
          </a:xfrm>
          <a:noFill/>
        </p:spPr>
      </p:pic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C392E-110F-4E25-A87C-DD2BDCD76F5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90600" y="3733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8. Click the Row 4, Name cell and type Gender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90600" y="1295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7. Click the Row 3, Name cell and type IELTS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1600200"/>
            <a:ext cx="5257800" cy="1925638"/>
          </a:xfrm>
          <a:noFill/>
        </p:spPr>
      </p:pic>
      <p:pic>
        <p:nvPicPr>
          <p:cNvPr id="16391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143000" y="4419600"/>
            <a:ext cx="6781800" cy="1828800"/>
          </a:xfrm>
          <a:noFill/>
        </p:spPr>
      </p:pic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1CBE6-7108-49B0-B585-AFBA67037B9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914400" y="1066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9. Click the Row 4, Type cell and click String and click OK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914400" y="3657600"/>
            <a:ext cx="7848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10. Click the Row 4, Values cell and type m for the value and male for the label- click Add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741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257800" y="2438400"/>
            <a:ext cx="3124200" cy="488950"/>
          </a:xfrm>
          <a:noFill/>
        </p:spPr>
      </p:pic>
      <p:pic>
        <p:nvPicPr>
          <p:cNvPr id="17417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438400" y="4191000"/>
            <a:ext cx="3505200" cy="1163638"/>
          </a:xfrm>
          <a:noFill/>
        </p:spPr>
      </p:pic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10EEE-36AF-4959-B849-2935CC024364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057400"/>
            <a:ext cx="23622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914400" y="1066800"/>
            <a:ext cx="7848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11. Type f for the value and female for the label- click Add and then OK (notice the measure is now nominal)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914400" y="33528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12. Click Data View in the bottom left corner to start entering the data</a:t>
            </a:r>
          </a:p>
        </p:txBody>
      </p:sp>
      <p:sp>
        <p:nvSpPr>
          <p:cNvPr id="17416" name="Line 12"/>
          <p:cNvSpPr>
            <a:spLocks noChangeShapeType="1"/>
          </p:cNvSpPr>
          <p:nvPr/>
        </p:nvSpPr>
        <p:spPr bwMode="auto">
          <a:xfrm>
            <a:off x="3962400" y="2590800"/>
            <a:ext cx="1295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Data Entry (by hand)</a:t>
            </a:r>
          </a:p>
        </p:txBody>
      </p:sp>
      <p:pic>
        <p:nvPicPr>
          <p:cNvPr id="1843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2057400"/>
            <a:ext cx="4876800" cy="2163763"/>
          </a:xfrm>
          <a:noFill/>
        </p:spPr>
      </p:pic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BF6F1B-AC83-481C-8EA9-99971C62226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13. Click on the cells and enter the data (either type numbers of select from the dropdown menu)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Data Entry (import from Excel)</a:t>
            </a:r>
          </a:p>
        </p:txBody>
      </p:sp>
      <p:pic>
        <p:nvPicPr>
          <p:cNvPr id="1946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057400" y="1676400"/>
            <a:ext cx="4191000" cy="1982788"/>
          </a:xfrm>
          <a:noFill/>
        </p:spPr>
      </p:pic>
      <p:pic>
        <p:nvPicPr>
          <p:cNvPr id="1946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1676400" y="4495800"/>
            <a:ext cx="6019800" cy="1511300"/>
          </a:xfrm>
          <a:noFill/>
        </p:spPr>
      </p:pic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9ECB56-3BCC-486A-8C4C-9D68D60B18B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914400" y="1066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14. Click Open- Data…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914400" y="38100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15. Change Files of type to Excel, then browse and open the file.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2362200" y="4267200"/>
            <a:ext cx="3810000" cy="461963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SPSS- Tutorial- Sample Files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Data Entry (import from Excel)</a:t>
            </a:r>
          </a:p>
        </p:txBody>
      </p:sp>
      <p:pic>
        <p:nvPicPr>
          <p:cNvPr id="20484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6659" y="1562731"/>
            <a:ext cx="3247619" cy="2324425"/>
          </a:xfrm>
          <a:noFill/>
        </p:spPr>
      </p:pic>
      <p:pic>
        <p:nvPicPr>
          <p:cNvPr id="20486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53000" y="4343400"/>
            <a:ext cx="3930650" cy="2143424"/>
          </a:xfrm>
          <a:noFill/>
        </p:spPr>
      </p:pic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9EDAA-8C8B-4FE3-AD32-D3CBAB69B36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1006475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16. Select the worksheet, the range (if desired), and if to read variable names- click OK</a:t>
            </a:r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3733800" y="3505200"/>
            <a:ext cx="1295400" cy="6858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4800600" y="3657600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The data and variable names will appear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smtClean="0"/>
              <a:t>Review of Concepts (stats and scales)</a:t>
            </a:r>
          </a:p>
          <a:p>
            <a:pPr eaLnBrk="1" hangingPunct="1"/>
            <a:r>
              <a:rPr lang="en-US" smtClean="0"/>
              <a:t>Data entry (the workspace and labels)</a:t>
            </a:r>
          </a:p>
          <a:p>
            <a:pPr lvl="1" eaLnBrk="1" hangingPunct="1"/>
            <a:r>
              <a:rPr lang="en-US" smtClean="0"/>
              <a:t>By hand</a:t>
            </a:r>
          </a:p>
          <a:p>
            <a:pPr lvl="1" eaLnBrk="1" hangingPunct="1"/>
            <a:r>
              <a:rPr lang="en-US" smtClean="0"/>
              <a:t>Import Excel</a:t>
            </a:r>
          </a:p>
          <a:p>
            <a:pPr eaLnBrk="1" hangingPunct="1"/>
            <a:r>
              <a:rPr lang="en-US" smtClean="0"/>
              <a:t>Running an analysis- frequency, central tendency, correlation 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1710F0-9DF3-4145-8600-227747FB7BFD}" type="slidenum">
              <a:rPr lang="en-US" smtClean="0"/>
              <a:pPr/>
              <a:t>2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Running Analyses</a:t>
            </a:r>
          </a:p>
        </p:txBody>
      </p:sp>
      <p:pic>
        <p:nvPicPr>
          <p:cNvPr id="21508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447800"/>
            <a:ext cx="3810000" cy="1390650"/>
          </a:xfrm>
          <a:noFill/>
        </p:spPr>
      </p:pic>
      <p:pic>
        <p:nvPicPr>
          <p:cNvPr id="21511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057400" y="3733800"/>
            <a:ext cx="4953000" cy="2251075"/>
          </a:xfrm>
          <a:noFill/>
        </p:spPr>
      </p:pic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018E1-C60A-4152-BA23-DC3F7C8EE19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17. With SPSS open, select file- Open- Data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990600" y="30480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18. Navigate to SPSS- Tutorial- sample_files- select demo, click Open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(Frequency)</a:t>
            </a:r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1447800"/>
            <a:ext cx="3733800" cy="1500188"/>
          </a:xfrm>
          <a:noFill/>
        </p:spPr>
      </p:pic>
      <p:pic>
        <p:nvPicPr>
          <p:cNvPr id="225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590800" y="4038600"/>
            <a:ext cx="4648200" cy="2455863"/>
          </a:xfrm>
          <a:noFill/>
        </p:spPr>
      </p:pic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364E2-02E4-4566-A38B-082B998A7CA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19. Select Analyze- Descriptive Stats- Frequencies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762000" y="32766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20. Select the desired variables and click the arrow to move them to the right side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(Frequency)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1447800"/>
            <a:ext cx="4191000" cy="822325"/>
          </a:xfrm>
          <a:noFill/>
        </p:spPr>
      </p:pic>
      <p:pic>
        <p:nvPicPr>
          <p:cNvPr id="23558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600200" y="2971800"/>
            <a:ext cx="4191000" cy="2971800"/>
          </a:xfrm>
          <a:noFill/>
        </p:spPr>
      </p:pic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A46A-E652-4785-B8A3-02BB8264367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8200" y="8382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21. Click Statistics 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838200" y="23622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22. Select any stats that you want to see, click Continue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(Frequency)</a:t>
            </a:r>
          </a:p>
        </p:txBody>
      </p:sp>
      <p:pic>
        <p:nvPicPr>
          <p:cNvPr id="2458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676400"/>
            <a:ext cx="4343400" cy="777875"/>
          </a:xfrm>
          <a:noFill/>
        </p:spPr>
      </p:pic>
      <p:pic>
        <p:nvPicPr>
          <p:cNvPr id="2458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2209800" y="3276600"/>
            <a:ext cx="3200400" cy="3014663"/>
          </a:xfrm>
          <a:noFill/>
        </p:spPr>
      </p:pic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1671CC-3744-460C-863F-1FD1AFB548C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38200" y="1143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23. Click Charts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838200" y="2667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24. Select the type of chart you want, click Continue, then OK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(Frequency)</a:t>
            </a:r>
          </a:p>
        </p:txBody>
      </p:sp>
      <p:pic>
        <p:nvPicPr>
          <p:cNvPr id="2560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510" y="530225"/>
            <a:ext cx="6689018" cy="4187825"/>
          </a:xfrm>
          <a:noFill/>
        </p:spPr>
      </p:pic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9A6F6-C26E-43B2-A590-BB6B5764D76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2819400" y="152400"/>
            <a:ext cx="52578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Result Tables and Graphs will appear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(Central Tendency)</a:t>
            </a:r>
          </a:p>
        </p:txBody>
      </p:sp>
      <p:pic>
        <p:nvPicPr>
          <p:cNvPr id="26628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981200"/>
            <a:ext cx="3657600" cy="1008063"/>
          </a:xfrm>
          <a:noFill/>
        </p:spPr>
      </p:pic>
      <p:pic>
        <p:nvPicPr>
          <p:cNvPr id="26629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3048000" y="3886200"/>
            <a:ext cx="4419600" cy="2709863"/>
          </a:xfrm>
          <a:noFill/>
        </p:spPr>
      </p:pic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851E2-0D04-4063-87C9-F815A5E6501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30" name="Text Box 12"/>
          <p:cNvSpPr txBox="1">
            <a:spLocks noChangeArrowheads="1"/>
          </p:cNvSpPr>
          <p:nvPr/>
        </p:nvSpPr>
        <p:spPr bwMode="auto">
          <a:xfrm>
            <a:off x="838200" y="304800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26. Select the desired variables (household income) and click the arrow to move them to the right side </a:t>
            </a:r>
          </a:p>
        </p:txBody>
      </p:sp>
      <p:sp>
        <p:nvSpPr>
          <p:cNvPr id="26631" name="Text Box 13"/>
          <p:cNvSpPr txBox="1">
            <a:spLocks noChangeArrowheads="1"/>
          </p:cNvSpPr>
          <p:nvPr/>
        </p:nvSpPr>
        <p:spPr bwMode="auto">
          <a:xfrm>
            <a:off x="762000" y="1295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25. Select Analyze- Descriptive Stats- Frequencies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(Central Tendency)</a:t>
            </a:r>
          </a:p>
        </p:txBody>
      </p:sp>
      <p:pic>
        <p:nvPicPr>
          <p:cNvPr id="27652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495800" y="1371600"/>
            <a:ext cx="3810000" cy="2659063"/>
          </a:xfrm>
          <a:noFill/>
        </p:spPr>
      </p:pic>
      <p:pic>
        <p:nvPicPr>
          <p:cNvPr id="27657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1447800" y="4419600"/>
            <a:ext cx="2724150" cy="2076450"/>
          </a:xfrm>
        </p:spPr>
      </p:pic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07C3D-29ED-4AC5-A379-8F157E61DA0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1143000" y="3962400"/>
            <a:ext cx="30480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Results will appear</a:t>
            </a:r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838200" y="1219200"/>
            <a:ext cx="3657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27. Select some measures of central tendency and dispersion- click Continue then OK </a:t>
            </a:r>
          </a:p>
        </p:txBody>
      </p:sp>
      <p:sp>
        <p:nvSpPr>
          <p:cNvPr id="27655" name="Oval 12"/>
          <p:cNvSpPr>
            <a:spLocks noChangeArrowheads="1"/>
          </p:cNvSpPr>
          <p:nvPr/>
        </p:nvSpPr>
        <p:spPr bwMode="auto">
          <a:xfrm>
            <a:off x="4343400" y="3200400"/>
            <a:ext cx="17526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Oval 13"/>
          <p:cNvSpPr>
            <a:spLocks noChangeArrowheads="1"/>
          </p:cNvSpPr>
          <p:nvPr/>
        </p:nvSpPr>
        <p:spPr bwMode="auto">
          <a:xfrm>
            <a:off x="6553200" y="1752600"/>
            <a:ext cx="609600" cy="1219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6"/>
          <p:cNvSpPr>
            <a:spLocks noChangeShapeType="1"/>
          </p:cNvSpPr>
          <p:nvPr/>
        </p:nvSpPr>
        <p:spPr bwMode="auto">
          <a:xfrm flipH="1">
            <a:off x="4267200" y="4114800"/>
            <a:ext cx="16002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Sort cases by variables: Data           Sort Cases </a:t>
            </a:r>
          </a:p>
          <a:p>
            <a:pPr eaLnBrk="1" hangingPunct="1"/>
            <a:r>
              <a:rPr lang="en-US" sz="2000" dirty="0" smtClean="0"/>
              <a:t>You can use Sort Cases to find missing. 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Sort and select cases</a:t>
            </a:r>
            <a:endParaRPr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724400" y="4724400"/>
            <a:ext cx="457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86200" y="1676400"/>
            <a:ext cx="5334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4" name="Picture 6" descr="sort0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0010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 descr="sort0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895600"/>
            <a:ext cx="36195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6553200" y="3733800"/>
            <a:ext cx="457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85800" y="3200400"/>
            <a:ext cx="457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A351F-7A2E-4D99-ADFD-CA1BAABF26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Select cases</a:t>
            </a:r>
          </a:p>
          <a:p>
            <a:pPr lvl="1" eaLnBrk="1" hangingPunct="1">
              <a:defRPr/>
            </a:pPr>
            <a:r>
              <a:rPr lang="en-US" dirty="0" smtClean="0"/>
              <a:t>Example 1. Select Females for analysis.</a:t>
            </a:r>
          </a:p>
          <a:p>
            <a:pPr marL="881063" lvl="1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Go to Data           Select Cases</a:t>
            </a:r>
          </a:p>
          <a:p>
            <a:pPr marL="881063" lvl="1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Under Select: check the second one</a:t>
            </a:r>
          </a:p>
          <a:p>
            <a:pPr marL="881063" lvl="1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Click If button</a:t>
            </a:r>
          </a:p>
          <a:p>
            <a:pPr marL="514350" indent="-51435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Sort and select cases</a:t>
            </a:r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4200" y="2514600"/>
            <a:ext cx="5334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7" name="Picture 4" descr="select cas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352800"/>
            <a:ext cx="4191000" cy="298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486400" y="3962400"/>
            <a:ext cx="457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6324600" y="3962400"/>
            <a:ext cx="3810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C5B4F-9A50-4AB9-8B7C-1D29766640B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Running Analyses (Correlation)</a:t>
            </a:r>
          </a:p>
        </p:txBody>
      </p:sp>
      <p:pic>
        <p:nvPicPr>
          <p:cNvPr id="28676" name="Picture 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600200" y="1295400"/>
            <a:ext cx="2971800" cy="2027238"/>
          </a:xfrm>
          <a:noFill/>
        </p:spPr>
      </p:pic>
      <p:pic>
        <p:nvPicPr>
          <p:cNvPr id="28679" name="Picture 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572000" y="3886200"/>
            <a:ext cx="3810000" cy="2762250"/>
          </a:xfrm>
          <a:noFill/>
        </p:spPr>
      </p:pic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3C6F1C-8B5B-4EBD-AE9C-FEC8E1135A3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990600" y="838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28. Click Analyze- Correlate- Bivariate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914400" y="33528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29. Move the two variables of interest to the right side (age &amp; income), click OK</a:t>
            </a:r>
          </a:p>
        </p:txBody>
      </p:sp>
      <p:sp>
        <p:nvSpPr>
          <p:cNvPr id="28680" name="Oval 19"/>
          <p:cNvSpPr>
            <a:spLocks noChangeArrowheads="1"/>
          </p:cNvSpPr>
          <p:nvPr/>
        </p:nvSpPr>
        <p:spPr bwMode="auto">
          <a:xfrm>
            <a:off x="4495800" y="5410200"/>
            <a:ext cx="609600" cy="12954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20"/>
          <p:cNvSpPr>
            <a:spLocks noChangeArrowheads="1"/>
          </p:cNvSpPr>
          <p:nvPr/>
        </p:nvSpPr>
        <p:spPr bwMode="auto">
          <a:xfrm>
            <a:off x="7696200" y="4114800"/>
            <a:ext cx="609600" cy="3048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Statistics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b="1" dirty="0" smtClean="0"/>
              <a:t>Descriptive-</a:t>
            </a:r>
            <a:r>
              <a:rPr lang="en-US" dirty="0" smtClean="0"/>
              <a:t> summarize or describe our observations</a:t>
            </a:r>
          </a:p>
          <a:p>
            <a:pPr eaLnBrk="1" hangingPunct="1"/>
            <a:r>
              <a:rPr lang="en-US" b="1" dirty="0" smtClean="0"/>
              <a:t>Inferential-</a:t>
            </a:r>
            <a:r>
              <a:rPr lang="en-US" dirty="0" smtClean="0"/>
              <a:t> use observations to allow us to make predictions (inferences) about a situation that has not yet occurred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687816-7CF5-438E-84A3-E0C666B70F8B}" type="slidenum">
              <a:rPr lang="en-US" smtClean="0"/>
              <a:pPr/>
              <a:t>3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Running Analyses (Correlation)</a:t>
            </a:r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447800" y="1905000"/>
            <a:ext cx="5257800" cy="2651125"/>
          </a:xfrm>
          <a:noFill/>
        </p:spPr>
      </p:pic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709B8-EC53-4E02-A159-FA17ACB98EF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30. Results appear and tell us that the relationship is weak to moderate and results are not due to chance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752600" y="4114800"/>
            <a:ext cx="3429000" cy="4572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867400" y="2895600"/>
            <a:ext cx="609600" cy="3048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1. </a:t>
            </a:r>
            <a:r>
              <a:rPr lang="en-US" i="1" dirty="0" err="1" smtClean="0">
                <a:solidFill>
                  <a:schemeClr val="tx2">
                    <a:lumMod val="25000"/>
                  </a:schemeClr>
                </a:solidFill>
              </a:rPr>
              <a:t>Skewness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: a measure of the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asymmetry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of a </a:t>
            </a:r>
            <a:r>
              <a:rPr lang="en-US" dirty="0" err="1" smtClean="0">
                <a:solidFill>
                  <a:schemeClr val="tx2">
                    <a:lumMod val="25000"/>
                  </a:schemeClr>
                </a:solidFill>
              </a:rPr>
              <a:t>distribution.The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normal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distribution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is symmetric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and has a </a:t>
            </a:r>
            <a:r>
              <a:rPr lang="en-US" dirty="0" err="1" smtClean="0">
                <a:solidFill>
                  <a:schemeClr val="tx2">
                    <a:lumMod val="25000"/>
                  </a:schemeClr>
                </a:solidFill>
              </a:rPr>
              <a:t>skewness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value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of zero. </a:t>
            </a:r>
          </a:p>
          <a:p>
            <a:pPr marL="228600" indent="-228600">
              <a:buNone/>
              <a:defRPr/>
            </a:pP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	Positive </a:t>
            </a:r>
            <a:r>
              <a:rPr lang="en-US" i="1" dirty="0" err="1" smtClean="0">
                <a:solidFill>
                  <a:schemeClr val="tx2">
                    <a:lumMod val="25000"/>
                  </a:schemeClr>
                </a:solidFill>
              </a:rPr>
              <a:t>skewness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:  a long right tail. </a:t>
            </a:r>
          </a:p>
          <a:p>
            <a:pPr marL="228600" indent="-228600">
              <a:buNone/>
              <a:defRPr/>
            </a:pP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	Negative </a:t>
            </a:r>
            <a:r>
              <a:rPr lang="en-US" i="1" dirty="0" err="1" smtClean="0">
                <a:solidFill>
                  <a:schemeClr val="tx2">
                    <a:lumMod val="25000"/>
                  </a:schemeClr>
                </a:solidFill>
              </a:rPr>
              <a:t>skewness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: a long left tail. </a:t>
            </a:r>
          </a:p>
          <a:p>
            <a:pPr marL="228600" indent="-228600">
              <a:buNone/>
              <a:defRPr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	Departure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from symmetry :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tx2">
                    <a:lumMod val="25000"/>
                  </a:schemeClr>
                </a:solidFill>
              </a:rPr>
              <a:t>skewness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value more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than twice its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standard error.</a:t>
            </a:r>
          </a:p>
          <a:p>
            <a:pPr marL="228600" indent="-228600">
              <a:defRPr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2. </a:t>
            </a: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Kurtosis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: A measure of the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extent to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which observations cluster around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central point. For a normal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distribution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, the value of the kurtosis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statistic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is zero. </a:t>
            </a:r>
            <a:endParaRPr lang="en-US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228600" indent="-228600">
              <a:buNone/>
              <a:defRPr/>
            </a:pP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i="1" dirty="0" err="1" smtClean="0">
                <a:solidFill>
                  <a:schemeClr val="tx2">
                    <a:lumMod val="25000"/>
                  </a:schemeClr>
                </a:solidFill>
              </a:rPr>
              <a:t>Mesokurtic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data vales are with a normal curve/distribution</a:t>
            </a:r>
          </a:p>
          <a:p>
            <a:pPr marL="228600" indent="-228600">
              <a:buNone/>
              <a:defRPr/>
            </a:pP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	Leptokurtic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are more peaked, whereas </a:t>
            </a:r>
          </a:p>
          <a:p>
            <a:pPr marL="228600" indent="-228600">
              <a:buNone/>
              <a:defRPr/>
            </a:pP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	</a:t>
            </a:r>
            <a:r>
              <a:rPr lang="en-US" i="1" dirty="0" err="1" smtClean="0">
                <a:solidFill>
                  <a:schemeClr val="tx2">
                    <a:lumMod val="25000"/>
                  </a:schemeClr>
                </a:solidFill>
              </a:rPr>
              <a:t>platykurtic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data values are flatter and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dispersed along the </a:t>
            </a:r>
            <a:r>
              <a:rPr lang="en-US" i="1" dirty="0" smtClean="0">
                <a:solidFill>
                  <a:schemeClr val="tx2">
                    <a:lumMod val="25000"/>
                  </a:schemeClr>
                </a:solidFill>
              </a:rPr>
              <a:t>X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axis.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equency04.png"/>
          <p:cNvPicPr>
            <a:picLocks noGrp="1" noChangeAspect="1"/>
          </p:cNvPicPr>
          <p:nvPr>
            <p:ph idx="1"/>
          </p:nvPr>
        </p:nvPicPr>
        <p:blipFill>
          <a:blip r:embed="rId2"/>
          <a:srcRect t="3167" r="46154" b="36652"/>
          <a:stretch>
            <a:fillRect/>
          </a:stretch>
        </p:blipFill>
        <p:spPr>
          <a:xfrm>
            <a:off x="914400" y="1295401"/>
            <a:ext cx="6705600" cy="3657600"/>
          </a:xfrm>
        </p:spPr>
      </p:pic>
      <p:sp>
        <p:nvSpPr>
          <p:cNvPr id="5" name="Oval 4"/>
          <p:cNvSpPr/>
          <p:nvPr/>
        </p:nvSpPr>
        <p:spPr>
          <a:xfrm>
            <a:off x="1524000" y="54102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Nature of curve</a:t>
            </a:r>
            <a:endParaRPr lang="en-US" sz="1400" dirty="0"/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2133600" y="3733800"/>
            <a:ext cx="1676400" cy="1524000"/>
          </a:xfrm>
          <a:prstGeom prst="curvedConnector3">
            <a:avLst>
              <a:gd name="adj1" fmla="val 21542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77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Texas A &amp; M- a huge selection of helpful movies </a:t>
            </a:r>
            <a:r>
              <a:rPr lang="en-US" sz="1800" dirty="0" smtClean="0">
                <a:hlinkClick r:id="rId3"/>
              </a:rPr>
              <a:t>http://www.stat.tamu.edu/spss.php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UCLA- SPSS 17.0</a:t>
            </a:r>
            <a:r>
              <a:rPr lang="ar-AE" sz="1800" dirty="0" smtClean="0"/>
              <a:t> </a:t>
            </a:r>
            <a:r>
              <a:rPr lang="en-US" sz="1800" dirty="0" smtClean="0"/>
              <a:t> Starter Kit (useful movies, FAQs, etc) </a:t>
            </a:r>
            <a:r>
              <a:rPr lang="en-US" sz="1800" dirty="0" smtClean="0">
                <a:hlinkClick r:id="rId4"/>
              </a:rPr>
              <a:t>http://www.ats.ucla.edu/stat/spss/sk/default.htm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 Indiana University- Getting Started (useful instructions with screenshots)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hlinkClick r:id="rId5"/>
              </a:rPr>
              <a:t>http://www.indiana.edu/~statmath/stat/spss/win/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University of Toronto- A Brief Tutorial (screenshots, instructions and basic stats)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hlinkClick r:id="rId6"/>
              </a:rPr>
              <a:t>http://www.psych.utoronto.ca/courses/c1/spss/page1.htm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Central Michigan- Tutorials and Clips (movies, screenshots, instructions- slow loading but good)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hlinkClick r:id="rId7"/>
              </a:rPr>
              <a:t>http://calcnet.mth.cmich.edu/org/spss/toc.htm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SPSS Statistics Coach and Tutorial (under Help) as well as the ZU library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Online Statistics Textbook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hlinkClick r:id="rId8"/>
              </a:rPr>
              <a:t>http://www.statsoft.com/textbook/stathome.html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542C2-E6D4-4FC9-A8E1-5EAAB3D48CDE}" type="slidenum">
              <a:rPr lang="en-US" smtClean="0"/>
              <a:pPr/>
              <a:t>33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Descriptive or Inferential?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 marL="514350" indent="-514350" eaLnBrk="1" hangingPunct="1">
              <a:buFontTx/>
              <a:buAutoNum type="alphaLcParenR"/>
            </a:pPr>
            <a:r>
              <a:rPr lang="en-US" dirty="0" smtClean="0"/>
              <a:t>I walk about 50 km per week on average.</a:t>
            </a:r>
          </a:p>
          <a:p>
            <a:pPr marL="514350" indent="-514350" eaLnBrk="1" hangingPunct="1">
              <a:buFontTx/>
              <a:buAutoNum type="alphaLcParenR"/>
            </a:pPr>
            <a:r>
              <a:rPr lang="en-US" dirty="0" smtClean="0"/>
              <a:t>We can expect a lot of rain this time of year.</a:t>
            </a:r>
          </a:p>
          <a:p>
            <a:pPr marL="514350" indent="-514350" eaLnBrk="1" hangingPunct="1">
              <a:buFontTx/>
              <a:buAutoNum type="alphaLcParenR"/>
            </a:pPr>
            <a:r>
              <a:rPr lang="en-US" dirty="0" smtClean="0"/>
              <a:t>I consume 4 </a:t>
            </a:r>
            <a:r>
              <a:rPr lang="en-US" dirty="0" err="1"/>
              <a:t>C</a:t>
            </a:r>
            <a:r>
              <a:rPr lang="en-US" dirty="0" err="1" smtClean="0"/>
              <a:t>hapatis</a:t>
            </a:r>
            <a:r>
              <a:rPr lang="en-US" dirty="0" smtClean="0"/>
              <a:t> in one seating</a:t>
            </a:r>
          </a:p>
          <a:p>
            <a:pPr marL="514350" indent="-514350" eaLnBrk="1" hangingPunct="1">
              <a:buFontTx/>
              <a:buAutoNum type="alphaLcParenR"/>
            </a:pPr>
            <a:endParaRPr 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851B1-3BDD-4B2E-9B74-02CD51B81CDE}" type="slidenum">
              <a:rPr lang="en-US" smtClean="0"/>
              <a:pPr/>
              <a:t>4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Population vs Sample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010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/>
              <a:t>population</a:t>
            </a:r>
            <a:r>
              <a:rPr lang="en-US" sz="2800" dirty="0" smtClean="0"/>
              <a:t> refers to all the cases to which a researcher wants his estimates to apply to</a:t>
            </a:r>
          </a:p>
          <a:p>
            <a:pPr lvl="1" eaLnBrk="1" hangingPunct="1"/>
            <a:r>
              <a:rPr lang="en-US" dirty="0" smtClean="0"/>
              <a:t>cars, people, students</a:t>
            </a: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is used because it is normally impossible to study all the members of a population</a:t>
            </a:r>
          </a:p>
          <a:p>
            <a:pPr eaLnBrk="1" hangingPunct="1"/>
            <a:r>
              <a:rPr lang="en-US" sz="2800" b="1" dirty="0" smtClean="0"/>
              <a:t>Descriptive</a:t>
            </a:r>
            <a:r>
              <a:rPr lang="en-US" sz="2800" dirty="0" smtClean="0"/>
              <a:t> stats simply summarize a sample</a:t>
            </a:r>
          </a:p>
          <a:p>
            <a:pPr eaLnBrk="1" hangingPunct="1"/>
            <a:r>
              <a:rPr lang="en-US" sz="2800" b="1" dirty="0" smtClean="0"/>
              <a:t>Inferential</a:t>
            </a:r>
            <a:r>
              <a:rPr lang="en-US" sz="2800" dirty="0" smtClean="0"/>
              <a:t> stats generalize from a sample to the wider population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0BA45-9F63-4ECF-B85A-7C7CB1C74F41}" type="slidenum">
              <a:rPr lang="en-US" smtClean="0"/>
              <a:pPr/>
              <a:t>5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Samples are made up of individuals, all individuals have characteristics. Members of a sample will differ on certain characteristics. Hence, we call this variation amongst individuals variable characteristics or </a:t>
            </a:r>
            <a:r>
              <a:rPr lang="en-US" b="1" dirty="0" smtClean="0">
                <a:solidFill>
                  <a:srgbClr val="C00000"/>
                </a:solidFill>
              </a:rPr>
              <a:t>variables </a:t>
            </a:r>
            <a:r>
              <a:rPr lang="en-US" dirty="0" smtClean="0"/>
              <a:t>for short.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C14E9-8EE6-4FA1-BEFF-F533C07B0B16}" type="slidenum">
              <a:rPr lang="en-US" smtClean="0"/>
              <a:pPr/>
              <a:t>6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Variables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267200" cy="99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What are variables you would consider in buying a second hand bike?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10" name="Content Placeholder 4"/>
          <p:cNvSpPr>
            <a:spLocks noGrp="1"/>
          </p:cNvSpPr>
          <p:nvPr>
            <p:ph sz="half" idx="2"/>
          </p:nvPr>
        </p:nvSpPr>
        <p:spPr>
          <a:xfrm>
            <a:off x="1066800" y="2514600"/>
            <a:ext cx="4267200" cy="419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800" dirty="0" smtClean="0"/>
              <a:t>Brand (Trek, </a:t>
            </a:r>
            <a:r>
              <a:rPr lang="en-US" sz="1800" dirty="0" err="1" smtClean="0"/>
              <a:t>Raleigh,Avon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Type (road, mountain, racer)</a:t>
            </a:r>
          </a:p>
          <a:p>
            <a:pPr eaLnBrk="1" hangingPunct="1"/>
            <a:r>
              <a:rPr lang="en-US" sz="1800" dirty="0" smtClean="0"/>
              <a:t>Components (Shimano, no name)</a:t>
            </a:r>
          </a:p>
          <a:p>
            <a:pPr eaLnBrk="1" hangingPunct="1"/>
            <a:r>
              <a:rPr lang="en-US" sz="1800" dirty="0" smtClean="0"/>
              <a:t>Age</a:t>
            </a:r>
          </a:p>
          <a:p>
            <a:pPr eaLnBrk="1" hangingPunct="1"/>
            <a:r>
              <a:rPr lang="en-US" sz="1800" dirty="0" smtClean="0"/>
              <a:t>Condition (Excellent, good, poor)</a:t>
            </a:r>
          </a:p>
          <a:p>
            <a:pPr eaLnBrk="1" hangingPunct="1"/>
            <a:r>
              <a:rPr lang="en-US" sz="1800" dirty="0" smtClean="0"/>
              <a:t>Price</a:t>
            </a:r>
          </a:p>
          <a:p>
            <a:pPr eaLnBrk="1" hangingPunct="1"/>
            <a:r>
              <a:rPr lang="en-US" sz="1800" dirty="0" smtClean="0"/>
              <a:t>Frame size</a:t>
            </a:r>
          </a:p>
          <a:p>
            <a:pPr eaLnBrk="1" hangingPunct="1"/>
            <a:r>
              <a:rPr lang="en-US" sz="1800" dirty="0" smtClean="0"/>
              <a:t>Number of gears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27839-38E1-49C4-AFF2-77933D8D310F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contrast="30000"/>
          </a:blip>
          <a:srcRect l="35625" t="19000" r="35625" b="19000"/>
          <a:stretch>
            <a:fillRect/>
          </a:stretch>
        </p:blipFill>
        <p:spPr bwMode="auto">
          <a:xfrm>
            <a:off x="5410200" y="1706216"/>
            <a:ext cx="2743200" cy="3697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Types of Scales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51054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Nominal</a:t>
            </a:r>
            <a:r>
              <a:rPr lang="en-US" sz="2800" dirty="0" smtClean="0"/>
              <a:t>- objects or people are categorized according to some criterion (gender, job category)</a:t>
            </a:r>
          </a:p>
          <a:p>
            <a:pPr eaLnBrk="1" hangingPunct="1"/>
            <a:r>
              <a:rPr lang="en-US" sz="2800" b="1" dirty="0" smtClean="0"/>
              <a:t>Ordinal-</a:t>
            </a:r>
            <a:r>
              <a:rPr lang="en-US" sz="2800" dirty="0" smtClean="0"/>
              <a:t> Categories which are ranked according to characteristics (income- low, moderate, high)</a:t>
            </a:r>
          </a:p>
          <a:p>
            <a:pPr eaLnBrk="1" hangingPunct="1"/>
            <a:r>
              <a:rPr lang="en-US" sz="2800" b="1" dirty="0" smtClean="0"/>
              <a:t>Interval-</a:t>
            </a:r>
            <a:r>
              <a:rPr lang="en-US" sz="2800" dirty="0" smtClean="0"/>
              <a:t> contain equal distance between units of measure- but no zero (calendar years, temperature)</a:t>
            </a:r>
          </a:p>
          <a:p>
            <a:pPr eaLnBrk="1" hangingPunct="1"/>
            <a:r>
              <a:rPr lang="en-US" sz="2800" b="1" dirty="0" smtClean="0"/>
              <a:t>Ratio-</a:t>
            </a:r>
            <a:r>
              <a:rPr lang="en-US" sz="2800" dirty="0" smtClean="0"/>
              <a:t> has an absolute zero and consistent intervals (distance, weight)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BA2A3-986C-413A-AE2E-1F7BDD67B85F}" type="slidenum">
              <a:rPr lang="en-US" smtClean="0"/>
              <a:pPr/>
              <a:t>8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Parametric vs Non-parametric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Parametric</a:t>
            </a:r>
            <a:r>
              <a:rPr lang="en-US" dirty="0" smtClean="0"/>
              <a:t> stats are more powerful than non-parametric stats- for real numbers- T test</a:t>
            </a:r>
          </a:p>
          <a:p>
            <a:pPr eaLnBrk="1" hangingPunct="1"/>
            <a:r>
              <a:rPr lang="en-US" b="1" dirty="0" smtClean="0"/>
              <a:t>Non-parametric</a:t>
            </a:r>
            <a:r>
              <a:rPr lang="en-US" dirty="0" smtClean="0"/>
              <a:t> stats are not as powerful but good for category variables - Mann-Whitney U (</a:t>
            </a:r>
            <a:r>
              <a:rPr lang="en-US" dirty="0" err="1" smtClean="0"/>
              <a:t>likert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20EC6-11F6-4576-858C-FEBD7A691BDE}" type="slidenum">
              <a:rPr lang="en-US" smtClean="0"/>
              <a:pPr/>
              <a:t>9</a:t>
            </a:fld>
            <a:endParaRPr 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0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0"/>
  <p:tag name="QUES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  <p:tag name="TYP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POINTS" val="1"/>
  <p:tag name="TIME" val="15"/>
  <p:tag name="QUESTION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POINTS" val="1"/>
  <p:tag name="TIME" val="15"/>
  <p:tag name="QUESTION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POINTS" val="1"/>
  <p:tag name="TIME" val="15"/>
  <p:tag name="QUESTION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0"/>
  <p:tag name="QUESTION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0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0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0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</TotalTime>
  <Words>1323</Words>
  <Application>Microsoft Office PowerPoint</Application>
  <PresentationFormat>On-screen Show (4:3)</PresentationFormat>
  <Paragraphs>193</Paragraphs>
  <Slides>33</Slides>
  <Notes>13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Introduction to SPSS  </vt:lpstr>
      <vt:lpstr>Outline</vt:lpstr>
      <vt:lpstr>Types of Statistics</vt:lpstr>
      <vt:lpstr>Descriptive or Inferential?</vt:lpstr>
      <vt:lpstr>Population vs Sample</vt:lpstr>
      <vt:lpstr>Variables</vt:lpstr>
      <vt:lpstr>Types of Variables</vt:lpstr>
      <vt:lpstr>Types of Scales</vt:lpstr>
      <vt:lpstr>Parametric vs Non-parametric</vt:lpstr>
      <vt:lpstr>The SPSS Workspace</vt:lpstr>
      <vt:lpstr>Data Entry (by hand)</vt:lpstr>
      <vt:lpstr>Data Entry (by hand)</vt:lpstr>
      <vt:lpstr>Data Entry (by hand)</vt:lpstr>
      <vt:lpstr>Data Entry (by hand)</vt:lpstr>
      <vt:lpstr>Data Entry (by hand)</vt:lpstr>
      <vt:lpstr>Data Entry (by hand)</vt:lpstr>
      <vt:lpstr>Data Entry (by hand)</vt:lpstr>
      <vt:lpstr>Data Entry (import from Excel)</vt:lpstr>
      <vt:lpstr>Data Entry (import from Excel)</vt:lpstr>
      <vt:lpstr>Running Analyses</vt:lpstr>
      <vt:lpstr>Running Analyses (Frequency)</vt:lpstr>
      <vt:lpstr>Running Analyses (Frequency)</vt:lpstr>
      <vt:lpstr>Running Analyses (Frequency)</vt:lpstr>
      <vt:lpstr>Running Analyses (Frequency)</vt:lpstr>
      <vt:lpstr>Running Analyses (Central Tendency)</vt:lpstr>
      <vt:lpstr>Running Analyses (Central Tendency)</vt:lpstr>
      <vt:lpstr>Sort and select cases</vt:lpstr>
      <vt:lpstr>Sort and select cases</vt:lpstr>
      <vt:lpstr>Running Analyses (Correlation)</vt:lpstr>
      <vt:lpstr>Running Analyses (Correlation)</vt:lpstr>
      <vt:lpstr>Slide 31</vt:lpstr>
      <vt:lpstr>Slide 32</vt:lpstr>
      <vt:lpstr>Resources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SPSS</dc:title>
  <dc:creator>Edger</dc:creator>
  <cp:lastModifiedBy>Edger</cp:lastModifiedBy>
  <cp:revision>7</cp:revision>
  <dcterms:created xsi:type="dcterms:W3CDTF">2021-03-09T15:27:38Z</dcterms:created>
  <dcterms:modified xsi:type="dcterms:W3CDTF">2021-03-09T16:12:39Z</dcterms:modified>
</cp:coreProperties>
</file>