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1" r:id="rId6"/>
    <p:sldId id="260" r:id="rId7"/>
    <p:sldId id="262" r:id="rId8"/>
    <p:sldId id="263" r:id="rId9"/>
    <p:sldId id="264" r:id="rId10"/>
    <p:sldId id="265" r:id="rId11"/>
    <p:sldId id="267" r:id="rId12"/>
    <p:sldId id="268" r:id="rId13"/>
    <p:sldId id="270" r:id="rId14"/>
    <p:sldId id="269" r:id="rId15"/>
    <p:sldId id="271" r:id="rId16"/>
    <p:sldId id="272" r:id="rId17"/>
    <p:sldId id="284" r:id="rId18"/>
    <p:sldId id="285" r:id="rId19"/>
    <p:sldId id="286" r:id="rId20"/>
    <p:sldId id="287" r:id="rId21"/>
    <p:sldId id="288" r:id="rId22"/>
    <p:sldId id="289" r:id="rId23"/>
    <p:sldId id="273" r:id="rId24"/>
    <p:sldId id="274" r:id="rId25"/>
    <p:sldId id="275" r:id="rId26"/>
    <p:sldId id="276" r:id="rId27"/>
    <p:sldId id="277" r:id="rId28"/>
    <p:sldId id="278" r:id="rId29"/>
    <p:sldId id="279" r:id="rId30"/>
    <p:sldId id="280" r:id="rId31"/>
    <p:sldId id="281" r:id="rId32"/>
    <p:sldId id="282" r:id="rId33"/>
    <p:sldId id="28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p:restoredTop sz="94821"/>
  </p:normalViewPr>
  <p:slideViewPr>
    <p:cSldViewPr snapToGrid="0" snapToObjects="1">
      <p:cViewPr>
        <p:scale>
          <a:sx n="110" d="100"/>
          <a:sy n="110" d="100"/>
        </p:scale>
        <p:origin x="152" y="-6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A3EF72A-2962-8C48-9B42-0E1E12A02474}" type="datetimeFigureOut">
              <a:rPr lang="en-US" smtClean="0"/>
              <a:t>7/1/21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6B216BB-CBAE-8D4A-A8EF-FF13FD7CC95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0244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3EF72A-2962-8C48-9B42-0E1E12A02474}" type="datetimeFigureOut">
              <a:rPr lang="en-US" smtClean="0"/>
              <a:t>7/1/21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1478615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7/1/21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827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7/1/21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107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7/1/21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336652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7/1/21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3078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7/1/21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2441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3EF72A-2962-8C48-9B42-0E1E12A02474}" type="datetimeFigureOut">
              <a:rPr lang="en-US" smtClean="0"/>
              <a:t>7/1/21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949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3EF72A-2962-8C48-9B42-0E1E12A02474}" type="datetimeFigureOut">
              <a:rPr lang="en-US" smtClean="0"/>
              <a:t>7/1/21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0268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3EF72A-2962-8C48-9B42-0E1E12A02474}" type="datetimeFigureOut">
              <a:rPr lang="en-US" smtClean="0"/>
              <a:t>7/1/21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2054793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7/1/21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2600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A3EF72A-2962-8C48-9B42-0E1E12A02474}" type="datetimeFigureOut">
              <a:rPr lang="en-US" smtClean="0"/>
              <a:t>7/1/21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1116060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3EF72A-2962-8C48-9B42-0E1E12A02474}" type="datetimeFigureOut">
              <a:rPr lang="en-US" smtClean="0"/>
              <a:t>7/1/21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B216BB-CBAE-8D4A-A8EF-FF13FD7CC95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6398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A3EF72A-2962-8C48-9B42-0E1E12A02474}" type="datetimeFigureOut">
              <a:rPr lang="en-US" smtClean="0"/>
              <a:t>7/1/21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B216BB-CBAE-8D4A-A8EF-FF13FD7CC95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4824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EF72A-2962-8C48-9B42-0E1E12A02474}" type="datetimeFigureOut">
              <a:rPr lang="en-US" smtClean="0"/>
              <a:t>7/1/21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767875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3EF72A-2962-8C48-9B42-0E1E12A02474}" type="datetimeFigureOut">
              <a:rPr lang="en-US" smtClean="0"/>
              <a:t>7/1/21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216BB-CBAE-8D4A-A8EF-FF13FD7CC95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9856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3EF72A-2962-8C48-9B42-0E1E12A02474}" type="datetimeFigureOut">
              <a:rPr lang="en-US" smtClean="0"/>
              <a:t>7/1/21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812469783"/>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4.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A3EF72A-2962-8C48-9B42-0E1E12A02474}" type="datetimeFigureOut">
              <a:rPr lang="en-US" smtClean="0"/>
              <a:t>7/1/21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B216BB-CBAE-8D4A-A8EF-FF13FD7CC95E}" type="slidenum">
              <a:rPr lang="en-US" smtClean="0"/>
              <a:t>‹#›</a:t>
            </a:fld>
            <a:endParaRPr lang="en-US"/>
          </a:p>
        </p:txBody>
      </p:sp>
    </p:spTree>
    <p:extLst>
      <p:ext uri="{BB962C8B-B14F-4D97-AF65-F5344CB8AC3E}">
        <p14:creationId xmlns:p14="http://schemas.microsoft.com/office/powerpoint/2010/main" val="3295722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600" dirty="0" smtClean="0"/>
              <a:t>ECII/ECSI 3206:</a:t>
            </a:r>
            <a:r>
              <a:rPr lang="en-US" sz="4400" dirty="0" smtClean="0"/>
              <a:t/>
            </a:r>
            <a:br>
              <a:rPr lang="en-US" sz="4400" dirty="0" smtClean="0"/>
            </a:br>
            <a:r>
              <a:rPr lang="en-US" sz="3100" dirty="0" smtClean="0"/>
              <a:t>Artificial Intelligence [and expert systems]</a:t>
            </a:r>
            <a:br>
              <a:rPr lang="en-US" sz="3100" dirty="0" smtClean="0"/>
            </a:br>
            <a:r>
              <a:rPr lang="en-US" sz="3100" dirty="0"/>
              <a:t>T</a:t>
            </a:r>
            <a:r>
              <a:rPr lang="en-US" sz="3100" dirty="0" smtClean="0"/>
              <a:t>opic </a:t>
            </a:r>
            <a:r>
              <a:rPr lang="en-US" sz="3100" dirty="0" smtClean="0"/>
              <a:t>10:A.I </a:t>
            </a:r>
            <a:r>
              <a:rPr lang="en-US" sz="3100" smtClean="0"/>
              <a:t>programming languages[Prolog]</a:t>
            </a:r>
            <a:endParaRPr lang="en-US" sz="3100" dirty="0"/>
          </a:p>
        </p:txBody>
      </p:sp>
      <p:sp>
        <p:nvSpPr>
          <p:cNvPr id="3" name="Subtitle 2"/>
          <p:cNvSpPr>
            <a:spLocks noGrp="1"/>
          </p:cNvSpPr>
          <p:nvPr>
            <p:ph type="subTitle" idx="1"/>
          </p:nvPr>
        </p:nvSpPr>
        <p:spPr/>
        <p:txBody>
          <a:bodyPr/>
          <a:lstStyle/>
          <a:p>
            <a:r>
              <a:rPr lang="en-US" dirty="0" smtClean="0"/>
              <a:t>By: Edgar </a:t>
            </a:r>
            <a:r>
              <a:rPr lang="en-US" dirty="0" err="1" smtClean="0"/>
              <a:t>Otieno</a:t>
            </a:r>
            <a:endParaRPr lang="en-US" dirty="0"/>
          </a:p>
        </p:txBody>
      </p:sp>
    </p:spTree>
    <p:extLst>
      <p:ext uri="{BB962C8B-B14F-4D97-AF65-F5344CB8AC3E}">
        <p14:creationId xmlns:p14="http://schemas.microsoft.com/office/powerpoint/2010/main" val="1634168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Rules :</a:t>
            </a:r>
            <a:r>
              <a:rPr lang="en-US" dirty="0"/>
              <a:t>  Rules are the conditional statements about objects and their relationships. </a:t>
            </a:r>
          </a:p>
          <a:p>
            <a:r>
              <a:rPr lang="en-US" dirty="0" smtClean="0"/>
              <a:t>Examples</a:t>
            </a:r>
            <a:r>
              <a:rPr lang="en-US" dirty="0"/>
              <a:t>: If we want to say that </a:t>
            </a:r>
            <a:r>
              <a:rPr lang="en-US" i="1" dirty="0"/>
              <a:t>john and </a:t>
            </a:r>
            <a:r>
              <a:rPr lang="en-US" i="1" dirty="0" err="1"/>
              <a:t>jane</a:t>
            </a:r>
            <a:r>
              <a:rPr lang="en-US" i="1" dirty="0"/>
              <a:t> are friends if john likes </a:t>
            </a:r>
            <a:r>
              <a:rPr lang="en-US" i="1" dirty="0" err="1"/>
              <a:t>jane</a:t>
            </a:r>
            <a:r>
              <a:rPr lang="en-US" i="1" dirty="0"/>
              <a:t> and </a:t>
            </a:r>
            <a:r>
              <a:rPr lang="en-US" i="1" dirty="0" err="1"/>
              <a:t>jane</a:t>
            </a:r>
            <a:r>
              <a:rPr lang="en-US" i="1" dirty="0"/>
              <a:t> likes john</a:t>
            </a:r>
            <a:r>
              <a:rPr lang="en-US" dirty="0"/>
              <a:t>. Then in prolog this </a:t>
            </a:r>
            <a:r>
              <a:rPr lang="en-US" i="1" dirty="0"/>
              <a:t>friends</a:t>
            </a:r>
            <a:r>
              <a:rPr lang="en-US" dirty="0"/>
              <a:t> rule can be written as,</a:t>
            </a:r>
          </a:p>
          <a:p>
            <a:r>
              <a:rPr lang="en-US" dirty="0"/>
              <a:t>     </a:t>
            </a:r>
            <a:r>
              <a:rPr lang="en-US" dirty="0" smtClean="0"/>
              <a:t>friends(</a:t>
            </a:r>
            <a:r>
              <a:rPr lang="en-US" dirty="0" err="1" smtClean="0"/>
              <a:t>john,jane</a:t>
            </a:r>
            <a:r>
              <a:rPr lang="en-US" dirty="0"/>
              <a:t>) :- likes(</a:t>
            </a:r>
            <a:r>
              <a:rPr lang="en-US" dirty="0" err="1"/>
              <a:t>john,jane</a:t>
            </a:r>
            <a:r>
              <a:rPr lang="en-US" dirty="0"/>
              <a:t>), likes(</a:t>
            </a:r>
            <a:r>
              <a:rPr lang="en-US" dirty="0" err="1"/>
              <a:t>jane,john</a:t>
            </a:r>
            <a:r>
              <a:rPr lang="en-US" dirty="0" smtClean="0"/>
              <a:t>).</a:t>
            </a:r>
          </a:p>
          <a:p>
            <a:r>
              <a:rPr lang="en-US" dirty="0"/>
              <a:t>Examples: Rules with variables. </a:t>
            </a:r>
            <a:endParaRPr lang="en-US" dirty="0" smtClean="0"/>
          </a:p>
          <a:p>
            <a:pPr marL="0" indent="0">
              <a:buNone/>
            </a:pPr>
            <a:r>
              <a:rPr lang="en-US" dirty="0" smtClean="0"/>
              <a:t>	likes(john, X) :- car(X).       // Read as : john likes X if X is a car. </a:t>
            </a:r>
            <a:br>
              <a:rPr lang="en-US" dirty="0" smtClean="0"/>
            </a:br>
            <a:r>
              <a:rPr lang="en-US" dirty="0" smtClean="0"/>
              <a:t>  	friends(X, Y) :- likes(X, Y), likes(Y, X).   // Read as : X and Y are friends if X likes Y and Y likes X.  </a:t>
            </a:r>
            <a:r>
              <a:rPr lang="en-US" u="sng" dirty="0" smtClean="0"/>
              <a:t>OR</a:t>
            </a:r>
            <a:r>
              <a:rPr lang="en-US" dirty="0" smtClean="0"/>
              <a:t>  Two people are friends if they like each other.</a:t>
            </a:r>
          </a:p>
          <a:p>
            <a:endParaRPr lang="en-US" dirty="0"/>
          </a:p>
          <a:p>
            <a:endParaRPr lang="en-US" dirty="0"/>
          </a:p>
        </p:txBody>
      </p:sp>
    </p:spTree>
    <p:extLst>
      <p:ext uri="{BB962C8B-B14F-4D97-AF65-F5344CB8AC3E}">
        <p14:creationId xmlns:p14="http://schemas.microsoft.com/office/powerpoint/2010/main" val="1529881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Example : For below Prolog Program, we will ask two queries about the facts we have provided.</a:t>
            </a:r>
            <a:r>
              <a:rPr lang="en-US" dirty="0"/>
              <a:t/>
            </a:r>
            <a:br>
              <a:rPr lang="en-US" dirty="0"/>
            </a:br>
            <a:r>
              <a:rPr lang="en-US" dirty="0"/>
              <a:t>  </a:t>
            </a:r>
            <a:r>
              <a:rPr lang="en-US" dirty="0" smtClean="0"/>
              <a:t>Program :</a:t>
            </a:r>
            <a:r>
              <a:rPr lang="is-IS" dirty="0"/>
              <a:t>likes(alice,john).         // Read as : alice likes john</a:t>
            </a:r>
            <a:r>
              <a:rPr lang="is-IS" dirty="0"/>
              <a:t/>
            </a:r>
            <a:br>
              <a:rPr lang="is-IS" dirty="0"/>
            </a:br>
            <a:r>
              <a:rPr lang="is-IS" dirty="0"/>
              <a:t>                  </a:t>
            </a:r>
            <a:r>
              <a:rPr lang="is-IS" dirty="0" smtClean="0"/>
              <a:t>likes(john,mary</a:t>
            </a:r>
            <a:r>
              <a:rPr lang="is-IS" dirty="0"/>
              <a:t>).        // Read as : john likes </a:t>
            </a:r>
            <a:r>
              <a:rPr lang="is-IS" dirty="0" smtClean="0"/>
              <a:t>mary</a:t>
            </a:r>
          </a:p>
          <a:p>
            <a:r>
              <a:rPr lang="is-IS" dirty="0"/>
              <a:t> Queries </a:t>
            </a:r>
            <a:r>
              <a:rPr lang="is-IS" dirty="0" smtClean="0"/>
              <a:t>:	     ?- </a:t>
            </a:r>
            <a:r>
              <a:rPr lang="is-IS" dirty="0"/>
              <a:t>likes(alice,john).     // Read as :- Does alice like john?</a:t>
            </a:r>
            <a:r>
              <a:rPr lang="is-IS" dirty="0"/>
              <a:t/>
            </a:r>
            <a:br>
              <a:rPr lang="is-IS" dirty="0"/>
            </a:br>
            <a:r>
              <a:rPr lang="is-IS" dirty="0"/>
              <a:t>                          true.</a:t>
            </a:r>
            <a:r>
              <a:rPr lang="is-IS" dirty="0"/>
              <a:t/>
            </a:r>
            <a:br>
              <a:rPr lang="is-IS" dirty="0"/>
            </a:br>
            <a:r>
              <a:rPr lang="is-IS" dirty="0"/>
              <a:t>                         ?- likes(alice,mary).   </a:t>
            </a:r>
            <a:r>
              <a:rPr lang="is-IS" i="1" dirty="0"/>
              <a:t> </a:t>
            </a:r>
            <a:r>
              <a:rPr lang="is-IS" dirty="0"/>
              <a:t>// Read as :- Does alice like mary?</a:t>
            </a:r>
            <a:r>
              <a:rPr lang="is-IS" dirty="0"/>
              <a:t/>
            </a:r>
            <a:br>
              <a:rPr lang="is-IS" dirty="0"/>
            </a:br>
            <a:r>
              <a:rPr lang="is-IS" dirty="0"/>
              <a:t>                          false.     </a:t>
            </a:r>
            <a:endParaRPr lang="en-US" dirty="0"/>
          </a:p>
        </p:txBody>
      </p:sp>
    </p:spTree>
    <p:extLst>
      <p:ext uri="{BB962C8B-B14F-4D97-AF65-F5344CB8AC3E}">
        <p14:creationId xmlns:p14="http://schemas.microsoft.com/office/powerpoint/2010/main" val="1135850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in Prolog</a:t>
            </a:r>
            <a:endParaRPr lang="en-US" dirty="0"/>
          </a:p>
        </p:txBody>
      </p:sp>
      <p:sp>
        <p:nvSpPr>
          <p:cNvPr id="3" name="Content Placeholder 2"/>
          <p:cNvSpPr>
            <a:spLocks noGrp="1"/>
          </p:cNvSpPr>
          <p:nvPr>
            <p:ph idx="1"/>
          </p:nvPr>
        </p:nvSpPr>
        <p:spPr/>
        <p:txBody>
          <a:bodyPr/>
          <a:lstStyle/>
          <a:p>
            <a:r>
              <a:rPr lang="en-US" dirty="0"/>
              <a:t>In prolog variables always start with an uppercase letter or an underscore and it can be written in head or body or the goals</a:t>
            </a:r>
            <a:r>
              <a:rPr lang="en-US" dirty="0" smtClean="0"/>
              <a:t>.</a:t>
            </a:r>
          </a:p>
          <a:p>
            <a:r>
              <a:rPr lang="is-IS" dirty="0"/>
              <a:t>Examples : Who,  What,  X,  Y,  ABC,  Abc,  A12</a:t>
            </a:r>
            <a:r>
              <a:rPr lang="is-IS" dirty="0"/>
              <a:t/>
            </a:r>
            <a:br>
              <a:rPr lang="is-IS" dirty="0"/>
            </a:br>
            <a:r>
              <a:rPr lang="is-IS" dirty="0"/>
              <a:t>                            _who,  _x,  _variable,  _abc,  _Abc,  _12 </a:t>
            </a:r>
            <a:endParaRPr lang="en-US" dirty="0"/>
          </a:p>
        </p:txBody>
      </p:sp>
    </p:spTree>
    <p:extLst>
      <p:ext uri="{BB962C8B-B14F-4D97-AF65-F5344CB8AC3E}">
        <p14:creationId xmlns:p14="http://schemas.microsoft.com/office/powerpoint/2010/main" val="761255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Unification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How do we say something like "What does Fred eat"? Suppose we had the following fact in our </a:t>
            </a:r>
            <a:r>
              <a:rPr lang="en-US" dirty="0" smtClean="0"/>
              <a:t>database: eats(</a:t>
            </a:r>
            <a:r>
              <a:rPr lang="en-US" dirty="0" err="1" smtClean="0"/>
              <a:t>fred,mangoes</a:t>
            </a:r>
            <a:r>
              <a:rPr lang="en-US" dirty="0" smtClean="0"/>
              <a:t>).</a:t>
            </a:r>
          </a:p>
          <a:p>
            <a:r>
              <a:rPr lang="en-US" dirty="0"/>
              <a:t>How do we ask what </a:t>
            </a:r>
            <a:r>
              <a:rPr lang="en-US" dirty="0" err="1" smtClean="0"/>
              <a:t>fred</a:t>
            </a:r>
            <a:r>
              <a:rPr lang="en-US" dirty="0" smtClean="0"/>
              <a:t> eats? </a:t>
            </a:r>
            <a:r>
              <a:rPr lang="en-US" dirty="0"/>
              <a:t>We could type in something </a:t>
            </a:r>
            <a:r>
              <a:rPr lang="en-US" dirty="0" smtClean="0"/>
              <a:t>like?- </a:t>
            </a:r>
            <a:r>
              <a:rPr lang="en-US" dirty="0"/>
              <a:t>eats(</a:t>
            </a:r>
            <a:r>
              <a:rPr lang="en-US" dirty="0" err="1"/>
              <a:t>fred,what</a:t>
            </a:r>
            <a:r>
              <a:rPr lang="en-US" dirty="0" smtClean="0"/>
              <a:t>). </a:t>
            </a:r>
            <a:r>
              <a:rPr lang="en-US" dirty="0"/>
              <a:t>However Prolog will say no. The reason for this is that what does not match with mangoes</a:t>
            </a:r>
            <a:r>
              <a:rPr lang="en-US" dirty="0" smtClean="0"/>
              <a:t>.</a:t>
            </a:r>
          </a:p>
          <a:p>
            <a:r>
              <a:rPr lang="en-US" dirty="0"/>
              <a:t>In order to match arguments in this way we must use a Variable. The process of matching items with variables is known as </a:t>
            </a:r>
            <a:r>
              <a:rPr lang="en-US" b="1" dirty="0"/>
              <a:t>unification</a:t>
            </a:r>
            <a:r>
              <a:rPr lang="en-US" b="1" dirty="0" smtClean="0"/>
              <a:t>.</a:t>
            </a:r>
          </a:p>
          <a:p>
            <a:r>
              <a:rPr lang="en-US" dirty="0"/>
              <a:t>Thus returning to our first question we can find out what </a:t>
            </a:r>
            <a:r>
              <a:rPr lang="en-US" dirty="0" err="1"/>
              <a:t>fred</a:t>
            </a:r>
            <a:r>
              <a:rPr lang="en-US" dirty="0"/>
              <a:t> eats by typing</a:t>
            </a:r>
          </a:p>
          <a:p>
            <a:pPr marL="0" indent="0">
              <a:buNone/>
            </a:pPr>
            <a:r>
              <a:rPr lang="en-US" dirty="0" smtClean="0"/>
              <a:t>		?- eats(</a:t>
            </a:r>
            <a:r>
              <a:rPr lang="en-US" dirty="0" err="1" smtClean="0"/>
              <a:t>fred,X</a:t>
            </a:r>
            <a:r>
              <a:rPr lang="en-US" dirty="0" smtClean="0"/>
              <a:t>).</a:t>
            </a:r>
          </a:p>
          <a:p>
            <a:pPr marL="0" indent="0">
              <a:buNone/>
            </a:pPr>
            <a:r>
              <a:rPr lang="en-US" i="1" dirty="0" smtClean="0"/>
              <a:t>		X=mangoes</a:t>
            </a:r>
            <a:endParaRPr lang="en-US" dirty="0"/>
          </a:p>
          <a:p>
            <a:r>
              <a:rPr lang="en-US" dirty="0"/>
              <a:t>As a result of this query, the variable </a:t>
            </a:r>
            <a:r>
              <a:rPr lang="en-US" dirty="0" smtClean="0"/>
              <a:t>X </a:t>
            </a:r>
            <a:r>
              <a:rPr lang="en-US" dirty="0"/>
              <a:t>has matched (or unified) with mangoes.</a:t>
            </a:r>
            <a:endParaRPr lang="en-US" b="1" dirty="0"/>
          </a:p>
        </p:txBody>
      </p:sp>
    </p:spTree>
    <p:extLst>
      <p:ext uri="{BB962C8B-B14F-4D97-AF65-F5344CB8AC3E}">
        <p14:creationId xmlns:p14="http://schemas.microsoft.com/office/powerpoint/2010/main" val="1294660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a:t>Comments in Prolog :</a:t>
            </a:r>
            <a:r>
              <a:rPr lang="en-US" dirty="0"/>
              <a:t> Single-line or Multi-line comments begin with /* and end with */ </a:t>
            </a:r>
            <a:r>
              <a:rPr lang="en-US" i="1" dirty="0"/>
              <a:t> </a:t>
            </a:r>
            <a:r>
              <a:rPr lang="en-US" dirty="0"/>
              <a:t>, but cannot be nested.  % is also used only for single line comment, but it should be at the starting of the line.</a:t>
            </a:r>
          </a:p>
          <a:p>
            <a:endParaRPr lang="en-US" dirty="0"/>
          </a:p>
        </p:txBody>
      </p:sp>
    </p:spTree>
    <p:extLst>
      <p:ext uri="{BB962C8B-B14F-4D97-AF65-F5344CB8AC3E}">
        <p14:creationId xmlns:p14="http://schemas.microsoft.com/office/powerpoint/2010/main" val="1928318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in Prolog</a:t>
            </a:r>
            <a:endParaRPr lang="en-US" dirty="0"/>
          </a:p>
        </p:txBody>
      </p:sp>
      <p:sp>
        <p:nvSpPr>
          <p:cNvPr id="3" name="Content Placeholder 2"/>
          <p:cNvSpPr>
            <a:spLocks noGrp="1"/>
          </p:cNvSpPr>
          <p:nvPr>
            <p:ph idx="1"/>
          </p:nvPr>
        </p:nvSpPr>
        <p:spPr/>
        <p:txBody>
          <a:bodyPr/>
          <a:lstStyle/>
          <a:p>
            <a:r>
              <a:rPr lang="en-US" dirty="0"/>
              <a:t>Suppose that we have the following database</a:t>
            </a:r>
          </a:p>
          <a:p>
            <a:pPr lvl="1"/>
            <a:r>
              <a:rPr lang="en-US" dirty="0"/>
              <a:t>eats(</a:t>
            </a:r>
            <a:r>
              <a:rPr lang="en-US" dirty="0" err="1"/>
              <a:t>fred,pears</a:t>
            </a:r>
            <a:r>
              <a:rPr lang="en-US" dirty="0" smtClean="0"/>
              <a:t>).</a:t>
            </a:r>
          </a:p>
          <a:p>
            <a:pPr lvl="1"/>
            <a:r>
              <a:rPr lang="en-US" dirty="0" smtClean="0"/>
              <a:t>eats(</a:t>
            </a:r>
            <a:r>
              <a:rPr lang="en-US" dirty="0" err="1" smtClean="0"/>
              <a:t>fred,t_bone_steak</a:t>
            </a:r>
            <a:r>
              <a:rPr lang="en-US" dirty="0" smtClean="0"/>
              <a:t>).</a:t>
            </a:r>
          </a:p>
          <a:p>
            <a:pPr lvl="1"/>
            <a:r>
              <a:rPr lang="en-US" dirty="0"/>
              <a:t>eats(</a:t>
            </a:r>
            <a:r>
              <a:rPr lang="en-US" dirty="0" err="1"/>
              <a:t>fred,apples</a:t>
            </a:r>
            <a:r>
              <a:rPr lang="en-US" dirty="0"/>
              <a:t>). </a:t>
            </a:r>
            <a:endParaRPr lang="en-US" dirty="0" smtClean="0"/>
          </a:p>
          <a:p>
            <a:pPr marL="457200" lvl="1" indent="0">
              <a:buNone/>
            </a:pPr>
            <a:r>
              <a:rPr lang="en-US" dirty="0" smtClean="0"/>
              <a:t>So far we have only been able to ask if </a:t>
            </a:r>
            <a:r>
              <a:rPr lang="en-US" dirty="0" err="1" smtClean="0"/>
              <a:t>fred</a:t>
            </a:r>
            <a:r>
              <a:rPr lang="en-US" dirty="0" smtClean="0"/>
              <a:t> eats specific things. Suppose that I wish to instead answer the question, "What are all the things that </a:t>
            </a:r>
            <a:r>
              <a:rPr lang="en-US" dirty="0" err="1" smtClean="0"/>
              <a:t>fred</a:t>
            </a:r>
            <a:r>
              <a:rPr lang="en-US" dirty="0" smtClean="0"/>
              <a:t> eats". To answer this I can use variables again. Thus I can type in </a:t>
            </a:r>
            <a:r>
              <a:rPr lang="en-US" dirty="0"/>
              <a:t>the query: ?- </a:t>
            </a:r>
            <a:r>
              <a:rPr lang="en-US" dirty="0" smtClean="0"/>
              <a:t>eats(</a:t>
            </a:r>
            <a:r>
              <a:rPr lang="en-US" dirty="0" err="1" smtClean="0"/>
              <a:t>fred,X</a:t>
            </a:r>
            <a:r>
              <a:rPr lang="en-US" dirty="0" smtClean="0"/>
              <a:t>)</a:t>
            </a:r>
          </a:p>
          <a:p>
            <a:pPr lvl="1"/>
            <a:endParaRPr lang="en-US" dirty="0"/>
          </a:p>
          <a:p>
            <a:endParaRPr lang="en-US" dirty="0"/>
          </a:p>
        </p:txBody>
      </p:sp>
    </p:spTree>
    <p:extLst>
      <p:ext uri="{BB962C8B-B14F-4D97-AF65-F5344CB8AC3E}">
        <p14:creationId xmlns:p14="http://schemas.microsoft.com/office/powerpoint/2010/main" val="917555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As we have seen earlier, Prolog will answer with</a:t>
            </a:r>
          </a:p>
          <a:p>
            <a:pPr lvl="1"/>
            <a:r>
              <a:rPr lang="en-US" i="1" dirty="0"/>
              <a:t>X</a:t>
            </a:r>
            <a:r>
              <a:rPr lang="en-US" i="1" dirty="0" smtClean="0"/>
              <a:t> </a:t>
            </a:r>
            <a:r>
              <a:rPr lang="en-US" i="1" dirty="0"/>
              <a:t>= pears</a:t>
            </a:r>
            <a:endParaRPr lang="en-US" dirty="0"/>
          </a:p>
          <a:p>
            <a:r>
              <a:rPr lang="en-US" dirty="0"/>
              <a:t>This is because it has found the first clause in the database. At this point Prolog allows us to ask if there are other possible solutions. When we do so we get the following.</a:t>
            </a:r>
          </a:p>
          <a:p>
            <a:pPr lvl="1"/>
            <a:r>
              <a:rPr lang="en-US" i="1" dirty="0"/>
              <a:t>X</a:t>
            </a:r>
            <a:r>
              <a:rPr lang="en-US" i="1" dirty="0" smtClean="0"/>
              <a:t> </a:t>
            </a:r>
            <a:r>
              <a:rPr lang="en-US" i="1" dirty="0"/>
              <a:t>= </a:t>
            </a:r>
            <a:r>
              <a:rPr lang="en-US" i="1" dirty="0" err="1"/>
              <a:t>t_bone_steak</a:t>
            </a:r>
            <a:endParaRPr lang="en-US" dirty="0"/>
          </a:p>
          <a:p>
            <a:r>
              <a:rPr lang="en-US" dirty="0"/>
              <a:t>if I ask for another solution, Prolog will then give us.</a:t>
            </a:r>
          </a:p>
          <a:p>
            <a:pPr lvl="1"/>
            <a:r>
              <a:rPr lang="en-US" i="1" dirty="0"/>
              <a:t>X</a:t>
            </a:r>
            <a:r>
              <a:rPr lang="en-US" i="1" dirty="0" smtClean="0"/>
              <a:t> </a:t>
            </a:r>
            <a:r>
              <a:rPr lang="en-US" i="1" dirty="0"/>
              <a:t>= apples</a:t>
            </a:r>
            <a:endParaRPr lang="en-US" dirty="0"/>
          </a:p>
          <a:p>
            <a:r>
              <a:rPr lang="en-US" dirty="0"/>
              <a:t>If we ask for further solutions, Prolog will answer no, since there are only three ways to prove </a:t>
            </a:r>
            <a:r>
              <a:rPr lang="en-US" dirty="0" err="1"/>
              <a:t>fred</a:t>
            </a:r>
            <a:r>
              <a:rPr lang="en-US" dirty="0"/>
              <a:t> eats something. The mechanism for finding multiple solution is called </a:t>
            </a:r>
            <a:r>
              <a:rPr lang="en-US" b="1" dirty="0"/>
              <a:t>backtracking</a:t>
            </a:r>
            <a:r>
              <a:rPr lang="en-US" dirty="0"/>
              <a:t>. This is an essential mechanism in Prolog and we shall see more of it later.</a:t>
            </a:r>
          </a:p>
          <a:p>
            <a:pPr marL="0" indent="0">
              <a:buNone/>
            </a:pPr>
            <a:endParaRPr lang="en-US" dirty="0"/>
          </a:p>
        </p:txBody>
      </p:sp>
    </p:spTree>
    <p:extLst>
      <p:ext uri="{BB962C8B-B14F-4D97-AF65-F5344CB8AC3E}">
        <p14:creationId xmlns:p14="http://schemas.microsoft.com/office/powerpoint/2010/main" val="1105721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nSpc>
                <a:spcPct val="80000"/>
              </a:lnSpc>
            </a:pPr>
            <a:r>
              <a:rPr lang="en-US" sz="2000" dirty="0">
                <a:latin typeface="Times New Roman" pitchFamily="18" charset="0"/>
                <a:cs typeface="Times New Roman" pitchFamily="18" charset="0"/>
              </a:rPr>
              <a:t>If we have this fact and rule</a:t>
            </a:r>
          </a:p>
          <a:p>
            <a:pPr lvl="1">
              <a:lnSpc>
                <a:spcPct val="80000"/>
              </a:lnSpc>
            </a:pPr>
            <a:r>
              <a:rPr lang="en-US" sz="1800" dirty="0"/>
              <a:t>rainy(</a:t>
            </a:r>
            <a:r>
              <a:rPr lang="en-US" sz="1800" dirty="0" err="1"/>
              <a:t>london</a:t>
            </a:r>
            <a:r>
              <a:rPr lang="en-US" sz="1800" dirty="0"/>
              <a:t>).</a:t>
            </a:r>
          </a:p>
          <a:p>
            <a:pPr lvl="1">
              <a:lnSpc>
                <a:spcPct val="80000"/>
              </a:lnSpc>
            </a:pPr>
            <a:r>
              <a:rPr lang="en-US" sz="1800" dirty="0"/>
              <a:t>rainy(</a:t>
            </a:r>
            <a:r>
              <a:rPr lang="en-US" sz="1800" dirty="0" err="1"/>
              <a:t>bangkok</a:t>
            </a:r>
            <a:r>
              <a:rPr lang="en-US" sz="1800" dirty="0"/>
              <a:t>).</a:t>
            </a:r>
          </a:p>
          <a:p>
            <a:pPr lvl="1">
              <a:lnSpc>
                <a:spcPct val="80000"/>
              </a:lnSpc>
            </a:pPr>
            <a:r>
              <a:rPr lang="en-US" sz="1800" dirty="0"/>
              <a:t>dull(X):- rainy(X).</a:t>
            </a:r>
            <a:endParaRPr lang="th-TH" sz="1800" dirty="0"/>
          </a:p>
          <a:p>
            <a:pPr lvl="1">
              <a:lnSpc>
                <a:spcPct val="80000"/>
              </a:lnSpc>
            </a:pPr>
            <a:r>
              <a:rPr lang="en-US" sz="1800" dirty="0">
                <a:latin typeface="Times New Roman" pitchFamily="18" charset="0"/>
                <a:cs typeface="Times New Roman" pitchFamily="18" charset="0"/>
              </a:rPr>
              <a:t>We can ask (or query) prolog on its command prompt</a:t>
            </a:r>
          </a:p>
          <a:p>
            <a:pPr lvl="2">
              <a:lnSpc>
                <a:spcPct val="80000"/>
              </a:lnSpc>
            </a:pPr>
            <a:r>
              <a:rPr lang="en-US" sz="1600" dirty="0"/>
              <a:t>?- dull(C). </a:t>
            </a:r>
            <a:r>
              <a:rPr lang="en-US" sz="1600" dirty="0">
                <a:latin typeface="Times New Roman" pitchFamily="18" charset="0"/>
                <a:cs typeface="Times New Roman" pitchFamily="18" charset="0"/>
              </a:rPr>
              <a:t>(is there a C that makes this predicate true?)</a:t>
            </a:r>
          </a:p>
          <a:p>
            <a:pPr lvl="2">
              <a:lnSpc>
                <a:spcPct val="80000"/>
              </a:lnSpc>
            </a:pPr>
            <a:r>
              <a:rPr lang="en-US" sz="1600" dirty="0">
                <a:latin typeface="Times New Roman" pitchFamily="18" charset="0"/>
                <a:cs typeface="Times New Roman" pitchFamily="18" charset="0"/>
              </a:rPr>
              <a:t>It will automatically try to substitute atoms in its fact into its rule such that our question gives the answer true</a:t>
            </a:r>
          </a:p>
          <a:p>
            <a:pPr lvl="2">
              <a:lnSpc>
                <a:spcPct val="80000"/>
              </a:lnSpc>
            </a:pPr>
            <a:r>
              <a:rPr lang="en-US" sz="1600" dirty="0">
                <a:latin typeface="Times New Roman" pitchFamily="18" charset="0"/>
                <a:cs typeface="Times New Roman" pitchFamily="18" charset="0"/>
              </a:rPr>
              <a:t>in this example, we begin with dull(X), so the program first chooses an atom for X, that is </a:t>
            </a:r>
            <a:r>
              <a:rPr lang="en-US" sz="1600" dirty="0" err="1">
                <a:latin typeface="Times New Roman" pitchFamily="18" charset="0"/>
                <a:cs typeface="Times New Roman" pitchFamily="18" charset="0"/>
              </a:rPr>
              <a:t>london</a:t>
            </a:r>
            <a:r>
              <a:rPr lang="en-US" sz="1600" dirty="0">
                <a:latin typeface="Times New Roman" pitchFamily="18" charset="0"/>
                <a:cs typeface="Times New Roman" pitchFamily="18" charset="0"/>
              </a:rPr>
              <a:t> (our first atom in this example)</a:t>
            </a:r>
          </a:p>
          <a:p>
            <a:pPr lvl="2">
              <a:lnSpc>
                <a:spcPct val="80000"/>
              </a:lnSpc>
            </a:pPr>
            <a:r>
              <a:rPr lang="en-US" sz="1600" dirty="0">
                <a:latin typeface="Times New Roman" pitchFamily="18" charset="0"/>
                <a:cs typeface="Times New Roman" pitchFamily="18" charset="0"/>
              </a:rPr>
              <a:t>The program looks to see if there is rainy(</a:t>
            </a:r>
            <a:r>
              <a:rPr lang="en-US" sz="1600" dirty="0" err="1">
                <a:latin typeface="Times New Roman" pitchFamily="18" charset="0"/>
                <a:cs typeface="Times New Roman" pitchFamily="18" charset="0"/>
              </a:rPr>
              <a:t>london</a:t>
            </a:r>
            <a:r>
              <a:rPr lang="en-US" sz="1600" dirty="0">
                <a:latin typeface="Times New Roman" pitchFamily="18" charset="0"/>
                <a:cs typeface="Times New Roman" pitchFamily="18" charset="0"/>
              </a:rPr>
              <a:t>). There is!</a:t>
            </a:r>
          </a:p>
          <a:p>
            <a:pPr lvl="2">
              <a:lnSpc>
                <a:spcPct val="80000"/>
              </a:lnSpc>
            </a:pPr>
            <a:r>
              <a:rPr lang="en-US" sz="1600" dirty="0">
                <a:latin typeface="Times New Roman" pitchFamily="18" charset="0"/>
                <a:cs typeface="Times New Roman" pitchFamily="18" charset="0"/>
              </a:rPr>
              <a:t>So the substitution gives the result “true”</a:t>
            </a:r>
          </a:p>
          <a:p>
            <a:endParaRPr lang="en-US" dirty="0"/>
          </a:p>
        </p:txBody>
      </p:sp>
    </p:spTree>
    <p:extLst>
      <p:ext uri="{BB962C8B-B14F-4D97-AF65-F5344CB8AC3E}">
        <p14:creationId xmlns:p14="http://schemas.microsoft.com/office/powerpoint/2010/main" val="1754791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lnSpc>
                <a:spcPct val="80000"/>
              </a:lnSpc>
            </a:pPr>
            <a:r>
              <a:rPr lang="en-US" sz="1800" dirty="0">
                <a:latin typeface="Times New Roman" pitchFamily="18" charset="0"/>
                <a:cs typeface="Times New Roman" pitchFamily="18" charset="0"/>
              </a:rPr>
              <a:t>The Prolog will answer </a:t>
            </a:r>
          </a:p>
          <a:p>
            <a:pPr lvl="2">
              <a:lnSpc>
                <a:spcPct val="80000"/>
              </a:lnSpc>
            </a:pPr>
            <a:r>
              <a:rPr lang="en-US" sz="1600" dirty="0"/>
              <a:t>C= </a:t>
            </a:r>
            <a:r>
              <a:rPr lang="en-US" sz="1600" dirty="0" err="1"/>
              <a:t>london</a:t>
            </a:r>
            <a:endParaRPr lang="en-US" sz="1600" dirty="0"/>
          </a:p>
          <a:p>
            <a:pPr lvl="1">
              <a:lnSpc>
                <a:spcPct val="80000"/>
              </a:lnSpc>
            </a:pPr>
            <a:r>
              <a:rPr lang="en-US" sz="1800" dirty="0">
                <a:latin typeface="Times New Roman" pitchFamily="18" charset="0"/>
                <a:cs typeface="Times New Roman" pitchFamily="18" charset="0"/>
              </a:rPr>
              <a:t>To find an alternative answer, type “;” and “Enter”</a:t>
            </a:r>
          </a:p>
          <a:p>
            <a:pPr lvl="1">
              <a:lnSpc>
                <a:spcPct val="80000"/>
              </a:lnSpc>
            </a:pPr>
            <a:r>
              <a:rPr lang="en-US" sz="1800" dirty="0">
                <a:latin typeface="Times New Roman" pitchFamily="18" charset="0"/>
                <a:cs typeface="Times New Roman" pitchFamily="18" charset="0"/>
              </a:rPr>
              <a:t>It’ll give </a:t>
            </a:r>
            <a:r>
              <a:rPr lang="en-US" sz="1800" dirty="0"/>
              <a:t>C= </a:t>
            </a:r>
            <a:r>
              <a:rPr lang="en-US" sz="1800" dirty="0" err="1"/>
              <a:t>bangkok</a:t>
            </a:r>
            <a:endParaRPr lang="en-US" sz="1800" dirty="0"/>
          </a:p>
          <a:p>
            <a:pPr lvl="1">
              <a:lnSpc>
                <a:spcPct val="80000"/>
              </a:lnSpc>
            </a:pPr>
            <a:r>
              <a:rPr lang="en-US" sz="1800" dirty="0">
                <a:latin typeface="Times New Roman" pitchFamily="18" charset="0"/>
                <a:cs typeface="Times New Roman" pitchFamily="18" charset="0"/>
              </a:rPr>
              <a:t>If it cannot find any more answer, it will answer </a:t>
            </a:r>
            <a:r>
              <a:rPr lang="en-US" sz="1800" dirty="0">
                <a:latin typeface="Times New Roman" pitchFamily="18" charset="0"/>
              </a:rPr>
              <a:t>“</a:t>
            </a:r>
            <a:r>
              <a:rPr lang="en-US" sz="1800" dirty="0"/>
              <a:t>no</a:t>
            </a:r>
            <a:r>
              <a:rPr lang="en-US" sz="1800" dirty="0">
                <a:latin typeface="Times New Roman" pitchFamily="18" charset="0"/>
              </a:rPr>
              <a:t>”</a:t>
            </a:r>
            <a:endParaRPr lang="en-US" sz="1800" dirty="0"/>
          </a:p>
          <a:p>
            <a:endParaRPr lang="en-US" dirty="0"/>
          </a:p>
        </p:txBody>
      </p:sp>
    </p:spTree>
    <p:extLst>
      <p:ext uri="{BB962C8B-B14F-4D97-AF65-F5344CB8AC3E}">
        <p14:creationId xmlns:p14="http://schemas.microsoft.com/office/powerpoint/2010/main" val="560888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mr-IN" dirty="0" smtClean="0"/>
              <a:t>…</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a:t>/* Clause 1 */  </a:t>
            </a:r>
            <a:r>
              <a:rPr lang="en-US" dirty="0" err="1"/>
              <a:t>located_in</a:t>
            </a:r>
            <a:r>
              <a:rPr lang="en-US" dirty="0"/>
              <a:t>(</a:t>
            </a:r>
            <a:r>
              <a:rPr lang="en-US" dirty="0" err="1"/>
              <a:t>atlanta,georgia</a:t>
            </a:r>
            <a:r>
              <a:rPr lang="en-US" dirty="0"/>
              <a:t>).</a:t>
            </a:r>
          </a:p>
          <a:p>
            <a:pPr>
              <a:buNone/>
            </a:pPr>
            <a:r>
              <a:rPr lang="en-US" dirty="0"/>
              <a:t>/* Clause 2 */  </a:t>
            </a:r>
            <a:r>
              <a:rPr lang="en-US" dirty="0" err="1"/>
              <a:t>located_in</a:t>
            </a:r>
            <a:r>
              <a:rPr lang="en-US" dirty="0"/>
              <a:t>(</a:t>
            </a:r>
            <a:r>
              <a:rPr lang="en-US" dirty="0" err="1"/>
              <a:t>houston,texas</a:t>
            </a:r>
            <a:r>
              <a:rPr lang="en-US" dirty="0"/>
              <a:t>).</a:t>
            </a:r>
          </a:p>
          <a:p>
            <a:pPr>
              <a:buNone/>
            </a:pPr>
            <a:r>
              <a:rPr lang="en-US" dirty="0"/>
              <a:t>/* Clause 3 */  </a:t>
            </a:r>
            <a:r>
              <a:rPr lang="en-US" dirty="0" err="1"/>
              <a:t>located_in</a:t>
            </a:r>
            <a:r>
              <a:rPr lang="en-US" dirty="0"/>
              <a:t>(</a:t>
            </a:r>
            <a:r>
              <a:rPr lang="en-US" dirty="0" err="1"/>
              <a:t>austin,texas</a:t>
            </a:r>
            <a:r>
              <a:rPr lang="en-US" dirty="0"/>
              <a:t>).</a:t>
            </a:r>
          </a:p>
          <a:p>
            <a:pPr>
              <a:buNone/>
            </a:pPr>
            <a:r>
              <a:rPr lang="en-US" dirty="0"/>
              <a:t>/* Clause 4 */  </a:t>
            </a:r>
            <a:r>
              <a:rPr lang="en-US" dirty="0" err="1"/>
              <a:t>located_in</a:t>
            </a:r>
            <a:r>
              <a:rPr lang="en-US" dirty="0"/>
              <a:t>(</a:t>
            </a:r>
            <a:r>
              <a:rPr lang="en-US" dirty="0" err="1"/>
              <a:t>toronto,ontario</a:t>
            </a:r>
            <a:r>
              <a:rPr lang="en-US" dirty="0"/>
              <a:t>).</a:t>
            </a:r>
          </a:p>
          <a:p>
            <a:pPr>
              <a:buNone/>
            </a:pPr>
            <a:r>
              <a:rPr lang="en-US" dirty="0"/>
              <a:t>/* Clause 5 */  </a:t>
            </a:r>
            <a:r>
              <a:rPr lang="en-US" dirty="0" err="1"/>
              <a:t>located_in</a:t>
            </a:r>
            <a:r>
              <a:rPr lang="en-US" dirty="0"/>
              <a:t>(</a:t>
            </a:r>
            <a:r>
              <a:rPr lang="en-US" dirty="0" err="1"/>
              <a:t>X,usa</a:t>
            </a:r>
            <a:r>
              <a:rPr lang="en-US" dirty="0"/>
              <a:t>) :- </a:t>
            </a:r>
            <a:r>
              <a:rPr lang="en-US" dirty="0" err="1"/>
              <a:t>located_in</a:t>
            </a:r>
            <a:r>
              <a:rPr lang="en-US" dirty="0"/>
              <a:t>(</a:t>
            </a:r>
            <a:r>
              <a:rPr lang="en-US" dirty="0" err="1"/>
              <a:t>X,georgia</a:t>
            </a:r>
            <a:r>
              <a:rPr lang="en-US" dirty="0"/>
              <a:t>).</a:t>
            </a:r>
          </a:p>
          <a:p>
            <a:pPr>
              <a:buNone/>
            </a:pPr>
            <a:r>
              <a:rPr lang="en-US" dirty="0"/>
              <a:t>/* Clause 6 */  </a:t>
            </a:r>
            <a:r>
              <a:rPr lang="en-US" dirty="0" err="1"/>
              <a:t>located_in</a:t>
            </a:r>
            <a:r>
              <a:rPr lang="en-US" dirty="0"/>
              <a:t>(</a:t>
            </a:r>
            <a:r>
              <a:rPr lang="en-US" dirty="0" err="1"/>
              <a:t>X,usa</a:t>
            </a:r>
            <a:r>
              <a:rPr lang="en-US" dirty="0"/>
              <a:t>) :- </a:t>
            </a:r>
            <a:r>
              <a:rPr lang="en-US" dirty="0" err="1"/>
              <a:t>located_in</a:t>
            </a:r>
            <a:r>
              <a:rPr lang="en-US" dirty="0"/>
              <a:t>(</a:t>
            </a:r>
            <a:r>
              <a:rPr lang="en-US" dirty="0" err="1"/>
              <a:t>X,texas</a:t>
            </a:r>
            <a:r>
              <a:rPr lang="en-US" dirty="0"/>
              <a:t>).</a:t>
            </a:r>
          </a:p>
          <a:p>
            <a:pPr>
              <a:buNone/>
            </a:pPr>
            <a:r>
              <a:rPr lang="en-US" dirty="0"/>
              <a:t>/* Clause 7 */  </a:t>
            </a:r>
            <a:r>
              <a:rPr lang="en-US" dirty="0" err="1"/>
              <a:t>located_in</a:t>
            </a:r>
            <a:r>
              <a:rPr lang="en-US" dirty="0"/>
              <a:t>(</a:t>
            </a:r>
            <a:r>
              <a:rPr lang="en-US" dirty="0" err="1"/>
              <a:t>X,canada</a:t>
            </a:r>
            <a:r>
              <a:rPr lang="en-US" dirty="0"/>
              <a:t>) :- </a:t>
            </a:r>
            <a:r>
              <a:rPr lang="en-US" dirty="0" err="1"/>
              <a:t>located_in</a:t>
            </a:r>
            <a:r>
              <a:rPr lang="en-US" dirty="0"/>
              <a:t>(</a:t>
            </a:r>
            <a:r>
              <a:rPr lang="en-US" dirty="0" err="1"/>
              <a:t>X,ontario</a:t>
            </a:r>
            <a:r>
              <a:rPr lang="en-US" dirty="0"/>
              <a:t>).</a:t>
            </a:r>
          </a:p>
          <a:p>
            <a:pPr>
              <a:buNone/>
            </a:pPr>
            <a:r>
              <a:rPr lang="en-US" dirty="0"/>
              <a:t>/* Clause 8 */  </a:t>
            </a:r>
            <a:r>
              <a:rPr lang="en-US" dirty="0" err="1"/>
              <a:t>located_in</a:t>
            </a:r>
            <a:r>
              <a:rPr lang="en-US" dirty="0"/>
              <a:t>(</a:t>
            </a:r>
            <a:r>
              <a:rPr lang="en-US" dirty="0" err="1"/>
              <a:t>X,north_america</a:t>
            </a:r>
            <a:r>
              <a:rPr lang="en-US" dirty="0"/>
              <a:t>) :- </a:t>
            </a:r>
            <a:r>
              <a:rPr lang="en-US" dirty="0" err="1"/>
              <a:t>located_in</a:t>
            </a:r>
            <a:r>
              <a:rPr lang="en-US" dirty="0"/>
              <a:t>(</a:t>
            </a:r>
            <a:r>
              <a:rPr lang="en-US" dirty="0" err="1"/>
              <a:t>X,usa</a:t>
            </a:r>
            <a:r>
              <a:rPr lang="en-US" dirty="0"/>
              <a:t>).</a:t>
            </a:r>
          </a:p>
          <a:p>
            <a:pPr>
              <a:buNone/>
            </a:pPr>
            <a:r>
              <a:rPr lang="en-US" dirty="0"/>
              <a:t>/* Clause 9 */  </a:t>
            </a:r>
            <a:r>
              <a:rPr lang="en-US" dirty="0" err="1"/>
              <a:t>located_in</a:t>
            </a:r>
            <a:r>
              <a:rPr lang="en-US" dirty="0"/>
              <a:t>(</a:t>
            </a:r>
            <a:r>
              <a:rPr lang="en-US" dirty="0" err="1"/>
              <a:t>X,north_america</a:t>
            </a:r>
            <a:r>
              <a:rPr lang="en-US" dirty="0"/>
              <a:t>) :- </a:t>
            </a:r>
            <a:r>
              <a:rPr lang="en-US" dirty="0" err="1"/>
              <a:t>located_in</a:t>
            </a:r>
            <a:r>
              <a:rPr lang="en-US" dirty="0"/>
              <a:t>(</a:t>
            </a:r>
            <a:r>
              <a:rPr lang="en-US" dirty="0" err="1"/>
              <a:t>X,canada</a:t>
            </a:r>
            <a:r>
              <a:rPr lang="en-US" dirty="0"/>
              <a:t>).</a:t>
            </a:r>
          </a:p>
          <a:p>
            <a:endParaRPr lang="en-US" dirty="0"/>
          </a:p>
        </p:txBody>
      </p:sp>
    </p:spTree>
    <p:extLst>
      <p:ext uri="{BB962C8B-B14F-4D97-AF65-F5344CB8AC3E}">
        <p14:creationId xmlns:p14="http://schemas.microsoft.com/office/powerpoint/2010/main" val="2120104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smtClean="0"/>
              <a:t>Prolog</a:t>
            </a:r>
            <a:endParaRPr lang="en-US" dirty="0"/>
          </a:p>
        </p:txBody>
      </p:sp>
      <p:sp>
        <p:nvSpPr>
          <p:cNvPr id="3" name="Content Placeholder 2"/>
          <p:cNvSpPr>
            <a:spLocks noGrp="1"/>
          </p:cNvSpPr>
          <p:nvPr>
            <p:ph idx="1"/>
          </p:nvPr>
        </p:nvSpPr>
        <p:spPr>
          <a:xfrm>
            <a:off x="1406236" y="2382209"/>
            <a:ext cx="9740183" cy="3740799"/>
          </a:xfrm>
        </p:spPr>
        <p:txBody>
          <a:bodyPr>
            <a:normAutofit fontScale="92500" lnSpcReduction="20000"/>
          </a:bodyPr>
          <a:lstStyle/>
          <a:p>
            <a:pPr marL="0" indent="0">
              <a:buNone/>
            </a:pPr>
            <a:r>
              <a:rPr lang="en-US" b="1" dirty="0"/>
              <a:t>Logic Programming </a:t>
            </a:r>
            <a:r>
              <a:rPr lang="en-US" dirty="0" smtClean="0"/>
              <a:t>is </a:t>
            </a:r>
            <a:r>
              <a:rPr lang="en-US" dirty="0"/>
              <a:t>a declarative language and very different from actual conventional programming like C, C++ or </a:t>
            </a:r>
            <a:r>
              <a:rPr lang="en-US" dirty="0" smtClean="0"/>
              <a:t>Java</a:t>
            </a:r>
          </a:p>
          <a:p>
            <a:pPr marL="0" indent="0">
              <a:buNone/>
            </a:pPr>
            <a:r>
              <a:rPr lang="en-US" dirty="0"/>
              <a:t>In Logic programming user only needs to specify the problem statements and the logic programming system finds the solution to that problem based on the provided information. In other words, we define </a:t>
            </a:r>
            <a:r>
              <a:rPr lang="en-US" i="1" dirty="0"/>
              <a:t>what</a:t>
            </a:r>
            <a:r>
              <a:rPr lang="en-US" dirty="0"/>
              <a:t>  part of the problem and system finds </a:t>
            </a:r>
            <a:r>
              <a:rPr lang="en-US" i="1" dirty="0"/>
              <a:t>how</a:t>
            </a:r>
            <a:r>
              <a:rPr lang="en-US" dirty="0"/>
              <a:t> to get solution to that </a:t>
            </a:r>
            <a:r>
              <a:rPr lang="en-US" dirty="0" smtClean="0"/>
              <a:t>problem.</a:t>
            </a:r>
          </a:p>
          <a:p>
            <a:pPr marL="0" indent="0">
              <a:buNone/>
            </a:pPr>
            <a:r>
              <a:rPr lang="en-US" dirty="0"/>
              <a:t>I</a:t>
            </a:r>
            <a:r>
              <a:rPr lang="en-US" dirty="0" smtClean="0"/>
              <a:t>n </a:t>
            </a:r>
            <a:r>
              <a:rPr lang="en-US" dirty="0"/>
              <a:t>declarative languages, instead of  writing the problem in exact sequence of steps; our main focus is to define correct relationship between the different parts of the </a:t>
            </a:r>
            <a:r>
              <a:rPr lang="en-US" dirty="0" smtClean="0"/>
              <a:t>problem.</a:t>
            </a:r>
            <a:r>
              <a:rPr lang="en-US" dirty="0"/>
              <a:t> we provide information and declare relationships between objects and after supplying the query, the logic programming system deduce the result by tracing through given information.</a:t>
            </a:r>
            <a:endParaRPr lang="en-US" dirty="0" smtClean="0"/>
          </a:p>
          <a:p>
            <a:pPr marL="0" indent="0">
              <a:buNone/>
            </a:pPr>
            <a:endParaRPr lang="en-US" dirty="0"/>
          </a:p>
          <a:p>
            <a:endParaRPr lang="en-US" b="1" dirty="0"/>
          </a:p>
        </p:txBody>
      </p:sp>
    </p:spTree>
    <p:extLst>
      <p:ext uri="{BB962C8B-B14F-4D97-AF65-F5344CB8AC3E}">
        <p14:creationId xmlns:p14="http://schemas.microsoft.com/office/powerpoint/2010/main" val="18138138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defRPr/>
            </a:pPr>
            <a:r>
              <a:rPr lang="en-US" dirty="0">
                <a:latin typeface="Times New Roman" pitchFamily="18" charset="0"/>
                <a:cs typeface="Times New Roman" pitchFamily="18" charset="0"/>
              </a:rPr>
              <a:t>To ask whether </a:t>
            </a:r>
            <a:r>
              <a:rPr lang="en-US" dirty="0" err="1">
                <a:latin typeface="Times New Roman" pitchFamily="18" charset="0"/>
                <a:cs typeface="Times New Roman" pitchFamily="18" charset="0"/>
              </a:rPr>
              <a:t>atlanta</a:t>
            </a:r>
            <a:r>
              <a:rPr lang="en-US" dirty="0">
                <a:latin typeface="Times New Roman" pitchFamily="18" charset="0"/>
                <a:cs typeface="Times New Roman" pitchFamily="18" charset="0"/>
              </a:rPr>
              <a:t> is in </a:t>
            </a:r>
            <a:r>
              <a:rPr lang="en-US" dirty="0" err="1">
                <a:latin typeface="Times New Roman" pitchFamily="18" charset="0"/>
                <a:cs typeface="Times New Roman" pitchFamily="18" charset="0"/>
              </a:rPr>
              <a:t>georgia</a:t>
            </a:r>
            <a:r>
              <a:rPr lang="en-US" dirty="0">
                <a:latin typeface="Times New Roman" pitchFamily="18" charset="0"/>
                <a:cs typeface="Times New Roman" pitchFamily="18" charset="0"/>
              </a:rPr>
              <a:t>:</a:t>
            </a:r>
          </a:p>
          <a:p>
            <a:pPr>
              <a:buNone/>
              <a:defRPr/>
            </a:pPr>
            <a:r>
              <a:rPr lang="en-US" dirty="0"/>
              <a:t>?- </a:t>
            </a:r>
            <a:r>
              <a:rPr lang="en-US" dirty="0" err="1"/>
              <a:t>located_in</a:t>
            </a:r>
            <a:r>
              <a:rPr lang="en-US" dirty="0"/>
              <a:t>(</a:t>
            </a:r>
            <a:r>
              <a:rPr lang="en-US" dirty="0" err="1"/>
              <a:t>atlanta,georgia</a:t>
            </a:r>
            <a:r>
              <a:rPr lang="en-US" dirty="0"/>
              <a:t>).</a:t>
            </a:r>
          </a:p>
          <a:p>
            <a:pPr lvl="1">
              <a:defRPr/>
            </a:pPr>
            <a:r>
              <a:rPr lang="en-US" dirty="0">
                <a:latin typeface="Times New Roman" pitchFamily="18" charset="0"/>
                <a:cs typeface="Times New Roman" pitchFamily="18" charset="0"/>
              </a:rPr>
              <a:t>This query matches clause 1. So prolog replies “yes”.</a:t>
            </a:r>
          </a:p>
          <a:p>
            <a:pPr>
              <a:buNone/>
              <a:defRPr/>
            </a:pPr>
            <a:r>
              <a:rPr lang="en-US" dirty="0"/>
              <a:t>?- </a:t>
            </a:r>
            <a:r>
              <a:rPr lang="en-US" dirty="0" err="1"/>
              <a:t>located_in</a:t>
            </a:r>
            <a:r>
              <a:rPr lang="en-US" dirty="0"/>
              <a:t>(</a:t>
            </a:r>
            <a:r>
              <a:rPr lang="en-US" dirty="0" err="1"/>
              <a:t>atlanta,usa</a:t>
            </a:r>
            <a:r>
              <a:rPr lang="en-US" dirty="0"/>
              <a:t>).</a:t>
            </a:r>
          </a:p>
          <a:p>
            <a:pPr marL="342900" lvl="1" indent="-342900">
              <a:buNone/>
              <a:defRPr/>
            </a:pPr>
            <a:r>
              <a:rPr lang="en-US" dirty="0"/>
              <a:t>		</a:t>
            </a:r>
            <a:r>
              <a:rPr lang="en-US" dirty="0">
                <a:latin typeface="Times New Roman" pitchFamily="18" charset="0"/>
                <a:cs typeface="Times New Roman" pitchFamily="18" charset="0"/>
              </a:rPr>
              <a:t>This query can be solve by calling clause 5, and then clause 1. So prolog replies “yes”.</a:t>
            </a:r>
          </a:p>
          <a:p>
            <a:endParaRPr lang="en-US" dirty="0"/>
          </a:p>
        </p:txBody>
      </p:sp>
    </p:spTree>
    <p:extLst>
      <p:ext uri="{BB962C8B-B14F-4D97-AF65-F5344CB8AC3E}">
        <p14:creationId xmlns:p14="http://schemas.microsoft.com/office/powerpoint/2010/main" val="1909843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a:t>
            </a:r>
            <a:r>
              <a:rPr lang="en-US" dirty="0" err="1"/>
              <a:t>located_in</a:t>
            </a:r>
            <a:r>
              <a:rPr lang="en-US" dirty="0"/>
              <a:t>(</a:t>
            </a:r>
            <a:r>
              <a:rPr lang="en-US" dirty="0" err="1"/>
              <a:t>atlanta,texas</a:t>
            </a:r>
            <a:r>
              <a:rPr lang="en-US" dirty="0"/>
              <a:t>).</a:t>
            </a:r>
          </a:p>
          <a:p>
            <a:pPr>
              <a:buNone/>
            </a:pPr>
            <a:r>
              <a:rPr lang="en-US" dirty="0"/>
              <a:t>	</a:t>
            </a:r>
            <a:r>
              <a:rPr lang="en-US" dirty="0">
                <a:latin typeface="Times New Roman" pitchFamily="18" charset="0"/>
                <a:cs typeface="Times New Roman" pitchFamily="18" charset="0"/>
              </a:rPr>
              <a:t>this query gets “no” as its answer because this fact cannot be deduced from the knowledge base</a:t>
            </a:r>
            <a:r>
              <a:rPr lang="en-US" dirty="0" smtClean="0"/>
              <a:t>.</a:t>
            </a:r>
            <a:endParaRPr lang="en-US" dirty="0"/>
          </a:p>
          <a:p>
            <a:pPr>
              <a:buNone/>
            </a:pPr>
            <a:r>
              <a:rPr lang="en-US" dirty="0">
                <a:latin typeface="Times New Roman" pitchFamily="18" charset="0"/>
                <a:cs typeface="Times New Roman" pitchFamily="18" charset="0"/>
              </a:rPr>
              <a:t>The query </a:t>
            </a:r>
            <a:r>
              <a:rPr lang="en-US" b="1" dirty="0">
                <a:solidFill>
                  <a:srgbClr val="FF0000"/>
                </a:solidFill>
                <a:latin typeface="Times New Roman" pitchFamily="18" charset="0"/>
                <a:cs typeface="Times New Roman" pitchFamily="18" charset="0"/>
              </a:rPr>
              <a:t>succeeds</a:t>
            </a:r>
            <a:r>
              <a:rPr lang="en-US" dirty="0">
                <a:latin typeface="Times New Roman" pitchFamily="18" charset="0"/>
                <a:cs typeface="Times New Roman" pitchFamily="18" charset="0"/>
              </a:rPr>
              <a:t> if it gets a “yes” and </a:t>
            </a:r>
            <a:r>
              <a:rPr lang="en-US" b="1" dirty="0">
                <a:solidFill>
                  <a:srgbClr val="FF0000"/>
                </a:solidFill>
                <a:latin typeface="Times New Roman" pitchFamily="18" charset="0"/>
                <a:cs typeface="Times New Roman" pitchFamily="18" charset="0"/>
              </a:rPr>
              <a:t>fails</a:t>
            </a:r>
            <a:r>
              <a:rPr lang="en-US" dirty="0">
                <a:latin typeface="Times New Roman" pitchFamily="18" charset="0"/>
                <a:cs typeface="Times New Roman" pitchFamily="18" charset="0"/>
              </a:rPr>
              <a:t> if it gets a “no”.</a:t>
            </a:r>
            <a:endParaRPr lang="th-TH" dirty="0">
              <a:latin typeface="Times New Roman" pitchFamily="18" charset="0"/>
            </a:endParaRPr>
          </a:p>
          <a:p>
            <a:endParaRPr lang="en-US" dirty="0"/>
          </a:p>
        </p:txBody>
      </p:sp>
    </p:spTree>
    <p:extLst>
      <p:ext uri="{BB962C8B-B14F-4D97-AF65-F5344CB8AC3E}">
        <p14:creationId xmlns:p14="http://schemas.microsoft.com/office/powerpoint/2010/main" val="256093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functions</a:t>
            </a:r>
            <a:endParaRPr lang="en-US" dirty="0"/>
          </a:p>
        </p:txBody>
      </p:sp>
      <p:sp>
        <p:nvSpPr>
          <p:cNvPr id="3" name="Content Placeholder 2"/>
          <p:cNvSpPr>
            <a:spLocks noGrp="1"/>
          </p:cNvSpPr>
          <p:nvPr>
            <p:ph idx="1"/>
          </p:nvPr>
        </p:nvSpPr>
        <p:spPr/>
        <p:txBody>
          <a:bodyPr>
            <a:normAutofit fontScale="92500" lnSpcReduction="20000"/>
          </a:bodyPr>
          <a:lstStyle/>
          <a:p>
            <a:pPr>
              <a:lnSpc>
                <a:spcPct val="80000"/>
              </a:lnSpc>
            </a:pPr>
            <a:r>
              <a:rPr lang="en-US" sz="2800" dirty="0"/>
              <a:t>If we ask ?- (2+3) = 5</a:t>
            </a:r>
          </a:p>
          <a:p>
            <a:pPr>
              <a:lnSpc>
                <a:spcPct val="80000"/>
              </a:lnSpc>
            </a:pPr>
            <a:r>
              <a:rPr lang="en-US" sz="2800" dirty="0"/>
              <a:t>Prolog will answer </a:t>
            </a:r>
            <a:r>
              <a:rPr lang="en-US" sz="2800" dirty="0">
                <a:latin typeface="Times New Roman" pitchFamily="18" charset="0"/>
              </a:rPr>
              <a:t>“</a:t>
            </a:r>
            <a:r>
              <a:rPr lang="en-US" sz="2800" dirty="0"/>
              <a:t>no</a:t>
            </a:r>
            <a:r>
              <a:rPr lang="en-US" sz="2800" dirty="0">
                <a:latin typeface="Times New Roman" pitchFamily="18" charset="0"/>
              </a:rPr>
              <a:t>”</a:t>
            </a:r>
            <a:r>
              <a:rPr lang="en-US" sz="2800" dirty="0"/>
              <a:t> because it sees (2+3) as a +(2,3) structure</a:t>
            </a:r>
          </a:p>
          <a:p>
            <a:pPr>
              <a:lnSpc>
                <a:spcPct val="80000"/>
              </a:lnSpc>
            </a:pPr>
            <a:r>
              <a:rPr lang="en-US" sz="2800" dirty="0"/>
              <a:t>Prolog thus have a special </a:t>
            </a:r>
            <a:r>
              <a:rPr lang="en-US" sz="2800" dirty="0" smtClean="0"/>
              <a:t>function is(X,Y</a:t>
            </a:r>
            <a:r>
              <a:rPr lang="en-US" sz="2800" dirty="0"/>
              <a:t>) </a:t>
            </a:r>
            <a:r>
              <a:rPr lang="en-US" sz="2800" dirty="0" smtClean="0"/>
              <a:t> This </a:t>
            </a:r>
            <a:r>
              <a:rPr lang="en-US" sz="2800" dirty="0"/>
              <a:t>function will compare X and the arithmetic value of Y (there are prefix and infix versions of this function)</a:t>
            </a:r>
          </a:p>
          <a:p>
            <a:pPr>
              <a:lnSpc>
                <a:spcPct val="80000"/>
              </a:lnSpc>
            </a:pPr>
            <a:r>
              <a:rPr lang="en-US" sz="2800" dirty="0"/>
              <a:t>So, asking ?-is(X,1+2). will return X=3</a:t>
            </a:r>
          </a:p>
          <a:p>
            <a:pPr>
              <a:lnSpc>
                <a:spcPct val="80000"/>
              </a:lnSpc>
            </a:pPr>
            <a:r>
              <a:rPr lang="en-US" sz="2800" dirty="0"/>
              <a:t>But asking ?- is(1+2,4-1). will return </a:t>
            </a:r>
            <a:r>
              <a:rPr lang="en-US" sz="2800" dirty="0">
                <a:latin typeface="Times New Roman" pitchFamily="18" charset="0"/>
              </a:rPr>
              <a:t>“</a:t>
            </a:r>
            <a:r>
              <a:rPr lang="en-US" sz="2800" dirty="0"/>
              <a:t>no</a:t>
            </a:r>
            <a:r>
              <a:rPr lang="en-US" sz="2800" dirty="0">
                <a:latin typeface="Times New Roman" pitchFamily="18" charset="0"/>
              </a:rPr>
              <a:t>”</a:t>
            </a:r>
            <a:r>
              <a:rPr lang="en-US" sz="2800" dirty="0"/>
              <a:t> </a:t>
            </a:r>
          </a:p>
          <a:p>
            <a:pPr lvl="1">
              <a:lnSpc>
                <a:spcPct val="80000"/>
              </a:lnSpc>
            </a:pPr>
            <a:r>
              <a:rPr lang="en-US" sz="2400" dirty="0"/>
              <a:t>Because it only evaluates the second argument :P  </a:t>
            </a:r>
          </a:p>
          <a:p>
            <a:pPr lvl="1">
              <a:lnSpc>
                <a:spcPct val="80000"/>
              </a:lnSpc>
            </a:pPr>
            <a:r>
              <a:rPr lang="en-US" sz="2400" dirty="0"/>
              <a:t>so we should ask  ?- is(Y,1+2), is(Y,4-1) instead </a:t>
            </a:r>
            <a:endParaRPr lang="th-TH" sz="2400" dirty="0"/>
          </a:p>
          <a:p>
            <a:endParaRPr lang="en-US" dirty="0"/>
          </a:p>
        </p:txBody>
      </p:sp>
    </p:spTree>
    <p:extLst>
      <p:ext uri="{BB962C8B-B14F-4D97-AF65-F5344CB8AC3E}">
        <p14:creationId xmlns:p14="http://schemas.microsoft.com/office/powerpoint/2010/main" val="932985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Prolog Syntax</a:t>
            </a:r>
            <a:endParaRPr lang="en-US" dirty="0"/>
          </a:p>
        </p:txBody>
      </p:sp>
      <p:sp>
        <p:nvSpPr>
          <p:cNvPr id="3" name="Content Placeholder 2"/>
          <p:cNvSpPr>
            <a:spLocks noGrp="1"/>
          </p:cNvSpPr>
          <p:nvPr>
            <p:ph idx="1"/>
          </p:nvPr>
        </p:nvSpPr>
        <p:spPr/>
        <p:txBody>
          <a:bodyPr/>
          <a:lstStyle/>
          <a:p>
            <a:r>
              <a:rPr lang="en-US" dirty="0"/>
              <a:t>The central data structure in Prolog is that of a term. </a:t>
            </a:r>
            <a:endParaRPr lang="en-US" dirty="0" smtClean="0"/>
          </a:p>
          <a:p>
            <a:r>
              <a:rPr lang="en-US" dirty="0" smtClean="0"/>
              <a:t>There </a:t>
            </a:r>
            <a:r>
              <a:rPr lang="en-US" dirty="0"/>
              <a:t>are terms of four kinds: </a:t>
            </a:r>
            <a:r>
              <a:rPr lang="en-US" b="1" dirty="0"/>
              <a:t>atoms, numbers, variables, and compound terms</a:t>
            </a:r>
            <a:r>
              <a:rPr lang="en-US" dirty="0"/>
              <a:t>. Atoms and numbers are sometimes grouped together and called atomic terms.</a:t>
            </a:r>
          </a:p>
        </p:txBody>
      </p:sp>
    </p:spTree>
    <p:extLst>
      <p:ext uri="{BB962C8B-B14F-4D97-AF65-F5344CB8AC3E}">
        <p14:creationId xmlns:p14="http://schemas.microsoft.com/office/powerpoint/2010/main" val="2128979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Atoms</a:t>
            </a:r>
            <a:endParaRPr lang="en-US" dirty="0"/>
          </a:p>
        </p:txBody>
      </p:sp>
      <p:sp>
        <p:nvSpPr>
          <p:cNvPr id="3" name="Content Placeholder 2"/>
          <p:cNvSpPr>
            <a:spLocks noGrp="1"/>
          </p:cNvSpPr>
          <p:nvPr>
            <p:ph idx="1"/>
          </p:nvPr>
        </p:nvSpPr>
        <p:spPr/>
        <p:txBody>
          <a:bodyPr/>
          <a:lstStyle/>
          <a:p>
            <a:r>
              <a:rPr lang="en-US" dirty="0" smtClean="0"/>
              <a:t>Atoms </a:t>
            </a:r>
            <a:r>
              <a:rPr lang="en-US" dirty="0"/>
              <a:t>are usually strings made up of lower- and uppercase letters, digits, and the underscore, starting with a lowercase letter. The following are all valid Prolog atoms: elephant, b, </a:t>
            </a:r>
            <a:r>
              <a:rPr lang="en-US" dirty="0" err="1"/>
              <a:t>abcXYZ</a:t>
            </a:r>
            <a:r>
              <a:rPr lang="en-US" dirty="0"/>
              <a:t>, x_123, </a:t>
            </a:r>
            <a:r>
              <a:rPr lang="en-US" dirty="0" err="1" smtClean="0"/>
              <a:t>another_pint_for_me_please</a:t>
            </a:r>
            <a:endParaRPr lang="en-US" dirty="0" smtClean="0"/>
          </a:p>
          <a:p>
            <a:r>
              <a:rPr lang="en-US" dirty="0"/>
              <a:t>On top of that also any series of arbitrary characters enclosed in single quotes denotes an atom. ’This is also a Prolog atom.’</a:t>
            </a:r>
          </a:p>
        </p:txBody>
      </p:sp>
    </p:spTree>
    <p:extLst>
      <p:ext uri="{BB962C8B-B14F-4D97-AF65-F5344CB8AC3E}">
        <p14:creationId xmlns:p14="http://schemas.microsoft.com/office/powerpoint/2010/main" val="1883038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a:t>
            </a:r>
            <a:endParaRPr lang="en-US" dirty="0"/>
          </a:p>
        </p:txBody>
      </p:sp>
      <p:sp>
        <p:nvSpPr>
          <p:cNvPr id="3" name="Content Placeholder 2"/>
          <p:cNvSpPr>
            <a:spLocks noGrp="1"/>
          </p:cNvSpPr>
          <p:nvPr>
            <p:ph idx="1"/>
          </p:nvPr>
        </p:nvSpPr>
        <p:spPr/>
        <p:txBody>
          <a:bodyPr/>
          <a:lstStyle/>
          <a:p>
            <a:r>
              <a:rPr lang="en-US" dirty="0" smtClean="0"/>
              <a:t>All </a:t>
            </a:r>
            <a:r>
              <a:rPr lang="en-US" dirty="0"/>
              <a:t>Prolog implementations have an integer type: a sequence of digits, optionally preceded by a - (minus). Some also support floats. Check the manual for details.</a:t>
            </a:r>
          </a:p>
        </p:txBody>
      </p:sp>
    </p:spTree>
    <p:extLst>
      <p:ext uri="{BB962C8B-B14F-4D97-AF65-F5344CB8AC3E}">
        <p14:creationId xmlns:p14="http://schemas.microsoft.com/office/powerpoint/2010/main" val="1135206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p:txBody>
          <a:bodyPr/>
          <a:lstStyle/>
          <a:p>
            <a:r>
              <a:rPr lang="en-US" dirty="0" smtClean="0"/>
              <a:t>Variables </a:t>
            </a:r>
            <a:r>
              <a:rPr lang="en-US" dirty="0"/>
              <a:t>are strings of letters, digits, and the underscore, starting with a capital letter or an underscore. Examples: X, Elephant, _4711, X_1_2, </a:t>
            </a:r>
            <a:r>
              <a:rPr lang="en-US" dirty="0" err="1"/>
              <a:t>MyVariable</a:t>
            </a:r>
            <a:r>
              <a:rPr lang="en-US" dirty="0"/>
              <a:t>, _ </a:t>
            </a:r>
            <a:endParaRPr lang="en-US" dirty="0" smtClean="0"/>
          </a:p>
          <a:p>
            <a:r>
              <a:rPr lang="en-US" dirty="0" smtClean="0"/>
              <a:t>The </a:t>
            </a:r>
            <a:r>
              <a:rPr lang="en-US" dirty="0"/>
              <a:t>last one of the above examples (the single underscore) constitutes a special case. It is called the anonymous variable and is used when the value of a variable is of no particular interest.</a:t>
            </a:r>
          </a:p>
        </p:txBody>
      </p:sp>
    </p:spTree>
    <p:extLst>
      <p:ext uri="{BB962C8B-B14F-4D97-AF65-F5344CB8AC3E}">
        <p14:creationId xmlns:p14="http://schemas.microsoft.com/office/powerpoint/2010/main" val="1266800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 terms.</a:t>
            </a:r>
          </a:p>
        </p:txBody>
      </p:sp>
      <p:sp>
        <p:nvSpPr>
          <p:cNvPr id="3" name="Content Placeholder 2"/>
          <p:cNvSpPr>
            <a:spLocks noGrp="1"/>
          </p:cNvSpPr>
          <p:nvPr>
            <p:ph idx="1"/>
          </p:nvPr>
        </p:nvSpPr>
        <p:spPr/>
        <p:txBody>
          <a:bodyPr>
            <a:normAutofit lnSpcReduction="10000"/>
          </a:bodyPr>
          <a:lstStyle/>
          <a:p>
            <a:r>
              <a:rPr lang="en-US" dirty="0" smtClean="0"/>
              <a:t>Compound </a:t>
            </a:r>
            <a:r>
              <a:rPr lang="en-US" dirty="0"/>
              <a:t>terms are made up of a </a:t>
            </a:r>
            <a:r>
              <a:rPr lang="en-US" dirty="0" err="1"/>
              <a:t>functor</a:t>
            </a:r>
            <a:r>
              <a:rPr lang="en-US" dirty="0"/>
              <a:t> (a Prolog atom) and a number of arguments (Prolog terms, i.e., atoms, numbers, variables, or other compound terms) enclosed in parentheses and separated by commas. The following are some examples for compound terms: </a:t>
            </a:r>
            <a:endParaRPr lang="en-US" dirty="0" smtClean="0"/>
          </a:p>
          <a:p>
            <a:pPr marL="0" indent="0">
              <a:buNone/>
            </a:pPr>
            <a:r>
              <a:rPr lang="en-US" dirty="0"/>
              <a:t>	</a:t>
            </a:r>
            <a:r>
              <a:rPr lang="en-US" dirty="0" smtClean="0"/>
              <a:t>		</a:t>
            </a:r>
            <a:r>
              <a:rPr lang="en-US" dirty="0" err="1" smtClean="0"/>
              <a:t>is_bigger</a:t>
            </a:r>
            <a:r>
              <a:rPr lang="en-US" dirty="0" smtClean="0"/>
              <a:t>(horse</a:t>
            </a:r>
            <a:r>
              <a:rPr lang="en-US" dirty="0"/>
              <a:t>, X), f(g(X, _), 7), ’My </a:t>
            </a:r>
            <a:r>
              <a:rPr lang="en-US" dirty="0" err="1"/>
              <a:t>Functor</a:t>
            </a:r>
            <a:r>
              <a:rPr lang="en-US" dirty="0"/>
              <a:t>’(dog</a:t>
            </a:r>
            <a:r>
              <a:rPr lang="en-US" dirty="0" smtClean="0"/>
              <a:t>)</a:t>
            </a:r>
          </a:p>
          <a:p>
            <a:pPr marL="0" indent="0">
              <a:buNone/>
            </a:pPr>
            <a:endParaRPr lang="en-US" dirty="0" smtClean="0"/>
          </a:p>
          <a:p>
            <a:pPr marL="0" indent="0">
              <a:buNone/>
            </a:pPr>
            <a:r>
              <a:rPr lang="en-US" dirty="0"/>
              <a:t>The sets of compound terms and atoms together form the set of Prolog predicates. A term that doesn’t contain any variables is called a </a:t>
            </a:r>
            <a:r>
              <a:rPr lang="en-US" i="1" dirty="0"/>
              <a:t>ground term.</a:t>
            </a:r>
          </a:p>
        </p:txBody>
      </p:sp>
    </p:spTree>
    <p:extLst>
      <p:ext uri="{BB962C8B-B14F-4D97-AF65-F5344CB8AC3E}">
        <p14:creationId xmlns:p14="http://schemas.microsoft.com/office/powerpoint/2010/main" val="1701993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Prolog Lists</a:t>
            </a:r>
            <a:endParaRPr lang="en-US" dirty="0"/>
          </a:p>
        </p:txBody>
      </p:sp>
      <p:sp>
        <p:nvSpPr>
          <p:cNvPr id="3" name="Content Placeholder 2"/>
          <p:cNvSpPr>
            <a:spLocks noGrp="1"/>
          </p:cNvSpPr>
          <p:nvPr>
            <p:ph idx="1"/>
          </p:nvPr>
        </p:nvSpPr>
        <p:spPr/>
        <p:txBody>
          <a:bodyPr/>
          <a:lstStyle/>
          <a:p>
            <a:r>
              <a:rPr lang="en-US" dirty="0" smtClean="0"/>
              <a:t>Its one </a:t>
            </a:r>
            <a:r>
              <a:rPr lang="en-US" dirty="0"/>
              <a:t>of the most important data structures in </a:t>
            </a:r>
            <a:r>
              <a:rPr lang="en-US" dirty="0" smtClean="0"/>
              <a:t>Prolog.</a:t>
            </a:r>
          </a:p>
          <a:p>
            <a:r>
              <a:rPr lang="en-US" dirty="0"/>
              <a:t>Lists are contained in square brackets with the elements being separated by commas. E</a:t>
            </a:r>
            <a:r>
              <a:rPr lang="en-US" dirty="0" smtClean="0"/>
              <a:t>xample</a:t>
            </a:r>
            <a:r>
              <a:rPr lang="en-US" dirty="0"/>
              <a:t>: </a:t>
            </a:r>
            <a:r>
              <a:rPr lang="en-US" b="1" dirty="0"/>
              <a:t>[elephant, horse, donkey, dog</a:t>
            </a:r>
            <a:r>
              <a:rPr lang="en-US" b="1" dirty="0" smtClean="0"/>
              <a:t>].</a:t>
            </a:r>
          </a:p>
          <a:p>
            <a:r>
              <a:rPr lang="en-US" dirty="0"/>
              <a:t>This is the list of the four atoms elephant, horse, donkey, and dog. Elements of lists could be any valid Prolog terms, i.e., atoms, numbers, variables, or compound </a:t>
            </a:r>
            <a:r>
              <a:rPr lang="en-US" dirty="0" smtClean="0"/>
              <a:t>terms. The </a:t>
            </a:r>
            <a:r>
              <a:rPr lang="en-US" dirty="0"/>
              <a:t>empty list is written as </a:t>
            </a:r>
            <a:r>
              <a:rPr lang="en-US" dirty="0" smtClean="0"/>
              <a:t>[ ]</a:t>
            </a:r>
          </a:p>
          <a:p>
            <a:endParaRPr lang="en-US" dirty="0"/>
          </a:p>
        </p:txBody>
      </p:sp>
    </p:spTree>
    <p:extLst>
      <p:ext uri="{BB962C8B-B14F-4D97-AF65-F5344CB8AC3E}">
        <p14:creationId xmlns:p14="http://schemas.microsoft.com/office/powerpoint/2010/main" val="1982717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The following is another example for a (slightly more complex) list: [elephant, </a:t>
            </a:r>
            <a:r>
              <a:rPr lang="en-US" dirty="0" smtClean="0"/>
              <a:t>[ ], </a:t>
            </a:r>
            <a:r>
              <a:rPr lang="en-US" dirty="0"/>
              <a:t>X, parent(X, tom), [a, b, c], f(22</a:t>
            </a:r>
            <a:r>
              <a:rPr lang="en-US" dirty="0" smtClean="0"/>
              <a:t>)]</a:t>
            </a:r>
          </a:p>
          <a:p>
            <a:r>
              <a:rPr lang="en-US" dirty="0"/>
              <a:t>The first element of a list is called its</a:t>
            </a:r>
            <a:r>
              <a:rPr lang="en-US" b="1" dirty="0"/>
              <a:t> head </a:t>
            </a:r>
            <a:r>
              <a:rPr lang="en-US" dirty="0"/>
              <a:t>and the remaining list is called the </a:t>
            </a:r>
            <a:r>
              <a:rPr lang="en-US" b="1" dirty="0"/>
              <a:t>tail</a:t>
            </a:r>
            <a:r>
              <a:rPr lang="en-US" dirty="0"/>
              <a:t>. An empty list doesn’t have a head. A list just containing a single element has a head (namely that particular single element) and its tail is the empty list.</a:t>
            </a:r>
          </a:p>
        </p:txBody>
      </p:sp>
    </p:spTree>
    <p:extLst>
      <p:ext uri="{BB962C8B-B14F-4D97-AF65-F5344CB8AC3E}">
        <p14:creationId xmlns:p14="http://schemas.microsoft.com/office/powerpoint/2010/main" val="1252375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Though there are many logic programming languages but </a:t>
            </a:r>
            <a:r>
              <a:rPr lang="en-US" b="1" dirty="0"/>
              <a:t>Prolog</a:t>
            </a:r>
            <a:r>
              <a:rPr lang="en-US" dirty="0"/>
              <a:t> is widely used logic programming </a:t>
            </a:r>
            <a:r>
              <a:rPr lang="en-US" dirty="0"/>
              <a:t>language </a:t>
            </a:r>
            <a:r>
              <a:rPr lang="en-US" dirty="0" smtClean="0"/>
              <a:t>in artificial </a:t>
            </a:r>
            <a:r>
              <a:rPr lang="en-US" dirty="0"/>
              <a:t>intelligence research..</a:t>
            </a:r>
            <a:endParaRPr lang="en-US" dirty="0" smtClean="0"/>
          </a:p>
          <a:p>
            <a:r>
              <a:rPr lang="en-US" dirty="0"/>
              <a:t>Prolog - </a:t>
            </a:r>
            <a:r>
              <a:rPr lang="en-US" u="sng" dirty="0" err="1"/>
              <a:t>PRO</a:t>
            </a:r>
            <a:r>
              <a:rPr lang="en-US" dirty="0" err="1"/>
              <a:t>gramming</a:t>
            </a:r>
            <a:r>
              <a:rPr lang="en-US" dirty="0"/>
              <a:t> in </a:t>
            </a:r>
            <a:r>
              <a:rPr lang="en-US" u="sng" dirty="0" err="1"/>
              <a:t>LOG</a:t>
            </a:r>
            <a:r>
              <a:rPr lang="en-US" dirty="0" err="1"/>
              <a:t>ic</a:t>
            </a:r>
            <a:r>
              <a:rPr lang="en-US" dirty="0"/>
              <a:t>, was first developed by Alain </a:t>
            </a:r>
            <a:r>
              <a:rPr lang="en-US" dirty="0" err="1"/>
              <a:t>Colmerauer</a:t>
            </a:r>
            <a:r>
              <a:rPr lang="en-US" dirty="0"/>
              <a:t> and Philippe </a:t>
            </a:r>
            <a:r>
              <a:rPr lang="en-US" dirty="0" err="1"/>
              <a:t>Roussel</a:t>
            </a:r>
            <a:r>
              <a:rPr lang="en-US" dirty="0"/>
              <a:t> in 1972 - A Logic Programming language based on the predicate logic</a:t>
            </a:r>
            <a:r>
              <a:rPr lang="en-US" dirty="0" smtClean="0"/>
              <a:t>.</a:t>
            </a:r>
          </a:p>
          <a:p>
            <a:r>
              <a:rPr lang="en-US" dirty="0"/>
              <a:t>In prolog, clauses are actually descriptive statements that specifies </a:t>
            </a:r>
            <a:r>
              <a:rPr lang="en-US" i="1" dirty="0"/>
              <a:t>what</a:t>
            </a:r>
            <a:r>
              <a:rPr lang="en-US" dirty="0"/>
              <a:t> is true about the problem and because of that Prolog is also known as declarative language or rule-based language.</a:t>
            </a:r>
          </a:p>
          <a:p>
            <a:pPr marL="0" indent="0">
              <a:buNone/>
            </a:pPr>
            <a:r>
              <a:rPr lang="en-US" dirty="0"/>
              <a:t/>
            </a:r>
            <a:br>
              <a:rPr lang="en-US" dirty="0"/>
            </a:br>
            <a:endParaRPr lang="en-US" dirty="0"/>
          </a:p>
        </p:txBody>
      </p:sp>
    </p:spTree>
    <p:extLst>
      <p:ext uri="{BB962C8B-B14F-4D97-AF65-F5344CB8AC3E}">
        <p14:creationId xmlns:p14="http://schemas.microsoft.com/office/powerpoint/2010/main" val="1660304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 can place a special symbol | (pronounced 'bar') in the list to distinguish between the first item in the list and the remaining list. For example, consider the following</a:t>
            </a:r>
            <a:r>
              <a:rPr lang="en-US" dirty="0" smtClean="0"/>
              <a:t>.</a:t>
            </a:r>
          </a:p>
          <a:p>
            <a:r>
              <a:rPr lang="en-US" dirty="0"/>
              <a:t>[</a:t>
            </a:r>
            <a:r>
              <a:rPr lang="en-US" dirty="0" err="1"/>
              <a:t>first,second,third</a:t>
            </a:r>
            <a:r>
              <a:rPr lang="en-US" dirty="0"/>
              <a:t>] = [A|B]</a:t>
            </a:r>
            <a:r>
              <a:rPr lang="en-US" dirty="0"/>
              <a:t>where </a:t>
            </a:r>
            <a:r>
              <a:rPr lang="en-US" i="1" dirty="0"/>
              <a:t>A = first</a:t>
            </a:r>
            <a:r>
              <a:rPr lang="en-US" dirty="0"/>
              <a:t> and </a:t>
            </a:r>
            <a:r>
              <a:rPr lang="en-US" i="1" dirty="0"/>
              <a:t>B=[</a:t>
            </a:r>
            <a:r>
              <a:rPr lang="en-US" i="1" dirty="0" err="1"/>
              <a:t>second,third</a:t>
            </a:r>
            <a:r>
              <a:rPr lang="en-US" i="1" dirty="0" smtClean="0"/>
              <a:t>]</a:t>
            </a:r>
          </a:p>
          <a:p>
            <a:endParaRPr lang="en-US" dirty="0"/>
          </a:p>
        </p:txBody>
      </p:sp>
    </p:spTree>
    <p:extLst>
      <p:ext uri="{BB962C8B-B14F-4D97-AF65-F5344CB8AC3E}">
        <p14:creationId xmlns:p14="http://schemas.microsoft.com/office/powerpoint/2010/main" val="2513071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basic list manipulation Predicates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length/2: </a:t>
            </a:r>
            <a:r>
              <a:rPr lang="en-US" dirty="0"/>
              <a:t>The second argument is matched with the length of the list in the first argument. </a:t>
            </a:r>
            <a:endParaRPr lang="en-US" dirty="0" smtClean="0"/>
          </a:p>
          <a:p>
            <a:pPr marL="0" indent="0">
              <a:buNone/>
            </a:pPr>
            <a:r>
              <a:rPr lang="en-US" dirty="0" smtClean="0"/>
              <a:t>     Example</a:t>
            </a:r>
            <a:r>
              <a:rPr lang="en-US" dirty="0"/>
              <a:t>: ?- length([elephant, [], [1, 2, 3, 4]], Length</a:t>
            </a:r>
            <a:r>
              <a:rPr lang="en-US" dirty="0" smtClean="0"/>
              <a:t>).</a:t>
            </a:r>
          </a:p>
          <a:p>
            <a:pPr marL="0" indent="0">
              <a:buNone/>
            </a:pPr>
            <a:r>
              <a:rPr lang="en-US" dirty="0" smtClean="0"/>
              <a:t>			    </a:t>
            </a:r>
            <a:r>
              <a:rPr lang="en-US" dirty="0"/>
              <a:t>Length = 3 </a:t>
            </a:r>
            <a:endParaRPr lang="en-US" dirty="0" smtClean="0"/>
          </a:p>
          <a:p>
            <a:pPr marL="0" indent="0">
              <a:buNone/>
            </a:pPr>
            <a:r>
              <a:rPr lang="en-US" dirty="0"/>
              <a:t>	</a:t>
            </a:r>
            <a:r>
              <a:rPr lang="en-US" dirty="0" smtClean="0"/>
              <a:t>	       </a:t>
            </a:r>
            <a:r>
              <a:rPr lang="en-US" dirty="0"/>
              <a:t> </a:t>
            </a:r>
            <a:r>
              <a:rPr lang="en-US" dirty="0" smtClean="0"/>
              <a:t>   Yes</a:t>
            </a:r>
          </a:p>
          <a:p>
            <a:r>
              <a:rPr lang="en-US" b="1" dirty="0"/>
              <a:t>member/2: </a:t>
            </a:r>
            <a:r>
              <a:rPr lang="en-US" dirty="0"/>
              <a:t>The goal member(Elem, List) will succeed, if the term Elem can be matched with one of the members of the list List. </a:t>
            </a:r>
            <a:endParaRPr lang="en-US" dirty="0" smtClean="0"/>
          </a:p>
          <a:p>
            <a:pPr lvl="1"/>
            <a:r>
              <a:rPr lang="en-US" dirty="0" smtClean="0"/>
              <a:t>Example</a:t>
            </a:r>
            <a:r>
              <a:rPr lang="en-US" dirty="0"/>
              <a:t>: ?- member(dog, [elephant, horse, donkey, dog, monkey]). </a:t>
            </a:r>
            <a:endParaRPr lang="en-US" dirty="0" smtClean="0"/>
          </a:p>
          <a:p>
            <a:pPr marL="457200" lvl="1" indent="0">
              <a:buNone/>
            </a:pPr>
            <a:r>
              <a:rPr lang="en-US" dirty="0"/>
              <a:t>	</a:t>
            </a:r>
            <a:r>
              <a:rPr lang="en-US" dirty="0" smtClean="0"/>
              <a:t>		   Yes</a:t>
            </a:r>
            <a:endParaRPr lang="en-US" dirty="0"/>
          </a:p>
        </p:txBody>
      </p:sp>
    </p:spTree>
    <p:extLst>
      <p:ext uri="{BB962C8B-B14F-4D97-AF65-F5344CB8AC3E}">
        <p14:creationId xmlns:p14="http://schemas.microsoft.com/office/powerpoint/2010/main" val="20913232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append/3: </a:t>
            </a:r>
            <a:r>
              <a:rPr lang="en-US" dirty="0"/>
              <a:t>Concatenate two lists</a:t>
            </a:r>
            <a:r>
              <a:rPr lang="en-US" dirty="0" smtClean="0"/>
              <a:t>.</a:t>
            </a:r>
          </a:p>
          <a:p>
            <a:r>
              <a:rPr lang="en-US" b="1" dirty="0"/>
              <a:t>last/2: </a:t>
            </a:r>
            <a:r>
              <a:rPr lang="en-US" dirty="0"/>
              <a:t>This predicate succeeds, if its second argument matches the last element of the list given as the first argument of last/2</a:t>
            </a:r>
            <a:r>
              <a:rPr lang="en-US" dirty="0" smtClean="0"/>
              <a:t>.</a:t>
            </a:r>
          </a:p>
          <a:p>
            <a:r>
              <a:rPr lang="en-US" b="1" dirty="0"/>
              <a:t>reverse/2: </a:t>
            </a:r>
            <a:r>
              <a:rPr lang="en-US" dirty="0"/>
              <a:t>This predicate can be used to reverse the order of elements in a list. </a:t>
            </a:r>
            <a:endParaRPr lang="en-US" dirty="0" smtClean="0"/>
          </a:p>
          <a:p>
            <a:pPr lvl="1"/>
            <a:r>
              <a:rPr lang="en-US" dirty="0" smtClean="0"/>
              <a:t>Example</a:t>
            </a:r>
            <a:r>
              <a:rPr lang="en-US" dirty="0"/>
              <a:t>: ?- reverse([1, 2, 3, 4, 5], X). </a:t>
            </a:r>
            <a:endParaRPr lang="en-US" dirty="0" smtClean="0"/>
          </a:p>
          <a:p>
            <a:pPr marL="457200" lvl="1" indent="0">
              <a:buNone/>
            </a:pPr>
            <a:r>
              <a:rPr lang="en-US" dirty="0" smtClean="0"/>
              <a:t>                          X </a:t>
            </a:r>
            <a:r>
              <a:rPr lang="en-US" dirty="0"/>
              <a:t>= [5, 4, 3, 2, 1] </a:t>
            </a:r>
            <a:endParaRPr lang="en-US" dirty="0" smtClean="0"/>
          </a:p>
          <a:p>
            <a:pPr marL="457200" lvl="1" indent="0">
              <a:buNone/>
            </a:pPr>
            <a:r>
              <a:rPr lang="en-US" dirty="0" smtClean="0"/>
              <a:t>                          Yes</a:t>
            </a:r>
            <a:endParaRPr lang="en-US" dirty="0"/>
          </a:p>
        </p:txBody>
      </p:sp>
    </p:spTree>
    <p:extLst>
      <p:ext uri="{BB962C8B-B14F-4D97-AF65-F5344CB8AC3E}">
        <p14:creationId xmlns:p14="http://schemas.microsoft.com/office/powerpoint/2010/main" val="14573192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select/3: </a:t>
            </a:r>
            <a:r>
              <a:rPr lang="en-US" dirty="0"/>
              <a:t>Given a list in the second argument and an element of that list in the first, this predicate will match the third argument with the remainder of that list. </a:t>
            </a:r>
            <a:endParaRPr lang="en-US" dirty="0" smtClean="0"/>
          </a:p>
          <a:p>
            <a:pPr lvl="1"/>
            <a:r>
              <a:rPr lang="en-US" dirty="0" smtClean="0"/>
              <a:t>Example</a:t>
            </a:r>
            <a:r>
              <a:rPr lang="en-US" dirty="0"/>
              <a:t>: ?- select(bird, [mouse, bird, jellyfish, zebra], X). </a:t>
            </a:r>
            <a:endParaRPr lang="en-US" dirty="0" smtClean="0"/>
          </a:p>
          <a:p>
            <a:pPr marL="457200" lvl="1" indent="0">
              <a:buNone/>
            </a:pPr>
            <a:r>
              <a:rPr lang="en-US" dirty="0" smtClean="0"/>
              <a:t>			   X </a:t>
            </a:r>
            <a:r>
              <a:rPr lang="en-US" dirty="0"/>
              <a:t>= [mouse, jellyfish, zebra</a:t>
            </a:r>
            <a:r>
              <a:rPr lang="en-US" dirty="0" smtClean="0"/>
              <a:t>]</a:t>
            </a:r>
          </a:p>
          <a:p>
            <a:pPr marL="457200" lvl="1" indent="0">
              <a:buNone/>
            </a:pPr>
            <a:r>
              <a:rPr lang="en-US" dirty="0" smtClean="0"/>
              <a:t>			   Yes</a:t>
            </a:r>
            <a:endParaRPr lang="en-US" dirty="0"/>
          </a:p>
        </p:txBody>
      </p:sp>
    </p:spTree>
    <p:extLst>
      <p:ext uri="{BB962C8B-B14F-4D97-AF65-F5344CB8AC3E}">
        <p14:creationId xmlns:p14="http://schemas.microsoft.com/office/powerpoint/2010/main" val="594560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a:t>
            </a:r>
            <a:r>
              <a:rPr lang="en-US" dirty="0" smtClean="0"/>
              <a:t>n </a:t>
            </a:r>
            <a:r>
              <a:rPr lang="en-US" dirty="0"/>
              <a:t>P</a:t>
            </a:r>
            <a:r>
              <a:rPr lang="en-US" dirty="0" smtClean="0"/>
              <a:t>rolog </a:t>
            </a:r>
            <a:r>
              <a:rPr lang="en-US" dirty="0"/>
              <a:t>program we write the program statements in terms of facts and rules. The system reads in the program and stores it. Upon asking the questions (known as queries) the system gives the answer by searching through the possible solution(s). </a:t>
            </a:r>
            <a:endParaRPr lang="en-US" dirty="0" smtClean="0"/>
          </a:p>
          <a:p>
            <a:r>
              <a:rPr lang="en-US" dirty="0"/>
              <a:t>Prolog is also widely used for AI programs especially experts </a:t>
            </a:r>
            <a:r>
              <a:rPr lang="en-US" dirty="0" smtClean="0"/>
              <a:t>systems.</a:t>
            </a:r>
          </a:p>
          <a:p>
            <a:r>
              <a:rPr lang="en-US" dirty="0"/>
              <a:t>Prolog is </a:t>
            </a:r>
            <a:r>
              <a:rPr lang="en-US" dirty="0" smtClean="0"/>
              <a:t>also very </a:t>
            </a:r>
            <a:r>
              <a:rPr lang="en-US" dirty="0"/>
              <a:t>useful in some problem areas, such </a:t>
            </a:r>
            <a:r>
              <a:rPr lang="en-US" dirty="0" smtClean="0"/>
              <a:t>as </a:t>
            </a:r>
            <a:r>
              <a:rPr lang="en-US" dirty="0"/>
              <a:t>natural language processing, </a:t>
            </a:r>
            <a:r>
              <a:rPr lang="en-US" dirty="0" smtClean="0"/>
              <a:t>databases.</a:t>
            </a:r>
            <a:endParaRPr lang="en-US" dirty="0"/>
          </a:p>
        </p:txBody>
      </p:sp>
    </p:spTree>
    <p:extLst>
      <p:ext uri="{BB962C8B-B14F-4D97-AF65-F5344CB8AC3E}">
        <p14:creationId xmlns:p14="http://schemas.microsoft.com/office/powerpoint/2010/main" val="1357635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cap="all" dirty="0"/>
              <a:t>CONNECTION BETWEEN LOGIC PROGRAMMING &amp; PROLOG</a:t>
            </a:r>
            <a:r>
              <a:rPr lang="en-US" b="1" cap="all" dirty="0"/>
              <a:t/>
            </a:r>
            <a:br>
              <a:rPr lang="en-US" b="1" cap="all"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4200" y="2801073"/>
            <a:ext cx="8483600" cy="2583646"/>
          </a:xfrm>
        </p:spPr>
      </p:pic>
    </p:spTree>
    <p:extLst>
      <p:ext uri="{BB962C8B-B14F-4D97-AF65-F5344CB8AC3E}">
        <p14:creationId xmlns:p14="http://schemas.microsoft.com/office/powerpoint/2010/main" val="1724646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asic </a:t>
            </a:r>
            <a:r>
              <a:rPr lang="en-US" dirty="0"/>
              <a:t>features of Prolog include:</a:t>
            </a:r>
            <a:endParaRPr lang="en-US" dirty="0"/>
          </a:p>
        </p:txBody>
      </p:sp>
      <p:sp>
        <p:nvSpPr>
          <p:cNvPr id="3" name="Content Placeholder 2"/>
          <p:cNvSpPr>
            <a:spLocks noGrp="1"/>
          </p:cNvSpPr>
          <p:nvPr>
            <p:ph idx="1"/>
          </p:nvPr>
        </p:nvSpPr>
        <p:spPr/>
        <p:txBody>
          <a:bodyPr/>
          <a:lstStyle/>
          <a:p>
            <a:r>
              <a:rPr lang="en-US" dirty="0"/>
              <a:t>pattern-matching mechanism</a:t>
            </a:r>
          </a:p>
          <a:p>
            <a:r>
              <a:rPr lang="en-US" dirty="0"/>
              <a:t>backtracking strategy that searches for possible solutions</a:t>
            </a:r>
          </a:p>
          <a:p>
            <a:r>
              <a:rPr lang="en-US" dirty="0"/>
              <a:t>uniform data structures from which programs are built</a:t>
            </a:r>
          </a:p>
          <a:p>
            <a:endParaRPr lang="en-US" dirty="0"/>
          </a:p>
        </p:txBody>
      </p:sp>
    </p:spTree>
    <p:extLst>
      <p:ext uri="{BB962C8B-B14F-4D97-AF65-F5344CB8AC3E}">
        <p14:creationId xmlns:p14="http://schemas.microsoft.com/office/powerpoint/2010/main" val="1065974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PROLOG</a:t>
            </a:r>
            <a:endParaRPr lang="en-US" dirty="0"/>
          </a:p>
        </p:txBody>
      </p:sp>
      <p:sp>
        <p:nvSpPr>
          <p:cNvPr id="3" name="Content Placeholder 2"/>
          <p:cNvSpPr>
            <a:spLocks noGrp="1"/>
          </p:cNvSpPr>
          <p:nvPr>
            <p:ph idx="1"/>
          </p:nvPr>
        </p:nvSpPr>
        <p:spPr/>
        <p:txBody>
          <a:bodyPr/>
          <a:lstStyle/>
          <a:p>
            <a:r>
              <a:rPr lang="en-US" dirty="0"/>
              <a:t>Prolog program is simply based on predicate logic known as Horn clause. In prolog, we compose the program using facts and rules and we pose a query on query prompt about the facts and rules we inserted</a:t>
            </a:r>
            <a:r>
              <a:rPr lang="en-US" dirty="0" smtClean="0"/>
              <a:t>.</a:t>
            </a:r>
          </a:p>
          <a:p>
            <a:r>
              <a:rPr lang="en-US" b="1" dirty="0"/>
              <a:t>Horn Clause :</a:t>
            </a:r>
            <a:r>
              <a:rPr lang="en-US" dirty="0"/>
              <a:t> Horn clause consists of head (left hand side) and body (right hand side). Head can have 0 or 1 predicate and body can have list of predicates. That means LHS has only single literal and RHS can have more than one literals.</a:t>
            </a:r>
          </a:p>
          <a:p>
            <a:endParaRPr lang="en-US" dirty="0"/>
          </a:p>
        </p:txBody>
      </p:sp>
    </p:spTree>
    <p:extLst>
      <p:ext uri="{BB962C8B-B14F-4D97-AF65-F5344CB8AC3E}">
        <p14:creationId xmlns:p14="http://schemas.microsoft.com/office/powerpoint/2010/main" val="800089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Clause</a:t>
            </a:r>
            <a:endParaRPr lang="en-US" dirty="0"/>
          </a:p>
        </p:txBody>
      </p:sp>
      <p:sp>
        <p:nvSpPr>
          <p:cNvPr id="3" name="Content Placeholder 2"/>
          <p:cNvSpPr>
            <a:spLocks noGrp="1"/>
          </p:cNvSpPr>
          <p:nvPr>
            <p:ph idx="1"/>
          </p:nvPr>
        </p:nvSpPr>
        <p:spPr/>
        <p:txBody>
          <a:bodyPr>
            <a:normAutofit fontScale="92500" lnSpcReduction="20000"/>
          </a:bodyPr>
          <a:lstStyle/>
          <a:p>
            <a:r>
              <a:rPr lang="en-US" sz="2000" dirty="0"/>
              <a:t> Written as :  h :- b </a:t>
            </a:r>
            <a:r>
              <a:rPr lang="en-US" sz="2000" dirty="0" smtClean="0"/>
              <a:t>( </a:t>
            </a:r>
            <a:r>
              <a:rPr lang="en-US" sz="2000" dirty="0"/>
              <a:t>where b is p1, p2, p3, .., </a:t>
            </a:r>
            <a:r>
              <a:rPr lang="en-US" sz="2000" dirty="0" err="1"/>
              <a:t>pn</a:t>
            </a:r>
            <a:r>
              <a:rPr lang="en-US" sz="2000" dirty="0"/>
              <a:t> and ' </a:t>
            </a:r>
            <a:r>
              <a:rPr lang="en-US" sz="2000" b="1" dirty="0"/>
              <a:t>:-</a:t>
            </a:r>
            <a:r>
              <a:rPr lang="en-US" sz="2000" dirty="0"/>
              <a:t> ' operator is read as </a:t>
            </a:r>
            <a:r>
              <a:rPr lang="en-US" sz="2000" dirty="0" smtClean="0"/>
              <a:t>'</a:t>
            </a:r>
            <a:r>
              <a:rPr lang="en-US" sz="2000" b="1" dirty="0" smtClean="0"/>
              <a:t>if</a:t>
            </a:r>
            <a:r>
              <a:rPr lang="en-US" sz="2000" dirty="0" smtClean="0"/>
              <a:t>’) </a:t>
            </a:r>
          </a:p>
          <a:p>
            <a:r>
              <a:rPr lang="en-US" sz="2000" dirty="0"/>
              <a:t> </a:t>
            </a:r>
            <a:r>
              <a:rPr lang="en-US" sz="2000" dirty="0" smtClean="0"/>
              <a:t>Read </a:t>
            </a:r>
            <a:r>
              <a:rPr lang="en-US" sz="2000" dirty="0"/>
              <a:t>as :  h is true </a:t>
            </a:r>
            <a:r>
              <a:rPr lang="en-US" sz="2000" i="1" dirty="0"/>
              <a:t>if</a:t>
            </a:r>
            <a:r>
              <a:rPr lang="en-US" sz="2000" dirty="0"/>
              <a:t> b is true. In other words h is true if all the predicates on right side are true.    </a:t>
            </a:r>
            <a:endParaRPr lang="en-US" sz="2000" dirty="0" smtClean="0"/>
          </a:p>
          <a:p>
            <a:r>
              <a:rPr lang="en-US" sz="2000" dirty="0"/>
              <a:t> </a:t>
            </a:r>
            <a:r>
              <a:rPr lang="en-US" sz="2000" dirty="0" smtClean="0"/>
              <a:t>Syntax </a:t>
            </a:r>
            <a:r>
              <a:rPr lang="en-US" sz="2000" dirty="0"/>
              <a:t>:  Start the statement (relationship or Object) with lowercase letters and end with '</a:t>
            </a:r>
            <a:r>
              <a:rPr lang="en-US" sz="2000" b="1" dirty="0"/>
              <a:t>.</a:t>
            </a:r>
            <a:r>
              <a:rPr lang="en-US" sz="2000" dirty="0"/>
              <a:t>' period (full stop) - for all facts, rules and queries</a:t>
            </a:r>
            <a:r>
              <a:rPr lang="en-US" sz="2000" dirty="0" smtClean="0"/>
              <a:t>.</a:t>
            </a:r>
          </a:p>
          <a:p>
            <a:r>
              <a:rPr lang="is-IS" sz="2000" dirty="0"/>
              <a:t>Examples :</a:t>
            </a:r>
            <a:r>
              <a:rPr lang="is-IS" sz="2000" dirty="0"/>
              <a:t/>
            </a:r>
            <a:br>
              <a:rPr lang="is-IS" sz="2000" dirty="0"/>
            </a:br>
            <a:r>
              <a:rPr lang="is-IS" sz="2000" dirty="0"/>
              <a:t>                Headless Horn Clauses :</a:t>
            </a:r>
            <a:r>
              <a:rPr lang="is-IS" sz="2000" dirty="0"/>
              <a:t/>
            </a:r>
            <a:br>
              <a:rPr lang="is-IS" sz="2000" dirty="0"/>
            </a:br>
            <a:r>
              <a:rPr lang="is-IS" sz="2000" dirty="0"/>
              <a:t>                    son(john).                                // Read as : john is son</a:t>
            </a:r>
            <a:r>
              <a:rPr lang="is-IS" sz="2000" dirty="0"/>
              <a:t/>
            </a:r>
            <a:br>
              <a:rPr lang="is-IS" sz="2000" dirty="0"/>
            </a:br>
            <a:r>
              <a:rPr lang="is-IS" sz="2000" dirty="0"/>
              <a:t>                    son(john,mary).                      // Read as : john is son of mary</a:t>
            </a:r>
            <a:r>
              <a:rPr lang="is-IS" sz="2000" dirty="0"/>
              <a:t/>
            </a:r>
            <a:br>
              <a:rPr lang="is-IS" sz="2000" dirty="0"/>
            </a:br>
            <a:r>
              <a:rPr lang="is-IS" sz="2000" dirty="0"/>
              <a:t>                Headed Horn Clauses :</a:t>
            </a:r>
            <a:r>
              <a:rPr lang="is-IS" sz="2000" dirty="0"/>
              <a:t/>
            </a:r>
            <a:br>
              <a:rPr lang="is-IS" sz="2000" dirty="0"/>
            </a:br>
            <a:r>
              <a:rPr lang="is-IS" sz="2000" dirty="0"/>
              <a:t>                    boy(john) :- son(john,mary).   // Read as : john is a boy if he is son of mary  </a:t>
            </a:r>
            <a:endParaRPr lang="en-US" sz="2000" dirty="0"/>
          </a:p>
        </p:txBody>
      </p:sp>
    </p:spTree>
    <p:extLst>
      <p:ext uri="{BB962C8B-B14F-4D97-AF65-F5344CB8AC3E}">
        <p14:creationId xmlns:p14="http://schemas.microsoft.com/office/powerpoint/2010/main" val="944712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Facts</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Facts :</a:t>
            </a:r>
            <a:r>
              <a:rPr lang="en-US" dirty="0"/>
              <a:t> Facts are those statements that state the objects or describe the relationship between objects. For an instance when we say </a:t>
            </a:r>
            <a:r>
              <a:rPr lang="en-US" i="1" dirty="0"/>
              <a:t>john likes piano</a:t>
            </a:r>
            <a:r>
              <a:rPr lang="en-US" dirty="0"/>
              <a:t>, we are showing the 'like' relationship between two objects 'john and piano' and in prolog this fact can be written as </a:t>
            </a:r>
            <a:r>
              <a:rPr lang="en-US" i="1" dirty="0"/>
              <a:t>likes(</a:t>
            </a:r>
            <a:r>
              <a:rPr lang="en-US" i="1" dirty="0" err="1"/>
              <a:t>john,piano</a:t>
            </a:r>
            <a:r>
              <a:rPr lang="en-US" i="1" dirty="0"/>
              <a:t>)</a:t>
            </a:r>
            <a:r>
              <a:rPr lang="en-US" dirty="0"/>
              <a:t>. Facts are also known as "unconditional horn clauses" and they are always true. </a:t>
            </a:r>
            <a:br>
              <a:rPr lang="en-US" dirty="0"/>
            </a:br>
            <a:endParaRPr lang="en-US" dirty="0"/>
          </a:p>
          <a:p>
            <a:r>
              <a:rPr lang="en-US" dirty="0"/>
              <a:t>  </a:t>
            </a:r>
            <a:r>
              <a:rPr lang="en-US" dirty="0" smtClean="0"/>
              <a:t>Examples</a:t>
            </a:r>
            <a:r>
              <a:rPr lang="en-US" dirty="0"/>
              <a:t>: </a:t>
            </a:r>
            <a:r>
              <a:rPr lang="en-US" dirty="0" err="1"/>
              <a:t>logic_programming</a:t>
            </a:r>
            <a:r>
              <a:rPr lang="en-US" dirty="0"/>
              <a:t>.                // Read as : logic programming   </a:t>
            </a:r>
            <a:br>
              <a:rPr lang="en-US" dirty="0"/>
            </a:br>
            <a:r>
              <a:rPr lang="en-US" dirty="0"/>
              <a:t>                   </a:t>
            </a:r>
            <a:r>
              <a:rPr lang="en-US" dirty="0" err="1" smtClean="0"/>
              <a:t>music_student</a:t>
            </a:r>
            <a:r>
              <a:rPr lang="en-US" dirty="0" smtClean="0"/>
              <a:t>(john</a:t>
            </a:r>
            <a:r>
              <a:rPr lang="en-US" dirty="0"/>
              <a:t>).               // Read as : john is a music student                     </a:t>
            </a:r>
            <a:br>
              <a:rPr lang="en-US" dirty="0"/>
            </a:br>
            <a:r>
              <a:rPr lang="en-US" dirty="0"/>
              <a:t>                   </a:t>
            </a:r>
            <a:r>
              <a:rPr lang="en-US" dirty="0" smtClean="0"/>
              <a:t>likes</a:t>
            </a:r>
            <a:r>
              <a:rPr lang="en-US" dirty="0"/>
              <a:t>('John', car(</a:t>
            </a:r>
            <a:r>
              <a:rPr lang="en-US" dirty="0" err="1"/>
              <a:t>bmw</a:t>
            </a:r>
            <a:r>
              <a:rPr lang="en-US" dirty="0"/>
              <a:t>))            // Read as : john likes </a:t>
            </a:r>
            <a:r>
              <a:rPr lang="en-US" dirty="0" err="1"/>
              <a:t>bmw</a:t>
            </a:r>
            <a:r>
              <a:rPr lang="en-US" dirty="0"/>
              <a:t> car</a:t>
            </a:r>
            <a:br>
              <a:rPr lang="en-US" dirty="0"/>
            </a:br>
            <a:r>
              <a:rPr lang="en-US" dirty="0"/>
              <a:t>             </a:t>
            </a:r>
            <a:r>
              <a:rPr lang="en-US" dirty="0" smtClean="0"/>
              <a:t>           gives(john</a:t>
            </a:r>
            <a:r>
              <a:rPr lang="en-US" dirty="0"/>
              <a:t>, chocolate, </a:t>
            </a:r>
            <a:r>
              <a:rPr lang="en-US" dirty="0" err="1"/>
              <a:t>jane</a:t>
            </a:r>
            <a:r>
              <a:rPr lang="en-US" dirty="0"/>
              <a:t>).    // Read as : john gives chocolate to </a:t>
            </a:r>
            <a:r>
              <a:rPr lang="en-US" dirty="0" err="1"/>
              <a:t>jane</a:t>
            </a:r>
            <a:endParaRPr lang="en-US" dirty="0"/>
          </a:p>
          <a:p>
            <a:endParaRPr lang="en-US" dirty="0"/>
          </a:p>
        </p:txBody>
      </p:sp>
    </p:spTree>
    <p:extLst>
      <p:ext uri="{BB962C8B-B14F-4D97-AF65-F5344CB8AC3E}">
        <p14:creationId xmlns:p14="http://schemas.microsoft.com/office/powerpoint/2010/main" val="523906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12588</TotalTime>
  <Words>1572</Words>
  <Application>Microsoft Macintosh PowerPoint</Application>
  <PresentationFormat>Widescreen</PresentationFormat>
  <Paragraphs>147</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Angsana New</vt:lpstr>
      <vt:lpstr>Garamond</vt:lpstr>
      <vt:lpstr>Mangal</vt:lpstr>
      <vt:lpstr>Times New Roman</vt:lpstr>
      <vt:lpstr>Arial</vt:lpstr>
      <vt:lpstr>Organic</vt:lpstr>
      <vt:lpstr>ECII/ECSI 3206: Artificial Intelligence [and expert systems] Topic 10:A.I programming languages[Prolog]</vt:lpstr>
      <vt:lpstr>Introduction to Prolog</vt:lpstr>
      <vt:lpstr>PowerPoint Presentation</vt:lpstr>
      <vt:lpstr>PowerPoint Presentation</vt:lpstr>
      <vt:lpstr>CONNECTION BETWEEN LOGIC PROGRAMMING &amp; PROLOG </vt:lpstr>
      <vt:lpstr>Basic features of Prolog include:</vt:lpstr>
      <vt:lpstr>PROLOG</vt:lpstr>
      <vt:lpstr>Clause</vt:lpstr>
      <vt:lpstr>Facts</vt:lpstr>
      <vt:lpstr>Rules</vt:lpstr>
      <vt:lpstr>PowerPoint Presentation</vt:lpstr>
      <vt:lpstr>Variables in Prolog</vt:lpstr>
      <vt:lpstr>Variables and Unification</vt:lpstr>
      <vt:lpstr>Cont..</vt:lpstr>
      <vt:lpstr>Searching in Prolog</vt:lpstr>
      <vt:lpstr>PowerPoint Presentation</vt:lpstr>
      <vt:lpstr>PowerPoint Presentation</vt:lpstr>
      <vt:lpstr>PowerPoint Presentation</vt:lpstr>
      <vt:lpstr>Cont…</vt:lpstr>
      <vt:lpstr>PowerPoint Presentation</vt:lpstr>
      <vt:lpstr>PowerPoint Presentation</vt:lpstr>
      <vt:lpstr>Arithmetic functions</vt:lpstr>
      <vt:lpstr>Prolog Syntax</vt:lpstr>
      <vt:lpstr>Atoms</vt:lpstr>
      <vt:lpstr>Numbers</vt:lpstr>
      <vt:lpstr>Variables.</vt:lpstr>
      <vt:lpstr>Compound terms.</vt:lpstr>
      <vt:lpstr>Prolog Lists</vt:lpstr>
      <vt:lpstr>Cont..</vt:lpstr>
      <vt:lpstr>PowerPoint Presentation</vt:lpstr>
      <vt:lpstr>Some basic list manipulation Predicates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[and expert systems]</dc:title>
  <dc:creator>Microsoft Office User</dc:creator>
  <cp:lastModifiedBy>Microsoft Office User</cp:lastModifiedBy>
  <cp:revision>381</cp:revision>
  <dcterms:created xsi:type="dcterms:W3CDTF">2021-05-13T03:34:55Z</dcterms:created>
  <dcterms:modified xsi:type="dcterms:W3CDTF">2021-07-01T04:18:51Z</dcterms:modified>
</cp:coreProperties>
</file>