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7" r:id="rId3"/>
    <p:sldId id="261" r:id="rId4"/>
    <p:sldId id="262" r:id="rId5"/>
    <p:sldId id="263" r:id="rId6"/>
    <p:sldId id="264" r:id="rId7"/>
    <p:sldId id="265" r:id="rId8"/>
    <p:sldId id="257" r:id="rId9"/>
    <p:sldId id="258"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p:restoredTop sz="94821"/>
  </p:normalViewPr>
  <p:slideViewPr>
    <p:cSldViewPr snapToGrid="0" snapToObjects="1">
      <p:cViewPr>
        <p:scale>
          <a:sx n="110" d="100"/>
          <a:sy n="110" d="100"/>
        </p:scale>
        <p:origin x="1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3EF72A-2962-8C48-9B42-0E1E12A02474}" type="datetimeFigureOut">
              <a:rPr lang="en-US" smtClean="0"/>
              <a:t>7/15/21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6B216BB-CBAE-8D4A-A8EF-FF13FD7CC95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4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7/15/21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47861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2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7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336652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07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44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49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2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205479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7/15/21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60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3EF72A-2962-8C48-9B42-0E1E12A02474}" type="datetimeFigureOut">
              <a:rPr lang="en-US" smtClean="0"/>
              <a:t>7/15/21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11606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3EF72A-2962-8C48-9B42-0E1E12A02474}" type="datetimeFigureOut">
              <a:rPr lang="en-US" smtClean="0"/>
              <a:t>7/15/21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216BB-CBAE-8D4A-A8EF-FF13FD7CC95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3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3EF72A-2962-8C48-9B42-0E1E12A02474}" type="datetimeFigureOut">
              <a:rPr lang="en-US" smtClean="0"/>
              <a:t>7/15/21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82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F72A-2962-8C48-9B42-0E1E12A02474}" type="datetimeFigureOut">
              <a:rPr lang="en-US" smtClean="0"/>
              <a:t>7/15/21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7678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7/15/21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85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7/15/21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81246978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EF72A-2962-8C48-9B42-0E1E12A02474}" type="datetimeFigureOut">
              <a:rPr lang="en-US" smtClean="0"/>
              <a:t>7/15/21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B216BB-CBAE-8D4A-A8EF-FF13FD7CC95E}" type="slidenum">
              <a:rPr lang="en-US" smtClean="0"/>
              <a:t>‹#›</a:t>
            </a:fld>
            <a:endParaRPr lang="en-US"/>
          </a:p>
        </p:txBody>
      </p:sp>
    </p:spTree>
    <p:extLst>
      <p:ext uri="{BB962C8B-B14F-4D97-AF65-F5344CB8AC3E}">
        <p14:creationId xmlns:p14="http://schemas.microsoft.com/office/powerpoint/2010/main" val="329572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withtim.net/tutorials/machine-learning-python/introduction/" TargetMode="External"/><Relationship Id="rId4" Type="http://schemas.openxmlformats.org/officeDocument/2006/relationships/hyperlink" Target="https://dataplatform.cloud.ibm.com/docs/content/wsj/analyze-data/ml-mnist-tutorials.html" TargetMode="External"/><Relationship Id="rId1" Type="http://schemas.openxmlformats.org/officeDocument/2006/relationships/slideLayout" Target="../slideLayouts/slideLayout2.xml"/><Relationship Id="rId2" Type="http://schemas.openxmlformats.org/officeDocument/2006/relationships/hyperlink" Target="https://www.edureka.co/blog/artificial-intelligence-with-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t>ECII/ECSI 3206:</a:t>
            </a:r>
            <a:r>
              <a:rPr lang="en-US" sz="4400" dirty="0" smtClean="0"/>
              <a:t/>
            </a:r>
            <a:br>
              <a:rPr lang="en-US" sz="4400" dirty="0" smtClean="0"/>
            </a:br>
            <a:r>
              <a:rPr lang="en-US" sz="3100" dirty="0" smtClean="0"/>
              <a:t>Artificial Intelligence [and expert systems]</a:t>
            </a:r>
            <a:br>
              <a:rPr lang="en-US" sz="3100" dirty="0" smtClean="0"/>
            </a:br>
            <a:r>
              <a:rPr lang="en-US" sz="3100" dirty="0"/>
              <a:t>T</a:t>
            </a:r>
            <a:r>
              <a:rPr lang="en-US" sz="3100" dirty="0" smtClean="0"/>
              <a:t>opic 10:A.I programming languages[Python]</a:t>
            </a:r>
            <a:endParaRPr lang="en-US" sz="3100" dirty="0"/>
          </a:p>
        </p:txBody>
      </p:sp>
      <p:sp>
        <p:nvSpPr>
          <p:cNvPr id="3" name="Subtitle 2"/>
          <p:cNvSpPr>
            <a:spLocks noGrp="1"/>
          </p:cNvSpPr>
          <p:nvPr>
            <p:ph type="subTitle" idx="1"/>
          </p:nvPr>
        </p:nvSpPr>
        <p:spPr/>
        <p:txBody>
          <a:bodyPr/>
          <a:lstStyle/>
          <a:p>
            <a:r>
              <a:rPr lang="en-US" dirty="0" smtClean="0"/>
              <a:t>By: Edgar </a:t>
            </a:r>
            <a:r>
              <a:rPr lang="en-US" dirty="0" err="1" smtClean="0"/>
              <a:t>Otieno</a:t>
            </a:r>
            <a:endParaRPr lang="en-US" dirty="0"/>
          </a:p>
        </p:txBody>
      </p:sp>
    </p:spTree>
    <p:extLst>
      <p:ext uri="{BB962C8B-B14F-4D97-AF65-F5344CB8AC3E}">
        <p14:creationId xmlns:p14="http://schemas.microsoft.com/office/powerpoint/2010/main" val="1634168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 on Python A.I. practice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A Comprehensive Guide To Artificial Intelligence With </a:t>
            </a:r>
            <a:r>
              <a:rPr lang="en-US" b="1" dirty="0" smtClean="0"/>
              <a:t>Python</a:t>
            </a:r>
          </a:p>
          <a:p>
            <a:pPr lvl="1"/>
            <a:r>
              <a:rPr lang="en-US" dirty="0"/>
              <a:t>Link:[ </a:t>
            </a:r>
            <a:r>
              <a:rPr lang="en-US" dirty="0">
                <a:hlinkClick r:id="rId2"/>
              </a:rPr>
              <a:t>https://www.edureka.co/blog/artificial-intelligence-with-python/</a:t>
            </a:r>
            <a:r>
              <a:rPr lang="en-US" dirty="0"/>
              <a:t> </a:t>
            </a:r>
            <a:r>
              <a:rPr lang="en-US" dirty="0" smtClean="0"/>
              <a:t>]</a:t>
            </a:r>
          </a:p>
          <a:p>
            <a:r>
              <a:rPr lang="en-US" b="1" dirty="0" smtClean="0"/>
              <a:t>Using </a:t>
            </a:r>
            <a:r>
              <a:rPr lang="en-US" b="1" dirty="0" err="1"/>
              <a:t>T</a:t>
            </a:r>
            <a:r>
              <a:rPr lang="en-US" b="1" dirty="0" err="1" smtClean="0"/>
              <a:t>ensorflow</a:t>
            </a:r>
            <a:r>
              <a:rPr lang="en-US" b="1" dirty="0" smtClean="0"/>
              <a:t> with Python </a:t>
            </a:r>
            <a:r>
              <a:rPr lang="en-US" b="1" dirty="0" err="1" smtClean="0"/>
              <a:t>Pycharm</a:t>
            </a:r>
            <a:r>
              <a:rPr lang="en-US" b="1" dirty="0" smtClean="0"/>
              <a:t> IDE</a:t>
            </a:r>
          </a:p>
          <a:p>
            <a:pPr lvl="1"/>
            <a:r>
              <a:rPr lang="en-US" dirty="0"/>
              <a:t>Link: [</a:t>
            </a:r>
            <a:r>
              <a:rPr lang="en-US" dirty="0">
                <a:hlinkClick r:id="rId3"/>
              </a:rPr>
              <a:t>https://www.techwithtim.net/tutorials/machine-learning-python/introduction</a:t>
            </a:r>
            <a:r>
              <a:rPr lang="en-US" dirty="0" smtClean="0">
                <a:hlinkClick r:id="rId3"/>
              </a:rPr>
              <a:t>/</a:t>
            </a:r>
            <a:r>
              <a:rPr lang="en-US" dirty="0" smtClean="0"/>
              <a:t>]</a:t>
            </a:r>
            <a:endParaRPr lang="en-US" b="1" dirty="0"/>
          </a:p>
          <a:p>
            <a:r>
              <a:rPr lang="en-US" b="1" dirty="0"/>
              <a:t>IBM Watson Machine Learning using the MNIST database</a:t>
            </a:r>
            <a:endParaRPr lang="en-US" b="1" dirty="0" smtClean="0"/>
          </a:p>
          <a:p>
            <a:pPr lvl="1"/>
            <a:r>
              <a:rPr lang="en-US" dirty="0" smtClean="0"/>
              <a:t>Link: [</a:t>
            </a:r>
            <a:r>
              <a:rPr lang="en-US" dirty="0" smtClean="0">
                <a:hlinkClick r:id="rId4"/>
              </a:rPr>
              <a:t>https://dataplatform.cloud.ibm.com/docs/content/wsj/analyze-data/ml-mnist-tutorials.html</a:t>
            </a:r>
            <a:r>
              <a:rPr lang="en-US" dirty="0" smtClean="0"/>
              <a:t> ]</a:t>
            </a:r>
          </a:p>
          <a:p>
            <a:pPr marL="0" indent="0">
              <a:buNone/>
            </a:pPr>
            <a:endParaRPr lang="en-US" dirty="0" smtClean="0"/>
          </a:p>
          <a:p>
            <a:pPr marL="0" indent="0" algn="ctr">
              <a:buNone/>
            </a:pPr>
            <a:r>
              <a:rPr lang="en-US" dirty="0" smtClean="0"/>
              <a:t>    </a:t>
            </a:r>
            <a:r>
              <a:rPr lang="en-US" i="1" dirty="0" smtClean="0">
                <a:solidFill>
                  <a:srgbClr val="FF0000"/>
                </a:solidFill>
              </a:rPr>
              <a:t>NB: Click on the above links for a comprehensive hands-on guide </a:t>
            </a:r>
            <a:endParaRPr lang="en-US" i="1" dirty="0">
              <a:solidFill>
                <a:srgbClr val="FF0000"/>
              </a:solidFill>
            </a:endParaRPr>
          </a:p>
          <a:p>
            <a:endParaRPr lang="en-US" dirty="0" smtClean="0"/>
          </a:p>
        </p:txBody>
      </p:sp>
    </p:spTree>
    <p:extLst>
      <p:ext uri="{BB962C8B-B14F-4D97-AF65-F5344CB8AC3E}">
        <p14:creationId xmlns:p14="http://schemas.microsoft.com/office/powerpoint/2010/main" val="372136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697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t>
            </a:r>
            <a:r>
              <a:rPr lang="en-US" dirty="0" smtClean="0"/>
              <a:t>Environments</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a:t>1. Google </a:t>
            </a:r>
            <a:r>
              <a:rPr lang="en-US" b="1" dirty="0" err="1"/>
              <a:t>Colaboratory</a:t>
            </a:r>
            <a:endParaRPr lang="en-US" b="1" dirty="0"/>
          </a:p>
          <a:p>
            <a:pPr fontAlgn="base"/>
            <a:r>
              <a:rPr lang="en-US" dirty="0" smtClean="0"/>
              <a:t>It’s </a:t>
            </a:r>
            <a:r>
              <a:rPr lang="en-US" dirty="0"/>
              <a:t>a cloud service that can be easily accessed to develop products and projects, provided by Google. It supports free GPUs and is based on the </a:t>
            </a:r>
            <a:r>
              <a:rPr lang="en-US" i="1" dirty="0" err="1"/>
              <a:t>Jupyter</a:t>
            </a:r>
            <a:r>
              <a:rPr lang="en-US" dirty="0"/>
              <a:t> Notebooks setting. It provides a forum for everyone to build machine learning and deep learning applications using widely used libraries like </a:t>
            </a:r>
            <a:r>
              <a:rPr lang="en-US" i="1" dirty="0" err="1"/>
              <a:t>PyTorch</a:t>
            </a:r>
            <a:r>
              <a:rPr lang="en-US" i="1" dirty="0"/>
              <a:t>, </a:t>
            </a:r>
            <a:r>
              <a:rPr lang="en-US" i="1" dirty="0" err="1"/>
              <a:t>TensorFlow</a:t>
            </a:r>
            <a:r>
              <a:rPr lang="en-US" dirty="0"/>
              <a:t>, and </a:t>
            </a:r>
            <a:r>
              <a:rPr lang="en-US" i="1" dirty="0" err="1"/>
              <a:t>Keras</a:t>
            </a:r>
            <a:r>
              <a:rPr lang="en-US" dirty="0"/>
              <a:t>. It offers a way for your system not to take out the full workload of your ML activities. It’s one of the most successful platforms of its kind.</a:t>
            </a:r>
          </a:p>
          <a:p>
            <a:pPr fontAlgn="base"/>
            <a:r>
              <a:rPr lang="en-US" b="1" dirty="0"/>
              <a:t>RAM</a:t>
            </a:r>
            <a:r>
              <a:rPr lang="en-US" dirty="0"/>
              <a:t> – 12 GB to 26.75 GB</a:t>
            </a:r>
          </a:p>
          <a:p>
            <a:pPr fontAlgn="base"/>
            <a:r>
              <a:rPr lang="en-US" b="1" dirty="0"/>
              <a:t>Disk Space </a:t>
            </a:r>
            <a:r>
              <a:rPr lang="en-US" dirty="0"/>
              <a:t>– 25 GB</a:t>
            </a:r>
          </a:p>
          <a:p>
            <a:pPr fontAlgn="base"/>
            <a:r>
              <a:rPr lang="en-US" b="1" dirty="0"/>
              <a:t>CPU Cores</a:t>
            </a:r>
            <a:r>
              <a:rPr lang="en-US" dirty="0"/>
              <a:t> – 2</a:t>
            </a:r>
          </a:p>
          <a:p>
            <a:pPr fontAlgn="base"/>
            <a:r>
              <a:rPr lang="en-US" b="1" dirty="0"/>
              <a:t>Languages Supported</a:t>
            </a:r>
            <a:r>
              <a:rPr lang="en-US" dirty="0"/>
              <a:t> – Python</a:t>
            </a:r>
          </a:p>
          <a:p>
            <a:endParaRPr lang="en-US" dirty="0"/>
          </a:p>
        </p:txBody>
      </p:sp>
    </p:spTree>
    <p:extLst>
      <p:ext uri="{BB962C8B-B14F-4D97-AF65-F5344CB8AC3E}">
        <p14:creationId xmlns:p14="http://schemas.microsoft.com/office/powerpoint/2010/main" val="155856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b="1" dirty="0"/>
              <a:t>2. IBM Watson </a:t>
            </a:r>
          </a:p>
          <a:p>
            <a:pPr fontAlgn="base"/>
            <a:r>
              <a:rPr lang="en-US" dirty="0" smtClean="0"/>
              <a:t>IBM </a:t>
            </a:r>
            <a:r>
              <a:rPr lang="en-US" dirty="0"/>
              <a:t>launched the Watson Data Platform and Data Science Experience (DSX) to support open-source solutions. Eventually, it launched the multi-cloud freedom of choice platform for data science work. This was achieved with the help of containerization of the stock by </a:t>
            </a:r>
            <a:r>
              <a:rPr lang="en-US" i="1" dirty="0" err="1"/>
              <a:t>Kubernetes</a:t>
            </a:r>
            <a:r>
              <a:rPr lang="en-US" dirty="0"/>
              <a:t>. As a consequence, it can be distributed in </a:t>
            </a:r>
            <a:r>
              <a:rPr lang="en-US" i="1" dirty="0" err="1"/>
              <a:t>Docker</a:t>
            </a:r>
            <a:r>
              <a:rPr lang="en-US" dirty="0"/>
              <a:t> or </a:t>
            </a:r>
            <a:r>
              <a:rPr lang="en-US" i="1" dirty="0" err="1"/>
              <a:t>CloudFoundry</a:t>
            </a:r>
            <a:r>
              <a:rPr lang="en-US" dirty="0"/>
              <a:t> containers wherever the data is stored. </a:t>
            </a:r>
          </a:p>
          <a:p>
            <a:pPr fontAlgn="base"/>
            <a:r>
              <a:rPr lang="en-US" b="1" dirty="0"/>
              <a:t>RAM</a:t>
            </a:r>
            <a:r>
              <a:rPr lang="en-US" dirty="0"/>
              <a:t> – 16 GB</a:t>
            </a:r>
          </a:p>
          <a:p>
            <a:pPr fontAlgn="base"/>
            <a:r>
              <a:rPr lang="en-US" b="1" dirty="0"/>
              <a:t>Disk Space </a:t>
            </a:r>
            <a:r>
              <a:rPr lang="en-US" dirty="0"/>
              <a:t>– 90 GB</a:t>
            </a:r>
          </a:p>
          <a:p>
            <a:pPr fontAlgn="base"/>
            <a:r>
              <a:rPr lang="en-US" b="1" dirty="0"/>
              <a:t>CPU Cores</a:t>
            </a:r>
            <a:r>
              <a:rPr lang="en-US" dirty="0"/>
              <a:t> – 4</a:t>
            </a:r>
          </a:p>
          <a:p>
            <a:pPr fontAlgn="base"/>
            <a:r>
              <a:rPr lang="en-US" b="1" dirty="0"/>
              <a:t>Languages Supported</a:t>
            </a:r>
            <a:r>
              <a:rPr lang="en-US" dirty="0"/>
              <a:t> – Apache Spark, Python, R, Scala</a:t>
            </a:r>
          </a:p>
          <a:p>
            <a:r>
              <a:rPr lang="en-US" dirty="0"/>
              <a:t/>
            </a:r>
            <a:br>
              <a:rPr lang="en-US" dirty="0"/>
            </a:br>
            <a:endParaRPr lang="en-US" dirty="0"/>
          </a:p>
        </p:txBody>
      </p:sp>
    </p:spTree>
    <p:extLst>
      <p:ext uri="{BB962C8B-B14F-4D97-AF65-F5344CB8AC3E}">
        <p14:creationId xmlns:p14="http://schemas.microsoft.com/office/powerpoint/2010/main" val="4771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b="1" dirty="0"/>
              <a:t>3. </a:t>
            </a:r>
            <a:r>
              <a:rPr lang="en-US" b="1" dirty="0" err="1"/>
              <a:t>Kaggle</a:t>
            </a:r>
            <a:r>
              <a:rPr lang="en-US" b="1" dirty="0"/>
              <a:t> Kernel</a:t>
            </a:r>
          </a:p>
          <a:p>
            <a:pPr fontAlgn="base"/>
            <a:r>
              <a:rPr lang="en-US" dirty="0" smtClean="0"/>
              <a:t>It’s </a:t>
            </a:r>
            <a:r>
              <a:rPr lang="en-US" dirty="0"/>
              <a:t>an excellent platform for deep learning and machine learning applications in the cloud. </a:t>
            </a:r>
            <a:r>
              <a:rPr lang="en-US" dirty="0" err="1"/>
              <a:t>Kaggle</a:t>
            </a:r>
            <a:r>
              <a:rPr lang="en-US" dirty="0"/>
              <a:t> and </a:t>
            </a:r>
            <a:r>
              <a:rPr lang="en-US" dirty="0" err="1"/>
              <a:t>Colab</a:t>
            </a:r>
            <a:r>
              <a:rPr lang="en-US" dirty="0"/>
              <a:t> have a variety of similarities, both being Google products. It supports the </a:t>
            </a:r>
            <a:r>
              <a:rPr lang="en-US" i="1" dirty="0" err="1"/>
              <a:t>Jupyter</a:t>
            </a:r>
            <a:r>
              <a:rPr lang="en-US" dirty="0"/>
              <a:t> Notebooks in the browser. Many of the </a:t>
            </a:r>
            <a:r>
              <a:rPr lang="en-US" i="1" dirty="0" err="1"/>
              <a:t>Jupyter</a:t>
            </a:r>
            <a:r>
              <a:rPr lang="en-US" dirty="0"/>
              <a:t> Notebook keyboard shortcuts are almost the same as </a:t>
            </a:r>
            <a:r>
              <a:rPr lang="en-US" dirty="0" err="1"/>
              <a:t>Kaggle</a:t>
            </a:r>
            <a:r>
              <a:rPr lang="en-US" dirty="0"/>
              <a:t>. </a:t>
            </a:r>
            <a:r>
              <a:rPr lang="en-US" dirty="0" err="1"/>
              <a:t>Kaggle</a:t>
            </a:r>
            <a:r>
              <a:rPr lang="en-US" dirty="0"/>
              <a:t> has a large collection of datasets and has a broad community devoted to promoting, learning, and validating data science skills. The use of GPU and TPU has some usage restrictions in the </a:t>
            </a:r>
            <a:r>
              <a:rPr lang="en-US" dirty="0" err="1"/>
              <a:t>Kaggle</a:t>
            </a:r>
            <a:r>
              <a:rPr lang="en-US" dirty="0"/>
              <a:t> kernel. </a:t>
            </a:r>
          </a:p>
          <a:p>
            <a:pPr fontAlgn="base"/>
            <a:r>
              <a:rPr lang="en-US" b="1" dirty="0"/>
              <a:t>RAM</a:t>
            </a:r>
            <a:r>
              <a:rPr lang="en-US" dirty="0"/>
              <a:t> – 25 GB</a:t>
            </a:r>
          </a:p>
          <a:p>
            <a:pPr fontAlgn="base"/>
            <a:r>
              <a:rPr lang="en-US" b="1" dirty="0"/>
              <a:t>Disk Space </a:t>
            </a:r>
            <a:r>
              <a:rPr lang="en-US" dirty="0"/>
              <a:t>– 155 GB</a:t>
            </a:r>
          </a:p>
          <a:p>
            <a:pPr fontAlgn="base"/>
            <a:r>
              <a:rPr lang="en-US" b="1" dirty="0"/>
              <a:t>CPU Cores</a:t>
            </a:r>
            <a:r>
              <a:rPr lang="en-US" dirty="0"/>
              <a:t> – 1</a:t>
            </a:r>
          </a:p>
          <a:p>
            <a:pPr fontAlgn="base"/>
            <a:r>
              <a:rPr lang="en-US" b="1" dirty="0"/>
              <a:t>Languages Supported</a:t>
            </a:r>
            <a:r>
              <a:rPr lang="en-US" dirty="0"/>
              <a:t> – Python, R</a:t>
            </a:r>
          </a:p>
          <a:p>
            <a:endParaRPr lang="en-US" dirty="0"/>
          </a:p>
        </p:txBody>
      </p:sp>
    </p:spTree>
    <p:extLst>
      <p:ext uri="{BB962C8B-B14F-4D97-AF65-F5344CB8AC3E}">
        <p14:creationId xmlns:p14="http://schemas.microsoft.com/office/powerpoint/2010/main" val="87409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b="1" dirty="0"/>
              <a:t>4. </a:t>
            </a:r>
            <a:r>
              <a:rPr lang="en-US" b="1" dirty="0" err="1"/>
              <a:t>Coclac</a:t>
            </a:r>
            <a:endParaRPr lang="en-US" b="1" dirty="0"/>
          </a:p>
          <a:p>
            <a:pPr fontAlgn="base"/>
            <a:r>
              <a:rPr lang="en-US" dirty="0" smtClean="0"/>
              <a:t>It </a:t>
            </a:r>
            <a:r>
              <a:rPr lang="en-US" dirty="0"/>
              <a:t>is a virtual online workspace for computing, research, collaboration, and writing documents. This includes working with the full range of scientific languages, provides author text functionality in </a:t>
            </a:r>
            <a:r>
              <a:rPr lang="en-US" i="1" dirty="0" err="1"/>
              <a:t>LaTeX</a:t>
            </a:r>
            <a:r>
              <a:rPr lang="en-US" i="1" dirty="0"/>
              <a:t>, R/</a:t>
            </a:r>
            <a:r>
              <a:rPr lang="en-US" i="1" dirty="0" err="1"/>
              <a:t>knitr</a:t>
            </a:r>
            <a:r>
              <a:rPr lang="en-US" dirty="0"/>
              <a:t> or Markdown, a web-based </a:t>
            </a:r>
            <a:r>
              <a:rPr lang="en-US" i="1" dirty="0"/>
              <a:t>Linux</a:t>
            </a:r>
            <a:r>
              <a:rPr lang="en-US" dirty="0"/>
              <a:t> console, </a:t>
            </a:r>
            <a:r>
              <a:rPr lang="en-US" i="1" dirty="0"/>
              <a:t>time travel</a:t>
            </a:r>
            <a:r>
              <a:rPr lang="en-US" dirty="0"/>
              <a:t> feature, and networking resources such as chat rooms, course management, and more. However, most of its features come under a paid plan.</a:t>
            </a:r>
          </a:p>
          <a:p>
            <a:pPr fontAlgn="base"/>
            <a:r>
              <a:rPr lang="en-US" b="1" dirty="0"/>
              <a:t>RAM</a:t>
            </a:r>
            <a:r>
              <a:rPr lang="en-US" dirty="0"/>
              <a:t> – 16 GB</a:t>
            </a:r>
          </a:p>
          <a:p>
            <a:pPr fontAlgn="base"/>
            <a:r>
              <a:rPr lang="en-US" b="1" dirty="0"/>
              <a:t>Disk Space </a:t>
            </a:r>
            <a:r>
              <a:rPr lang="en-US" dirty="0"/>
              <a:t>– 20 GB</a:t>
            </a:r>
          </a:p>
          <a:p>
            <a:pPr fontAlgn="base"/>
            <a:r>
              <a:rPr lang="en-US" b="1" dirty="0"/>
              <a:t>CPU Cores</a:t>
            </a:r>
            <a:r>
              <a:rPr lang="en-US" dirty="0"/>
              <a:t> – 3</a:t>
            </a:r>
          </a:p>
          <a:p>
            <a:pPr fontAlgn="base"/>
            <a:r>
              <a:rPr lang="en-US" b="1" dirty="0"/>
              <a:t>Languages Supported</a:t>
            </a:r>
            <a:r>
              <a:rPr lang="en-US" dirty="0"/>
              <a:t> – Julia, Octave, Python, </a:t>
            </a:r>
            <a:r>
              <a:rPr lang="en-US" dirty="0" err="1"/>
              <a:t>SageMath</a:t>
            </a:r>
            <a:r>
              <a:rPr lang="en-US" dirty="0"/>
              <a:t>, R Statistics, etc.</a:t>
            </a:r>
          </a:p>
          <a:p>
            <a:r>
              <a:rPr lang="en-US" dirty="0"/>
              <a:t/>
            </a:r>
            <a:br>
              <a:rPr lang="en-US" dirty="0"/>
            </a:br>
            <a:endParaRPr lang="en-US" dirty="0"/>
          </a:p>
        </p:txBody>
      </p:sp>
    </p:spTree>
    <p:extLst>
      <p:ext uri="{BB962C8B-B14F-4D97-AF65-F5344CB8AC3E}">
        <p14:creationId xmlns:p14="http://schemas.microsoft.com/office/powerpoint/2010/main" val="80834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a:t>5. Microsoft Azure</a:t>
            </a:r>
          </a:p>
          <a:p>
            <a:pPr fontAlgn="base"/>
            <a:r>
              <a:rPr lang="en-US" dirty="0" smtClean="0"/>
              <a:t>Microsoft’s </a:t>
            </a:r>
            <a:r>
              <a:rPr lang="en-US" dirty="0"/>
              <a:t>Azure notebooks are somewhat similar in functionality to </a:t>
            </a:r>
            <a:r>
              <a:rPr lang="en-US" dirty="0" err="1"/>
              <a:t>Colab</a:t>
            </a:r>
            <a:r>
              <a:rPr lang="en-US" dirty="0"/>
              <a:t> but it wins in terms of speed and is much better than </a:t>
            </a:r>
            <a:r>
              <a:rPr lang="en-US" dirty="0" err="1"/>
              <a:t>Colab</a:t>
            </a:r>
            <a:r>
              <a:rPr lang="en-US" dirty="0"/>
              <a:t> in this respect. Azure Notebooks is a series of linked notebooks called Libraries. These libraries are smaller than 100 megabytes in size of each data file. Azure Notebooks are more suited for basic applications. Azure provides only 12 months of free service.</a:t>
            </a:r>
          </a:p>
          <a:p>
            <a:pPr fontAlgn="base"/>
            <a:r>
              <a:rPr lang="en-US" b="1" dirty="0"/>
              <a:t>RAM</a:t>
            </a:r>
            <a:r>
              <a:rPr lang="en-US" dirty="0"/>
              <a:t> – Variable</a:t>
            </a:r>
          </a:p>
          <a:p>
            <a:pPr fontAlgn="base"/>
            <a:r>
              <a:rPr lang="en-US" b="1" dirty="0"/>
              <a:t>Disk Space </a:t>
            </a:r>
            <a:r>
              <a:rPr lang="en-US" dirty="0"/>
              <a:t>– Variable</a:t>
            </a:r>
          </a:p>
          <a:p>
            <a:pPr fontAlgn="base"/>
            <a:r>
              <a:rPr lang="en-US" b="1" dirty="0"/>
              <a:t>CPU Cores</a:t>
            </a:r>
            <a:r>
              <a:rPr lang="en-US" dirty="0"/>
              <a:t> – Variable</a:t>
            </a:r>
          </a:p>
          <a:p>
            <a:pPr fontAlgn="base"/>
            <a:r>
              <a:rPr lang="en-US" b="1" dirty="0"/>
              <a:t>Languages Supported</a:t>
            </a:r>
            <a:r>
              <a:rPr lang="en-US" dirty="0"/>
              <a:t> – Python, R, F#</a:t>
            </a:r>
          </a:p>
          <a:p>
            <a:endParaRPr lang="en-US" dirty="0"/>
          </a:p>
        </p:txBody>
      </p:sp>
    </p:spTree>
    <p:extLst>
      <p:ext uri="{BB962C8B-B14F-4D97-AF65-F5344CB8AC3E}">
        <p14:creationId xmlns:p14="http://schemas.microsoft.com/office/powerpoint/2010/main" val="201980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libraries</a:t>
            </a:r>
            <a:endParaRPr lang="en-US" dirty="0"/>
          </a:p>
        </p:txBody>
      </p:sp>
      <p:sp>
        <p:nvSpPr>
          <p:cNvPr id="3" name="Content Placeholder 2"/>
          <p:cNvSpPr>
            <a:spLocks noGrp="1"/>
          </p:cNvSpPr>
          <p:nvPr>
            <p:ph idx="1"/>
          </p:nvPr>
        </p:nvSpPr>
        <p:spPr>
          <a:xfrm>
            <a:off x="1406236" y="2382209"/>
            <a:ext cx="9740183" cy="3740799"/>
          </a:xfrm>
        </p:spPr>
        <p:txBody>
          <a:bodyPr>
            <a:normAutofit/>
          </a:bodyPr>
          <a:lstStyle/>
          <a:p>
            <a:pPr marL="0" indent="0">
              <a:buNone/>
            </a:pPr>
            <a:r>
              <a:rPr lang="en-US" b="1" dirty="0" err="1"/>
              <a:t>TensorFlow</a:t>
            </a:r>
            <a:r>
              <a:rPr lang="en-US" dirty="0"/>
              <a:t> is an end-to-end open source platform for machine learning. It has a comprehensive, flexible ecosystem of tools, libraries and community resources that lets researchers push the state-of-the-art in ML and developers easily build and deploy ML powered applications</a:t>
            </a:r>
            <a:r>
              <a:rPr lang="en-US" dirty="0" smtClean="0"/>
              <a:t>.</a:t>
            </a:r>
          </a:p>
          <a:p>
            <a:pPr marL="0" indent="0">
              <a:buNone/>
            </a:pPr>
            <a:r>
              <a:rPr lang="en-US" dirty="0" err="1"/>
              <a:t>TensorFlow</a:t>
            </a:r>
            <a:r>
              <a:rPr lang="en-US" dirty="0"/>
              <a:t> was developed by the Google Brain team for internal Google use. It was released under the Apache License 2.0 in </a:t>
            </a:r>
            <a:r>
              <a:rPr lang="en-US" dirty="0" smtClean="0"/>
              <a:t>2015</a:t>
            </a:r>
          </a:p>
          <a:p>
            <a:pPr marL="0" indent="0">
              <a:buNone/>
            </a:pPr>
            <a:r>
              <a:rPr lang="en-US" dirty="0" err="1"/>
              <a:t>TensorFlow</a:t>
            </a:r>
            <a:r>
              <a:rPr lang="en-US" dirty="0"/>
              <a:t> provides stable Python (for version 3.7 across all platforms)</a:t>
            </a:r>
          </a:p>
          <a:p>
            <a:endParaRPr lang="en-US" b="1" dirty="0"/>
          </a:p>
        </p:txBody>
      </p:sp>
    </p:spTree>
    <p:extLst>
      <p:ext uri="{BB962C8B-B14F-4D97-AF65-F5344CB8AC3E}">
        <p14:creationId xmlns:p14="http://schemas.microsoft.com/office/powerpoint/2010/main" val="1813813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allows us to Build </a:t>
            </a:r>
            <a:r>
              <a:rPr lang="en-US" dirty="0"/>
              <a:t>and train ML models easily using intuitive high-level APIs like </a:t>
            </a:r>
            <a:r>
              <a:rPr lang="en-US" dirty="0" err="1"/>
              <a:t>Keras</a:t>
            </a:r>
            <a:r>
              <a:rPr lang="en-US" dirty="0"/>
              <a:t> with eager execution, which makes for immediate model iteration and easy </a:t>
            </a:r>
            <a:r>
              <a:rPr lang="en-US" dirty="0" smtClean="0"/>
              <a:t>debugging.</a:t>
            </a:r>
          </a:p>
          <a:p>
            <a:r>
              <a:rPr lang="en-US" dirty="0" smtClean="0"/>
              <a:t>Applications:</a:t>
            </a:r>
          </a:p>
          <a:p>
            <a:pPr lvl="1"/>
            <a:r>
              <a:rPr lang="en-US" dirty="0" smtClean="0"/>
              <a:t>Neural networks[beginner]</a:t>
            </a:r>
          </a:p>
          <a:p>
            <a:pPr lvl="1"/>
            <a:r>
              <a:rPr lang="en-US" dirty="0" smtClean="0"/>
              <a:t>Recommender systems[intermediate]</a:t>
            </a:r>
          </a:p>
          <a:p>
            <a:pPr lvl="1"/>
            <a:r>
              <a:rPr lang="en-US" dirty="0" smtClean="0"/>
              <a:t>Generative adversarial networks[advanced]</a:t>
            </a:r>
            <a:endParaRPr lang="en-US" dirty="0"/>
          </a:p>
        </p:txBody>
      </p:sp>
    </p:spTree>
    <p:extLst>
      <p:ext uri="{BB962C8B-B14F-4D97-AF65-F5344CB8AC3E}">
        <p14:creationId xmlns:p14="http://schemas.microsoft.com/office/powerpoint/2010/main" val="11813183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14043</TotalTime>
  <Words>240</Words>
  <Application>Microsoft Macintosh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Garamond</vt:lpstr>
      <vt:lpstr>Arial</vt:lpstr>
      <vt:lpstr>Organic</vt:lpstr>
      <vt:lpstr>ECII/ECSI 3206: Artificial Intelligence [and expert systems] Topic 10:A.I programming languages[Python]</vt:lpstr>
      <vt:lpstr>PowerPoint Presentation</vt:lpstr>
      <vt:lpstr>Machine learning Environments</vt:lpstr>
      <vt:lpstr>PowerPoint Presentation</vt:lpstr>
      <vt:lpstr>PowerPoint Presentation</vt:lpstr>
      <vt:lpstr>PowerPoint Presentation</vt:lpstr>
      <vt:lpstr>PowerPoint Presentation</vt:lpstr>
      <vt:lpstr>Machine learning libraries</vt:lpstr>
      <vt:lpstr>PowerPoint Presentation</vt:lpstr>
      <vt:lpstr>Useful Links on Python A.I. practice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expert systems]</dc:title>
  <dc:creator>Microsoft Office User</dc:creator>
  <cp:lastModifiedBy>Microsoft Office User</cp:lastModifiedBy>
  <cp:revision>388</cp:revision>
  <dcterms:created xsi:type="dcterms:W3CDTF">2021-05-13T03:34:55Z</dcterms:created>
  <dcterms:modified xsi:type="dcterms:W3CDTF">2021-07-15T03:59:38Z</dcterms:modified>
</cp:coreProperties>
</file>