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73" r:id="rId12"/>
    <p:sldId id="274" r:id="rId13"/>
    <p:sldId id="266" r:id="rId14"/>
    <p:sldId id="267" r:id="rId15"/>
    <p:sldId id="268" r:id="rId16"/>
    <p:sldId id="269" r:id="rId17"/>
    <p:sldId id="272"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0"/>
  </p:normalViewPr>
  <p:slideViewPr>
    <p:cSldViewPr snapToGrid="0" snapToObjects="1">
      <p:cViewPr varScale="1">
        <p:scale>
          <a:sx n="92" d="100"/>
          <a:sy n="92"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3EF72A-2962-8C48-9B42-0E1E12A02474}" type="datetimeFigureOut">
              <a:rPr lang="en-US" smtClean="0"/>
              <a:t>5/21/21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6B216BB-CBAE-8D4A-A8EF-FF13FD7CC95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24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5/21/21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47861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27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07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336652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307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44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5/21/21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949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5/21/21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26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5/21/21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205479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60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3EF72A-2962-8C48-9B42-0E1E12A02474}" type="datetimeFigureOut">
              <a:rPr lang="en-US" smtClean="0"/>
              <a:t>5/21/21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11606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3EF72A-2962-8C48-9B42-0E1E12A02474}" type="datetimeFigureOut">
              <a:rPr lang="en-US" smtClean="0"/>
              <a:t>5/21/21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216BB-CBAE-8D4A-A8EF-FF13FD7CC95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39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3EF72A-2962-8C48-9B42-0E1E12A02474}" type="datetimeFigureOut">
              <a:rPr lang="en-US" smtClean="0"/>
              <a:t>5/21/21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82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EF72A-2962-8C48-9B42-0E1E12A02474}" type="datetimeFigureOut">
              <a:rPr lang="en-US" smtClean="0"/>
              <a:t>5/21/21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76787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5/21/21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85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5/21/21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81246978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3EF72A-2962-8C48-9B42-0E1E12A02474}" type="datetimeFigureOut">
              <a:rPr lang="en-US" smtClean="0"/>
              <a:t>5/21/21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B216BB-CBAE-8D4A-A8EF-FF13FD7CC95E}" type="slidenum">
              <a:rPr lang="en-US" smtClean="0"/>
              <a:t>‹#›</a:t>
            </a:fld>
            <a:endParaRPr lang="en-US"/>
          </a:p>
        </p:txBody>
      </p:sp>
    </p:spTree>
    <p:extLst>
      <p:ext uri="{BB962C8B-B14F-4D97-AF65-F5344CB8AC3E}">
        <p14:creationId xmlns:p14="http://schemas.microsoft.com/office/powerpoint/2010/main" val="329572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400" dirty="0" smtClean="0"/>
              <a:t>ECIII/ECSI 3206:</a:t>
            </a:r>
            <a:br>
              <a:rPr lang="en-US" sz="4400" dirty="0" smtClean="0"/>
            </a:br>
            <a:r>
              <a:rPr lang="en-US" sz="3600" dirty="0" smtClean="0"/>
              <a:t>Artificial Intelligence [and expert systems]</a:t>
            </a:r>
            <a:r>
              <a:rPr lang="en-US" sz="3600" smtClean="0"/>
              <a:t/>
            </a:r>
            <a:br>
              <a:rPr lang="en-US" sz="3600" smtClean="0"/>
            </a:br>
            <a:r>
              <a:rPr lang="en-US" sz="3600" dirty="0"/>
              <a:t>T</a:t>
            </a:r>
            <a:r>
              <a:rPr lang="en-US" sz="3600" smtClean="0"/>
              <a:t>opic </a:t>
            </a:r>
            <a:r>
              <a:rPr lang="en-US" sz="3600" dirty="0" smtClean="0"/>
              <a:t>2: Agents in A.I</a:t>
            </a:r>
            <a:endParaRPr lang="en-US" sz="3600" dirty="0"/>
          </a:p>
        </p:txBody>
      </p:sp>
      <p:sp>
        <p:nvSpPr>
          <p:cNvPr id="3" name="Subtitle 2"/>
          <p:cNvSpPr>
            <a:spLocks noGrp="1"/>
          </p:cNvSpPr>
          <p:nvPr>
            <p:ph type="subTitle" idx="1"/>
          </p:nvPr>
        </p:nvSpPr>
        <p:spPr/>
        <p:txBody>
          <a:bodyPr/>
          <a:lstStyle/>
          <a:p>
            <a:r>
              <a:rPr lang="en-US" dirty="0" smtClean="0"/>
              <a:t>By: Edgar </a:t>
            </a:r>
            <a:r>
              <a:rPr lang="en-US" dirty="0" err="1" smtClean="0"/>
              <a:t>Otieno</a:t>
            </a:r>
            <a:endParaRPr lang="en-US" dirty="0"/>
          </a:p>
        </p:txBody>
      </p:sp>
    </p:spTree>
    <p:extLst>
      <p:ext uri="{BB962C8B-B14F-4D97-AF65-F5344CB8AC3E}">
        <p14:creationId xmlns:p14="http://schemas.microsoft.com/office/powerpoint/2010/main" val="163416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Utility based Agents</a:t>
            </a:r>
            <a:endParaRPr lang="en-US" dirty="0"/>
          </a:p>
        </p:txBody>
      </p:sp>
      <p:sp>
        <p:nvSpPr>
          <p:cNvPr id="3" name="Content Placeholder 2"/>
          <p:cNvSpPr>
            <a:spLocks noGrp="1"/>
          </p:cNvSpPr>
          <p:nvPr>
            <p:ph idx="1"/>
          </p:nvPr>
        </p:nvSpPr>
        <p:spPr>
          <a:xfrm>
            <a:off x="1295402" y="2416846"/>
            <a:ext cx="9601196" cy="3722640"/>
          </a:xfrm>
        </p:spPr>
        <p:txBody>
          <a:bodyPr/>
          <a:lstStyle/>
          <a:p>
            <a:r>
              <a:rPr lang="en-US" sz="2000" dirty="0" smtClean="0"/>
              <a:t>Choose action based on preference /utility for each state</a:t>
            </a:r>
          </a:p>
          <a:p>
            <a:endParaRPr lang="en-US" dirty="0"/>
          </a:p>
        </p:txBody>
      </p:sp>
      <p:pic>
        <p:nvPicPr>
          <p:cNvPr id="5122" name="Picture 2" descr="ypes of AI Agent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963" y="2770909"/>
            <a:ext cx="6774873" cy="3368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127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5.Learning Agents[still evolving]</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Learning Agent</a:t>
            </a:r>
            <a:endParaRPr lang="en-US" dirty="0"/>
          </a:p>
          <a:p>
            <a:r>
              <a:rPr lang="en-US" dirty="0"/>
              <a:t>A learning agent in AI is the type of agent which can learn from its past experiences or it has learning capabilities. It starts to act with basic knowledge and then able to act and adapt automatically through learning. </a:t>
            </a:r>
            <a:endParaRPr lang="en-US" dirty="0" smtClean="0"/>
          </a:p>
          <a:p>
            <a:r>
              <a:rPr lang="en-US" dirty="0" smtClean="0"/>
              <a:t>A </a:t>
            </a:r>
            <a:r>
              <a:rPr lang="en-US" dirty="0"/>
              <a:t>learning agent has mainly four conceptual components, which are:</a:t>
            </a:r>
          </a:p>
          <a:p>
            <a:pPr lvl="1"/>
            <a:r>
              <a:rPr lang="en-US" b="1" dirty="0"/>
              <a:t>Learning element :</a:t>
            </a:r>
            <a:r>
              <a:rPr lang="en-US" dirty="0"/>
              <a:t>It is responsible for making improvements by learning from the environment</a:t>
            </a:r>
          </a:p>
          <a:p>
            <a:pPr lvl="1"/>
            <a:r>
              <a:rPr lang="en-US" b="1" dirty="0"/>
              <a:t>Critic: </a:t>
            </a:r>
            <a:r>
              <a:rPr lang="en-US" dirty="0"/>
              <a:t>Learning element takes feedback from critic which describes how well the agent is doing with respect to a fixed performance standard.</a:t>
            </a:r>
          </a:p>
          <a:p>
            <a:pPr lvl="1"/>
            <a:r>
              <a:rPr lang="en-US" b="1" dirty="0"/>
              <a:t>Performance element:</a:t>
            </a:r>
            <a:r>
              <a:rPr lang="en-US" dirty="0"/>
              <a:t> It is </a:t>
            </a:r>
            <a:r>
              <a:rPr lang="en-US" dirty="0" smtClean="0"/>
              <a:t>responsible </a:t>
            </a:r>
            <a:r>
              <a:rPr lang="en-US" dirty="0"/>
              <a:t>for selecting external action</a:t>
            </a:r>
          </a:p>
          <a:p>
            <a:pPr lvl="1"/>
            <a:r>
              <a:rPr lang="en-US" b="1" dirty="0"/>
              <a:t>Problem Generator:</a:t>
            </a:r>
            <a:r>
              <a:rPr lang="en-US" dirty="0"/>
              <a:t> This component is responsible for suggesting actions that will lead to new and informative experiences.</a:t>
            </a:r>
          </a:p>
          <a:p>
            <a:endParaRPr lang="en-US" dirty="0"/>
          </a:p>
        </p:txBody>
      </p:sp>
    </p:spTree>
    <p:extLst>
      <p:ext uri="{BB962C8B-B14F-4D97-AF65-F5344CB8AC3E}">
        <p14:creationId xmlns:p14="http://schemas.microsoft.com/office/powerpoint/2010/main" val="1472549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agent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2255" y="2557463"/>
            <a:ext cx="6954981" cy="3317875"/>
          </a:xfrm>
        </p:spPr>
      </p:pic>
    </p:spTree>
    <p:extLst>
      <p:ext uri="{BB962C8B-B14F-4D97-AF65-F5344CB8AC3E}">
        <p14:creationId xmlns:p14="http://schemas.microsoft.com/office/powerpoint/2010/main" val="2070456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Environments and their properties</a:t>
            </a:r>
            <a:endParaRPr lang="en-US" dirty="0"/>
          </a:p>
        </p:txBody>
      </p:sp>
      <p:sp>
        <p:nvSpPr>
          <p:cNvPr id="3" name="Content Placeholder 2"/>
          <p:cNvSpPr>
            <a:spLocks noGrp="1"/>
          </p:cNvSpPr>
          <p:nvPr>
            <p:ph idx="1"/>
          </p:nvPr>
        </p:nvSpPr>
        <p:spPr/>
        <p:txBody>
          <a:bodyPr>
            <a:normAutofit lnSpcReduction="10000"/>
          </a:bodyPr>
          <a:lstStyle/>
          <a:p>
            <a:r>
              <a:rPr lang="en-US" dirty="0" smtClean="0"/>
              <a:t>Discrete vs Continuous environments</a:t>
            </a:r>
          </a:p>
          <a:p>
            <a:r>
              <a:rPr lang="en-US" dirty="0" smtClean="0"/>
              <a:t>Observable vs partially observable environments</a:t>
            </a:r>
          </a:p>
          <a:p>
            <a:r>
              <a:rPr lang="en-US" dirty="0" smtClean="0"/>
              <a:t>Episodic vs non Episodic environments</a:t>
            </a:r>
          </a:p>
          <a:p>
            <a:r>
              <a:rPr lang="en-US" dirty="0" smtClean="0"/>
              <a:t>Deterministic vs non deterministic environments</a:t>
            </a:r>
          </a:p>
          <a:p>
            <a:r>
              <a:rPr lang="en-US" dirty="0" smtClean="0"/>
              <a:t>Accessible vs inaccessible environments</a:t>
            </a:r>
          </a:p>
          <a:p>
            <a:r>
              <a:rPr lang="en-US" dirty="0" smtClean="0"/>
              <a:t>Static vs Dynamic environments</a:t>
            </a:r>
          </a:p>
          <a:p>
            <a:r>
              <a:rPr lang="en-US" dirty="0" smtClean="0"/>
              <a:t>Single Agent vs Multi Agent Environments</a:t>
            </a:r>
            <a:endParaRPr lang="en-US" dirty="0"/>
          </a:p>
        </p:txBody>
      </p:sp>
    </p:spTree>
    <p:extLst>
      <p:ext uri="{BB962C8B-B14F-4D97-AF65-F5344CB8AC3E}">
        <p14:creationId xmlns:p14="http://schemas.microsoft.com/office/powerpoint/2010/main" val="1886394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environment elements when designing intelligent agents</a:t>
            </a:r>
            <a:endParaRPr lang="en-US" dirty="0"/>
          </a:p>
        </p:txBody>
      </p:sp>
      <p:sp>
        <p:nvSpPr>
          <p:cNvPr id="3" name="Content Placeholder 2"/>
          <p:cNvSpPr>
            <a:spLocks noGrp="1"/>
          </p:cNvSpPr>
          <p:nvPr>
            <p:ph idx="1"/>
          </p:nvPr>
        </p:nvSpPr>
        <p:spPr/>
        <p:txBody>
          <a:bodyPr/>
          <a:lstStyle/>
          <a:p>
            <a:r>
              <a:rPr lang="en-US" dirty="0" smtClean="0"/>
              <a:t>Performance measures</a:t>
            </a:r>
          </a:p>
          <a:p>
            <a:r>
              <a:rPr lang="en-US" dirty="0" smtClean="0"/>
              <a:t>Environment itself</a:t>
            </a:r>
          </a:p>
          <a:p>
            <a:r>
              <a:rPr lang="en-US" dirty="0" smtClean="0"/>
              <a:t>Actuators</a:t>
            </a:r>
          </a:p>
          <a:p>
            <a:r>
              <a:rPr lang="en-US" dirty="0" smtClean="0"/>
              <a:t>Sensors</a:t>
            </a:r>
          </a:p>
          <a:p>
            <a:pPr marL="0" indent="0">
              <a:buNone/>
            </a:pPr>
            <a:r>
              <a:rPr lang="en-US" dirty="0" smtClean="0"/>
              <a:t>[examples of Vacuum cleaner or Taxi Cab]</a:t>
            </a:r>
            <a:endParaRPr lang="en-US" dirty="0"/>
          </a:p>
        </p:txBody>
      </p:sp>
    </p:spTree>
    <p:extLst>
      <p:ext uri="{BB962C8B-B14F-4D97-AF65-F5344CB8AC3E}">
        <p14:creationId xmlns:p14="http://schemas.microsoft.com/office/powerpoint/2010/main" val="1552928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Multi-Agent Systems[MAS]</a:t>
            </a:r>
            <a:endParaRPr lang="en-US" dirty="0"/>
          </a:p>
        </p:txBody>
      </p:sp>
      <p:sp>
        <p:nvSpPr>
          <p:cNvPr id="3" name="Content Placeholder 2"/>
          <p:cNvSpPr>
            <a:spLocks noGrp="1"/>
          </p:cNvSpPr>
          <p:nvPr>
            <p:ph idx="1"/>
          </p:nvPr>
        </p:nvSpPr>
        <p:spPr>
          <a:xfrm>
            <a:off x="1435055" y="2396151"/>
            <a:ext cx="9321889" cy="3105643"/>
          </a:xfrm>
        </p:spPr>
        <p:txBody>
          <a:bodyPr/>
          <a:lstStyle/>
          <a:p>
            <a:r>
              <a:rPr lang="en-US" sz="2000" dirty="0" smtClean="0"/>
              <a:t>It</a:t>
            </a:r>
            <a:r>
              <a:rPr lang="mr-IN" sz="2000" dirty="0" smtClean="0"/>
              <a:t>’</a:t>
            </a:r>
            <a:r>
              <a:rPr lang="en-US" sz="2000" dirty="0" smtClean="0"/>
              <a:t>s a collection of multiple autonomous intelligent agents each acting towards its objectives while interacting in a shared environment </a:t>
            </a:r>
            <a:r>
              <a:rPr lang="en-US" sz="2000" dirty="0" err="1" smtClean="0"/>
              <a:t>i.e</a:t>
            </a:r>
            <a:r>
              <a:rPr lang="en-US" sz="2000" dirty="0" smtClean="0"/>
              <a:t> complex interaction of simple units</a:t>
            </a:r>
          </a:p>
          <a:p>
            <a:endParaRPr lang="en-US" dirty="0"/>
          </a:p>
        </p:txBody>
      </p:sp>
      <p:pic>
        <p:nvPicPr>
          <p:cNvPr id="6146" name="Picture 2" descr=": General structure of a multi-agent system [42].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364" y="3228109"/>
            <a:ext cx="5140036" cy="287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648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M.A.S</a:t>
            </a:r>
            <a:endParaRPr lang="en-US" dirty="0"/>
          </a:p>
        </p:txBody>
      </p:sp>
      <p:sp>
        <p:nvSpPr>
          <p:cNvPr id="3" name="Content Placeholder 2"/>
          <p:cNvSpPr>
            <a:spLocks noGrp="1"/>
          </p:cNvSpPr>
          <p:nvPr>
            <p:ph idx="1"/>
          </p:nvPr>
        </p:nvSpPr>
        <p:spPr/>
        <p:txBody>
          <a:bodyPr/>
          <a:lstStyle/>
          <a:p>
            <a:r>
              <a:rPr lang="en-US" dirty="0" smtClean="0"/>
              <a:t>Solve problems that are too large for a single agent to solve</a:t>
            </a:r>
          </a:p>
          <a:p>
            <a:r>
              <a:rPr lang="en-US" dirty="0" smtClean="0"/>
              <a:t>Reduce the risk of failure</a:t>
            </a:r>
          </a:p>
          <a:p>
            <a:r>
              <a:rPr lang="en-US" dirty="0" smtClean="0"/>
              <a:t>Solve autonomous problems</a:t>
            </a:r>
          </a:p>
          <a:p>
            <a:endParaRPr lang="en-US" dirty="0"/>
          </a:p>
        </p:txBody>
      </p:sp>
    </p:spTree>
    <p:extLst>
      <p:ext uri="{BB962C8B-B14F-4D97-AF65-F5344CB8AC3E}">
        <p14:creationId xmlns:p14="http://schemas.microsoft.com/office/powerpoint/2010/main" val="35048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Autonomous Agents</a:t>
            </a:r>
            <a:endParaRPr lang="en-US" dirty="0"/>
          </a:p>
        </p:txBody>
      </p:sp>
      <p:sp>
        <p:nvSpPr>
          <p:cNvPr id="3" name="Content Placeholder 2"/>
          <p:cNvSpPr>
            <a:spLocks noGrp="1"/>
          </p:cNvSpPr>
          <p:nvPr>
            <p:ph idx="1"/>
          </p:nvPr>
        </p:nvSpPr>
        <p:spPr/>
        <p:txBody>
          <a:bodyPr/>
          <a:lstStyle/>
          <a:p>
            <a:r>
              <a:rPr lang="en-US" dirty="0" smtClean="0"/>
              <a:t>Reactive [action driven by events] vs Proactive [agent takes initiative]</a:t>
            </a:r>
          </a:p>
          <a:p>
            <a:r>
              <a:rPr lang="en-US" dirty="0" smtClean="0"/>
              <a:t>Sociable [interacts with other agents thru’ cooperation, coordination or negotiation]</a:t>
            </a:r>
          </a:p>
          <a:p>
            <a:r>
              <a:rPr lang="en-US" dirty="0" smtClean="0"/>
              <a:t>Competitive[each agent has a different utility] vs cooperative[shared utility]</a:t>
            </a:r>
            <a:endParaRPr lang="en-US" dirty="0"/>
          </a:p>
        </p:txBody>
      </p:sp>
    </p:spTree>
    <p:extLst>
      <p:ext uri="{BB962C8B-B14F-4D97-AF65-F5344CB8AC3E}">
        <p14:creationId xmlns:p14="http://schemas.microsoft.com/office/powerpoint/2010/main" val="2109236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M.A.S</a:t>
            </a:r>
            <a:endParaRPr lang="en-US" dirty="0"/>
          </a:p>
        </p:txBody>
      </p:sp>
      <p:sp>
        <p:nvSpPr>
          <p:cNvPr id="3" name="Content Placeholder 2"/>
          <p:cNvSpPr>
            <a:spLocks noGrp="1"/>
          </p:cNvSpPr>
          <p:nvPr>
            <p:ph idx="1"/>
          </p:nvPr>
        </p:nvSpPr>
        <p:spPr/>
        <p:txBody>
          <a:bodyPr/>
          <a:lstStyle/>
          <a:p>
            <a:r>
              <a:rPr lang="en-US" dirty="0" smtClean="0"/>
              <a:t>Each agent has incomplete information/ ability</a:t>
            </a:r>
          </a:p>
          <a:p>
            <a:r>
              <a:rPr lang="en-US" dirty="0" smtClean="0"/>
              <a:t>Data is decentralized</a:t>
            </a:r>
          </a:p>
          <a:p>
            <a:r>
              <a:rPr lang="en-US" dirty="0" smtClean="0"/>
              <a:t>Computation is asynchronous</a:t>
            </a:r>
          </a:p>
          <a:p>
            <a:r>
              <a:rPr lang="en-US" dirty="0" smtClean="0"/>
              <a:t>There is no global system control</a:t>
            </a:r>
            <a:endParaRPr lang="en-US" dirty="0"/>
          </a:p>
        </p:txBody>
      </p:sp>
    </p:spTree>
    <p:extLst>
      <p:ext uri="{BB962C8B-B14F-4D97-AF65-F5344CB8AC3E}">
        <p14:creationId xmlns:p14="http://schemas.microsoft.com/office/powerpoint/2010/main" val="1315990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M.A.S</a:t>
            </a:r>
            <a:endParaRPr lang="en-US" dirty="0"/>
          </a:p>
        </p:txBody>
      </p:sp>
      <p:sp>
        <p:nvSpPr>
          <p:cNvPr id="3" name="Content Placeholder 2"/>
          <p:cNvSpPr>
            <a:spLocks noGrp="1"/>
          </p:cNvSpPr>
          <p:nvPr>
            <p:ph idx="1"/>
          </p:nvPr>
        </p:nvSpPr>
        <p:spPr/>
        <p:txBody>
          <a:bodyPr>
            <a:normAutofit lnSpcReduction="10000"/>
          </a:bodyPr>
          <a:lstStyle/>
          <a:p>
            <a:r>
              <a:rPr lang="en-US" dirty="0" smtClean="0"/>
              <a:t>Computer games</a:t>
            </a:r>
          </a:p>
          <a:p>
            <a:r>
              <a:rPr lang="en-US" dirty="0" smtClean="0"/>
              <a:t>Supply chain management</a:t>
            </a:r>
          </a:p>
          <a:p>
            <a:r>
              <a:rPr lang="en-US" dirty="0" smtClean="0"/>
              <a:t>Air traffic control</a:t>
            </a:r>
          </a:p>
          <a:p>
            <a:r>
              <a:rPr lang="en-US" dirty="0" smtClean="0"/>
              <a:t>Search and rescue [ Unmanned vehicles with distributed sensors]</a:t>
            </a:r>
          </a:p>
          <a:p>
            <a:r>
              <a:rPr lang="en-US" dirty="0" err="1" smtClean="0"/>
              <a:t>Robocup</a:t>
            </a:r>
            <a:endParaRPr lang="en-US" dirty="0" smtClean="0"/>
          </a:p>
          <a:p>
            <a:r>
              <a:rPr lang="en-US" dirty="0" smtClean="0"/>
              <a:t>Intelligent transport systems</a:t>
            </a:r>
          </a:p>
          <a:p>
            <a:r>
              <a:rPr lang="en-US" dirty="0" smtClean="0"/>
              <a:t>Automated manufacturing industries</a:t>
            </a:r>
            <a:endParaRPr lang="en-US" dirty="0"/>
          </a:p>
        </p:txBody>
      </p:sp>
    </p:spTree>
    <p:extLst>
      <p:ext uri="{BB962C8B-B14F-4D97-AF65-F5344CB8AC3E}">
        <p14:creationId xmlns:p14="http://schemas.microsoft.com/office/powerpoint/2010/main" val="457773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agents</a:t>
            </a:r>
            <a:endParaRPr lang="en-US" dirty="0"/>
          </a:p>
        </p:txBody>
      </p:sp>
      <p:sp>
        <p:nvSpPr>
          <p:cNvPr id="3" name="Content Placeholder 2"/>
          <p:cNvSpPr>
            <a:spLocks noGrp="1"/>
          </p:cNvSpPr>
          <p:nvPr>
            <p:ph idx="1"/>
          </p:nvPr>
        </p:nvSpPr>
        <p:spPr>
          <a:xfrm>
            <a:off x="1406237" y="2382210"/>
            <a:ext cx="9601196" cy="3318936"/>
          </a:xfrm>
        </p:spPr>
        <p:txBody>
          <a:bodyPr/>
          <a:lstStyle/>
          <a:p>
            <a:r>
              <a:rPr lang="en-US" dirty="0" smtClean="0"/>
              <a:t>Anything that can perceive its environment through the use of </a:t>
            </a:r>
            <a:r>
              <a:rPr lang="en-US" b="1" dirty="0" smtClean="0"/>
              <a:t>sensors</a:t>
            </a:r>
            <a:r>
              <a:rPr lang="en-US" dirty="0" smtClean="0"/>
              <a:t> and act on its environment through the use of </a:t>
            </a:r>
            <a:r>
              <a:rPr lang="en-US" b="1" dirty="0" smtClean="0"/>
              <a:t>Effectors</a:t>
            </a:r>
          </a:p>
          <a:p>
            <a:endParaRPr lang="en-US" b="1" dirty="0"/>
          </a:p>
          <a:p>
            <a:endParaRPr lang="en-US" b="1" dirty="0"/>
          </a:p>
        </p:txBody>
      </p:sp>
      <p:pic>
        <p:nvPicPr>
          <p:cNvPr id="1026" name="Picture 2" descr="ntelligent Agent | Agents in AI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345" y="3491346"/>
            <a:ext cx="61912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81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Classifications</a:t>
            </a:r>
            <a:endParaRPr lang="en-US" dirty="0"/>
          </a:p>
        </p:txBody>
      </p:sp>
      <p:sp>
        <p:nvSpPr>
          <p:cNvPr id="3" name="Content Placeholder 2"/>
          <p:cNvSpPr>
            <a:spLocks noGrp="1"/>
          </p:cNvSpPr>
          <p:nvPr>
            <p:ph idx="1"/>
          </p:nvPr>
        </p:nvSpPr>
        <p:spPr/>
        <p:txBody>
          <a:bodyPr/>
          <a:lstStyle/>
          <a:p>
            <a:r>
              <a:rPr lang="en-US" dirty="0" smtClean="0"/>
              <a:t>Human agents[use organs]</a:t>
            </a:r>
          </a:p>
          <a:p>
            <a:r>
              <a:rPr lang="en-US" dirty="0" smtClean="0"/>
              <a:t>Robotic agents[use cameras, sensors and motors]</a:t>
            </a:r>
          </a:p>
          <a:p>
            <a:r>
              <a:rPr lang="en-US" dirty="0" smtClean="0"/>
              <a:t>Software agents[Use programs/bits and bytes]</a:t>
            </a:r>
            <a:endParaRPr lang="en-US" dirty="0"/>
          </a:p>
        </p:txBody>
      </p:sp>
    </p:spTree>
    <p:extLst>
      <p:ext uri="{BB962C8B-B14F-4D97-AF65-F5344CB8AC3E}">
        <p14:creationId xmlns:p14="http://schemas.microsoft.com/office/powerpoint/2010/main" val="208870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terminologies</a:t>
            </a:r>
            <a:endParaRPr lang="en-US" dirty="0"/>
          </a:p>
        </p:txBody>
      </p:sp>
      <p:sp>
        <p:nvSpPr>
          <p:cNvPr id="3" name="Content Placeholder 2"/>
          <p:cNvSpPr>
            <a:spLocks noGrp="1"/>
          </p:cNvSpPr>
          <p:nvPr>
            <p:ph idx="1"/>
          </p:nvPr>
        </p:nvSpPr>
        <p:spPr/>
        <p:txBody>
          <a:bodyPr>
            <a:normAutofit lnSpcReduction="10000"/>
          </a:bodyPr>
          <a:lstStyle/>
          <a:p>
            <a:r>
              <a:rPr lang="en-US" dirty="0" smtClean="0"/>
              <a:t>Agent function-[is the map from percept sequence to action sequence]</a:t>
            </a:r>
          </a:p>
          <a:p>
            <a:r>
              <a:rPr lang="en-US" dirty="0" smtClean="0"/>
              <a:t>Rationality-[ability to be reasonable , sensible and have good sense of judgment]</a:t>
            </a:r>
          </a:p>
          <a:p>
            <a:r>
              <a:rPr lang="en-US" dirty="0" smtClean="0"/>
              <a:t>Ideal rational Agent-[one that is capable of taking action to maximize its performance based on percept sequence and built in knowledge]</a:t>
            </a:r>
          </a:p>
          <a:p>
            <a:r>
              <a:rPr lang="en-US" dirty="0" smtClean="0"/>
              <a:t>Agent architecture-[machinery that an agent acts on]</a:t>
            </a:r>
          </a:p>
          <a:p>
            <a:r>
              <a:rPr lang="en-US" dirty="0" smtClean="0"/>
              <a:t>Agent program-[an implementation of agent function]</a:t>
            </a:r>
          </a:p>
          <a:p>
            <a:endParaRPr lang="en-US" dirty="0" smtClean="0"/>
          </a:p>
          <a:p>
            <a:endParaRPr lang="en-US" dirty="0"/>
          </a:p>
        </p:txBody>
      </p:sp>
    </p:spTree>
    <p:extLst>
      <p:ext uri="{BB962C8B-B14F-4D97-AF65-F5344CB8AC3E}">
        <p14:creationId xmlns:p14="http://schemas.microsoft.com/office/powerpoint/2010/main" val="10392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affecting rationality of an Agent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Performance measures</a:t>
            </a:r>
          </a:p>
          <a:p>
            <a:pPr marL="457200" indent="-457200">
              <a:buFont typeface="+mj-lt"/>
              <a:buAutoNum type="arabicPeriod"/>
            </a:pPr>
            <a:r>
              <a:rPr lang="en-US" dirty="0" smtClean="0"/>
              <a:t>Agent percept sequence</a:t>
            </a:r>
          </a:p>
          <a:p>
            <a:pPr marL="457200" indent="-457200">
              <a:buFont typeface="+mj-lt"/>
              <a:buAutoNum type="arabicPeriod"/>
            </a:pPr>
            <a:r>
              <a:rPr lang="en-US" dirty="0" smtClean="0"/>
              <a:t>Agent prior knowledge about the environs</a:t>
            </a:r>
          </a:p>
          <a:p>
            <a:pPr marL="457200" indent="-457200">
              <a:buFont typeface="+mj-lt"/>
              <a:buAutoNum type="arabicPeriod"/>
            </a:pPr>
            <a:r>
              <a:rPr lang="en-US" dirty="0" smtClean="0"/>
              <a:t>Actions that an agent is allowed to carry out</a:t>
            </a:r>
            <a:endParaRPr lang="en-US" dirty="0"/>
          </a:p>
        </p:txBody>
      </p:sp>
    </p:spTree>
    <p:extLst>
      <p:ext uri="{BB962C8B-B14F-4D97-AF65-F5344CB8AC3E}">
        <p14:creationId xmlns:p14="http://schemas.microsoft.com/office/powerpoint/2010/main" val="137551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agents based on functioning</a:t>
            </a:r>
            <a:endParaRPr lang="en-US" dirty="0"/>
          </a:p>
        </p:txBody>
      </p:sp>
      <p:sp>
        <p:nvSpPr>
          <p:cNvPr id="3" name="Content Placeholder 2"/>
          <p:cNvSpPr>
            <a:spLocks noGrp="1"/>
          </p:cNvSpPr>
          <p:nvPr>
            <p:ph idx="1"/>
          </p:nvPr>
        </p:nvSpPr>
        <p:spPr/>
        <p:txBody>
          <a:bodyPr/>
          <a:lstStyle/>
          <a:p>
            <a:r>
              <a:rPr lang="en-US" dirty="0" smtClean="0"/>
              <a:t>Simple Reflex Agents</a:t>
            </a:r>
          </a:p>
          <a:p>
            <a:r>
              <a:rPr lang="en-US" dirty="0" smtClean="0"/>
              <a:t>Model based reflex agents</a:t>
            </a:r>
          </a:p>
          <a:p>
            <a:r>
              <a:rPr lang="en-US" dirty="0" smtClean="0"/>
              <a:t>Goal based agents</a:t>
            </a:r>
          </a:p>
          <a:p>
            <a:r>
              <a:rPr lang="en-US" dirty="0" smtClean="0"/>
              <a:t>Utility based Agents</a:t>
            </a:r>
            <a:endParaRPr lang="en-US" dirty="0"/>
          </a:p>
        </p:txBody>
      </p:sp>
    </p:spTree>
    <p:extLst>
      <p:ext uri="{BB962C8B-B14F-4D97-AF65-F5344CB8AC3E}">
        <p14:creationId xmlns:p14="http://schemas.microsoft.com/office/powerpoint/2010/main" val="40330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32053"/>
            <a:ext cx="9601196" cy="1303867"/>
          </a:xfrm>
        </p:spPr>
        <p:txBody>
          <a:bodyPr/>
          <a:lstStyle/>
          <a:p>
            <a:r>
              <a:rPr lang="en-US" dirty="0" smtClean="0"/>
              <a:t>1. Simple Reflex agents</a:t>
            </a:r>
            <a:endParaRPr lang="en-US" dirty="0"/>
          </a:p>
        </p:txBody>
      </p:sp>
      <p:sp>
        <p:nvSpPr>
          <p:cNvPr id="3" name="Content Placeholder 2"/>
          <p:cNvSpPr>
            <a:spLocks noGrp="1"/>
          </p:cNvSpPr>
          <p:nvPr>
            <p:ph idx="1"/>
          </p:nvPr>
        </p:nvSpPr>
        <p:spPr>
          <a:xfrm>
            <a:off x="1295402" y="1740926"/>
            <a:ext cx="9601196" cy="3318936"/>
          </a:xfrm>
        </p:spPr>
        <p:txBody>
          <a:bodyPr/>
          <a:lstStyle/>
          <a:p>
            <a:r>
              <a:rPr lang="en-US" sz="1800" dirty="0" smtClean="0"/>
              <a:t>They choose their actions based on percept </a:t>
            </a:r>
            <a:r>
              <a:rPr lang="en-US" sz="1800" dirty="0" smtClean="0"/>
              <a:t>sequence</a:t>
            </a:r>
          </a:p>
          <a:p>
            <a:r>
              <a:rPr lang="en-US" sz="1800" dirty="0" smtClean="0"/>
              <a:t>Have very little intelligence</a:t>
            </a:r>
          </a:p>
          <a:p>
            <a:r>
              <a:rPr lang="en-US" sz="1800" dirty="0" smtClean="0"/>
              <a:t>Any change in their environments requires collection of new rules</a:t>
            </a:r>
            <a:endParaRPr lang="en-US" sz="1800" dirty="0" smtClean="0"/>
          </a:p>
          <a:p>
            <a:r>
              <a:rPr lang="en-US" sz="1800" dirty="0" smtClean="0"/>
              <a:t>Their environment is completely </a:t>
            </a:r>
            <a:r>
              <a:rPr lang="en-US" sz="1800" dirty="0" smtClean="0"/>
              <a:t>observable[</a:t>
            </a:r>
            <a:r>
              <a:rPr lang="en-US" sz="1800" dirty="0" err="1" smtClean="0"/>
              <a:t>e.g</a:t>
            </a:r>
            <a:r>
              <a:rPr lang="en-US" sz="1800" dirty="0" smtClean="0"/>
              <a:t> mail sorting robot]</a:t>
            </a:r>
            <a:endParaRPr lang="en-US" sz="1800" dirty="0" smtClean="0"/>
          </a:p>
          <a:p>
            <a:endParaRPr lang="en-US" dirty="0"/>
          </a:p>
        </p:txBody>
      </p:sp>
      <p:pic>
        <p:nvPicPr>
          <p:cNvPr id="2050" name="Picture 2" descr="ypes of AI Agent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110" y="3400394"/>
            <a:ext cx="4001367" cy="2768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32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Model based reflex agents</a:t>
            </a:r>
            <a:endParaRPr lang="en-US" dirty="0"/>
          </a:p>
        </p:txBody>
      </p:sp>
      <p:sp>
        <p:nvSpPr>
          <p:cNvPr id="3" name="Content Placeholder 2"/>
          <p:cNvSpPr>
            <a:spLocks noGrp="1"/>
          </p:cNvSpPr>
          <p:nvPr>
            <p:ph idx="1"/>
          </p:nvPr>
        </p:nvSpPr>
        <p:spPr>
          <a:xfrm>
            <a:off x="1295402" y="2369125"/>
            <a:ext cx="9601196" cy="3318936"/>
          </a:xfrm>
        </p:spPr>
        <p:txBody>
          <a:bodyPr/>
          <a:lstStyle/>
          <a:p>
            <a:r>
              <a:rPr lang="en-US" sz="1800" dirty="0" smtClean="0"/>
              <a:t>Choose the best action based on real world model.</a:t>
            </a:r>
          </a:p>
          <a:p>
            <a:r>
              <a:rPr lang="en-US" sz="1800" dirty="0" smtClean="0"/>
              <a:t>They maintain an internal state which is unobserved aspects of the current state depending on the percept history</a:t>
            </a:r>
            <a:r>
              <a:rPr lang="en-US" sz="1800" dirty="0" smtClean="0"/>
              <a:t>.[</a:t>
            </a:r>
            <a:r>
              <a:rPr lang="en-US" sz="1800" dirty="0" err="1" smtClean="0"/>
              <a:t>e.g</a:t>
            </a:r>
            <a:r>
              <a:rPr lang="en-US" sz="1800" dirty="0" smtClean="0"/>
              <a:t> simple vacuum  cleaner]</a:t>
            </a:r>
            <a:endParaRPr lang="en-US" sz="1800" dirty="0" smtClean="0"/>
          </a:p>
          <a:p>
            <a:pPr marL="0" indent="0">
              <a:buNone/>
            </a:pPr>
            <a:endParaRPr lang="en-US" dirty="0"/>
          </a:p>
        </p:txBody>
      </p:sp>
      <p:pic>
        <p:nvPicPr>
          <p:cNvPr id="3074" name="Picture 2" descr="ypes of AI Agent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854" y="3380509"/>
            <a:ext cx="6068291" cy="2829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25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Goal based Agents</a:t>
            </a:r>
            <a:endParaRPr lang="en-US" dirty="0"/>
          </a:p>
        </p:txBody>
      </p:sp>
      <p:sp>
        <p:nvSpPr>
          <p:cNvPr id="3" name="Content Placeholder 2"/>
          <p:cNvSpPr>
            <a:spLocks noGrp="1"/>
          </p:cNvSpPr>
          <p:nvPr>
            <p:ph idx="1"/>
          </p:nvPr>
        </p:nvSpPr>
        <p:spPr>
          <a:xfrm>
            <a:off x="1295402" y="2285999"/>
            <a:ext cx="9601196" cy="3956242"/>
          </a:xfrm>
        </p:spPr>
        <p:txBody>
          <a:bodyPr/>
          <a:lstStyle/>
          <a:p>
            <a:r>
              <a:rPr lang="en-US" sz="1800" dirty="0" smtClean="0"/>
              <a:t>Are agents that choose their actions in order to achieve a specific goal.[goal=desired state/situation]</a:t>
            </a:r>
          </a:p>
          <a:p>
            <a:r>
              <a:rPr lang="en-US" sz="1800" dirty="0" smtClean="0"/>
              <a:t>It is more flexible than model based reflex </a:t>
            </a:r>
            <a:r>
              <a:rPr lang="en-US" sz="1800" dirty="0" smtClean="0"/>
              <a:t>agents[</a:t>
            </a:r>
            <a:r>
              <a:rPr lang="en-US" sz="1800" dirty="0" err="1" smtClean="0"/>
              <a:t>e.g</a:t>
            </a:r>
            <a:r>
              <a:rPr lang="en-US" sz="1800" dirty="0" smtClean="0"/>
              <a:t> google </a:t>
            </a:r>
            <a:r>
              <a:rPr lang="en-US" sz="1800" dirty="0" err="1" smtClean="0"/>
              <a:t>waymo</a:t>
            </a:r>
            <a:r>
              <a:rPr lang="en-US" sz="1800" dirty="0" smtClean="0"/>
              <a:t> driverless car]</a:t>
            </a:r>
            <a:endParaRPr lang="en-US" sz="1800" dirty="0" smtClean="0"/>
          </a:p>
          <a:p>
            <a:endParaRPr lang="en-US" dirty="0"/>
          </a:p>
        </p:txBody>
      </p:sp>
      <p:pic>
        <p:nvPicPr>
          <p:cNvPr id="4098" name="Picture 2" descr="ypes of AI Agent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34146"/>
            <a:ext cx="6262255" cy="320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979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155</TotalTime>
  <Words>533</Words>
  <Application>Microsoft Macintosh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Garamond</vt:lpstr>
      <vt:lpstr>Mangal</vt:lpstr>
      <vt:lpstr>Arial</vt:lpstr>
      <vt:lpstr>Organic</vt:lpstr>
      <vt:lpstr>ECIII/ECSI 3206: Artificial Intelligence [and expert systems] Topic 2: Agents in A.I</vt:lpstr>
      <vt:lpstr>A.I agents</vt:lpstr>
      <vt:lpstr>Agent Classifications</vt:lpstr>
      <vt:lpstr>Agent terminologies</vt:lpstr>
      <vt:lpstr>Factors affecting rationality of an Agent</vt:lpstr>
      <vt:lpstr>Types of agents based on functioning</vt:lpstr>
      <vt:lpstr>1. Simple Reflex agents</vt:lpstr>
      <vt:lpstr>2. Model based reflex agents</vt:lpstr>
      <vt:lpstr>3. Goal based Agents</vt:lpstr>
      <vt:lpstr>4. Utility based Agents</vt:lpstr>
      <vt:lpstr>5.Learning Agents[still evolving]</vt:lpstr>
      <vt:lpstr>Learning agent diagram</vt:lpstr>
      <vt:lpstr>Agent Environments and their properties</vt:lpstr>
      <vt:lpstr>Task environment elements when designing intelligent agents</vt:lpstr>
      <vt:lpstr>Multi-Agent Systems[MAS]</vt:lpstr>
      <vt:lpstr>Advantages of M.A.S</vt:lpstr>
      <vt:lpstr>Properties of Autonomous Agents</vt:lpstr>
      <vt:lpstr>Characteristics of M.A.S</vt:lpstr>
      <vt:lpstr>Applications of M.A.S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expert systems]</dc:title>
  <dc:creator>Microsoft Office User</dc:creator>
  <cp:lastModifiedBy>Microsoft Office User</cp:lastModifiedBy>
  <cp:revision>44</cp:revision>
  <dcterms:created xsi:type="dcterms:W3CDTF">2021-05-13T03:34:55Z</dcterms:created>
  <dcterms:modified xsi:type="dcterms:W3CDTF">2021-05-21T04:22:15Z</dcterms:modified>
</cp:coreProperties>
</file>