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80" r:id="rId11"/>
    <p:sldId id="265" r:id="rId12"/>
    <p:sldId id="266" r:id="rId13"/>
    <p:sldId id="267" r:id="rId14"/>
    <p:sldId id="268" r:id="rId15"/>
    <p:sldId id="269" r:id="rId16"/>
    <p:sldId id="270" r:id="rId17"/>
    <p:sldId id="274" r:id="rId18"/>
    <p:sldId id="271" r:id="rId19"/>
    <p:sldId id="273" r:id="rId20"/>
    <p:sldId id="272" r:id="rId21"/>
    <p:sldId id="275" r:id="rId22"/>
    <p:sldId id="277" r:id="rId23"/>
    <p:sldId id="279" r:id="rId24"/>
    <p:sldId id="278" r:id="rId25"/>
    <p:sldId id="281"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90"/>
  </p:normalViewPr>
  <p:slideViewPr>
    <p:cSldViewPr snapToGrid="0" snapToObjects="1">
      <p:cViewPr varScale="1">
        <p:scale>
          <a:sx n="92" d="100"/>
          <a:sy n="92" d="100"/>
        </p:scale>
        <p:origin x="7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A3EF72A-2962-8C48-9B42-0E1E12A02474}" type="datetimeFigureOut">
              <a:rPr lang="en-US" smtClean="0"/>
              <a:t>5/26/21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6B216BB-CBAE-8D4A-A8EF-FF13FD7CC95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0244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5/26/21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147861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5/26/21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827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5/26/21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107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5/26/21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336652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5/26/21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3078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5/26/21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2441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5/26/21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949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5/26/21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26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5/26/21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205479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5/26/21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600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3EF72A-2962-8C48-9B42-0E1E12A02474}" type="datetimeFigureOut">
              <a:rPr lang="en-US" smtClean="0"/>
              <a:t>5/26/21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111606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3EF72A-2962-8C48-9B42-0E1E12A02474}" type="datetimeFigureOut">
              <a:rPr lang="en-US" smtClean="0"/>
              <a:t>5/26/21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B216BB-CBAE-8D4A-A8EF-FF13FD7CC95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39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3EF72A-2962-8C48-9B42-0E1E12A02474}" type="datetimeFigureOut">
              <a:rPr lang="en-US" smtClean="0"/>
              <a:t>5/26/21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482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EF72A-2962-8C48-9B42-0E1E12A02474}" type="datetimeFigureOut">
              <a:rPr lang="en-US" smtClean="0"/>
              <a:t>5/26/21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76787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5/26/21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85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5/26/21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81246978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3EF72A-2962-8C48-9B42-0E1E12A02474}" type="datetimeFigureOut">
              <a:rPr lang="en-US" smtClean="0"/>
              <a:t>5/26/21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B216BB-CBAE-8D4A-A8EF-FF13FD7CC95E}" type="slidenum">
              <a:rPr lang="en-US" smtClean="0"/>
              <a:t>‹#›</a:t>
            </a:fld>
            <a:endParaRPr lang="en-US"/>
          </a:p>
        </p:txBody>
      </p:sp>
    </p:spTree>
    <p:extLst>
      <p:ext uri="{BB962C8B-B14F-4D97-AF65-F5344CB8AC3E}">
        <p14:creationId xmlns:p14="http://schemas.microsoft.com/office/powerpoint/2010/main" val="329572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dirty="0" smtClean="0"/>
              <a:t>ECII/ECSI </a:t>
            </a:r>
            <a:r>
              <a:rPr lang="en-US" sz="3600" dirty="0" smtClean="0"/>
              <a:t>3206:</a:t>
            </a:r>
            <a:r>
              <a:rPr lang="en-US" sz="4400" dirty="0" smtClean="0"/>
              <a:t/>
            </a:r>
            <a:br>
              <a:rPr lang="en-US" sz="4400" dirty="0" smtClean="0"/>
            </a:br>
            <a:r>
              <a:rPr lang="en-US" sz="3100" dirty="0" smtClean="0"/>
              <a:t>Artificial Intelligence [and expert systems]</a:t>
            </a:r>
            <a:br>
              <a:rPr lang="en-US" sz="3100" dirty="0" smtClean="0"/>
            </a:br>
            <a:r>
              <a:rPr lang="en-US" sz="3100" dirty="0"/>
              <a:t>T</a:t>
            </a:r>
            <a:r>
              <a:rPr lang="en-US" sz="3100" dirty="0" smtClean="0"/>
              <a:t>opic </a:t>
            </a:r>
            <a:r>
              <a:rPr lang="en-US" sz="3100" dirty="0"/>
              <a:t>3</a:t>
            </a:r>
            <a:r>
              <a:rPr lang="en-US" sz="3100" dirty="0" smtClean="0"/>
              <a:t>: Search Algorithms and problem Solving</a:t>
            </a:r>
            <a:endParaRPr lang="en-US" sz="3100" dirty="0"/>
          </a:p>
        </p:txBody>
      </p:sp>
      <p:sp>
        <p:nvSpPr>
          <p:cNvPr id="3" name="Subtitle 2"/>
          <p:cNvSpPr>
            <a:spLocks noGrp="1"/>
          </p:cNvSpPr>
          <p:nvPr>
            <p:ph type="subTitle" idx="1"/>
          </p:nvPr>
        </p:nvSpPr>
        <p:spPr/>
        <p:txBody>
          <a:bodyPr/>
          <a:lstStyle/>
          <a:p>
            <a:r>
              <a:rPr lang="en-US" dirty="0" smtClean="0"/>
              <a:t>By: Edgar </a:t>
            </a:r>
            <a:r>
              <a:rPr lang="en-US" dirty="0" err="1" smtClean="0"/>
              <a:t>Otieno</a:t>
            </a:r>
            <a:endParaRPr lang="en-US" dirty="0"/>
          </a:p>
        </p:txBody>
      </p:sp>
    </p:spTree>
    <p:extLst>
      <p:ext uri="{BB962C8B-B14F-4D97-AF65-F5344CB8AC3E}">
        <p14:creationId xmlns:p14="http://schemas.microsoft.com/office/powerpoint/2010/main" val="1634168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DFS vs BFS traversals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7127" y="2438401"/>
            <a:ext cx="8686800" cy="3436938"/>
          </a:xfrm>
        </p:spPr>
      </p:pic>
    </p:spTree>
    <p:extLst>
      <p:ext uri="{BB962C8B-B14F-4D97-AF65-F5344CB8AC3E}">
        <p14:creationId xmlns:p14="http://schemas.microsoft.com/office/powerpoint/2010/main" val="1195801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mr-IN" dirty="0" smtClean="0"/>
              <a:t>…</a:t>
            </a:r>
            <a:endParaRPr lang="en-US" dirty="0"/>
          </a:p>
        </p:txBody>
      </p:sp>
      <p:sp>
        <p:nvSpPr>
          <p:cNvPr id="3" name="Content Placeholder 2"/>
          <p:cNvSpPr>
            <a:spLocks noGrp="1"/>
          </p:cNvSpPr>
          <p:nvPr>
            <p:ph idx="1"/>
          </p:nvPr>
        </p:nvSpPr>
        <p:spPr/>
        <p:txBody>
          <a:bodyPr/>
          <a:lstStyle/>
          <a:p>
            <a:pPr marL="0" indent="0">
              <a:buNone/>
            </a:pPr>
            <a:r>
              <a:rPr lang="en-US" b="1" dirty="0" smtClean="0"/>
              <a:t>c) Bi-Directional Search</a:t>
            </a:r>
          </a:p>
          <a:p>
            <a:pPr marL="0" indent="0">
              <a:buNone/>
            </a:pPr>
            <a:r>
              <a:rPr lang="en-US" dirty="0" smtClean="0"/>
              <a:t>-It searches forward from an initial state and backwards from a goal state until both meet to identify a common state</a:t>
            </a:r>
          </a:p>
          <a:p>
            <a:pPr marL="0" indent="0">
              <a:buNone/>
            </a:pPr>
            <a:r>
              <a:rPr lang="en-US" dirty="0" smtClean="0"/>
              <a:t>-Each search is done only </a:t>
            </a:r>
            <a:r>
              <a:rPr lang="en-US" dirty="0" err="1" smtClean="0"/>
              <a:t>upto</a:t>
            </a:r>
            <a:r>
              <a:rPr lang="en-US" dirty="0" smtClean="0"/>
              <a:t> approximately half of the total path</a:t>
            </a:r>
          </a:p>
          <a:p>
            <a:pPr marL="0" indent="0">
              <a:buNone/>
            </a:pPr>
            <a:endParaRPr lang="en-US" dirty="0"/>
          </a:p>
        </p:txBody>
      </p:sp>
    </p:spTree>
    <p:extLst>
      <p:ext uri="{BB962C8B-B14F-4D97-AF65-F5344CB8AC3E}">
        <p14:creationId xmlns:p14="http://schemas.microsoft.com/office/powerpoint/2010/main" val="516416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d) Uniform Cost search</a:t>
            </a:r>
          </a:p>
          <a:p>
            <a:pPr marL="0" indent="0">
              <a:buNone/>
            </a:pPr>
            <a:r>
              <a:rPr lang="en-US" dirty="0" smtClean="0"/>
              <a:t>-Sorting is done in increasing cost of the path to a node. It always expands the least cost node.</a:t>
            </a:r>
          </a:p>
          <a:p>
            <a:pPr marL="0" indent="0">
              <a:buNone/>
            </a:pPr>
            <a:r>
              <a:rPr lang="en-US" dirty="0" smtClean="0"/>
              <a:t>-When each transaction has the same cost, it works the same as BFS</a:t>
            </a:r>
          </a:p>
          <a:p>
            <a:pPr marL="0" indent="0">
              <a:buNone/>
            </a:pPr>
            <a:r>
              <a:rPr lang="en-US" dirty="0" smtClean="0"/>
              <a:t>-implemented using a Queue</a:t>
            </a:r>
          </a:p>
          <a:p>
            <a:pPr marL="0" indent="0">
              <a:buNone/>
            </a:pPr>
            <a:r>
              <a:rPr lang="en-US" dirty="0" smtClean="0"/>
              <a:t>-Optimality[YES]</a:t>
            </a:r>
          </a:p>
          <a:p>
            <a:pPr marL="0" indent="0">
              <a:buNone/>
            </a:pPr>
            <a:r>
              <a:rPr lang="en-US" dirty="0" smtClean="0"/>
              <a:t>-Completeness [Yes]</a:t>
            </a:r>
          </a:p>
          <a:p>
            <a:pPr marL="0" indent="0">
              <a:buNone/>
            </a:pPr>
            <a:r>
              <a:rPr lang="en-US" dirty="0" smtClean="0"/>
              <a:t>Dis-It may end up taking too long since it explores all paths.</a:t>
            </a:r>
            <a:endParaRPr lang="en-US" dirty="0"/>
          </a:p>
        </p:txBody>
      </p:sp>
    </p:spTree>
    <p:extLst>
      <p:ext uri="{BB962C8B-B14F-4D97-AF65-F5344CB8AC3E}">
        <p14:creationId xmlns:p14="http://schemas.microsoft.com/office/powerpoint/2010/main" val="1483305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dirty="0" smtClean="0"/>
              <a:t>e) </a:t>
            </a:r>
            <a:r>
              <a:rPr lang="en-US" b="1" dirty="0"/>
              <a:t>Iterative Deepening </a:t>
            </a:r>
            <a:r>
              <a:rPr lang="en-US" b="1" dirty="0" smtClean="0"/>
              <a:t>DFS</a:t>
            </a:r>
          </a:p>
          <a:p>
            <a:pPr marL="0" indent="0">
              <a:buNone/>
            </a:pPr>
            <a:r>
              <a:rPr lang="en-US" dirty="0" smtClean="0"/>
              <a:t>It performs a DFS at the first level, Starts again and performs a DFS at level 2 and continues that way until it reaches a solution.</a:t>
            </a:r>
          </a:p>
          <a:p>
            <a:pPr marL="0" indent="0">
              <a:buNone/>
            </a:pPr>
            <a:r>
              <a:rPr lang="en-US" dirty="0" smtClean="0"/>
              <a:t>-Optimal[YES]</a:t>
            </a:r>
          </a:p>
          <a:p>
            <a:pPr marL="0" indent="0">
              <a:buNone/>
            </a:pPr>
            <a:r>
              <a:rPr lang="en-US" dirty="0" smtClean="0"/>
              <a:t>-Completeness[YES]</a:t>
            </a:r>
          </a:p>
          <a:p>
            <a:pPr marL="0" indent="0">
              <a:buNone/>
            </a:pPr>
            <a:endParaRPr lang="en-US" dirty="0"/>
          </a:p>
        </p:txBody>
      </p:sp>
    </p:spTree>
    <p:extLst>
      <p:ext uri="{BB962C8B-B14F-4D97-AF65-F5344CB8AC3E}">
        <p14:creationId xmlns:p14="http://schemas.microsoft.com/office/powerpoint/2010/main" val="1010107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Informed/ Heuristic Search strategies</a:t>
            </a:r>
            <a:endParaRPr lang="en-US" dirty="0"/>
          </a:p>
        </p:txBody>
      </p:sp>
      <p:sp>
        <p:nvSpPr>
          <p:cNvPr id="3" name="Content Placeholder 2"/>
          <p:cNvSpPr>
            <a:spLocks noGrp="1"/>
          </p:cNvSpPr>
          <p:nvPr>
            <p:ph idx="1"/>
          </p:nvPr>
        </p:nvSpPr>
        <p:spPr/>
        <p:txBody>
          <a:bodyPr/>
          <a:lstStyle/>
          <a:p>
            <a:r>
              <a:rPr lang="en-US" dirty="0" smtClean="0"/>
              <a:t>They calculate the optimal path between two states</a:t>
            </a:r>
          </a:p>
          <a:p>
            <a:r>
              <a:rPr lang="en-US" dirty="0" smtClean="0"/>
              <a:t>Problem specific knowledge need to be added to increase the efficiency if these algorithms</a:t>
            </a:r>
          </a:p>
          <a:p>
            <a:r>
              <a:rPr lang="en-US" dirty="0" smtClean="0"/>
              <a:t>Heuristic search means that the search algorithm may not find the optimal solution, however, it will always give a good enough solution in reasonable time.</a:t>
            </a:r>
          </a:p>
          <a:p>
            <a:pPr marL="0" indent="0">
              <a:buNone/>
            </a:pPr>
            <a:endParaRPr lang="en-US" dirty="0"/>
          </a:p>
        </p:txBody>
      </p:sp>
    </p:spTree>
    <p:extLst>
      <p:ext uri="{BB962C8B-B14F-4D97-AF65-F5344CB8AC3E}">
        <p14:creationId xmlns:p14="http://schemas.microsoft.com/office/powerpoint/2010/main" val="1482788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of I</a:t>
            </a:r>
            <a:r>
              <a:rPr lang="en-US" dirty="0" smtClean="0"/>
              <a:t>nformed </a:t>
            </a:r>
            <a:r>
              <a:rPr lang="en-US" dirty="0"/>
              <a:t>search techniques</a:t>
            </a:r>
          </a:p>
        </p:txBody>
      </p:sp>
      <p:sp>
        <p:nvSpPr>
          <p:cNvPr id="3" name="Content Placeholder 2"/>
          <p:cNvSpPr>
            <a:spLocks noGrp="1"/>
          </p:cNvSpPr>
          <p:nvPr>
            <p:ph idx="1"/>
          </p:nvPr>
        </p:nvSpPr>
        <p:spPr/>
        <p:txBody>
          <a:bodyPr/>
          <a:lstStyle/>
          <a:p>
            <a:pPr marL="457200" indent="-457200">
              <a:buAutoNum type="alphaLcParenR"/>
            </a:pPr>
            <a:r>
              <a:rPr lang="en-US" b="1" dirty="0" smtClean="0"/>
              <a:t>Greedy Best First Search</a:t>
            </a:r>
          </a:p>
          <a:p>
            <a:pPr marL="0" indent="0">
              <a:buNone/>
            </a:pPr>
            <a:r>
              <a:rPr lang="en-US" dirty="0" smtClean="0"/>
              <a:t>-Expands node that is estimated to be closest to the goal</a:t>
            </a:r>
          </a:p>
          <a:p>
            <a:pPr marL="0" indent="0">
              <a:buNone/>
            </a:pPr>
            <a:r>
              <a:rPr lang="en-US" dirty="0" smtClean="0"/>
              <a:t>-implemented using priority Queue</a:t>
            </a:r>
          </a:p>
          <a:p>
            <a:pPr marL="0" indent="0">
              <a:buNone/>
            </a:pPr>
            <a:r>
              <a:rPr lang="en-US" dirty="0" smtClean="0"/>
              <a:t>Optimality[NO]-it may get stuck in loops</a:t>
            </a:r>
          </a:p>
          <a:p>
            <a:pPr marL="0" indent="0">
              <a:buNone/>
            </a:pPr>
            <a:r>
              <a:rPr lang="en-US" dirty="0" err="1" smtClean="0"/>
              <a:t>Competeness</a:t>
            </a:r>
            <a:r>
              <a:rPr lang="en-US" dirty="0" smtClean="0"/>
              <a:t>[NO]</a:t>
            </a:r>
          </a:p>
          <a:p>
            <a:pPr marL="0" indent="0">
              <a:buNone/>
            </a:pPr>
            <a:endParaRPr lang="en-US" dirty="0"/>
          </a:p>
        </p:txBody>
      </p:sp>
    </p:spTree>
    <p:extLst>
      <p:ext uri="{BB962C8B-B14F-4D97-AF65-F5344CB8AC3E}">
        <p14:creationId xmlns:p14="http://schemas.microsoft.com/office/powerpoint/2010/main" val="3328246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smtClean="0"/>
              <a:t>b) A* Search</a:t>
            </a:r>
          </a:p>
          <a:p>
            <a:pPr marL="0" indent="0">
              <a:buNone/>
            </a:pPr>
            <a:r>
              <a:rPr lang="en-US" dirty="0" smtClean="0"/>
              <a:t>-It is a form of BFS</a:t>
            </a:r>
          </a:p>
          <a:p>
            <a:pPr marL="0" indent="0">
              <a:buNone/>
            </a:pPr>
            <a:r>
              <a:rPr lang="en-US" dirty="0" smtClean="0"/>
              <a:t>-Expands the promising path first </a:t>
            </a:r>
            <a:r>
              <a:rPr lang="en-US" dirty="0" err="1" smtClean="0"/>
              <a:t>i.e</a:t>
            </a:r>
            <a:r>
              <a:rPr lang="en-US" dirty="0" smtClean="0"/>
              <a:t> avoids expanding path  that are already expensive</a:t>
            </a:r>
          </a:p>
          <a:p>
            <a:pPr marL="0" indent="0">
              <a:buNone/>
            </a:pPr>
            <a:r>
              <a:rPr lang="en-US" dirty="0" smtClean="0"/>
              <a:t>-Implemented using Priority Queue</a:t>
            </a:r>
          </a:p>
          <a:p>
            <a:pPr marL="0" indent="0">
              <a:buNone/>
            </a:pPr>
            <a:r>
              <a:rPr lang="en-US" b="1" i="1" dirty="0" smtClean="0"/>
              <a:t>F(n)=g(n)+h(n)</a:t>
            </a:r>
          </a:p>
          <a:p>
            <a:pPr marL="0" indent="0">
              <a:buNone/>
            </a:pPr>
            <a:r>
              <a:rPr lang="en-US" dirty="0"/>
              <a:t>	</a:t>
            </a:r>
            <a:r>
              <a:rPr lang="en-US" dirty="0" smtClean="0"/>
              <a:t>where f(n) is the estimated total cost of a path to the desired goal/ the cheapest solution, g(n) represents greedy cost and f(n) represents uniform cost</a:t>
            </a:r>
            <a:endParaRPr lang="en-US" dirty="0"/>
          </a:p>
        </p:txBody>
      </p:sp>
    </p:spTree>
    <p:extLst>
      <p:ext uri="{BB962C8B-B14F-4D97-AF65-F5344CB8AC3E}">
        <p14:creationId xmlns:p14="http://schemas.microsoft.com/office/powerpoint/2010/main" val="247837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Optimization Search techniques</a:t>
            </a:r>
          </a:p>
        </p:txBody>
      </p:sp>
      <p:sp>
        <p:nvSpPr>
          <p:cNvPr id="3" name="Content Placeholder 2"/>
          <p:cNvSpPr>
            <a:spLocks noGrp="1"/>
          </p:cNvSpPr>
          <p:nvPr>
            <p:ph idx="1"/>
          </p:nvPr>
        </p:nvSpPr>
        <p:spPr/>
        <p:txBody>
          <a:bodyPr/>
          <a:lstStyle/>
          <a:p>
            <a:r>
              <a:rPr lang="en-US" dirty="0" smtClean="0"/>
              <a:t>These are algorithms used for optimization of  heuristic search techniques</a:t>
            </a:r>
          </a:p>
          <a:p>
            <a:r>
              <a:rPr lang="en-US" dirty="0" smtClean="0"/>
              <a:t>Given a large set of input, they try to find a sufficiently good enough solution to a problem</a:t>
            </a:r>
          </a:p>
          <a:p>
            <a:r>
              <a:rPr lang="en-US" dirty="0" smtClean="0"/>
              <a:t>Think of the travelling salesperson problem who has to travel through the various towns in </a:t>
            </a:r>
            <a:r>
              <a:rPr lang="en-US" dirty="0"/>
              <a:t>K</a:t>
            </a:r>
            <a:r>
              <a:rPr lang="en-US" dirty="0" smtClean="0"/>
              <a:t>enya starting from </a:t>
            </a:r>
            <a:r>
              <a:rPr lang="en-US" dirty="0"/>
              <a:t>N</a:t>
            </a:r>
            <a:r>
              <a:rPr lang="en-US" dirty="0" smtClean="0"/>
              <a:t>airobi and achieve this at the most optimal cost.</a:t>
            </a:r>
            <a:endParaRPr lang="en-US" dirty="0"/>
          </a:p>
        </p:txBody>
      </p:sp>
    </p:spTree>
    <p:extLst>
      <p:ext uri="{BB962C8B-B14F-4D97-AF65-F5344CB8AC3E}">
        <p14:creationId xmlns:p14="http://schemas.microsoft.com/office/powerpoint/2010/main" val="309222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optimization Search Algorithms</a:t>
            </a:r>
            <a:endParaRPr lang="en-US" dirty="0"/>
          </a:p>
        </p:txBody>
      </p:sp>
      <p:sp>
        <p:nvSpPr>
          <p:cNvPr id="3" name="Content Placeholder 2"/>
          <p:cNvSpPr>
            <a:spLocks noGrp="1"/>
          </p:cNvSpPr>
          <p:nvPr>
            <p:ph idx="1"/>
          </p:nvPr>
        </p:nvSpPr>
        <p:spPr/>
        <p:txBody>
          <a:bodyPr>
            <a:normAutofit fontScale="85000" lnSpcReduction="20000"/>
          </a:bodyPr>
          <a:lstStyle/>
          <a:p>
            <a:pPr marL="457200" indent="-457200">
              <a:buAutoNum type="alphaLcParenR"/>
            </a:pPr>
            <a:r>
              <a:rPr lang="en-US" b="1" dirty="0" smtClean="0"/>
              <a:t>Hill climbing/Gradient descent</a:t>
            </a:r>
          </a:p>
          <a:p>
            <a:pPr marL="0" indent="0">
              <a:buNone/>
            </a:pPr>
            <a:r>
              <a:rPr lang="en-US" dirty="0" smtClean="0"/>
              <a:t>-It works on the principle of always choosing the next best successor.</a:t>
            </a:r>
          </a:p>
          <a:p>
            <a:pPr marL="0" indent="0">
              <a:buNone/>
            </a:pPr>
            <a:r>
              <a:rPr lang="en-US" dirty="0" smtClean="0"/>
              <a:t>-uses generate and test technique i.e. an iterative algorithm that starts with an arbitrary solution to a problem and attempts to find a better solution to the problem by changing a single element of the solution incrementally.</a:t>
            </a:r>
          </a:p>
          <a:p>
            <a:pPr marL="0" indent="0">
              <a:buNone/>
            </a:pPr>
            <a:r>
              <a:rPr lang="en-US" dirty="0" smtClean="0"/>
              <a:t>It also uses the greedy approach i.e. If the change produces a better solution, this incremental change is taken a the new solution and we repeat the process again until no further improvement to the solution can be made.</a:t>
            </a:r>
          </a:p>
          <a:p>
            <a:pPr marL="0" indent="0">
              <a:buNone/>
            </a:pPr>
            <a:r>
              <a:rPr lang="en-US" dirty="0" smtClean="0"/>
              <a:t>-optimality[NO]-problems of Global maxima Vs. Local maxima</a:t>
            </a:r>
          </a:p>
          <a:p>
            <a:pPr marL="0" indent="0">
              <a:buNone/>
            </a:pPr>
            <a:r>
              <a:rPr lang="en-US" dirty="0" smtClean="0"/>
              <a:t>-Completeness[NO]</a:t>
            </a:r>
          </a:p>
          <a:p>
            <a:pPr marL="0" indent="0">
              <a:buNone/>
            </a:pPr>
            <a:endParaRPr lang="en-US" dirty="0"/>
          </a:p>
        </p:txBody>
      </p:sp>
    </p:spTree>
    <p:extLst>
      <p:ext uri="{BB962C8B-B14F-4D97-AF65-F5344CB8AC3E}">
        <p14:creationId xmlns:p14="http://schemas.microsoft.com/office/powerpoint/2010/main" val="15541499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Hill climbing cont.</a:t>
            </a:r>
            <a:endParaRPr lang="en-US" dirty="0"/>
          </a:p>
        </p:txBody>
      </p:sp>
      <p:sp>
        <p:nvSpPr>
          <p:cNvPr id="3" name="Content Placeholder 2"/>
          <p:cNvSpPr>
            <a:spLocks noGrp="1"/>
          </p:cNvSpPr>
          <p:nvPr>
            <p:ph idx="1"/>
          </p:nvPr>
        </p:nvSpPr>
        <p:spPr/>
        <p:txBody>
          <a:bodyPr/>
          <a:lstStyle/>
          <a:p>
            <a:r>
              <a:rPr lang="en-US" dirty="0" smtClean="0"/>
              <a:t>Types of Hill climbing</a:t>
            </a:r>
          </a:p>
          <a:p>
            <a:pPr lvl="1"/>
            <a:r>
              <a:rPr lang="en-US" dirty="0" smtClean="0"/>
              <a:t>Simple hill climbing[select neighbors which optimize current cost]</a:t>
            </a:r>
          </a:p>
          <a:p>
            <a:pPr lvl="1"/>
            <a:r>
              <a:rPr lang="en-US" dirty="0" smtClean="0"/>
              <a:t>Steepest Hill climbing[Select neighbor closest to the solution]</a:t>
            </a:r>
          </a:p>
          <a:p>
            <a:pPr lvl="1"/>
            <a:r>
              <a:rPr lang="en-US" dirty="0" smtClean="0"/>
              <a:t>Stochastic hill climbing[There is no examining of nodes. Select of neighbor node to explore is done at random]</a:t>
            </a:r>
            <a:endParaRPr lang="en-US" dirty="0"/>
          </a:p>
        </p:txBody>
      </p:sp>
    </p:spTree>
    <p:extLst>
      <p:ext uri="{BB962C8B-B14F-4D97-AF65-F5344CB8AC3E}">
        <p14:creationId xmlns:p14="http://schemas.microsoft.com/office/powerpoint/2010/main" val="2042091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a:t>
            </a:r>
            <a:endParaRPr lang="en-US" dirty="0"/>
          </a:p>
        </p:txBody>
      </p:sp>
      <p:sp>
        <p:nvSpPr>
          <p:cNvPr id="3" name="Content Placeholder 2"/>
          <p:cNvSpPr>
            <a:spLocks noGrp="1"/>
          </p:cNvSpPr>
          <p:nvPr>
            <p:ph idx="1"/>
          </p:nvPr>
        </p:nvSpPr>
        <p:spPr>
          <a:xfrm>
            <a:off x="1406237" y="2382210"/>
            <a:ext cx="9601196" cy="3318936"/>
          </a:xfrm>
        </p:spPr>
        <p:txBody>
          <a:bodyPr/>
          <a:lstStyle/>
          <a:p>
            <a:r>
              <a:rPr lang="en-US" dirty="0" smtClean="0"/>
              <a:t>Problem solving is an important concept in A.I</a:t>
            </a:r>
          </a:p>
          <a:p>
            <a:r>
              <a:rPr lang="en-US" dirty="0" smtClean="0"/>
              <a:t>Problem solving can broadly be classified into Search based techniques or Knowledge based techniques.</a:t>
            </a:r>
          </a:p>
          <a:p>
            <a:r>
              <a:rPr lang="en-US" b="1" dirty="0" smtClean="0"/>
              <a:t>Weak A.I-</a:t>
            </a:r>
            <a:r>
              <a:rPr lang="en-US" dirty="0" smtClean="0"/>
              <a:t>solve single problem or task</a:t>
            </a:r>
          </a:p>
          <a:p>
            <a:r>
              <a:rPr lang="en-US" b="1" dirty="0" smtClean="0"/>
              <a:t>Strong A.I</a:t>
            </a:r>
            <a:r>
              <a:rPr lang="en-US" dirty="0" smtClean="0"/>
              <a:t>-Self aware systems that solve complex problems</a:t>
            </a:r>
          </a:p>
          <a:p>
            <a:pPr marL="0" indent="0">
              <a:buNone/>
            </a:pPr>
            <a:endParaRPr lang="en-US" dirty="0" smtClean="0"/>
          </a:p>
          <a:p>
            <a:endParaRPr lang="en-US" b="1" dirty="0"/>
          </a:p>
          <a:p>
            <a:endParaRPr lang="en-US" b="1" dirty="0"/>
          </a:p>
        </p:txBody>
      </p:sp>
    </p:spTree>
    <p:extLst>
      <p:ext uri="{BB962C8B-B14F-4D97-AF65-F5344CB8AC3E}">
        <p14:creationId xmlns:p14="http://schemas.microsoft.com/office/powerpoint/2010/main" val="18138138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Game playing Algorithms/ Adversarial Search techniques</a:t>
            </a:r>
            <a:endParaRPr lang="en-US" dirty="0"/>
          </a:p>
        </p:txBody>
      </p:sp>
      <p:sp>
        <p:nvSpPr>
          <p:cNvPr id="3" name="Content Placeholder 2"/>
          <p:cNvSpPr>
            <a:spLocks noGrp="1"/>
          </p:cNvSpPr>
          <p:nvPr>
            <p:ph idx="1"/>
          </p:nvPr>
        </p:nvSpPr>
        <p:spPr/>
        <p:txBody>
          <a:bodyPr/>
          <a:lstStyle/>
          <a:p>
            <a:pPr marL="0" indent="0">
              <a:buNone/>
            </a:pPr>
            <a:r>
              <a:rPr lang="en-US" dirty="0" smtClean="0"/>
              <a:t>-Are modelled along games</a:t>
            </a:r>
          </a:p>
          <a:p>
            <a:pPr marL="0" indent="0">
              <a:buNone/>
            </a:pPr>
            <a:r>
              <a:rPr lang="en-US" dirty="0" smtClean="0"/>
              <a:t>-Both players try to win a game .To achieve this, both players try to make the best possible move that will maximize their benefit and Minimize their opponents benefit. </a:t>
            </a:r>
            <a:r>
              <a:rPr lang="en-US" dirty="0" err="1" smtClean="0"/>
              <a:t>E.g</a:t>
            </a:r>
            <a:r>
              <a:rPr lang="en-US" dirty="0" smtClean="0"/>
              <a:t> </a:t>
            </a:r>
            <a:r>
              <a:rPr lang="en-US" dirty="0" err="1" smtClean="0"/>
              <a:t>MiniMax</a:t>
            </a:r>
            <a:r>
              <a:rPr lang="en-US" dirty="0" smtClean="0"/>
              <a:t> algorithm</a:t>
            </a:r>
            <a:endParaRPr lang="en-US" dirty="0"/>
          </a:p>
        </p:txBody>
      </p:sp>
    </p:spTree>
    <p:extLst>
      <p:ext uri="{BB962C8B-B14F-4D97-AF65-F5344CB8AC3E}">
        <p14:creationId xmlns:p14="http://schemas.microsoft.com/office/powerpoint/2010/main" val="1485017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a:t>
            </a:r>
            <a:r>
              <a:rPr lang="en-US" dirty="0" smtClean="0"/>
              <a:t>Game playing </a:t>
            </a:r>
            <a:r>
              <a:rPr lang="en-US" dirty="0"/>
              <a:t>Search Algorithms</a:t>
            </a:r>
          </a:p>
        </p:txBody>
      </p:sp>
      <p:sp>
        <p:nvSpPr>
          <p:cNvPr id="3" name="Content Placeholder 2"/>
          <p:cNvSpPr>
            <a:spLocks noGrp="1"/>
          </p:cNvSpPr>
          <p:nvPr>
            <p:ph idx="1"/>
          </p:nvPr>
        </p:nvSpPr>
        <p:spPr/>
        <p:txBody>
          <a:bodyPr/>
          <a:lstStyle/>
          <a:p>
            <a:pPr marL="457200" indent="-457200">
              <a:buAutoNum type="alphaLcParenR"/>
            </a:pPr>
            <a:r>
              <a:rPr lang="en-US" b="1" dirty="0" err="1" smtClean="0"/>
              <a:t>MiniMax</a:t>
            </a:r>
            <a:r>
              <a:rPr lang="en-US" b="1" dirty="0" smtClean="0"/>
              <a:t> Algorithm</a:t>
            </a:r>
          </a:p>
          <a:p>
            <a:pPr marL="0" indent="0">
              <a:buNone/>
            </a:pPr>
            <a:r>
              <a:rPr lang="en-US" dirty="0" smtClean="0"/>
              <a:t>It uses two main functions</a:t>
            </a:r>
          </a:p>
          <a:p>
            <a:pPr marL="0" indent="0">
              <a:buNone/>
            </a:pPr>
            <a:r>
              <a:rPr lang="en-US" dirty="0"/>
              <a:t>	</a:t>
            </a:r>
            <a:r>
              <a:rPr lang="en-US" dirty="0" smtClean="0"/>
              <a:t>MOVEGEN-all possible moves that can be generated/ are possible from the current position</a:t>
            </a:r>
          </a:p>
          <a:p>
            <a:pPr marL="0" indent="0">
              <a:buNone/>
            </a:pPr>
            <a:r>
              <a:rPr lang="en-US" dirty="0"/>
              <a:t>	</a:t>
            </a:r>
            <a:r>
              <a:rPr lang="en-US" dirty="0" smtClean="0"/>
              <a:t>STATICEVALUATION-returns value depending on its goodness from the two players.</a:t>
            </a:r>
          </a:p>
          <a:p>
            <a:pPr marL="0" indent="0">
              <a:buNone/>
            </a:pPr>
            <a:endParaRPr lang="en-US" dirty="0"/>
          </a:p>
        </p:txBody>
      </p:sp>
    </p:spTree>
    <p:extLst>
      <p:ext uri="{BB962C8B-B14F-4D97-AF65-F5344CB8AC3E}">
        <p14:creationId xmlns:p14="http://schemas.microsoft.com/office/powerpoint/2010/main" val="1999654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Evolutionary Algorithms[E.A]</a:t>
            </a:r>
            <a:endParaRPr lang="en-US" dirty="0"/>
          </a:p>
        </p:txBody>
      </p:sp>
      <p:sp>
        <p:nvSpPr>
          <p:cNvPr id="3" name="Content Placeholder 2"/>
          <p:cNvSpPr>
            <a:spLocks noGrp="1"/>
          </p:cNvSpPr>
          <p:nvPr>
            <p:ph idx="1"/>
          </p:nvPr>
        </p:nvSpPr>
        <p:spPr/>
        <p:txBody>
          <a:bodyPr/>
          <a:lstStyle/>
          <a:p>
            <a:r>
              <a:rPr lang="en-US" dirty="0"/>
              <a:t>Evolutionary algorithms are a heuristic-based approach to solving problems</a:t>
            </a:r>
          </a:p>
          <a:p>
            <a:r>
              <a:rPr lang="en-US" dirty="0" smtClean="0"/>
              <a:t>These are a subset of Heuristic/ Informed algorithms that are based on biological evolution theories of survival for the fittest.</a:t>
            </a:r>
          </a:p>
          <a:p>
            <a:r>
              <a:rPr lang="en-US" dirty="0"/>
              <a:t>A ‘population’ of possible solutions to the problem is first created with each solution being scored using a ‘fitness function’ that indicates how good they are. The population evolves over time and (hopefully) identifies better solutions. Of the various types of evolutionary </a:t>
            </a:r>
            <a:r>
              <a:rPr lang="en-US" dirty="0" smtClean="0"/>
              <a:t>algorithm</a:t>
            </a:r>
            <a:r>
              <a:rPr lang="en-US" dirty="0"/>
              <a:t> the</a:t>
            </a:r>
            <a:r>
              <a:rPr lang="en-US" b="1" dirty="0"/>
              <a:t> genetic algorithm</a:t>
            </a:r>
            <a:r>
              <a:rPr lang="en-US" dirty="0"/>
              <a:t> is the most well </a:t>
            </a:r>
            <a:r>
              <a:rPr lang="en-US" dirty="0" smtClean="0"/>
              <a:t>known.</a:t>
            </a:r>
            <a:r>
              <a:rPr lang="en-US" dirty="0"/>
              <a:t> </a:t>
            </a:r>
          </a:p>
        </p:txBody>
      </p:sp>
    </p:spTree>
    <p:extLst>
      <p:ext uri="{BB962C8B-B14F-4D97-AF65-F5344CB8AC3E}">
        <p14:creationId xmlns:p14="http://schemas.microsoft.com/office/powerpoint/2010/main" val="297319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r>
              <a:rPr lang="mr-IN" dirty="0" smtClean="0"/>
              <a:t>…</a:t>
            </a:r>
            <a:r>
              <a:rPr lang="en-US" dirty="0"/>
              <a:t>Evolutionary </a:t>
            </a:r>
            <a:r>
              <a:rPr lang="en-US" dirty="0" smtClean="0"/>
              <a:t>Algorithms[E.A]</a:t>
            </a:r>
            <a:endParaRPr lang="en-US" dirty="0"/>
          </a:p>
        </p:txBody>
      </p:sp>
      <p:sp>
        <p:nvSpPr>
          <p:cNvPr id="3" name="Content Placeholder 2"/>
          <p:cNvSpPr>
            <a:spLocks noGrp="1"/>
          </p:cNvSpPr>
          <p:nvPr>
            <p:ph idx="1"/>
          </p:nvPr>
        </p:nvSpPr>
        <p:spPr/>
        <p:txBody>
          <a:bodyPr/>
          <a:lstStyle/>
          <a:p>
            <a:r>
              <a:rPr lang="en-US" dirty="0"/>
              <a:t>T</a:t>
            </a:r>
            <a:r>
              <a:rPr lang="en-US" dirty="0" smtClean="0"/>
              <a:t>o </a:t>
            </a:r>
            <a:r>
              <a:rPr lang="en-US" dirty="0"/>
              <a:t>illustrate the result of this process I will show an example of an EA in action. The </a:t>
            </a:r>
            <a:r>
              <a:rPr lang="en-US" dirty="0" smtClean="0"/>
              <a:t>gif </a:t>
            </a:r>
            <a:r>
              <a:rPr lang="en-US" dirty="0"/>
              <a:t>shows several generations of dinosaurs learning to walk by optimizing their body structure and applied muscular forces. From left to right the generation increases, so the further right, the more optimized the walking process is. Despite the fact that the early generation dinosaurs were unable to walk, the EA was able to evolve the dinosaurs over time through mutation and crossover into a form that was able to </a:t>
            </a:r>
            <a:r>
              <a:rPr lang="en-US" dirty="0" smtClean="0"/>
              <a:t>walk</a:t>
            </a:r>
            <a:r>
              <a:rPr lang="mr-IN" dirty="0" smtClean="0"/>
              <a:t>……</a:t>
            </a:r>
            <a:r>
              <a:rPr lang="en-US" dirty="0" smtClean="0"/>
              <a:t>.</a:t>
            </a:r>
            <a:endParaRPr lang="en-US" dirty="0"/>
          </a:p>
        </p:txBody>
      </p:sp>
    </p:spTree>
    <p:extLst>
      <p:ext uri="{BB962C8B-B14F-4D97-AF65-F5344CB8AC3E}">
        <p14:creationId xmlns:p14="http://schemas.microsoft.com/office/powerpoint/2010/main" val="918029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r>
              <a:rPr lang="mr-IN" dirty="0" smtClean="0"/>
              <a:t>…</a:t>
            </a:r>
            <a:r>
              <a:rPr lang="en-US" dirty="0" smtClean="0"/>
              <a:t>. Evolutionary Algorithms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1121" y="2493818"/>
            <a:ext cx="7948006" cy="3599873"/>
          </a:xfrm>
        </p:spPr>
      </p:pic>
    </p:spTree>
    <p:extLst>
      <p:ext uri="{BB962C8B-B14F-4D97-AF65-F5344CB8AC3E}">
        <p14:creationId xmlns:p14="http://schemas.microsoft.com/office/powerpoint/2010/main" val="103352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algorithms related to Evolutionary algorithms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Ant colony optimization</a:t>
            </a:r>
            <a:r>
              <a:rPr lang="en-US" dirty="0"/>
              <a:t> is based on the ideas of ant foraging by pheromone communication to form paths. Primarily suited for combinatorial optimization and graph problems.</a:t>
            </a:r>
          </a:p>
          <a:p>
            <a:r>
              <a:rPr lang="en-US" b="1" dirty="0"/>
              <a:t>The runner-root algorithm </a:t>
            </a:r>
            <a:r>
              <a:rPr lang="en-US" dirty="0"/>
              <a:t>(RRA) is inspired by the function of runners and roots of plants in nature</a:t>
            </a:r>
          </a:p>
          <a:p>
            <a:r>
              <a:rPr lang="en-US" b="1" dirty="0"/>
              <a:t>Artificial bee colony algorithm</a:t>
            </a:r>
            <a:r>
              <a:rPr lang="en-US" dirty="0"/>
              <a:t> is based on the honey bee foraging </a:t>
            </a:r>
            <a:r>
              <a:rPr lang="en-US" dirty="0" smtClean="0"/>
              <a:t>behavior. </a:t>
            </a:r>
            <a:r>
              <a:rPr lang="en-US" dirty="0"/>
              <a:t>Primarily proposed for numerical optimization and extended to solve combinatorial, constrained and multi-objective optimization problems.</a:t>
            </a:r>
          </a:p>
          <a:p>
            <a:r>
              <a:rPr lang="en-US" b="1" dirty="0"/>
              <a:t>Bees algorithm</a:t>
            </a:r>
            <a:r>
              <a:rPr lang="en-US" dirty="0"/>
              <a:t> is based on the foraging </a:t>
            </a:r>
            <a:r>
              <a:rPr lang="en-US" dirty="0" smtClean="0"/>
              <a:t>behavior </a:t>
            </a:r>
            <a:r>
              <a:rPr lang="en-US" dirty="0"/>
              <a:t>of honey bees. It has been applied in many applications such as routing and scheduling.</a:t>
            </a:r>
          </a:p>
          <a:p>
            <a:r>
              <a:rPr lang="en-US" b="1" dirty="0"/>
              <a:t>Particle swarm optimization</a:t>
            </a:r>
            <a:r>
              <a:rPr lang="en-US" dirty="0"/>
              <a:t> is based on the ideas of animal flocking </a:t>
            </a:r>
            <a:r>
              <a:rPr lang="en-US" dirty="0" smtClean="0"/>
              <a:t>behavior. </a:t>
            </a:r>
            <a:r>
              <a:rPr lang="en-US" dirty="0"/>
              <a:t>Also primarily suited for numerical optimization problems.</a:t>
            </a:r>
          </a:p>
          <a:p>
            <a:endParaRPr lang="en-US" dirty="0"/>
          </a:p>
        </p:txBody>
      </p:sp>
    </p:spTree>
    <p:extLst>
      <p:ext uri="{BB962C8B-B14F-4D97-AF65-F5344CB8AC3E}">
        <p14:creationId xmlns:p14="http://schemas.microsoft.com/office/powerpoint/2010/main" val="3801850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Searching Techniques in A.I. problem solving</a:t>
            </a:r>
            <a:endParaRPr lang="en-US" dirty="0"/>
          </a:p>
        </p:txBody>
      </p:sp>
      <p:sp>
        <p:nvSpPr>
          <p:cNvPr id="3" name="Content Placeholder 2"/>
          <p:cNvSpPr>
            <a:spLocks noGrp="1"/>
          </p:cNvSpPr>
          <p:nvPr>
            <p:ph idx="1"/>
          </p:nvPr>
        </p:nvSpPr>
        <p:spPr/>
        <p:txBody>
          <a:bodyPr/>
          <a:lstStyle/>
          <a:p>
            <a:r>
              <a:rPr lang="en-US" dirty="0" smtClean="0"/>
              <a:t>Finance-Bots for investing in stocks, forex ,crypto currency, automated auctions </a:t>
            </a:r>
            <a:r>
              <a:rPr lang="en-US" dirty="0" err="1" smtClean="0"/>
              <a:t>e.t.c</a:t>
            </a:r>
            <a:r>
              <a:rPr lang="en-US" dirty="0" smtClean="0"/>
              <a:t> [but be weary of online scams because it </a:t>
            </a:r>
            <a:r>
              <a:rPr lang="en-US" dirty="0" err="1" smtClean="0"/>
              <a:t>ain’t</a:t>
            </a:r>
            <a:r>
              <a:rPr lang="en-US" dirty="0" smtClean="0"/>
              <a:t> easy to take bots to court for prosecution ]</a:t>
            </a:r>
          </a:p>
          <a:p>
            <a:r>
              <a:rPr lang="en-US" dirty="0" smtClean="0"/>
              <a:t>Medicine-D.S.S</a:t>
            </a:r>
          </a:p>
          <a:p>
            <a:r>
              <a:rPr lang="en-US" dirty="0" smtClean="0"/>
              <a:t>Telecommunications-network maintenance scheduling</a:t>
            </a:r>
          </a:p>
          <a:p>
            <a:r>
              <a:rPr lang="en-US" dirty="0" smtClean="0"/>
              <a:t>Data mining</a:t>
            </a:r>
          </a:p>
          <a:p>
            <a:endParaRPr lang="en-US" dirty="0"/>
          </a:p>
        </p:txBody>
      </p:sp>
    </p:spTree>
    <p:extLst>
      <p:ext uri="{BB962C8B-B14F-4D97-AF65-F5344CB8AC3E}">
        <p14:creationId xmlns:p14="http://schemas.microsoft.com/office/powerpoint/2010/main" val="1193240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terms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Problem</a:t>
            </a:r>
            <a:r>
              <a:rPr lang="en-US" dirty="0" smtClean="0"/>
              <a:t>-a situation consisting of a goal and a set of actions to be taken to achieve that goal</a:t>
            </a:r>
          </a:p>
          <a:p>
            <a:r>
              <a:rPr lang="en-US" b="1" dirty="0" smtClean="0"/>
              <a:t>Searching</a:t>
            </a:r>
            <a:r>
              <a:rPr lang="en-US" dirty="0" smtClean="0"/>
              <a:t>-A universal technique used in AI for problem solving that computers use to examine a problem space in order to find a goal</a:t>
            </a:r>
          </a:p>
          <a:p>
            <a:r>
              <a:rPr lang="en-US" b="1" dirty="0" smtClean="0"/>
              <a:t>Problem space/search space</a:t>
            </a:r>
            <a:r>
              <a:rPr lang="en-US" dirty="0" smtClean="0"/>
              <a:t>-environment within which a search takes place</a:t>
            </a:r>
          </a:p>
          <a:p>
            <a:r>
              <a:rPr lang="en-US" b="1" dirty="0" smtClean="0"/>
              <a:t>Problem instance</a:t>
            </a:r>
            <a:r>
              <a:rPr lang="en-US" dirty="0" smtClean="0"/>
              <a:t>-initial state +goal state</a:t>
            </a:r>
          </a:p>
          <a:p>
            <a:r>
              <a:rPr lang="en-US" b="1" dirty="0" smtClean="0"/>
              <a:t>Initial state</a:t>
            </a:r>
            <a:r>
              <a:rPr lang="en-US" dirty="0" smtClean="0"/>
              <a:t>-How we start a problem </a:t>
            </a:r>
            <a:r>
              <a:rPr lang="en-US" dirty="0" err="1" smtClean="0"/>
              <a:t>e.g</a:t>
            </a:r>
            <a:r>
              <a:rPr lang="en-US" dirty="0" smtClean="0"/>
              <a:t> starting to look for a person in a game of hide and seek</a:t>
            </a:r>
          </a:p>
          <a:p>
            <a:r>
              <a:rPr lang="en-US" b="1" dirty="0" smtClean="0"/>
              <a:t>Goal state</a:t>
            </a:r>
            <a:r>
              <a:rPr lang="en-US" dirty="0" smtClean="0"/>
              <a:t>-state that satisfies the set objective </a:t>
            </a:r>
            <a:r>
              <a:rPr lang="en-US" dirty="0" err="1" smtClean="0"/>
              <a:t>e.g</a:t>
            </a:r>
            <a:r>
              <a:rPr lang="en-US" dirty="0" smtClean="0"/>
              <a:t> finding the person who has hid themselves</a:t>
            </a:r>
            <a:endParaRPr lang="en-US" dirty="0"/>
          </a:p>
        </p:txBody>
      </p:sp>
    </p:spTree>
    <p:extLst>
      <p:ext uri="{BB962C8B-B14F-4D97-AF65-F5344CB8AC3E}">
        <p14:creationId xmlns:p14="http://schemas.microsoft.com/office/powerpoint/2010/main" val="1385520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cont.</a:t>
            </a:r>
            <a:endParaRPr lang="en-US" dirty="0"/>
          </a:p>
        </p:txBody>
      </p:sp>
      <p:sp>
        <p:nvSpPr>
          <p:cNvPr id="3" name="Content Placeholder 2"/>
          <p:cNvSpPr>
            <a:spLocks noGrp="1"/>
          </p:cNvSpPr>
          <p:nvPr>
            <p:ph idx="1"/>
          </p:nvPr>
        </p:nvSpPr>
        <p:spPr/>
        <p:txBody>
          <a:bodyPr/>
          <a:lstStyle/>
          <a:p>
            <a:r>
              <a:rPr lang="en-US" b="1" dirty="0" smtClean="0"/>
              <a:t>Problem space graph</a:t>
            </a:r>
            <a:r>
              <a:rPr lang="en-US" dirty="0" smtClean="0"/>
              <a:t>-it is a map representing the problem state. The states are shown by nodes and operations shown by arcs/edges</a:t>
            </a:r>
          </a:p>
          <a:p>
            <a:r>
              <a:rPr lang="en-US" b="1" dirty="0" smtClean="0"/>
              <a:t>Depth of a problem</a:t>
            </a:r>
            <a:r>
              <a:rPr lang="en-US" dirty="0" smtClean="0"/>
              <a:t>-shortest path from initial state to goal state</a:t>
            </a:r>
          </a:p>
          <a:p>
            <a:r>
              <a:rPr lang="en-US" b="1" dirty="0" smtClean="0"/>
              <a:t>Admissibility of an algorithm- </a:t>
            </a:r>
            <a:r>
              <a:rPr lang="en-US" dirty="0" smtClean="0"/>
              <a:t>the ability of an algorithm to always find an optimal solution</a:t>
            </a:r>
          </a:p>
          <a:p>
            <a:endParaRPr lang="en-US" dirty="0" smtClean="0"/>
          </a:p>
          <a:p>
            <a:endParaRPr lang="en-US" dirty="0" smtClean="0"/>
          </a:p>
          <a:p>
            <a:endParaRPr lang="en-US" dirty="0"/>
          </a:p>
        </p:txBody>
      </p:sp>
    </p:spTree>
    <p:extLst>
      <p:ext uri="{BB962C8B-B14F-4D97-AF65-F5344CB8AC3E}">
        <p14:creationId xmlns:p14="http://schemas.microsoft.com/office/powerpoint/2010/main" val="1795370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Factors to consider when choosing a </a:t>
            </a:r>
            <a:r>
              <a:rPr lang="en-US" dirty="0" err="1" smtClean="0"/>
              <a:t>Seach</a:t>
            </a:r>
            <a:r>
              <a:rPr lang="en-US" dirty="0" smtClean="0"/>
              <a:t> Algorithm</a:t>
            </a:r>
            <a:endParaRPr lang="en-US" dirty="0"/>
          </a:p>
        </p:txBody>
      </p:sp>
      <p:sp>
        <p:nvSpPr>
          <p:cNvPr id="3" name="Content Placeholder 2"/>
          <p:cNvSpPr>
            <a:spLocks noGrp="1"/>
          </p:cNvSpPr>
          <p:nvPr>
            <p:ph idx="1"/>
          </p:nvPr>
        </p:nvSpPr>
        <p:spPr/>
        <p:txBody>
          <a:bodyPr/>
          <a:lstStyle/>
          <a:p>
            <a:r>
              <a:rPr lang="en-US" b="1" dirty="0" smtClean="0"/>
              <a:t>Completeness</a:t>
            </a:r>
            <a:r>
              <a:rPr lang="en-US" dirty="0" smtClean="0"/>
              <a:t>-the guarantee to always find a solution</a:t>
            </a:r>
          </a:p>
          <a:p>
            <a:r>
              <a:rPr lang="en-US" b="1" dirty="0" smtClean="0"/>
              <a:t>Optimality</a:t>
            </a:r>
            <a:r>
              <a:rPr lang="en-US" dirty="0" smtClean="0"/>
              <a:t>-Always find a solution at the lowest cost</a:t>
            </a:r>
          </a:p>
          <a:p>
            <a:r>
              <a:rPr lang="en-US" b="1" dirty="0" smtClean="0"/>
              <a:t>Time complexity</a:t>
            </a:r>
            <a:r>
              <a:rPr lang="en-US" dirty="0" smtClean="0"/>
              <a:t>-max. </a:t>
            </a:r>
            <a:r>
              <a:rPr lang="en-US" smtClean="0"/>
              <a:t>amount </a:t>
            </a:r>
            <a:r>
              <a:rPr lang="en-US" dirty="0" smtClean="0"/>
              <a:t>of time required to reach a solution</a:t>
            </a:r>
          </a:p>
          <a:p>
            <a:r>
              <a:rPr lang="en-US" b="1" dirty="0" smtClean="0"/>
              <a:t>Space complexit</a:t>
            </a:r>
            <a:r>
              <a:rPr lang="en-US" dirty="0" smtClean="0"/>
              <a:t>y-Max. amount of space[memory] required to reach a solution</a:t>
            </a:r>
          </a:p>
          <a:p>
            <a:pPr marL="0" indent="0">
              <a:buNone/>
            </a:pPr>
            <a:endParaRPr lang="en-US" dirty="0"/>
          </a:p>
        </p:txBody>
      </p:sp>
    </p:spTree>
    <p:extLst>
      <p:ext uri="{BB962C8B-B14F-4D97-AF65-F5344CB8AC3E}">
        <p14:creationId xmlns:p14="http://schemas.microsoft.com/office/powerpoint/2010/main" val="534247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Searching strategies</a:t>
            </a:r>
            <a:br>
              <a:rPr lang="en-US" dirty="0" smtClean="0"/>
            </a:b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Brute-force/Blind/Uninformed Search Strategies</a:t>
            </a:r>
          </a:p>
          <a:p>
            <a:pPr marL="457200" indent="-457200">
              <a:buFont typeface="+mj-lt"/>
              <a:buAutoNum type="arabicPeriod"/>
            </a:pPr>
            <a:r>
              <a:rPr lang="en-US" dirty="0" smtClean="0"/>
              <a:t>Informed/Heuristic Search strategies</a:t>
            </a:r>
          </a:p>
          <a:p>
            <a:pPr marL="457200" indent="-457200">
              <a:buFont typeface="+mj-lt"/>
              <a:buAutoNum type="arabicPeriod"/>
            </a:pPr>
            <a:r>
              <a:rPr lang="en-US" dirty="0" smtClean="0"/>
              <a:t>Optimization strategies</a:t>
            </a:r>
          </a:p>
          <a:p>
            <a:pPr marL="457200" indent="-457200">
              <a:buFont typeface="+mj-lt"/>
              <a:buAutoNum type="arabicPeriod"/>
            </a:pPr>
            <a:r>
              <a:rPr lang="en-US" dirty="0" smtClean="0"/>
              <a:t>Game playing Strategies</a:t>
            </a:r>
          </a:p>
          <a:p>
            <a:pPr marL="457200" indent="-457200">
              <a:buFont typeface="+mj-lt"/>
              <a:buAutoNum type="arabicPeriod"/>
            </a:pPr>
            <a:r>
              <a:rPr lang="en-US" dirty="0" smtClean="0"/>
              <a:t>Evolutionary Algorithms </a:t>
            </a:r>
            <a:endParaRPr lang="en-US" dirty="0"/>
          </a:p>
        </p:txBody>
      </p:sp>
    </p:spTree>
    <p:extLst>
      <p:ext uri="{BB962C8B-B14F-4D97-AF65-F5344CB8AC3E}">
        <p14:creationId xmlns:p14="http://schemas.microsoft.com/office/powerpoint/2010/main" val="2139258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Brute force/uniformed/blind search strategies</a:t>
            </a:r>
            <a:endParaRPr lang="en-US" dirty="0"/>
          </a:p>
        </p:txBody>
      </p:sp>
      <p:sp>
        <p:nvSpPr>
          <p:cNvPr id="3" name="Content Placeholder 2"/>
          <p:cNvSpPr>
            <a:spLocks noGrp="1"/>
          </p:cNvSpPr>
          <p:nvPr>
            <p:ph idx="1"/>
          </p:nvPr>
        </p:nvSpPr>
        <p:spPr/>
        <p:txBody>
          <a:bodyPr/>
          <a:lstStyle/>
          <a:p>
            <a:r>
              <a:rPr lang="en-US" dirty="0" smtClean="0"/>
              <a:t>They do not need domain specific knowledge</a:t>
            </a:r>
          </a:p>
          <a:p>
            <a:r>
              <a:rPr lang="en-US" dirty="0" smtClean="0"/>
              <a:t>Instead they need:</a:t>
            </a:r>
          </a:p>
          <a:p>
            <a:pPr marL="914400" lvl="1" indent="-457200">
              <a:buFont typeface="+mj-lt"/>
              <a:buAutoNum type="arabicPeriod"/>
            </a:pPr>
            <a:r>
              <a:rPr lang="en-US" dirty="0" smtClean="0"/>
              <a:t>State description/problem space state</a:t>
            </a:r>
          </a:p>
          <a:p>
            <a:pPr marL="914400" lvl="1" indent="-457200">
              <a:buFont typeface="+mj-lt"/>
              <a:buAutoNum type="arabicPeriod"/>
            </a:pPr>
            <a:r>
              <a:rPr lang="en-US" dirty="0" smtClean="0"/>
              <a:t>Set of valid operations</a:t>
            </a:r>
          </a:p>
          <a:p>
            <a:pPr marL="914400" lvl="1" indent="-457200">
              <a:buFont typeface="+mj-lt"/>
              <a:buAutoNum type="arabicPeriod"/>
            </a:pPr>
            <a:r>
              <a:rPr lang="en-US" dirty="0" smtClean="0"/>
              <a:t>Initial state</a:t>
            </a:r>
          </a:p>
          <a:p>
            <a:pPr marL="914400" lvl="1" indent="-457200">
              <a:buFont typeface="+mj-lt"/>
              <a:buAutoNum type="arabicPeriod"/>
            </a:pPr>
            <a:r>
              <a:rPr lang="en-US" dirty="0" smtClean="0"/>
              <a:t>Goal state</a:t>
            </a:r>
          </a:p>
          <a:p>
            <a:pPr marL="457200" lvl="1" indent="0">
              <a:buNone/>
            </a:pPr>
            <a:endParaRPr lang="en-US" dirty="0" smtClean="0"/>
          </a:p>
          <a:p>
            <a:pPr lvl="1"/>
            <a:endParaRPr lang="en-US" dirty="0"/>
          </a:p>
        </p:txBody>
      </p:sp>
    </p:spTree>
    <p:extLst>
      <p:ext uri="{BB962C8B-B14F-4D97-AF65-F5344CB8AC3E}">
        <p14:creationId xmlns:p14="http://schemas.microsoft.com/office/powerpoint/2010/main" val="487442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uninformed search techniques</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buAutoNum type="alphaLcParenR"/>
            </a:pPr>
            <a:r>
              <a:rPr lang="en-US" b="1" dirty="0" smtClean="0"/>
              <a:t>Breadth First </a:t>
            </a:r>
            <a:r>
              <a:rPr lang="en-US" b="1" dirty="0"/>
              <a:t>S</a:t>
            </a:r>
            <a:r>
              <a:rPr lang="en-US" b="1" dirty="0" smtClean="0"/>
              <a:t>earch[BFS]</a:t>
            </a:r>
          </a:p>
          <a:p>
            <a:pPr marL="0" indent="0">
              <a:buNone/>
            </a:pPr>
            <a:r>
              <a:rPr lang="en-US" dirty="0" smtClean="0"/>
              <a:t>-Traverse from root to all nodes at same level(neighbors) before proceeding to the next level</a:t>
            </a:r>
          </a:p>
          <a:p>
            <a:pPr marL="0" indent="0">
              <a:buNone/>
            </a:pPr>
            <a:r>
              <a:rPr lang="en-US" dirty="0" smtClean="0"/>
              <a:t>-Implemented using Queue</a:t>
            </a:r>
          </a:p>
          <a:p>
            <a:pPr marL="0" indent="0">
              <a:buNone/>
            </a:pPr>
            <a:r>
              <a:rPr lang="en-US" dirty="0" smtClean="0"/>
              <a:t>-Optimality[YES]</a:t>
            </a:r>
          </a:p>
          <a:p>
            <a:pPr marL="0" indent="0">
              <a:buNone/>
            </a:pPr>
            <a:r>
              <a:rPr lang="en-US" dirty="0" smtClean="0"/>
              <a:t>-Completeness[YES]</a:t>
            </a:r>
          </a:p>
          <a:p>
            <a:pPr marL="0" indent="0">
              <a:buNone/>
            </a:pPr>
            <a:r>
              <a:rPr lang="en-US" dirty="0" err="1" smtClean="0"/>
              <a:t>Adv</a:t>
            </a:r>
            <a:r>
              <a:rPr lang="en-US" dirty="0" smtClean="0"/>
              <a:t>-It can check for duplicate nodes</a:t>
            </a:r>
          </a:p>
          <a:p>
            <a:pPr marL="0" indent="0">
              <a:buNone/>
            </a:pPr>
            <a:r>
              <a:rPr lang="en-US" dirty="0" smtClean="0"/>
              <a:t>Dis-Consumes lots of memory space</a:t>
            </a:r>
            <a:endParaRPr lang="en-US" dirty="0"/>
          </a:p>
          <a:p>
            <a:pPr marL="457200" indent="-457200">
              <a:buAutoNum type="alphaLcParenR"/>
            </a:pPr>
            <a:endParaRPr lang="en-US" dirty="0" smtClean="0"/>
          </a:p>
          <a:p>
            <a:pPr marL="457200" indent="-457200">
              <a:buAutoNum type="alphaLcParenR"/>
            </a:pPr>
            <a:endParaRPr lang="en-US" dirty="0"/>
          </a:p>
        </p:txBody>
      </p:sp>
    </p:spTree>
    <p:extLst>
      <p:ext uri="{BB962C8B-B14F-4D97-AF65-F5344CB8AC3E}">
        <p14:creationId xmlns:p14="http://schemas.microsoft.com/office/powerpoint/2010/main" val="1893988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mr-IN" dirty="0" smtClean="0"/>
              <a: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b) Depth First search[DFS]</a:t>
            </a:r>
          </a:p>
          <a:p>
            <a:pPr marL="0" indent="0">
              <a:buNone/>
            </a:pPr>
            <a:r>
              <a:rPr lang="en-US" dirty="0" smtClean="0"/>
              <a:t>-traverse from root to last child of the leftmost </a:t>
            </a:r>
            <a:r>
              <a:rPr lang="en-US" dirty="0" err="1" smtClean="0"/>
              <a:t>leafnode</a:t>
            </a:r>
            <a:r>
              <a:rPr lang="en-US" dirty="0" smtClean="0"/>
              <a:t> before moving to the next child node.</a:t>
            </a:r>
          </a:p>
          <a:p>
            <a:pPr marL="0" indent="0">
              <a:buNone/>
            </a:pPr>
            <a:r>
              <a:rPr lang="en-US" dirty="0" smtClean="0"/>
              <a:t>-Implemented using Stack</a:t>
            </a:r>
          </a:p>
          <a:p>
            <a:pPr marL="0" indent="0">
              <a:buNone/>
            </a:pPr>
            <a:r>
              <a:rPr lang="en-US" dirty="0" smtClean="0"/>
              <a:t>-optimality[NO]</a:t>
            </a:r>
          </a:p>
          <a:p>
            <a:pPr marL="0" indent="0">
              <a:buNone/>
            </a:pPr>
            <a:r>
              <a:rPr lang="en-US" dirty="0" smtClean="0"/>
              <a:t>-completeness[NO]</a:t>
            </a:r>
          </a:p>
          <a:p>
            <a:pPr marL="0" indent="0">
              <a:buNone/>
            </a:pPr>
            <a:r>
              <a:rPr lang="en-US" dirty="0" smtClean="0"/>
              <a:t>Dis-may continue indefinitely. Also cant check for duplicates.</a:t>
            </a:r>
          </a:p>
          <a:p>
            <a:pPr marL="0" indent="0">
              <a:buNone/>
            </a:pPr>
            <a:r>
              <a:rPr lang="en-US" dirty="0" smtClean="0"/>
              <a:t> </a:t>
            </a:r>
            <a:endParaRPr lang="en-US" dirty="0"/>
          </a:p>
        </p:txBody>
      </p:sp>
    </p:spTree>
    <p:extLst>
      <p:ext uri="{BB962C8B-B14F-4D97-AF65-F5344CB8AC3E}">
        <p14:creationId xmlns:p14="http://schemas.microsoft.com/office/powerpoint/2010/main" val="10722434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3401</TotalTime>
  <Words>1204</Words>
  <Application>Microsoft Macintosh PowerPoint</Application>
  <PresentationFormat>Widescreen</PresentationFormat>
  <Paragraphs>131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Garamond</vt:lpstr>
      <vt:lpstr>Mangal</vt:lpstr>
      <vt:lpstr>Arial</vt:lpstr>
      <vt:lpstr>Organic</vt:lpstr>
      <vt:lpstr>ECII/ECSI 3206: Artificial Intelligence [and expert systems] Topic 3: Search Algorithms and problem Solving</vt:lpstr>
      <vt:lpstr>Problem Solving</vt:lpstr>
      <vt:lpstr>Definition of terms</vt:lpstr>
      <vt:lpstr>Definitions cont.</vt:lpstr>
      <vt:lpstr>Factors to consider when choosing a Seach Algorithm</vt:lpstr>
      <vt:lpstr>Searching strategies </vt:lpstr>
      <vt:lpstr>1. Brute force/uniformed/blind search strategies</vt:lpstr>
      <vt:lpstr>Examples of uninformed search techniques</vt:lpstr>
      <vt:lpstr>Cont….</vt:lpstr>
      <vt:lpstr>DFS vs BFS traversals</vt:lpstr>
      <vt:lpstr>Cont…</vt:lpstr>
      <vt:lpstr>Cont..</vt:lpstr>
      <vt:lpstr>Cont..</vt:lpstr>
      <vt:lpstr>2. Informed/ Heuristic Search strategies</vt:lpstr>
      <vt:lpstr>Examples of Informed search techniques</vt:lpstr>
      <vt:lpstr>Cont..</vt:lpstr>
      <vt:lpstr>3. Optimization Search techniques</vt:lpstr>
      <vt:lpstr>Example of optimization Search Algorithms</vt:lpstr>
      <vt:lpstr>Hill climbing cont.</vt:lpstr>
      <vt:lpstr>4. Game playing Algorithms/ Adversarial Search techniques</vt:lpstr>
      <vt:lpstr>Example of Game playing Search Algorithms</vt:lpstr>
      <vt:lpstr>5. Evolutionary Algorithms[E.A]</vt:lpstr>
      <vt:lpstr>Example…Evolutionary Algorithms[E.A]</vt:lpstr>
      <vt:lpstr>Example…. Evolutionary Algorithms</vt:lpstr>
      <vt:lpstr>Other algorithms related to Evolutionary algorithms</vt:lpstr>
      <vt:lpstr>Applications of Searching Techniques in A.I. problem solving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expert systems]</dc:title>
  <dc:creator>Microsoft Office User</dc:creator>
  <cp:lastModifiedBy>Microsoft Office User</cp:lastModifiedBy>
  <cp:revision>76</cp:revision>
  <dcterms:created xsi:type="dcterms:W3CDTF">2021-05-13T03:34:55Z</dcterms:created>
  <dcterms:modified xsi:type="dcterms:W3CDTF">2021-05-26T12:23:00Z</dcterms:modified>
</cp:coreProperties>
</file>