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61" r:id="rId9"/>
    <p:sldId id="262" r:id="rId10"/>
    <p:sldId id="270" r:id="rId11"/>
    <p:sldId id="263" r:id="rId12"/>
    <p:sldId id="264" r:id="rId13"/>
    <p:sldId id="283" r:id="rId14"/>
    <p:sldId id="265" r:id="rId15"/>
    <p:sldId id="266" r:id="rId16"/>
    <p:sldId id="267" r:id="rId17"/>
    <p:sldId id="268" r:id="rId18"/>
    <p:sldId id="278" r:id="rId19"/>
    <p:sldId id="285" r:id="rId20"/>
    <p:sldId id="294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82" r:id="rId29"/>
    <p:sldId id="280" r:id="rId30"/>
    <p:sldId id="281" r:id="rId31"/>
    <p:sldId id="277" r:id="rId32"/>
    <p:sldId id="284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95179"/>
  </p:normalViewPr>
  <p:slideViewPr>
    <p:cSldViewPr snapToGrid="0" snapToObjects="1">
      <p:cViewPr varScale="1">
        <p:scale>
          <a:sx n="81" d="100"/>
          <a:sy n="8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4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EF72A-2962-8C48-9B42-0E1E12A02474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ECII/ECSI 3206: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/>
              <a:t>Artificial Intelligence [and expert systems]</a:t>
            </a:r>
            <a:br>
              <a:rPr lang="en-US" sz="3100" dirty="0" smtClean="0"/>
            </a:br>
            <a:r>
              <a:rPr lang="en-US" sz="3100" dirty="0"/>
              <a:t>T</a:t>
            </a:r>
            <a:r>
              <a:rPr lang="en-US" sz="3100" dirty="0" smtClean="0"/>
              <a:t>opic </a:t>
            </a:r>
            <a:r>
              <a:rPr lang="en-US" sz="3100" dirty="0"/>
              <a:t>5</a:t>
            </a:r>
            <a:r>
              <a:rPr lang="en-US" sz="3100" dirty="0" smtClean="0"/>
              <a:t>: Fuzzy logic and Fuzzy Logic Systems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Edgar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F.L.S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73" y="2659355"/>
            <a:ext cx="8651631" cy="2911451"/>
          </a:xfrm>
        </p:spPr>
      </p:pic>
      <p:sp>
        <p:nvSpPr>
          <p:cNvPr id="3" name="TextBox 2"/>
          <p:cNvSpPr txBox="1"/>
          <p:nvPr/>
        </p:nvSpPr>
        <p:spPr>
          <a:xfrm>
            <a:off x="3291840" y="5711483"/>
            <a:ext cx="520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Member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69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1.Fuzzification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uzzification </a:t>
            </a:r>
            <a:r>
              <a:rPr lang="en-US" dirty="0"/>
              <a:t>is a process of transforming </a:t>
            </a:r>
            <a:r>
              <a:rPr lang="en-US" i="1" dirty="0"/>
              <a:t>crisp values </a:t>
            </a:r>
            <a:r>
              <a:rPr lang="en-US" dirty="0"/>
              <a:t>into grades of membership for linguistic terms of fuzzy sets.</a:t>
            </a:r>
            <a:br>
              <a:rPr lang="en-US" dirty="0"/>
            </a:br>
            <a:r>
              <a:rPr lang="en-US" dirty="0"/>
              <a:t>The purpose is to allow a fuzzy condition in a rule to be interpreted.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It transforms </a:t>
            </a:r>
            <a:r>
              <a:rPr lang="en-US" i="1" dirty="0" smtClean="0"/>
              <a:t>crisp input </a:t>
            </a:r>
            <a:r>
              <a:rPr lang="en-US" dirty="0" smtClean="0"/>
              <a:t>into fuzzy sets </a:t>
            </a:r>
            <a:r>
              <a:rPr lang="en-US" dirty="0" err="1" smtClean="0"/>
              <a:t>e.g</a:t>
            </a:r>
            <a:r>
              <a:rPr lang="en-US" dirty="0" smtClean="0"/>
              <a:t> It splits input X into 5 steps LP,MP,S,MN,LN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Knowledge </a:t>
            </a:r>
            <a:r>
              <a:rPr lang="en-US" dirty="0" smtClean="0"/>
              <a:t>base/Rules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-This </a:t>
            </a:r>
            <a:r>
              <a:rPr lang="en-US" dirty="0" smtClean="0"/>
              <a:t>component stores the IF </a:t>
            </a:r>
            <a:r>
              <a:rPr lang="mr-IN" dirty="0" smtClean="0"/>
              <a:t>……</a:t>
            </a:r>
            <a:r>
              <a:rPr lang="en-US" dirty="0" smtClean="0"/>
              <a:t> THEN rules provided by the various experts in a given field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-A </a:t>
            </a:r>
            <a:r>
              <a:rPr lang="en-US" dirty="0"/>
              <a:t>collection of rules referring to a particular system is known as a fuzzy rule base. </a:t>
            </a:r>
            <a:endParaRPr lang="en-US" dirty="0" smtClean="0"/>
          </a:p>
          <a:p>
            <a:r>
              <a:rPr lang="en-US" dirty="0"/>
              <a:t>IF (a set of conditions) are satisfied THEN (a set of consequents) can be inferred.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IF(x</a:t>
            </a:r>
            <a:r>
              <a:rPr lang="en-US" baseline="-25000" dirty="0"/>
              <a:t>1</a:t>
            </a:r>
            <a:r>
              <a:rPr lang="en-US" dirty="0"/>
              <a:t> isA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isA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is A</a:t>
            </a:r>
            <a:r>
              <a:rPr lang="en-US" baseline="-25000" dirty="0"/>
              <a:t>n</a:t>
            </a:r>
            <a:r>
              <a:rPr lang="en-US" dirty="0"/>
              <a:t>) THEN(y</a:t>
            </a:r>
            <a:r>
              <a:rPr lang="en-US" baseline="-25000" dirty="0"/>
              <a:t>1</a:t>
            </a:r>
            <a:r>
              <a:rPr lang="en-US" dirty="0"/>
              <a:t> is B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 is B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is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where linguistic variables 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take the values of fuzzy sets A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>respectively.</a:t>
            </a:r>
            <a:r>
              <a:rPr lang="en-US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2400" dirty="0"/>
              <a:t>IF there is "heavy" rain and "strong" winds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THEN there must "severe" flood warnings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>Here,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l Bayan Plain" charset="-78"/>
                <a:ea typeface="Al Bayan Plain" charset="-78"/>
                <a:cs typeface="Al Bayan Plain" charset="-78"/>
              </a:rPr>
              <a:t>heavy , strong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and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Al Bayan Plain" charset="-78"/>
                <a:ea typeface="Al Bayan Plain" charset="-78"/>
                <a:cs typeface="Al Bayan Plain" charset="-78"/>
              </a:rPr>
              <a:t>severe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2400" dirty="0" smtClean="0"/>
              <a:t>are </a:t>
            </a:r>
            <a:r>
              <a:rPr lang="en-US" sz="2400" dirty="0"/>
              <a:t>fuzzy sets qualifying the variables rain, wind, and flood warnings respectively. 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3.Inference </a:t>
            </a:r>
            <a:r>
              <a:rPr lang="en-US" dirty="0" smtClean="0"/>
              <a:t>Engine/Intelligence/Fuzzy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the core element of a fuzzy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 smtClean="0"/>
              <a:t>simulates human reasoning process by making reference to the inputs  and the IF</a:t>
            </a:r>
            <a:r>
              <a:rPr lang="mr-IN" dirty="0" smtClean="0"/>
              <a:t>…</a:t>
            </a:r>
            <a:r>
              <a:rPr lang="en-US" dirty="0" smtClean="0"/>
              <a:t>THEN rules that are stored in the knowledge </a:t>
            </a:r>
            <a:r>
              <a:rPr lang="en-US" dirty="0"/>
              <a:t>base then conducts the fuzzy reasoning </a:t>
            </a:r>
            <a:r>
              <a:rPr lang="en-US" dirty="0" smtClean="0"/>
              <a:t>process(</a:t>
            </a:r>
            <a:r>
              <a:rPr lang="en-US" i="1" dirty="0" smtClean="0"/>
              <a:t>Approximate reasoning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It uses the principles of </a:t>
            </a:r>
            <a:r>
              <a:rPr lang="en-US" b="1" i="1" dirty="0" smtClean="0"/>
              <a:t>Modus Ponens </a:t>
            </a:r>
            <a:r>
              <a:rPr lang="en-US" dirty="0" smtClean="0"/>
              <a:t>and </a:t>
            </a:r>
            <a:r>
              <a:rPr lang="en-US" b="1" i="1" dirty="0" smtClean="0"/>
              <a:t>Modus </a:t>
            </a:r>
            <a:r>
              <a:rPr lang="en-US" b="1" i="1" dirty="0" err="1" smtClean="0"/>
              <a:t>Tollens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006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Modus Ponens</a:t>
            </a:r>
          </a:p>
          <a:p>
            <a:pPr lvl="1"/>
            <a:r>
              <a:rPr lang="en-US" sz="2400" dirty="0" smtClean="0"/>
              <a:t>If P and P</a:t>
            </a:r>
            <a:r>
              <a:rPr lang="en-US" sz="2400" b="1" dirty="0"/>
              <a:t> → </a:t>
            </a:r>
            <a:r>
              <a:rPr lang="en-US" sz="2400" dirty="0" smtClean="0"/>
              <a:t>Q are premises, we can us Modus Ponens to derive Q. </a:t>
            </a:r>
            <a:r>
              <a:rPr lang="en-US" sz="2400" dirty="0" err="1" smtClean="0"/>
              <a:t>e.g</a:t>
            </a:r>
            <a:r>
              <a:rPr lang="en-US" sz="2400" dirty="0" smtClean="0"/>
              <a:t> If you have a password, you can log into your TUK account. Having a password[P],that implies that you can log into your TUK account[</a:t>
            </a:r>
            <a:r>
              <a:rPr lang="en-US" sz="2400" dirty="0"/>
              <a:t>P</a:t>
            </a:r>
            <a:r>
              <a:rPr lang="en-US" sz="2400" b="1" dirty="0"/>
              <a:t> → </a:t>
            </a:r>
            <a:r>
              <a:rPr lang="en-US" sz="2400" dirty="0"/>
              <a:t>Q </a:t>
            </a:r>
            <a:r>
              <a:rPr lang="en-US" sz="2400" dirty="0" smtClean="0"/>
              <a:t>].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Modus </a:t>
            </a:r>
            <a:r>
              <a:rPr lang="en-US" b="1" dirty="0" err="1" smtClean="0"/>
              <a:t>Tollens</a:t>
            </a: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P</a:t>
            </a:r>
            <a:r>
              <a:rPr lang="en-US" b="1" dirty="0"/>
              <a:t> → </a:t>
            </a:r>
            <a:r>
              <a:rPr lang="en-US" dirty="0"/>
              <a:t>Q </a:t>
            </a:r>
            <a:r>
              <a:rPr lang="en-US" dirty="0" smtClean="0"/>
              <a:t>and </a:t>
            </a:r>
            <a:r>
              <a:rPr lang="en-US" b="1" dirty="0"/>
              <a:t>¬</a:t>
            </a:r>
            <a:r>
              <a:rPr lang="en-US" dirty="0" smtClean="0"/>
              <a:t>Q are premises, we can use Modus </a:t>
            </a:r>
            <a:r>
              <a:rPr lang="en-US" dirty="0" err="1" smtClean="0"/>
              <a:t>Tollens</a:t>
            </a:r>
            <a:r>
              <a:rPr lang="en-US" dirty="0" smtClean="0"/>
              <a:t> to derive </a:t>
            </a:r>
            <a:r>
              <a:rPr lang="en-US" b="1" dirty="0"/>
              <a:t>¬</a:t>
            </a:r>
            <a:r>
              <a:rPr lang="en-US" dirty="0" smtClean="0"/>
              <a:t>P. </a:t>
            </a:r>
            <a:r>
              <a:rPr lang="en-US" dirty="0" err="1" smtClean="0"/>
              <a:t>e.g</a:t>
            </a:r>
            <a:r>
              <a:rPr lang="en-US" dirty="0" smtClean="0"/>
              <a:t> If you have a password ,you can log into your TUK account </a:t>
            </a:r>
            <a:r>
              <a:rPr lang="en-US" dirty="0"/>
              <a:t>P</a:t>
            </a:r>
            <a:r>
              <a:rPr lang="en-US" b="1" dirty="0"/>
              <a:t> → </a:t>
            </a:r>
            <a:r>
              <a:rPr lang="en-US" dirty="0"/>
              <a:t>Q </a:t>
            </a:r>
            <a:r>
              <a:rPr lang="en-US" dirty="0" smtClean="0"/>
              <a:t>.If you cannot log into your TUK Account [</a:t>
            </a:r>
            <a:r>
              <a:rPr lang="en-US" b="1" dirty="0" smtClean="0"/>
              <a:t>¬</a:t>
            </a:r>
            <a:r>
              <a:rPr lang="en-US" dirty="0" smtClean="0"/>
              <a:t>Q ], that means that you don</a:t>
            </a:r>
            <a:r>
              <a:rPr lang="mr-IN" dirty="0" smtClean="0"/>
              <a:t>’</a:t>
            </a:r>
            <a:r>
              <a:rPr lang="en-US" dirty="0" smtClean="0"/>
              <a:t>t have a password[</a:t>
            </a:r>
            <a:r>
              <a:rPr lang="en-US" b="1" dirty="0"/>
              <a:t>¬</a:t>
            </a:r>
            <a:r>
              <a:rPr lang="en-US" dirty="0" smtClean="0"/>
              <a:t>P].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Defuzzification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component transforms the fuzzy set obtained by Inference engine into </a:t>
            </a:r>
            <a:r>
              <a:rPr lang="en-US" i="1" dirty="0" smtClean="0"/>
              <a:t>Crisp </a:t>
            </a:r>
            <a:r>
              <a:rPr lang="en-US" i="1" dirty="0" smtClean="0"/>
              <a:t>output</a:t>
            </a:r>
          </a:p>
          <a:p>
            <a:r>
              <a:rPr lang="en-US" dirty="0" err="1"/>
              <a:t>Defuzzification</a:t>
            </a:r>
            <a:r>
              <a:rPr lang="en-US" dirty="0"/>
              <a:t> is the reverse process of </a:t>
            </a:r>
            <a:r>
              <a:rPr lang="en-US" dirty="0" smtClean="0"/>
              <a:t>Fuzzification.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function which allows us to quantify linguistic terms and represent fuzzy sets graphically.</a:t>
            </a:r>
          </a:p>
          <a:p>
            <a:r>
              <a:rPr lang="en-US" dirty="0" smtClean="0"/>
              <a:t>The member function for a fuzzy set A on the universe of X is given as below</a:t>
            </a:r>
          </a:p>
          <a:p>
            <a:pPr lvl="1"/>
            <a:r>
              <a:rPr lang="en-US" sz="2800" dirty="0" smtClean="0"/>
              <a:t>M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:X</a:t>
            </a:r>
            <a:r>
              <a:rPr lang="en-US" sz="2800" b="1" dirty="0" smtClean="0"/>
              <a:t> </a:t>
            </a:r>
            <a:r>
              <a:rPr lang="en-US" sz="2800" b="1" dirty="0"/>
              <a:t>→ </a:t>
            </a:r>
            <a:r>
              <a:rPr lang="en-US" sz="2800" b="1" dirty="0" smtClean="0"/>
              <a:t>[</a:t>
            </a:r>
            <a:r>
              <a:rPr lang="en-US" sz="2800" dirty="0" smtClean="0"/>
              <a:t>0,1] </a:t>
            </a:r>
          </a:p>
          <a:p>
            <a:pPr marL="914400" lvl="2" indent="0">
              <a:buNone/>
            </a:pPr>
            <a:r>
              <a:rPr lang="en-US" dirty="0" smtClean="0"/>
              <a:t>[Where the distance between 0 and 1 represent the degree/value of membership.]</a:t>
            </a:r>
          </a:p>
        </p:txBody>
      </p:sp>
    </p:spTree>
    <p:extLst>
      <p:ext uri="{BB962C8B-B14F-4D97-AF65-F5344CB8AC3E}">
        <p14:creationId xmlns:p14="http://schemas.microsoft.com/office/powerpoint/2010/main" val="19463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Representation of a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assumes a five level Fuzzifier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20" y="3149623"/>
            <a:ext cx="7240758" cy="27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Fuzzy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37" y="2382210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Fuzzy</a:t>
            </a:r>
            <a:r>
              <a:rPr lang="en-US" dirty="0" smtClean="0"/>
              <a:t>-This defines when something is not clear or when something is vague[vagueness]</a:t>
            </a:r>
          </a:p>
          <a:p>
            <a:pPr marL="0" indent="0">
              <a:buNone/>
            </a:pPr>
            <a:r>
              <a:rPr lang="en-US" b="1" dirty="0" smtClean="0"/>
              <a:t>Fuzzy Logic- </a:t>
            </a:r>
            <a:r>
              <a:rPr lang="en-US" dirty="0" smtClean="0"/>
              <a:t>This is a method of reasoning that resembles human reasoning and it involves finding all the possibilities between a digital Value of YES or NO, True or False, 0 or 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/>
          <a:lstStyle/>
          <a:p>
            <a:r>
              <a:rPr lang="en-US" dirty="0" smtClean="0"/>
              <a:t>Member function Graph for the speed of a car [assuming that the medium speed is 55km/h]. Consider a car moving at 44km/h..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17" y="3031264"/>
            <a:ext cx="5233181" cy="2844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8" t="22748" r="2184" b="-25350"/>
          <a:stretch/>
        </p:blipFill>
        <p:spPr>
          <a:xfrm>
            <a:off x="1624816" y="3573850"/>
            <a:ext cx="3200400" cy="17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Logic vs Fuzzy(non crisp)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examples below: Example 1.</a:t>
            </a:r>
          </a:p>
          <a:p>
            <a:pPr lvl="1"/>
            <a:r>
              <a:rPr lang="en-US" dirty="0" smtClean="0"/>
              <a:t>If someone is &gt;=1.8 m in height, we say you are “tall”, otherwise, we say you are “not tall”. “Tall” students qualify to be members of a basketball team while “non tall” students don</a:t>
            </a:r>
            <a:r>
              <a:rPr lang="mr-IN" dirty="0" smtClean="0"/>
              <a:t>’</a:t>
            </a:r>
            <a:r>
              <a:rPr lang="en-US" dirty="0" smtClean="0"/>
              <a:t>t qualify. What if a student is 1cm shorter </a:t>
            </a:r>
            <a:r>
              <a:rPr lang="en-US" dirty="0" err="1" smtClean="0"/>
              <a:t>e.g</a:t>
            </a:r>
            <a:r>
              <a:rPr lang="en-US" dirty="0" smtClean="0"/>
              <a:t> 1.79m?</a:t>
            </a:r>
          </a:p>
        </p:txBody>
      </p:sp>
    </p:spTree>
    <p:extLst>
      <p:ext uri="{BB962C8B-B14F-4D97-AF65-F5344CB8AC3E}">
        <p14:creationId xmlns:p14="http://schemas.microsoft.com/office/powerpoint/2010/main" val="19052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sz="2400" dirty="0"/>
              <a:t>A student of 1.79m would belong to both </a:t>
            </a:r>
            <a:r>
              <a:rPr lang="en-US" sz="2400" dirty="0" smtClean="0"/>
              <a:t>“tall” </a:t>
            </a:r>
            <a:r>
              <a:rPr lang="en-US" sz="2400" dirty="0"/>
              <a:t>and </a:t>
            </a:r>
            <a:r>
              <a:rPr lang="en-US" sz="2400" dirty="0" smtClean="0"/>
              <a:t>“not tall” </a:t>
            </a:r>
            <a:r>
              <a:rPr lang="en-US" sz="2400" dirty="0"/>
              <a:t>but what varies is the </a:t>
            </a:r>
            <a:r>
              <a:rPr lang="en-US" sz="2400" dirty="0" smtClean="0"/>
              <a:t>degree </a:t>
            </a:r>
            <a:r>
              <a:rPr lang="en-US" sz="2400" dirty="0"/>
              <a:t>of membership.</a:t>
            </a:r>
          </a:p>
          <a:p>
            <a:r>
              <a:rPr lang="en-US" dirty="0" smtClean="0"/>
              <a:t>As a student’s height increases, their membership within the “tall” category would also increase while their membership within the “non tall” category would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in the form of crisp and non crisp[fuzzy values]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4" y="3047999"/>
            <a:ext cx="7681936" cy="27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examples below: Example </a:t>
            </a:r>
            <a:r>
              <a:rPr lang="en-US" dirty="0" smtClean="0"/>
              <a:t>2.</a:t>
            </a:r>
          </a:p>
          <a:p>
            <a:pPr lvl="1"/>
            <a:r>
              <a:rPr lang="en-US" dirty="0" smtClean="0"/>
              <a:t>Consider the set of numbers between 1 and 12 .</a:t>
            </a:r>
          </a:p>
          <a:p>
            <a:pPr lvl="1"/>
            <a:r>
              <a:rPr lang="en-US" dirty="0" smtClean="0"/>
              <a:t>This can be represented as 1&gt;=x&lt;=12</a:t>
            </a:r>
          </a:p>
          <a:p>
            <a:pPr lvl="2"/>
            <a:r>
              <a:rPr lang="en-US" dirty="0" smtClean="0"/>
              <a:t>Consider the prime numbers within this set{2,3,5,7,11}(crisp set)</a:t>
            </a:r>
          </a:p>
          <a:p>
            <a:pPr lvl="2"/>
            <a:r>
              <a:rPr lang="en-US" dirty="0" smtClean="0"/>
              <a:t>How would the graphical representation of the prime numbers look like?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143250"/>
            <a:ext cx="7416800" cy="2146300"/>
          </a:xfrm>
        </p:spPr>
      </p:pic>
    </p:spTree>
    <p:extLst>
      <p:ext uri="{BB962C8B-B14F-4D97-AF65-F5344CB8AC3E}">
        <p14:creationId xmlns:p14="http://schemas.microsoft.com/office/powerpoint/2010/main" val="19061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using the same set of 1to 12, Consider a set of all small numbers between 1 and 12.(non crisp set)</a:t>
            </a:r>
          </a:p>
          <a:p>
            <a:pPr lvl="1"/>
            <a:r>
              <a:rPr lang="en-US" dirty="0" smtClean="0"/>
              <a:t>We make the assumption that 1 is a small number but 12 is not a small number. Therefore , we can represent this using a </a:t>
            </a:r>
            <a:r>
              <a:rPr lang="en-US" b="1" dirty="0" smtClean="0"/>
              <a:t>Universal space</a:t>
            </a:r>
            <a:r>
              <a:rPr lang="en-US" dirty="0" smtClean="0"/>
              <a:t>.[ A universal space is a way used to describes the start, end and increment of a set] </a:t>
            </a:r>
            <a:r>
              <a:rPr lang="en-US" dirty="0" err="1" smtClean="0"/>
              <a:t>e.g</a:t>
            </a:r>
            <a:r>
              <a:rPr lang="en-US" dirty="0" smtClean="0"/>
              <a:t> Universal Set x={1,12,1}</a:t>
            </a:r>
          </a:p>
          <a:p>
            <a:pPr lvl="2"/>
            <a:r>
              <a:rPr lang="en-US" dirty="0"/>
              <a:t>How would the graphical representation of the prime numbers look like?</a:t>
            </a:r>
          </a:p>
        </p:txBody>
      </p:sp>
    </p:spTree>
    <p:extLst>
      <p:ext uri="{BB962C8B-B14F-4D97-AF65-F5344CB8AC3E}">
        <p14:creationId xmlns:p14="http://schemas.microsoft.com/office/powerpoint/2010/main" val="3361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57" y="2658793"/>
            <a:ext cx="8332485" cy="2954215"/>
          </a:xfrm>
        </p:spPr>
      </p:pic>
    </p:spTree>
    <p:extLst>
      <p:ext uri="{BB962C8B-B14F-4D97-AF65-F5344CB8AC3E}">
        <p14:creationId xmlns:p14="http://schemas.microsoft.com/office/powerpoint/2010/main" val="12808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58753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Universal sets can be finite or infinite.</a:t>
            </a:r>
            <a:br>
              <a:rPr lang="en-US" dirty="0"/>
            </a:br>
            <a:r>
              <a:rPr lang="en-US" dirty="0"/>
              <a:t>Any universal set is finite if it consists of a specific number of different elements, that is, if in counting the different elements of the set, the counting can come to an end, else the set is infinite. </a:t>
            </a:r>
          </a:p>
          <a:p>
            <a:pPr marL="0" indent="0">
              <a:buNone/>
            </a:pPr>
            <a:r>
              <a:rPr lang="en-US" dirty="0" smtClean="0"/>
              <a:t>	Examples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1</a:t>
            </a:r>
            <a:r>
              <a:rPr lang="en-US" dirty="0"/>
              <a:t>. Let N be the universal space of the days of the week. </a:t>
            </a:r>
            <a:r>
              <a:rPr lang="en-US" sz="2100" dirty="0" smtClean="0"/>
              <a:t>N </a:t>
            </a:r>
            <a:r>
              <a:rPr lang="en-US" sz="2100" dirty="0"/>
              <a:t>= {Mo, </a:t>
            </a:r>
            <a:r>
              <a:rPr lang="en-US" sz="2100" dirty="0" err="1"/>
              <a:t>Tu</a:t>
            </a:r>
            <a:r>
              <a:rPr lang="en-US" sz="2100" dirty="0"/>
              <a:t>, We, </a:t>
            </a:r>
            <a:r>
              <a:rPr lang="en-US" sz="2100" dirty="0" err="1"/>
              <a:t>Th</a:t>
            </a:r>
            <a:r>
              <a:rPr lang="en-US" sz="2100" dirty="0"/>
              <a:t>, Fr, Sa, Su}. </a:t>
            </a:r>
            <a:r>
              <a:rPr lang="en-US" sz="1800" dirty="0" smtClean="0"/>
              <a:t>[N </a:t>
            </a:r>
            <a:r>
              <a:rPr lang="en-US" sz="1800" dirty="0"/>
              <a:t>is finite]</a:t>
            </a:r>
            <a:endParaRPr lang="en-US" sz="2100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Let M={1,3,5,7,9,...}. </a:t>
            </a:r>
            <a:r>
              <a:rPr lang="en-US" dirty="0" smtClean="0"/>
              <a:t>[M is infinite]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Let L={</a:t>
            </a:r>
            <a:r>
              <a:rPr lang="en-US" dirty="0" err="1" smtClean="0"/>
              <a:t>u|u</a:t>
            </a:r>
            <a:r>
              <a:rPr lang="en-US" dirty="0" smtClean="0"/>
              <a:t> is a lake in a county}. [L is finite]</a:t>
            </a:r>
            <a:r>
              <a:rPr lang="en-US" dirty="0"/>
              <a:t/>
            </a:r>
            <a:br>
              <a:rPr lang="en-US" dirty="0"/>
            </a:br>
            <a:r>
              <a:rPr lang="en-US" sz="2100" dirty="0"/>
              <a:t>(Although it may be difficult to count the number of lakes in a </a:t>
            </a:r>
            <a:r>
              <a:rPr lang="en-US" sz="2100" dirty="0" smtClean="0"/>
              <a:t>county, but </a:t>
            </a:r>
            <a:r>
              <a:rPr lang="en-US" sz="2100" dirty="0"/>
              <a:t>L is still a finite universal set.)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vs Crisp[Non Fuzzy set]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2511314"/>
            <a:ext cx="8609427" cy="2819511"/>
          </a:xfrm>
        </p:spPr>
      </p:pic>
    </p:spTree>
    <p:extLst>
      <p:ext uri="{BB962C8B-B14F-4D97-AF65-F5344CB8AC3E}">
        <p14:creationId xmlns:p14="http://schemas.microsoft.com/office/powerpoint/2010/main" val="1114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Knowledge in Fuzzy Logic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exists in two forms when considered within a fuzzy logic perspective</a:t>
            </a:r>
          </a:p>
          <a:p>
            <a:pPr lvl="1"/>
            <a:r>
              <a:rPr lang="en-US" dirty="0" smtClean="0"/>
              <a:t>Objective knowledge[mathematical form]</a:t>
            </a:r>
          </a:p>
          <a:p>
            <a:pPr lvl="1"/>
            <a:r>
              <a:rPr lang="en-US" dirty="0" smtClean="0"/>
              <a:t>Subjective knowledge[linguistic form]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Fuzzy logic can coordinate these two forms of knowledge in a logical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Fuzzy Set is any set that allows its members to have different degree of membership, called membership function, in the interval [0 , 1].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member function for a Crisp set and non crisp set. Crisp set is a subset of fuzzy set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1" y="3334043"/>
            <a:ext cx="7879862" cy="25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Functioning of FLS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16550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1.define linguistic variables/terms</a:t>
            </a:r>
          </a:p>
          <a:p>
            <a:r>
              <a:rPr lang="en-US" dirty="0" smtClean="0"/>
              <a:t>2.Construct membership function[</a:t>
            </a:r>
            <a:r>
              <a:rPr lang="en-US" dirty="0" err="1" smtClean="0"/>
              <a:t>m.f</a:t>
            </a:r>
            <a:r>
              <a:rPr lang="en-US" dirty="0" smtClean="0"/>
              <a:t>]</a:t>
            </a:r>
          </a:p>
          <a:p>
            <a:r>
              <a:rPr lang="en-US" dirty="0" smtClean="0"/>
              <a:t>3.Construct Rule base/Knowledge Base</a:t>
            </a:r>
          </a:p>
          <a:p>
            <a:r>
              <a:rPr lang="en-US" dirty="0" smtClean="0"/>
              <a:t>4.Convert Crisp input into a fussy dataset using member function[Fuzzification]</a:t>
            </a:r>
          </a:p>
          <a:p>
            <a:r>
              <a:rPr lang="en-US" dirty="0" smtClean="0"/>
              <a:t>5.Evaluate rules in the Knowledge Base</a:t>
            </a:r>
          </a:p>
          <a:p>
            <a:r>
              <a:rPr lang="en-US" dirty="0" smtClean="0"/>
              <a:t>6. Combine results for each Rule</a:t>
            </a:r>
          </a:p>
          <a:p>
            <a:r>
              <a:rPr lang="en-US" dirty="0" smtClean="0"/>
              <a:t>7.Convert Fuzzy output into Crisp output[ Deffuzification]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16255"/>
            <a:ext cx="9601196" cy="3825978"/>
          </a:xfrm>
        </p:spPr>
        <p:txBody>
          <a:bodyPr/>
          <a:lstStyle/>
          <a:p>
            <a:r>
              <a:rPr lang="en-US" dirty="0" smtClean="0"/>
              <a:t>Consider an Air conditioning System with a 5 level Fuzzy Logic System. The system adjusts temperature by comparing the room temperature and the target temperature.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3165231"/>
            <a:ext cx="5199183" cy="30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Define linguistic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temperature ranges can be either :</a:t>
            </a:r>
          </a:p>
          <a:p>
            <a:pPr lvl="1"/>
            <a:r>
              <a:rPr lang="en-US" dirty="0" smtClean="0"/>
              <a:t>VC-Very cold</a:t>
            </a:r>
          </a:p>
          <a:p>
            <a:pPr lvl="1"/>
            <a:r>
              <a:rPr lang="en-US" dirty="0" smtClean="0"/>
              <a:t>C-Cold</a:t>
            </a:r>
          </a:p>
          <a:p>
            <a:pPr lvl="1"/>
            <a:r>
              <a:rPr lang="en-US" dirty="0" smtClean="0"/>
              <a:t>W-warm/Normal</a:t>
            </a:r>
          </a:p>
          <a:p>
            <a:pPr lvl="1"/>
            <a:r>
              <a:rPr lang="en-US" dirty="0" smtClean="0"/>
              <a:t>H-Hot</a:t>
            </a:r>
          </a:p>
          <a:p>
            <a:pPr lvl="1"/>
            <a:r>
              <a:rPr lang="en-US" dirty="0" smtClean="0"/>
              <a:t>VH-very 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Construct member Function[</a:t>
            </a:r>
            <a:r>
              <a:rPr lang="en-US" dirty="0" err="1" smtClean="0"/>
              <a:t>m.f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34" y="2557463"/>
            <a:ext cx="7706440" cy="3317875"/>
          </a:xfrm>
        </p:spPr>
      </p:pic>
    </p:spTree>
    <p:extLst>
      <p:ext uri="{BB962C8B-B14F-4D97-AF65-F5344CB8AC3E}">
        <p14:creationId xmlns:p14="http://schemas.microsoft.com/office/powerpoint/2010/main" val="11219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3.Construct Knowledge Base/Rule 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1563"/>
          <a:stretch/>
        </p:blipFill>
        <p:spPr>
          <a:xfrm>
            <a:off x="2603499" y="2876549"/>
            <a:ext cx="7525239" cy="2863069"/>
          </a:xfrm>
        </p:spPr>
      </p:pic>
    </p:spTree>
    <p:extLst>
      <p:ext uri="{BB962C8B-B14F-4D97-AF65-F5344CB8AC3E}">
        <p14:creationId xmlns:p14="http://schemas.microsoft.com/office/powerpoint/2010/main" val="108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4.Convert </a:t>
            </a:r>
            <a:r>
              <a:rPr lang="en-US" dirty="0"/>
              <a:t>Crisp input into a fussy dataset using member function[Fuzzification]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, we will convert the table in Step 3. into rules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82224"/>
              </p:ext>
            </p:extLst>
          </p:nvPr>
        </p:nvGraphicFramePr>
        <p:xfrm>
          <a:off x="1814732" y="3221502"/>
          <a:ext cx="8496885" cy="2321169"/>
        </p:xfrm>
        <a:graphic>
          <a:graphicData uri="http://schemas.openxmlformats.org/drawingml/2006/table">
            <a:tbl>
              <a:tblPr firstRow="1" firstCol="1" bandRow="1"/>
              <a:tblGrid>
                <a:gridCol w="724805"/>
                <a:gridCol w="4939485"/>
                <a:gridCol w="2832595"/>
              </a:tblGrid>
              <a:tr h="5732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2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IF Room Temp=C or VC and T.T=W THEN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HEAT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IF Room Temp=H or VH and T.T=W THEN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2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IF Room Temp=W  and T.T=W THEN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NO CHANGE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steps[5,6,7]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these the Air conditioning system will perform the next three remaining steps so as to make adjustments to the target temperature</a:t>
            </a:r>
          </a:p>
          <a:p>
            <a:pPr lvl="2"/>
            <a:r>
              <a:rPr lang="en-US" dirty="0"/>
              <a:t>5.Evaluate rules in the Knowledge Base</a:t>
            </a:r>
          </a:p>
          <a:p>
            <a:pPr lvl="2"/>
            <a:r>
              <a:rPr lang="en-US" dirty="0"/>
              <a:t>6. Combine results for each Rule</a:t>
            </a:r>
          </a:p>
          <a:p>
            <a:pPr lvl="2"/>
            <a:r>
              <a:rPr lang="en-US" dirty="0"/>
              <a:t>7.Convert Fuzzy output into Crisp output[ Deffuzification]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vs Computer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computers , human </a:t>
            </a:r>
            <a:r>
              <a:rPr lang="en-US" dirty="0" smtClean="0"/>
              <a:t>decision </a:t>
            </a:r>
            <a:r>
              <a:rPr lang="en-US" dirty="0" smtClean="0"/>
              <a:t>making includes a range of possibilities between YES and NO </a:t>
            </a:r>
            <a:r>
              <a:rPr lang="en-US" dirty="0" err="1" smtClean="0"/>
              <a:t>i.e</a:t>
            </a:r>
            <a:endParaRPr lang="en-US" dirty="0" smtClean="0"/>
          </a:p>
          <a:p>
            <a:pPr lvl="1"/>
            <a:r>
              <a:rPr lang="en-US" dirty="0" smtClean="0"/>
              <a:t>Certainly YES</a:t>
            </a:r>
          </a:p>
          <a:p>
            <a:pPr lvl="1"/>
            <a:r>
              <a:rPr lang="en-US" dirty="0" smtClean="0"/>
              <a:t>Possibly YES</a:t>
            </a:r>
          </a:p>
          <a:p>
            <a:pPr lvl="1"/>
            <a:r>
              <a:rPr lang="en-US" dirty="0" smtClean="0"/>
              <a:t>Cannot say</a:t>
            </a:r>
          </a:p>
          <a:p>
            <a:pPr lvl="1"/>
            <a:r>
              <a:rPr lang="en-US" dirty="0" smtClean="0"/>
              <a:t>Possibly NO</a:t>
            </a:r>
          </a:p>
          <a:p>
            <a:pPr lvl="1"/>
            <a:r>
              <a:rPr lang="en-US" dirty="0" smtClean="0"/>
              <a:t>Certainly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Logic works on the levels of possible inputs to achieve some desired output</a:t>
            </a:r>
          </a:p>
          <a:p>
            <a:r>
              <a:rPr lang="en-US" dirty="0" smtClean="0"/>
              <a:t>It can be implemented in the form of Hardware, Software or Both H/W and S/W.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of FLS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Fuzzy logic Systems can take imprecise, distorted, noisy input information. </a:t>
            </a:r>
          </a:p>
          <a:p>
            <a:r>
              <a:rPr lang="en-US" dirty="0"/>
              <a:t>FLSs are easy to construct and understand. </a:t>
            </a:r>
            <a:endParaRPr lang="en-US" dirty="0" smtClean="0"/>
          </a:p>
          <a:p>
            <a:r>
              <a:rPr lang="en-US" dirty="0" smtClean="0"/>
              <a:t>Mathematical </a:t>
            </a:r>
            <a:r>
              <a:rPr lang="en-US" dirty="0"/>
              <a:t>concepts within fuzzy reasoning are very simple. </a:t>
            </a:r>
            <a:endParaRPr lang="en-US" dirty="0"/>
          </a:p>
          <a:p>
            <a:r>
              <a:rPr lang="en-US" dirty="0"/>
              <a:t>You can modify a FLS by just adding or deleting rules due to flexibility of fuzzy logic. </a:t>
            </a:r>
            <a:endParaRPr lang="en-US" dirty="0"/>
          </a:p>
          <a:p>
            <a:r>
              <a:rPr lang="en-US" dirty="0" smtClean="0"/>
              <a:t>Fuzzy </a:t>
            </a:r>
            <a:r>
              <a:rPr lang="en-US" dirty="0"/>
              <a:t>logic is a solution to complex problems in all fields of life, including medicine, as it resembles human reasoning and decision making.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 of FLS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understandable only when simple.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systematic approach to fuzzy system designing</a:t>
            </a:r>
            <a:r>
              <a:rPr lang="en-US" dirty="0" smtClean="0"/>
              <a:t>.</a:t>
            </a:r>
          </a:p>
          <a:p>
            <a:r>
              <a:rPr lang="en-US" dirty="0"/>
              <a:t>They are suitable for the problems which do not need high accuracy.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F.L.S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Automotive Systems[Gearbox , Vehicle A/C]</a:t>
            </a:r>
          </a:p>
          <a:p>
            <a:r>
              <a:rPr lang="en-US" dirty="0" smtClean="0"/>
              <a:t>Electronic goods[TV, Camera, Fridge, Washing Machine]</a:t>
            </a:r>
          </a:p>
          <a:p>
            <a:r>
              <a:rPr lang="en-US" dirty="0" smtClean="0"/>
              <a:t>Navigation Systems[Autopilot]</a:t>
            </a:r>
          </a:p>
          <a:p>
            <a:r>
              <a:rPr lang="en-US" dirty="0" smtClean="0"/>
              <a:t>Robot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 Systems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made up of four main parts as follows:</a:t>
            </a:r>
          </a:p>
          <a:p>
            <a:pPr lvl="1"/>
            <a:r>
              <a:rPr lang="en-US" dirty="0" smtClean="0"/>
              <a:t>Fuzzification module</a:t>
            </a:r>
          </a:p>
          <a:p>
            <a:pPr lvl="1"/>
            <a:r>
              <a:rPr lang="en-US" dirty="0" smtClean="0"/>
              <a:t>Knowledge base</a:t>
            </a:r>
          </a:p>
          <a:p>
            <a:pPr lvl="1"/>
            <a:r>
              <a:rPr lang="en-US" dirty="0" smtClean="0"/>
              <a:t>Inference engine</a:t>
            </a:r>
          </a:p>
          <a:p>
            <a:pPr lvl="1"/>
            <a:r>
              <a:rPr lang="en-US" dirty="0" smtClean="0"/>
              <a:t>Deffuzification module</a:t>
            </a:r>
          </a:p>
          <a:p>
            <a:pPr lvl="1"/>
            <a:r>
              <a:rPr lang="en-US" dirty="0" smtClean="0"/>
              <a:t>Member Function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10084</TotalTime>
  <Words>1308</Words>
  <Application>Microsoft Macintosh PowerPoint</Application>
  <PresentationFormat>Widescreen</PresentationFormat>
  <Paragraphs>150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Al Bayan Plain</vt:lpstr>
      <vt:lpstr>Calibri</vt:lpstr>
      <vt:lpstr>Garamond</vt:lpstr>
      <vt:lpstr>Mangal</vt:lpstr>
      <vt:lpstr>Times New Roman</vt:lpstr>
      <vt:lpstr>Arial</vt:lpstr>
      <vt:lpstr>Organic</vt:lpstr>
      <vt:lpstr>ECII/ECSI 3206: Artificial Intelligence [and expert systems] Topic 5: Fuzzy logic and Fuzzy Logic Systems</vt:lpstr>
      <vt:lpstr>Introduction to Fuzzy Logic</vt:lpstr>
      <vt:lpstr>Forms of Knowledge in Fuzzy Logic  </vt:lpstr>
      <vt:lpstr>Human vs Computer Decision making</vt:lpstr>
      <vt:lpstr>Cont…</vt:lpstr>
      <vt:lpstr>Merits of FLS</vt:lpstr>
      <vt:lpstr>Demerits of FLS</vt:lpstr>
      <vt:lpstr>Applications of F.L.S</vt:lpstr>
      <vt:lpstr>Fuzzy Logic Systems Architecture</vt:lpstr>
      <vt:lpstr>Diagram of a F.L.S</vt:lpstr>
      <vt:lpstr>1.Fuzzification module</vt:lpstr>
      <vt:lpstr>2. Knowledge base/Rules</vt:lpstr>
      <vt:lpstr>Cont..</vt:lpstr>
      <vt:lpstr>3.Inference Engine/Intelligence/Fuzzy Inference</vt:lpstr>
      <vt:lpstr>Cont..</vt:lpstr>
      <vt:lpstr>Cont…</vt:lpstr>
      <vt:lpstr>4. Defuzzification module</vt:lpstr>
      <vt:lpstr>Member Function</vt:lpstr>
      <vt:lpstr>Graphical Representation of a member function</vt:lpstr>
      <vt:lpstr>Cont..</vt:lpstr>
      <vt:lpstr>Crisp Logic vs Fuzzy(non crisp) Logic</vt:lpstr>
      <vt:lpstr>Cont….</vt:lpstr>
      <vt:lpstr>Cont…</vt:lpstr>
      <vt:lpstr>Cont…</vt:lpstr>
      <vt:lpstr>Cont…</vt:lpstr>
      <vt:lpstr>Cont..</vt:lpstr>
      <vt:lpstr>Cont..</vt:lpstr>
      <vt:lpstr>Cont..</vt:lpstr>
      <vt:lpstr>Fuzzy vs Crisp[Non Fuzzy set]</vt:lpstr>
      <vt:lpstr>Cont….</vt:lpstr>
      <vt:lpstr>Capturing Uncertainty</vt:lpstr>
      <vt:lpstr>Algorithm For Functioning of FLS</vt:lpstr>
      <vt:lpstr>Real world Example</vt:lpstr>
      <vt:lpstr>1. Define linguistic Variables</vt:lpstr>
      <vt:lpstr>2. Construct member Function[m.f]</vt:lpstr>
      <vt:lpstr>3.Construct Knowledge Base/Rule Base</vt:lpstr>
      <vt:lpstr>4.Convert Crisp input into a fussy dataset using member function[Fuzzification]</vt:lpstr>
      <vt:lpstr>Other steps[5,6,7]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[and expert systems]</dc:title>
  <dc:creator>Microsoft Office User</dc:creator>
  <cp:lastModifiedBy>Microsoft Office User</cp:lastModifiedBy>
  <cp:revision>181</cp:revision>
  <dcterms:created xsi:type="dcterms:W3CDTF">2021-05-13T03:34:55Z</dcterms:created>
  <dcterms:modified xsi:type="dcterms:W3CDTF">2021-06-04T06:06:57Z</dcterms:modified>
</cp:coreProperties>
</file>