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75" r:id="rId8"/>
    <p:sldId id="260" r:id="rId9"/>
    <p:sldId id="273" r:id="rId10"/>
    <p:sldId id="261" r:id="rId11"/>
    <p:sldId id="262" r:id="rId12"/>
    <p:sldId id="274" r:id="rId13"/>
    <p:sldId id="263" r:id="rId14"/>
    <p:sldId id="264" r:id="rId15"/>
    <p:sldId id="265" r:id="rId16"/>
    <p:sldId id="266" r:id="rId17"/>
    <p:sldId id="267" r:id="rId18"/>
    <p:sldId id="268" r:id="rId19"/>
    <p:sldId id="276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/>
    <p:restoredTop sz="94821"/>
  </p:normalViewPr>
  <p:slideViewPr>
    <p:cSldViewPr snapToGrid="0" snapToObjects="1">
      <p:cViewPr varScale="1">
        <p:scale>
          <a:sx n="90" d="100"/>
          <a:sy n="90" d="100"/>
        </p:scale>
        <p:origin x="9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4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2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7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8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44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6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0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9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2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5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3EF72A-2962-8C48-9B42-0E1E12A02474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B216BB-CBAE-8D4A-A8EF-FF13FD7C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ECII/ECSI 3206: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/>
              <a:t>Artificial Intelligence [and expert systems]</a:t>
            </a:r>
            <a:br>
              <a:rPr lang="en-US" sz="3100" dirty="0" smtClean="0"/>
            </a:br>
            <a:r>
              <a:rPr lang="en-US" sz="3100" dirty="0"/>
              <a:t>T</a:t>
            </a:r>
            <a:r>
              <a:rPr lang="en-US" sz="3100" dirty="0" smtClean="0"/>
              <a:t>opic 7: Expert Systems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Edgar </a:t>
            </a:r>
            <a:r>
              <a:rPr lang="en-US" dirty="0" err="1" smtClean="0"/>
              <a:t>Otieno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6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Knowledge Base: </a:t>
            </a:r>
            <a:r>
              <a:rPr lang="en-US" dirty="0" smtClean="0"/>
              <a:t>It contains domain specific rules.</a:t>
            </a:r>
            <a:r>
              <a:rPr lang="en-US" dirty="0"/>
              <a:t> Contains both factual and heuristic knowledge. </a:t>
            </a:r>
            <a:endParaRPr lang="en-US" dirty="0" smtClean="0"/>
          </a:p>
          <a:p>
            <a:pPr lvl="2"/>
            <a:r>
              <a:rPr lang="en-US" dirty="0" smtClean="0"/>
              <a:t>The types of knowledge contained may be:</a:t>
            </a:r>
          </a:p>
          <a:p>
            <a:pPr lvl="3"/>
            <a:r>
              <a:rPr lang="en-US" dirty="0" smtClean="0"/>
              <a:t>Factual[</a:t>
            </a:r>
            <a:r>
              <a:rPr lang="en-US" dirty="0"/>
              <a:t>knowledge</a:t>
            </a:r>
            <a:r>
              <a:rPr lang="en-US" dirty="0" smtClean="0"/>
              <a:t> from experts]</a:t>
            </a:r>
          </a:p>
          <a:p>
            <a:pPr lvl="3"/>
            <a:r>
              <a:rPr lang="en-US" dirty="0" smtClean="0"/>
              <a:t>Heuristic[ability to evaluate and make some informed guess]</a:t>
            </a:r>
          </a:p>
          <a:p>
            <a:pPr lvl="3"/>
            <a:r>
              <a:rPr lang="en-US" dirty="0" smtClean="0"/>
              <a:t>Shallow[knowledge for specific situations]</a:t>
            </a:r>
          </a:p>
          <a:p>
            <a:pPr lvl="3"/>
            <a:r>
              <a:rPr lang="en-US" dirty="0" smtClean="0"/>
              <a:t>Deep [knowledge for different tasks/situations]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Knowledge engineer: They provide information For the K.B.. They acquire/ extract information for the K.B from human experts or documents  and convert it into a form that can be manipulated by the E.S. usually in the form of If</a:t>
            </a:r>
            <a:r>
              <a:rPr lang="mr-IN" dirty="0" smtClean="0"/>
              <a:t>…</a:t>
            </a:r>
            <a:r>
              <a:rPr lang="en-US" dirty="0" smtClean="0"/>
              <a:t>.ELSE rule.</a:t>
            </a:r>
          </a:p>
          <a:p>
            <a:r>
              <a:rPr lang="en-US" dirty="0"/>
              <a:t>Knowledge acquisition as: “the transfer and trans- formation of potential problem-solving expertise from some knowledge source to a program.” </a:t>
            </a:r>
            <a:endParaRPr lang="en-US" dirty="0" smtClean="0"/>
          </a:p>
          <a:p>
            <a:r>
              <a:rPr lang="en-US" dirty="0" smtClean="0"/>
              <a:t>Knowledge representation may be in the form of rules, propositions, predicates, semantic nets ,frames etc. This knowledge can be used for learning or reasoning.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difficulties in knowledge acquisition are: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Many facts and principles cannot be easily represented as mathematical theory or as a deterministic model. </a:t>
            </a:r>
          </a:p>
          <a:p>
            <a:pPr marL="0" indent="0">
              <a:buNone/>
            </a:pPr>
            <a:r>
              <a:rPr lang="en-US" dirty="0" smtClean="0"/>
              <a:t>	– </a:t>
            </a:r>
            <a:r>
              <a:rPr lang="en-US" dirty="0"/>
              <a:t>Human expertise is usually set in the context of commonsense </a:t>
            </a:r>
            <a:r>
              <a:rPr lang="en-US" dirty="0" err="1"/>
              <a:t>knowl</a:t>
            </a:r>
            <a:r>
              <a:rPr lang="en-US" dirty="0"/>
              <a:t>- edge.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5. Inference Engine </a:t>
            </a:r>
            <a:r>
              <a:rPr lang="en-US" dirty="0" smtClean="0"/>
              <a:t>: Component which uses rules to deduce correct conclusions/solutions.</a:t>
            </a:r>
          </a:p>
          <a:p>
            <a:pPr lvl="1"/>
            <a:r>
              <a:rPr lang="en-US" dirty="0" smtClean="0"/>
              <a:t>For K.B, E.S, the Inference Engine acquires and manipulates knowledge from K.B</a:t>
            </a:r>
          </a:p>
          <a:p>
            <a:pPr lvl="1"/>
            <a:r>
              <a:rPr lang="en-US" dirty="0" smtClean="0"/>
              <a:t>For Rule based E.S, it </a:t>
            </a:r>
            <a:r>
              <a:rPr lang="en-US" dirty="0"/>
              <a:t>a</a:t>
            </a:r>
            <a:r>
              <a:rPr lang="en-US" dirty="0" smtClean="0"/>
              <a:t>pplies rule repeatedly to facts from earlier rule applications and adds new knowledge to the K.B while </a:t>
            </a:r>
            <a:r>
              <a:rPr lang="en-US" dirty="0" err="1" smtClean="0"/>
              <a:t>perfoming</a:t>
            </a:r>
            <a:r>
              <a:rPr lang="en-US" dirty="0" smtClean="0"/>
              <a:t> conflict resolution among the rules if any occurs.</a:t>
            </a:r>
          </a:p>
          <a:p>
            <a:pPr lvl="1"/>
            <a:r>
              <a:rPr lang="en-US" dirty="0" smtClean="0"/>
              <a:t>I.E has an explanation facility which gives reason as to why the E.S arrived at a certain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used by 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Forward chaining</a:t>
            </a:r>
            <a:r>
              <a:rPr lang="en-US" dirty="0" smtClean="0"/>
              <a:t>: It considers a chain of conditions to derive a particular outcome/action.(what can happen)</a:t>
            </a:r>
          </a:p>
          <a:p>
            <a:pPr lvl="1"/>
            <a:r>
              <a:rPr lang="en-US" dirty="0" smtClean="0"/>
              <a:t>It is data driven</a:t>
            </a:r>
          </a:p>
          <a:p>
            <a:pPr lvl="1"/>
            <a:r>
              <a:rPr lang="en-US" dirty="0" smtClean="0"/>
              <a:t>It uses BFS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4" y="3527647"/>
            <a:ext cx="6709103" cy="210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Backward Chaining: </a:t>
            </a:r>
            <a:r>
              <a:rPr lang="en-US" dirty="0" smtClean="0"/>
              <a:t>it considers what has already happened and tries to find out why it happened(what conditions caused it)</a:t>
            </a:r>
          </a:p>
          <a:p>
            <a:pPr lvl="1"/>
            <a:r>
              <a:rPr lang="en-US" dirty="0" smtClean="0"/>
              <a:t>It is goal driven</a:t>
            </a:r>
          </a:p>
          <a:p>
            <a:pPr lvl="1"/>
            <a:r>
              <a:rPr lang="en-US" dirty="0" smtClean="0"/>
              <a:t>It uses DFS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36" y="3523188"/>
            <a:ext cx="6432300" cy="23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E.S [domain basis]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domain[diagnostics </a:t>
            </a:r>
            <a:r>
              <a:rPr lang="en-US" dirty="0" err="1" smtClean="0"/>
              <a:t>e.g</a:t>
            </a:r>
            <a:r>
              <a:rPr lang="en-US" dirty="0" smtClean="0"/>
              <a:t> MYCIN]</a:t>
            </a:r>
          </a:p>
          <a:p>
            <a:r>
              <a:rPr lang="en-US" dirty="0" smtClean="0"/>
              <a:t>Monitoring system[pipeline monitoring]</a:t>
            </a:r>
          </a:p>
          <a:p>
            <a:r>
              <a:rPr lang="en-US" dirty="0" smtClean="0"/>
              <a:t>Control [</a:t>
            </a:r>
            <a:r>
              <a:rPr lang="en-US" dirty="0"/>
              <a:t>Interpreting, predicting, repairing, and monitoring system </a:t>
            </a:r>
            <a:r>
              <a:rPr lang="en-US" dirty="0" smtClean="0"/>
              <a:t>behaviors]</a:t>
            </a:r>
          </a:p>
          <a:p>
            <a:r>
              <a:rPr lang="en-US" dirty="0" smtClean="0"/>
              <a:t>Finance Prediction [stock markets, fraud analysis]</a:t>
            </a:r>
          </a:p>
          <a:p>
            <a:r>
              <a:rPr lang="en-US" dirty="0" smtClean="0"/>
              <a:t>Design[Car design, House design]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steps of Developing an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 problem domain</a:t>
            </a:r>
          </a:p>
          <a:p>
            <a:r>
              <a:rPr lang="en-US" dirty="0" smtClean="0"/>
              <a:t>Design E.S</a:t>
            </a:r>
          </a:p>
          <a:p>
            <a:r>
              <a:rPr lang="en-US" dirty="0" smtClean="0"/>
              <a:t>Develop prototype E.S</a:t>
            </a:r>
          </a:p>
          <a:p>
            <a:r>
              <a:rPr lang="en-US" dirty="0" smtClean="0"/>
              <a:t>Test and refine Prototype E.S</a:t>
            </a:r>
          </a:p>
          <a:p>
            <a:r>
              <a:rPr lang="en-US" dirty="0" smtClean="0"/>
              <a:t>Develop Complete E.S</a:t>
            </a:r>
          </a:p>
          <a:p>
            <a:r>
              <a:rPr lang="en-US" dirty="0" smtClean="0"/>
              <a:t>Maintain E.S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E.S development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defines tools that include the hardware and Software used to come up with the E.S </a:t>
            </a:r>
            <a:r>
              <a:rPr lang="en-US" dirty="0" err="1" smtClean="0"/>
              <a:t>e.g</a:t>
            </a:r>
            <a:endParaRPr lang="en-US" dirty="0" smtClean="0"/>
          </a:p>
          <a:p>
            <a:pPr lvl="1"/>
            <a:r>
              <a:rPr lang="en-US" dirty="0" smtClean="0"/>
              <a:t>Workstations/Expert System shells</a:t>
            </a:r>
          </a:p>
          <a:p>
            <a:pPr lvl="1"/>
            <a:r>
              <a:rPr lang="en-US" dirty="0" smtClean="0"/>
              <a:t>AI toolkits</a:t>
            </a:r>
          </a:p>
          <a:p>
            <a:pPr lvl="1"/>
            <a:r>
              <a:rPr lang="en-US" dirty="0" smtClean="0"/>
              <a:t>Large Databases</a:t>
            </a:r>
          </a:p>
          <a:p>
            <a:pPr lvl="1"/>
            <a:r>
              <a:rPr lang="en-US" dirty="0" smtClean="0"/>
              <a:t>High level Symbolic programming language[prolog/lisp/python]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27" y="835572"/>
            <a:ext cx="10367749" cy="5108028"/>
          </a:xfrm>
        </p:spPr>
      </p:pic>
    </p:spTree>
    <p:extLst>
      <p:ext uri="{BB962C8B-B14F-4D97-AF65-F5344CB8AC3E}">
        <p14:creationId xmlns:p14="http://schemas.microsoft.com/office/powerpoint/2010/main" val="55928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37" y="238221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0"/>
            <a:r>
              <a:rPr lang="en-US" b="1" dirty="0" smtClean="0"/>
              <a:t>Expert System</a:t>
            </a:r>
            <a:r>
              <a:rPr lang="en-US" dirty="0" smtClean="0"/>
              <a:t>-IS which mimics /copies human intelligence and expertise in solving problems</a:t>
            </a:r>
          </a:p>
          <a:p>
            <a:r>
              <a:rPr lang="en-US" dirty="0"/>
              <a:t>A</a:t>
            </a:r>
            <a:r>
              <a:rPr lang="en-US" dirty="0" smtClean="0"/>
              <a:t> system </a:t>
            </a:r>
            <a:r>
              <a:rPr lang="en-US" dirty="0"/>
              <a:t>that users human knowledge captured in a computer to solve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problems </a:t>
            </a:r>
            <a:r>
              <a:rPr lang="en-US" dirty="0"/>
              <a:t>that ordinarily require human expertise.” – </a:t>
            </a:r>
            <a:r>
              <a:rPr lang="en-US" dirty="0" err="1"/>
              <a:t>Efraim</a:t>
            </a:r>
            <a:r>
              <a:rPr lang="en-US" dirty="0"/>
              <a:t> Turban and Jay Aron- son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8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Cheaper-Cheaper than having more experts</a:t>
            </a:r>
          </a:p>
          <a:p>
            <a:r>
              <a:rPr lang="en-US" dirty="0" smtClean="0"/>
              <a:t>Faster</a:t>
            </a:r>
          </a:p>
          <a:p>
            <a:r>
              <a:rPr lang="en-US" dirty="0" smtClean="0"/>
              <a:t>More accurate</a:t>
            </a:r>
          </a:p>
          <a:p>
            <a:r>
              <a:rPr lang="en-US" dirty="0" smtClean="0"/>
              <a:t>Reduced risk to humans in hazardous environments</a:t>
            </a:r>
          </a:p>
          <a:p>
            <a:r>
              <a:rPr lang="en-US" dirty="0"/>
              <a:t>Multiple Experts Knowledge from multiple experts can be combined </a:t>
            </a:r>
            <a:endParaRPr lang="en-US" dirty="0" smtClean="0"/>
          </a:p>
          <a:p>
            <a:r>
              <a:rPr lang="en-US" dirty="0" smtClean="0"/>
              <a:t>Lack bias</a:t>
            </a:r>
          </a:p>
          <a:p>
            <a:r>
              <a:rPr lang="en-US" dirty="0"/>
              <a:t>Can work with incomplete or uncertain data Will be able to produce </a:t>
            </a:r>
            <a:r>
              <a:rPr lang="en-US"/>
              <a:t>an </a:t>
            </a:r>
            <a:r>
              <a:rPr lang="en-US" smtClean="0"/>
              <a:t>answer</a:t>
            </a:r>
            <a:r>
              <a:rPr lang="en-US" dirty="0"/>
              <a:t>, but it may not be certain</a:t>
            </a:r>
            <a:endParaRPr lang="en-US" dirty="0" smtClean="0"/>
          </a:p>
          <a:p>
            <a:r>
              <a:rPr lang="en-US" dirty="0" smtClean="0"/>
              <a:t>Versatile</a:t>
            </a:r>
          </a:p>
          <a:p>
            <a:r>
              <a:rPr lang="en-US" dirty="0" smtClean="0"/>
              <a:t>Easily available[easy to mass produce]</a:t>
            </a:r>
          </a:p>
        </p:txBody>
      </p:sp>
    </p:spTree>
    <p:extLst>
      <p:ext uri="{BB962C8B-B14F-4D97-AF65-F5344CB8AC3E}">
        <p14:creationId xmlns:p14="http://schemas.microsoft.com/office/powerpoint/2010/main" val="152379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 of acquiring new knowledge</a:t>
            </a:r>
          </a:p>
          <a:p>
            <a:r>
              <a:rPr lang="en-US" dirty="0" smtClean="0"/>
              <a:t>Are domain specific</a:t>
            </a:r>
          </a:p>
          <a:p>
            <a:r>
              <a:rPr lang="en-US" dirty="0"/>
              <a:t>Difficulty of independently verifying experts conclusions.</a:t>
            </a:r>
            <a:endParaRPr lang="en-US" dirty="0" smtClean="0"/>
          </a:p>
          <a:p>
            <a:r>
              <a:rPr lang="en-US" dirty="0" smtClean="0"/>
              <a:t>High initial development costs</a:t>
            </a:r>
          </a:p>
          <a:p>
            <a:r>
              <a:rPr lang="en-US" dirty="0" smtClean="0"/>
              <a:t>Loss of jobs for humans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Systems VS. Conventional Programs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 systems simulate human reasoning about a problem domain, while conventional programs simulate the domain itself. </a:t>
            </a:r>
          </a:p>
          <a:p>
            <a:r>
              <a:rPr lang="en-US" dirty="0" smtClean="0"/>
              <a:t>E.S </a:t>
            </a:r>
            <a:r>
              <a:rPr lang="en-US" dirty="0"/>
              <a:t>perform reasoning over representations of human knowledge, numerical calculations and data retrieval while conventional programs perform </a:t>
            </a:r>
            <a:r>
              <a:rPr lang="en-US" dirty="0" err="1"/>
              <a:t>numeri</a:t>
            </a:r>
            <a:r>
              <a:rPr lang="en-US" dirty="0"/>
              <a:t>- </a:t>
            </a:r>
            <a:r>
              <a:rPr lang="en-US" dirty="0" err="1"/>
              <a:t>cal</a:t>
            </a:r>
            <a:r>
              <a:rPr lang="en-US" dirty="0"/>
              <a:t> calculations and data retrieval. </a:t>
            </a:r>
          </a:p>
          <a:p>
            <a:r>
              <a:rPr lang="en-US" dirty="0" smtClean="0"/>
              <a:t>E.S </a:t>
            </a:r>
            <a:r>
              <a:rPr lang="en-US" dirty="0"/>
              <a:t>solve problems using heuristic or approximate methods that do not guar- </a:t>
            </a:r>
            <a:r>
              <a:rPr lang="en-US" dirty="0" err="1"/>
              <a:t>antee</a:t>
            </a:r>
            <a:r>
              <a:rPr lang="en-US" dirty="0"/>
              <a:t> success, while conventional programs provide algorithmic 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Expert Systems VS. Other AI Programs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E.S </a:t>
            </a:r>
            <a:r>
              <a:rPr lang="en-US" dirty="0"/>
              <a:t>deal with problems that require human expertise, while most AI programs focus on abstract mathematical problems or simplified versions of real problems. </a:t>
            </a:r>
          </a:p>
          <a:p>
            <a:r>
              <a:rPr lang="en-US" dirty="0" smtClean="0"/>
              <a:t>E.S </a:t>
            </a:r>
            <a:r>
              <a:rPr lang="en-US" dirty="0"/>
              <a:t>must be fast and reliable in order to be useful, most AI </a:t>
            </a:r>
            <a:r>
              <a:rPr lang="en-US" dirty="0" smtClean="0"/>
              <a:t>programs </a:t>
            </a:r>
            <a:r>
              <a:rPr lang="en-US" dirty="0"/>
              <a:t>do not run very fast and are programs rather than supported software. </a:t>
            </a:r>
            <a:endParaRPr lang="en-US" dirty="0" smtClean="0"/>
          </a:p>
          <a:p>
            <a:r>
              <a:rPr lang="en-US" dirty="0"/>
              <a:t>Expert systems must be able to explain and justify their solutions, other AI programs do not have to meet this requirement because their users are the developers.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Reasoning Used by E.S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Inductive </a:t>
            </a:r>
            <a:r>
              <a:rPr lang="en-US" b="1" dirty="0"/>
              <a:t>R</a:t>
            </a:r>
            <a:r>
              <a:rPr lang="en-US" b="1" dirty="0" smtClean="0"/>
              <a:t>easoning</a:t>
            </a:r>
            <a:r>
              <a:rPr lang="en-US" dirty="0" smtClean="0"/>
              <a:t>: Use case based reasoning(analogy) and rule based reasoning(</a:t>
            </a:r>
            <a:r>
              <a:rPr lang="en-US" dirty="0" err="1" smtClean="0"/>
              <a:t>K.B+Facts</a:t>
            </a:r>
            <a:r>
              <a:rPr lang="en-US" dirty="0" smtClean="0"/>
              <a:t> +I.E) to move from specific to general</a:t>
            </a:r>
          </a:p>
          <a:p>
            <a:r>
              <a:rPr lang="en-US" b="1" dirty="0" smtClean="0"/>
              <a:t>Deductive reasoning: </a:t>
            </a:r>
            <a:r>
              <a:rPr lang="en-US" dirty="0" smtClean="0"/>
              <a:t>Use </a:t>
            </a:r>
            <a:r>
              <a:rPr lang="en-US" dirty="0"/>
              <a:t>proposition and </a:t>
            </a:r>
            <a:r>
              <a:rPr lang="en-US" dirty="0" err="1"/>
              <a:t>presdicate</a:t>
            </a:r>
            <a:r>
              <a:rPr lang="en-US" dirty="0"/>
              <a:t> calculus to move from general to specific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 Expert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76" b="2876"/>
          <a:stretch/>
        </p:blipFill>
        <p:spPr>
          <a:xfrm>
            <a:off x="2774730" y="2509870"/>
            <a:ext cx="6747642" cy="2959100"/>
          </a:xfrm>
        </p:spPr>
      </p:pic>
    </p:spTree>
    <p:extLst>
      <p:ext uri="{BB962C8B-B14F-4D97-AF65-F5344CB8AC3E}">
        <p14:creationId xmlns:p14="http://schemas.microsoft.com/office/powerpoint/2010/main" val="13539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Expert System shell: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specialized </a:t>
            </a:r>
            <a:r>
              <a:rPr lang="en-US" dirty="0"/>
              <a:t>software tool that is used to develop an expert system. it is made up of the following three components 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The User Interface: </a:t>
            </a:r>
            <a:r>
              <a:rPr lang="en-US" dirty="0"/>
              <a:t>It provides means for the non-expert to interact with the knowledge contained in the knowledge base. </a:t>
            </a:r>
          </a:p>
          <a:p>
            <a:pPr lvl="1"/>
            <a:r>
              <a:rPr lang="en-US" b="1" dirty="0"/>
              <a:t>The Inference Engine: </a:t>
            </a:r>
            <a:r>
              <a:rPr lang="en-US" dirty="0"/>
              <a:t>This is the core of the expert system. It determines how the rules in the knowledge base are processed. The inference engine can be backward chaining, forward chaining or both. </a:t>
            </a:r>
          </a:p>
          <a:p>
            <a:pPr lvl="1"/>
            <a:r>
              <a:rPr lang="en-US" b="1" dirty="0"/>
              <a:t>The Working Memory: </a:t>
            </a:r>
            <a:r>
              <a:rPr lang="en-US" dirty="0"/>
              <a:t>An area of memory </a:t>
            </a:r>
            <a:r>
              <a:rPr lang="en-US" dirty="0" smtClean="0"/>
              <a:t>containing</a:t>
            </a:r>
          </a:p>
          <a:p>
            <a:pPr marL="457200" lvl="1" indent="0">
              <a:buNone/>
            </a:pPr>
            <a:r>
              <a:rPr lang="en-US" dirty="0" smtClean="0"/>
              <a:t>	 </a:t>
            </a:r>
            <a:r>
              <a:rPr lang="en-US" dirty="0"/>
              <a:t>– Observed facts. </a:t>
            </a:r>
          </a:p>
          <a:p>
            <a:pPr marL="457200" lvl="1" indent="0">
              <a:buNone/>
            </a:pPr>
            <a:r>
              <a:rPr lang="en-US" dirty="0" smtClean="0"/>
              <a:t>	– </a:t>
            </a:r>
            <a:r>
              <a:rPr lang="en-US" dirty="0"/>
              <a:t>New facts deduced from observed facts.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9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User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User interface</a:t>
            </a:r>
            <a:r>
              <a:rPr lang="en-US" dirty="0" smtClean="0"/>
              <a:t>/</a:t>
            </a:r>
            <a:r>
              <a:rPr lang="en-US" dirty="0" err="1" smtClean="0"/>
              <a:t>Blackboard:point</a:t>
            </a:r>
            <a:r>
              <a:rPr lang="en-US" dirty="0" smtClean="0"/>
              <a:t> of interaction between the User and E.S. It is usually a NLP interface.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Working memory: </a:t>
            </a:r>
            <a:r>
              <a:rPr lang="en-US" dirty="0" smtClean="0"/>
              <a:t>Where computations Occur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Domain Expert: </a:t>
            </a:r>
            <a:r>
              <a:rPr lang="en-US" dirty="0" smtClean="0"/>
              <a:t>Specialists who contribute knowledge to be captured in the K.B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1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expert must: </a:t>
            </a:r>
          </a:p>
          <a:p>
            <a:pPr lvl="1"/>
            <a:r>
              <a:rPr lang="en-US" dirty="0"/>
              <a:t>Be able to perform a task; </a:t>
            </a:r>
          </a:p>
          <a:p>
            <a:pPr lvl="1"/>
            <a:r>
              <a:rPr lang="en-US" dirty="0"/>
              <a:t>Know how to perform the task; </a:t>
            </a:r>
          </a:p>
          <a:p>
            <a:pPr lvl="1"/>
            <a:r>
              <a:rPr lang="en-US" dirty="0"/>
              <a:t>Be able to explain how they perform the task; </a:t>
            </a:r>
          </a:p>
          <a:p>
            <a:pPr lvl="1"/>
            <a:r>
              <a:rPr lang="en-US" dirty="0"/>
              <a:t>Have the time to explain how they perform the task; </a:t>
            </a:r>
          </a:p>
          <a:p>
            <a:pPr lvl="1"/>
            <a:r>
              <a:rPr lang="en-US" dirty="0"/>
              <a:t>Be motivated to cooperate in the enterprise.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11126</TotalTime>
  <Words>924</Words>
  <Application>Microsoft Macintosh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Garamond</vt:lpstr>
      <vt:lpstr>Mangal</vt:lpstr>
      <vt:lpstr>Arial</vt:lpstr>
      <vt:lpstr>Organic</vt:lpstr>
      <vt:lpstr>ECII/ECSI 3206: Artificial Intelligence [and expert systems] Topic 7: Expert Systems</vt:lpstr>
      <vt:lpstr>Introduction to Expert Systems</vt:lpstr>
      <vt:lpstr>Expert Systems VS. Conventional Programs </vt:lpstr>
      <vt:lpstr>Expert Systems VS. Other AI Programs  </vt:lpstr>
      <vt:lpstr>Methods of Reasoning Used by E.S</vt:lpstr>
      <vt:lpstr>Components of an Expert System</vt:lpstr>
      <vt:lpstr>The Expert System shell: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Techniques used by IE</vt:lpstr>
      <vt:lpstr>PowerPoint Presentation</vt:lpstr>
      <vt:lpstr>Applications of E.S [domain basis]</vt:lpstr>
      <vt:lpstr>General steps of Developing an E.S</vt:lpstr>
      <vt:lpstr>E.S development Environments</vt:lpstr>
      <vt:lpstr>PowerPoint Presentation</vt:lpstr>
      <vt:lpstr>Advantages of E.S</vt:lpstr>
      <vt:lpstr>Disadvantages of E.S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[and expert systems]</dc:title>
  <dc:creator>Microsoft Office User</dc:creator>
  <cp:lastModifiedBy>Microsoft Office User</cp:lastModifiedBy>
  <cp:revision>306</cp:revision>
  <dcterms:created xsi:type="dcterms:W3CDTF">2021-05-13T03:34:55Z</dcterms:created>
  <dcterms:modified xsi:type="dcterms:W3CDTF">2022-05-13T06:09:48Z</dcterms:modified>
</cp:coreProperties>
</file>