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8" r:id="rId4"/>
    <p:sldId id="271" r:id="rId5"/>
    <p:sldId id="264" r:id="rId6"/>
    <p:sldId id="272" r:id="rId7"/>
    <p:sldId id="273" r:id="rId8"/>
    <p:sldId id="274" r:id="rId9"/>
    <p:sldId id="269" r:id="rId10"/>
    <p:sldId id="260" r:id="rId11"/>
    <p:sldId id="261" r:id="rId12"/>
    <p:sldId id="275" r:id="rId13"/>
    <p:sldId id="287" r:id="rId14"/>
    <p:sldId id="276" r:id="rId15"/>
    <p:sldId id="278" r:id="rId16"/>
    <p:sldId id="258" r:id="rId17"/>
    <p:sldId id="279" r:id="rId18"/>
    <p:sldId id="263" r:id="rId19"/>
    <p:sldId id="280" r:id="rId20"/>
    <p:sldId id="262" r:id="rId21"/>
    <p:sldId id="265" r:id="rId22"/>
    <p:sldId id="266" r:id="rId23"/>
    <p:sldId id="281" r:id="rId24"/>
    <p:sldId id="282" r:id="rId25"/>
    <p:sldId id="283" r:id="rId26"/>
    <p:sldId id="284" r:id="rId27"/>
    <p:sldId id="285" r:id="rId28"/>
    <p:sldId id="267" r:id="rId29"/>
    <p:sldId id="277"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p:restoredTop sz="94821"/>
  </p:normalViewPr>
  <p:slideViewPr>
    <p:cSldViewPr snapToGrid="0" snapToObjects="1">
      <p:cViewPr>
        <p:scale>
          <a:sx n="110" d="100"/>
          <a:sy n="110" d="100"/>
        </p:scale>
        <p:origin x="1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6/17/21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6/17/21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6/17/21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6/17/21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6/17/21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6/17/21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6/17/21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6/17/21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6/17/21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ternetlivestats.com/one-second/#email-ban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a:t>
            </a:r>
            <a:r>
              <a:rPr lang="en-US" sz="3100" dirty="0"/>
              <a:t>8</a:t>
            </a:r>
            <a:r>
              <a:rPr lang="en-US" sz="3100" dirty="0" smtClean="0"/>
              <a:t>: Natural Language Processing</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Terminology</a:t>
            </a:r>
            <a:endParaRPr lang="en-US" dirty="0"/>
          </a:p>
        </p:txBody>
      </p:sp>
      <p:sp>
        <p:nvSpPr>
          <p:cNvPr id="3" name="Content Placeholder 2"/>
          <p:cNvSpPr>
            <a:spLocks noGrp="1"/>
          </p:cNvSpPr>
          <p:nvPr>
            <p:ph idx="1"/>
          </p:nvPr>
        </p:nvSpPr>
        <p:spPr>
          <a:xfrm>
            <a:off x="1295401" y="2419109"/>
            <a:ext cx="9601196" cy="3692324"/>
          </a:xfrm>
        </p:spPr>
        <p:txBody>
          <a:bodyPr>
            <a:normAutofit fontScale="85000" lnSpcReduction="20000"/>
          </a:bodyPr>
          <a:lstStyle/>
          <a:p>
            <a:r>
              <a:rPr lang="en-US" b="1" dirty="0" smtClean="0"/>
              <a:t>Morphology</a:t>
            </a:r>
            <a:r>
              <a:rPr lang="en-US" dirty="0" smtClean="0"/>
              <a:t>-</a:t>
            </a:r>
            <a:r>
              <a:rPr lang="en-US" dirty="0"/>
              <a:t>It is a study of construction of </a:t>
            </a:r>
            <a:r>
              <a:rPr lang="en-US" dirty="0" smtClean="0"/>
              <a:t>words</a:t>
            </a:r>
          </a:p>
          <a:p>
            <a:r>
              <a:rPr lang="en-US" b="1" dirty="0"/>
              <a:t>Semantics</a:t>
            </a:r>
            <a:r>
              <a:rPr lang="en-US" dirty="0"/>
              <a:t>-It is concerned with the meaning of words and how to combine words into meaningful phrases and sentences.</a:t>
            </a:r>
            <a:endParaRPr lang="en-US" dirty="0" smtClean="0"/>
          </a:p>
          <a:p>
            <a:r>
              <a:rPr lang="en-US" b="1" dirty="0" smtClean="0"/>
              <a:t>Phonology</a:t>
            </a:r>
            <a:r>
              <a:rPr lang="en-US" dirty="0" smtClean="0"/>
              <a:t>-It is </a:t>
            </a:r>
            <a:r>
              <a:rPr lang="en-US" dirty="0"/>
              <a:t>study of organizing sound systematically</a:t>
            </a:r>
            <a:r>
              <a:rPr lang="en-US" dirty="0" smtClean="0"/>
              <a:t>.</a:t>
            </a:r>
          </a:p>
          <a:p>
            <a:r>
              <a:rPr lang="en-US" b="1" dirty="0"/>
              <a:t>Pragmatics</a:t>
            </a:r>
            <a:r>
              <a:rPr lang="en-US" dirty="0"/>
              <a:t>-It deals with using and understanding sentences in different situations and how the interpretation of the sentence is affected</a:t>
            </a:r>
            <a:r>
              <a:rPr lang="en-US" dirty="0" smtClean="0"/>
              <a:t>.</a:t>
            </a:r>
          </a:p>
          <a:p>
            <a:r>
              <a:rPr lang="en-US" b="1" dirty="0" smtClean="0"/>
              <a:t>Discourse</a:t>
            </a:r>
            <a:r>
              <a:rPr lang="en-US" dirty="0" smtClean="0"/>
              <a:t>-How current sentence can affect meaning of the next one.</a:t>
            </a:r>
          </a:p>
          <a:p>
            <a:r>
              <a:rPr lang="en-US" b="1" dirty="0" smtClean="0"/>
              <a:t>Stop words</a:t>
            </a:r>
            <a:r>
              <a:rPr lang="en-US" dirty="0" smtClean="0"/>
              <a:t>-commonly used words in a language.</a:t>
            </a:r>
          </a:p>
          <a:p>
            <a:r>
              <a:rPr lang="en-US" b="1" dirty="0" smtClean="0"/>
              <a:t>Document term matrix- </a:t>
            </a:r>
            <a:r>
              <a:rPr lang="en-US" dirty="0" smtClean="0"/>
              <a:t>A tool used to show the frequency of words in a particular document/set of documents.</a:t>
            </a:r>
          </a:p>
          <a:p>
            <a:endParaRPr lang="en-US" dirty="0" smtClean="0"/>
          </a:p>
        </p:txBody>
      </p:sp>
    </p:spTree>
    <p:extLst>
      <p:ext uri="{BB962C8B-B14F-4D97-AF65-F5344CB8AC3E}">
        <p14:creationId xmlns:p14="http://schemas.microsoft.com/office/powerpoint/2010/main" val="1021940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mr-IN"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Syntax</a:t>
            </a:r>
            <a:r>
              <a:rPr lang="en-US" dirty="0"/>
              <a:t>-It refers to arranging words to make a sentence. It also involves determining the structural role of words in the sentence and in phrases</a:t>
            </a:r>
          </a:p>
          <a:p>
            <a:r>
              <a:rPr lang="en-US" b="1" dirty="0"/>
              <a:t>World of knowledge</a:t>
            </a:r>
            <a:r>
              <a:rPr lang="en-US" dirty="0"/>
              <a:t>-It includes the general knowledge about the world.</a:t>
            </a:r>
          </a:p>
          <a:p>
            <a:r>
              <a:rPr lang="en-US" b="1" dirty="0"/>
              <a:t>Lexicon</a:t>
            </a:r>
            <a:r>
              <a:rPr lang="en-US" dirty="0"/>
              <a:t>-Collection of phrases and words in a language</a:t>
            </a:r>
            <a:r>
              <a:rPr lang="en-US" dirty="0" smtClean="0"/>
              <a:t>.</a:t>
            </a:r>
          </a:p>
          <a:p>
            <a:r>
              <a:rPr lang="en-US" b="1" dirty="0"/>
              <a:t>Tokenization</a:t>
            </a:r>
            <a:r>
              <a:rPr lang="en-US" dirty="0"/>
              <a:t>-Breaking down a sentence into </a:t>
            </a:r>
            <a:r>
              <a:rPr lang="en-US" dirty="0" smtClean="0"/>
              <a:t>chunks(tokens) </a:t>
            </a:r>
            <a:r>
              <a:rPr lang="en-US" dirty="0"/>
              <a:t>for easier </a:t>
            </a:r>
            <a:r>
              <a:rPr lang="en-US" dirty="0" smtClean="0"/>
              <a:t>analysis</a:t>
            </a:r>
          </a:p>
          <a:p>
            <a:r>
              <a:rPr lang="en-US" b="1" dirty="0" smtClean="0"/>
              <a:t>Stemming</a:t>
            </a:r>
            <a:r>
              <a:rPr lang="en-US" dirty="0" smtClean="0"/>
              <a:t>-normalize a word by removing prefix or suffix to have it in its root/base form</a:t>
            </a:r>
          </a:p>
          <a:p>
            <a:r>
              <a:rPr lang="en-US" b="1" dirty="0" err="1" smtClean="0"/>
              <a:t>Lemmitization</a:t>
            </a:r>
            <a:r>
              <a:rPr lang="en-US" dirty="0" smtClean="0"/>
              <a:t>-Finding meaning of a word before stemming</a:t>
            </a:r>
            <a:endParaRPr lang="en-US" dirty="0"/>
          </a:p>
          <a:p>
            <a:r>
              <a:rPr lang="en-US" b="1" dirty="0" smtClean="0"/>
              <a:t>Ambiguity</a:t>
            </a:r>
            <a:r>
              <a:rPr lang="en-US" dirty="0" smtClean="0"/>
              <a:t>-State </a:t>
            </a:r>
            <a:r>
              <a:rPr lang="en-US" dirty="0"/>
              <a:t>of uncertainty in meaning</a:t>
            </a:r>
          </a:p>
          <a:p>
            <a:pPr marL="0" indent="0">
              <a:buNone/>
            </a:pPr>
            <a:endParaRPr lang="en-US" dirty="0"/>
          </a:p>
        </p:txBody>
      </p:sp>
    </p:spTree>
    <p:extLst>
      <p:ext uri="{BB962C8B-B14F-4D97-AF65-F5344CB8AC3E}">
        <p14:creationId xmlns:p14="http://schemas.microsoft.com/office/powerpoint/2010/main" val="100507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295401" y="2430684"/>
            <a:ext cx="9601196" cy="3738622"/>
          </a:xfrm>
        </p:spPr>
        <p:txBody>
          <a:bodyPr>
            <a:normAutofit fontScale="92500" lnSpcReduction="20000"/>
          </a:bodyPr>
          <a:lstStyle/>
          <a:p>
            <a:r>
              <a:rPr lang="en-US" b="1" dirty="0" smtClean="0"/>
              <a:t>Synonyms</a:t>
            </a:r>
            <a:r>
              <a:rPr lang="en-US" dirty="0" smtClean="0"/>
              <a:t>: </a:t>
            </a:r>
            <a:r>
              <a:rPr lang="en-US" dirty="0"/>
              <a:t>are words that are written differently but are similar in meaning. For </a:t>
            </a:r>
            <a:r>
              <a:rPr lang="en-US" dirty="0" smtClean="0"/>
              <a:t>example: Clever </a:t>
            </a:r>
            <a:r>
              <a:rPr lang="en-US" dirty="0"/>
              <a:t>and </a:t>
            </a:r>
            <a:r>
              <a:rPr lang="en-US" dirty="0" smtClean="0"/>
              <a:t>smart ,Begin </a:t>
            </a:r>
            <a:r>
              <a:rPr lang="en-US" dirty="0"/>
              <a:t>and </a:t>
            </a:r>
            <a:r>
              <a:rPr lang="en-US" dirty="0" smtClean="0"/>
              <a:t>start, Beautiful </a:t>
            </a:r>
            <a:r>
              <a:rPr lang="en-US" dirty="0"/>
              <a:t>and </a:t>
            </a:r>
            <a:r>
              <a:rPr lang="en-US" dirty="0" smtClean="0"/>
              <a:t>pretty</a:t>
            </a:r>
            <a:endParaRPr lang="en-US" dirty="0"/>
          </a:p>
          <a:p>
            <a:r>
              <a:rPr lang="en-US" b="1" dirty="0" smtClean="0"/>
              <a:t>Antonyms: </a:t>
            </a:r>
            <a:r>
              <a:rPr lang="en-US" dirty="0"/>
              <a:t>are words that have meanings that are opposite to each other. For </a:t>
            </a:r>
            <a:r>
              <a:rPr lang="en-US" dirty="0" smtClean="0"/>
              <a:t>example: Clever </a:t>
            </a:r>
            <a:r>
              <a:rPr lang="en-US" dirty="0"/>
              <a:t>and </a:t>
            </a:r>
            <a:r>
              <a:rPr lang="en-US" dirty="0" smtClean="0"/>
              <a:t>stupid, Begin </a:t>
            </a:r>
            <a:r>
              <a:rPr lang="en-US" dirty="0"/>
              <a:t>and </a:t>
            </a:r>
            <a:r>
              <a:rPr lang="en-US" dirty="0" smtClean="0"/>
              <a:t>end, Beautiful </a:t>
            </a:r>
            <a:r>
              <a:rPr lang="en-US" dirty="0"/>
              <a:t>and </a:t>
            </a:r>
            <a:r>
              <a:rPr lang="en-US" dirty="0" smtClean="0"/>
              <a:t>ugly, Sad </a:t>
            </a:r>
            <a:r>
              <a:rPr lang="en-US" dirty="0"/>
              <a:t>and </a:t>
            </a:r>
            <a:r>
              <a:rPr lang="en-US" dirty="0" smtClean="0"/>
              <a:t>happy</a:t>
            </a:r>
          </a:p>
          <a:p>
            <a:r>
              <a:rPr lang="en-US" b="1" dirty="0" smtClean="0"/>
              <a:t>Polysemy</a:t>
            </a:r>
            <a:r>
              <a:rPr lang="en-US" b="1" dirty="0"/>
              <a:t>: </a:t>
            </a:r>
            <a:r>
              <a:rPr lang="en-US" dirty="0"/>
              <a:t>Words that have the same written form and a related meaning. For example:	You must face your </a:t>
            </a:r>
            <a:r>
              <a:rPr lang="en-US" dirty="0" smtClean="0"/>
              <a:t>fear. Vs. Her </a:t>
            </a:r>
            <a:r>
              <a:rPr lang="en-US" dirty="0"/>
              <a:t>face is beautiful</a:t>
            </a:r>
            <a:r>
              <a:rPr lang="en-US" dirty="0" smtClean="0"/>
              <a:t>.</a:t>
            </a:r>
          </a:p>
          <a:p>
            <a:r>
              <a:rPr lang="en-US" b="1" dirty="0" smtClean="0"/>
              <a:t>Hyponymy: </a:t>
            </a:r>
            <a:r>
              <a:rPr lang="en-US" dirty="0" smtClean="0"/>
              <a:t>A </a:t>
            </a:r>
            <a:r>
              <a:rPr lang="en-US" dirty="0"/>
              <a:t>word is a hyponym of another word if it represents a subclass of the other word. For </a:t>
            </a:r>
            <a:r>
              <a:rPr lang="en-US" dirty="0" smtClean="0"/>
              <a:t>example : Orange </a:t>
            </a:r>
            <a:r>
              <a:rPr lang="en-US" dirty="0"/>
              <a:t>is a hyponym of </a:t>
            </a:r>
            <a:r>
              <a:rPr lang="en-US" dirty="0" smtClean="0"/>
              <a:t>fruit and Yellow </a:t>
            </a:r>
            <a:r>
              <a:rPr lang="en-US" dirty="0"/>
              <a:t>is a hyponym of </a:t>
            </a:r>
            <a:r>
              <a:rPr lang="en-US" dirty="0" smtClean="0"/>
              <a:t>color</a:t>
            </a:r>
          </a:p>
          <a:p>
            <a:r>
              <a:rPr lang="en-US" b="1" dirty="0"/>
              <a:t>Text </a:t>
            </a:r>
            <a:r>
              <a:rPr lang="en-US" b="1" dirty="0" smtClean="0"/>
              <a:t>normalization: </a:t>
            </a:r>
            <a:r>
              <a:rPr lang="en-US" dirty="0"/>
              <a:t>is the process of transforming text into a single form, which ensures consistency before operations are performed on it</a:t>
            </a:r>
          </a:p>
          <a:p>
            <a:endParaRPr lang="en-US" dirty="0" smtClean="0"/>
          </a:p>
          <a:p>
            <a:pPr marL="0" indent="0">
              <a:buNone/>
            </a:pPr>
            <a:endParaRPr lang="en-US" dirty="0"/>
          </a:p>
        </p:txBody>
      </p:sp>
    </p:spTree>
    <p:extLst>
      <p:ext uri="{BB962C8B-B14F-4D97-AF65-F5344CB8AC3E}">
        <p14:creationId xmlns:p14="http://schemas.microsoft.com/office/powerpoint/2010/main" val="498440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a:t>Here are some examples of normalization</a:t>
            </a:r>
            <a:r>
              <a:rPr lang="en-US" dirty="0" smtClean="0"/>
              <a:t>:</a:t>
            </a:r>
            <a:endParaRPr lang="en-US" dirty="0"/>
          </a:p>
          <a:p>
            <a:r>
              <a:rPr lang="en-US" dirty="0"/>
              <a:t>Examples</a:t>
            </a:r>
            <a:r>
              <a:rPr lang="en-US" dirty="0" smtClean="0"/>
              <a:t>:</a:t>
            </a:r>
            <a:endParaRPr lang="en-US" dirty="0"/>
          </a:p>
          <a:p>
            <a:pPr lvl="1"/>
            <a:r>
              <a:rPr lang="en-US" dirty="0" smtClean="0"/>
              <a:t>Case </a:t>
            </a:r>
            <a:r>
              <a:rPr lang="en-US" dirty="0"/>
              <a:t>folding: Child → </a:t>
            </a:r>
            <a:r>
              <a:rPr lang="en-US" dirty="0" smtClean="0"/>
              <a:t>child</a:t>
            </a:r>
            <a:endParaRPr lang="en-US" dirty="0"/>
          </a:p>
          <a:p>
            <a:pPr lvl="1"/>
            <a:r>
              <a:rPr lang="en-US" dirty="0" smtClean="0"/>
              <a:t>Duplication </a:t>
            </a:r>
            <a:r>
              <a:rPr lang="en-US" dirty="0"/>
              <a:t>removal: </a:t>
            </a:r>
            <a:r>
              <a:rPr lang="en-US" dirty="0" err="1"/>
              <a:t>Hiiiiii</a:t>
            </a:r>
            <a:r>
              <a:rPr lang="en-US" dirty="0"/>
              <a:t> → </a:t>
            </a:r>
            <a:r>
              <a:rPr lang="en-US" dirty="0" smtClean="0"/>
              <a:t>Hi</a:t>
            </a:r>
            <a:endParaRPr lang="en-US" dirty="0"/>
          </a:p>
          <a:p>
            <a:pPr lvl="1"/>
            <a:r>
              <a:rPr lang="en-US" dirty="0" smtClean="0"/>
              <a:t>Acronyms </a:t>
            </a:r>
            <a:r>
              <a:rPr lang="en-US" dirty="0"/>
              <a:t>processing: WHO → World Health </a:t>
            </a:r>
            <a:r>
              <a:rPr lang="en-US" dirty="0" smtClean="0"/>
              <a:t>Organization</a:t>
            </a:r>
            <a:endParaRPr lang="en-US" dirty="0"/>
          </a:p>
          <a:p>
            <a:pPr lvl="1"/>
            <a:r>
              <a:rPr lang="en-US" dirty="0" smtClean="0"/>
              <a:t>Format </a:t>
            </a:r>
            <a:r>
              <a:rPr lang="en-US" dirty="0"/>
              <a:t>normalization: </a:t>
            </a:r>
            <a:r>
              <a:rPr lang="en-US" dirty="0" smtClean="0"/>
              <a:t>Ksh100 </a:t>
            </a:r>
            <a:r>
              <a:rPr lang="en-US" dirty="0"/>
              <a:t>→ 100 </a:t>
            </a:r>
            <a:r>
              <a:rPr lang="en-US" dirty="0" smtClean="0"/>
              <a:t>Shillings</a:t>
            </a:r>
            <a:endParaRPr lang="en-US" dirty="0"/>
          </a:p>
          <a:p>
            <a:pPr lvl="1"/>
            <a:r>
              <a:rPr lang="en-US" dirty="0" smtClean="0"/>
              <a:t>Value </a:t>
            </a:r>
            <a:r>
              <a:rPr lang="en-US" dirty="0"/>
              <a:t>normalization: 2 July 1980 → DATE</a:t>
            </a:r>
          </a:p>
          <a:p>
            <a:endParaRPr lang="en-US" dirty="0"/>
          </a:p>
        </p:txBody>
      </p:sp>
    </p:spTree>
    <p:extLst>
      <p:ext uri="{BB962C8B-B14F-4D97-AF65-F5344CB8AC3E}">
        <p14:creationId xmlns:p14="http://schemas.microsoft.com/office/powerpoint/2010/main" val="155542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a:xfrm>
            <a:off x="1295400" y="2407535"/>
            <a:ext cx="9885743" cy="3703898"/>
          </a:xfrm>
        </p:spPr>
        <p:txBody>
          <a:bodyPr>
            <a:normAutofit fontScale="85000" lnSpcReduction="20000"/>
          </a:bodyPr>
          <a:lstStyle/>
          <a:p>
            <a:r>
              <a:rPr lang="en-US" b="1" dirty="0"/>
              <a:t>Homonyms: </a:t>
            </a:r>
            <a:r>
              <a:rPr lang="en-US" dirty="0"/>
              <a:t>Words that have the same written form but have unrelated meanings. There are two types of homonyms:</a:t>
            </a:r>
          </a:p>
          <a:p>
            <a:pPr lvl="1"/>
            <a:r>
              <a:rPr lang="en-US" sz="2600" i="1" dirty="0"/>
              <a:t>Homographs: </a:t>
            </a:r>
            <a:r>
              <a:rPr lang="en-US" sz="2300" dirty="0"/>
              <a:t>Words that have the same written form. For example:</a:t>
            </a:r>
          </a:p>
          <a:p>
            <a:pPr lvl="2"/>
            <a:r>
              <a:rPr lang="en-US" sz="2100" dirty="0"/>
              <a:t>This answer is </a:t>
            </a:r>
            <a:r>
              <a:rPr lang="en-US" sz="2100" b="1" dirty="0"/>
              <a:t>right</a:t>
            </a:r>
            <a:r>
              <a:rPr lang="en-US" sz="2100" dirty="0"/>
              <a:t>.</a:t>
            </a:r>
          </a:p>
          <a:p>
            <a:pPr lvl="2"/>
            <a:r>
              <a:rPr lang="en-US" sz="2100" dirty="0"/>
              <a:t>The building is on the </a:t>
            </a:r>
            <a:r>
              <a:rPr lang="en-US" sz="2100" b="1" dirty="0"/>
              <a:t>right</a:t>
            </a:r>
            <a:r>
              <a:rPr lang="en-US" sz="2100" dirty="0"/>
              <a:t> side of the river.</a:t>
            </a:r>
          </a:p>
          <a:p>
            <a:pPr lvl="2"/>
            <a:r>
              <a:rPr lang="en-US" sz="2100" dirty="0"/>
              <a:t>You have the </a:t>
            </a:r>
            <a:r>
              <a:rPr lang="en-US" sz="2100" b="1" dirty="0"/>
              <a:t>right</a:t>
            </a:r>
            <a:r>
              <a:rPr lang="en-US" sz="2100" dirty="0"/>
              <a:t> to remain silent.</a:t>
            </a:r>
          </a:p>
          <a:p>
            <a:pPr lvl="2"/>
            <a:r>
              <a:rPr lang="en-US" sz="2100" dirty="0"/>
              <a:t>Come here </a:t>
            </a:r>
            <a:r>
              <a:rPr lang="en-US" sz="2100" b="1" dirty="0"/>
              <a:t>right</a:t>
            </a:r>
            <a:r>
              <a:rPr lang="en-US" sz="2100" dirty="0"/>
              <a:t> now.</a:t>
            </a:r>
          </a:p>
          <a:p>
            <a:pPr lvl="1"/>
            <a:r>
              <a:rPr lang="en-US" sz="2600" i="1" dirty="0"/>
              <a:t>Homophones: </a:t>
            </a:r>
            <a:r>
              <a:rPr lang="en-US" sz="2300" dirty="0"/>
              <a:t>Words that sound similar when spoken but have different meanings and spellings. For example:</a:t>
            </a:r>
          </a:p>
          <a:p>
            <a:pPr lvl="2"/>
            <a:r>
              <a:rPr lang="en-US" sz="2100" dirty="0" smtClean="0"/>
              <a:t>“</a:t>
            </a:r>
            <a:r>
              <a:rPr lang="en-US" sz="2100" dirty="0"/>
              <a:t>right” and “write”.</a:t>
            </a:r>
          </a:p>
          <a:p>
            <a:endParaRPr lang="en-US" dirty="0"/>
          </a:p>
        </p:txBody>
      </p:sp>
    </p:spTree>
    <p:extLst>
      <p:ext uri="{BB962C8B-B14F-4D97-AF65-F5344CB8AC3E}">
        <p14:creationId xmlns:p14="http://schemas.microsoft.com/office/powerpoint/2010/main" val="21232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NLP</a:t>
            </a:r>
            <a:endParaRPr lang="en-US" dirty="0"/>
          </a:p>
        </p:txBody>
      </p:sp>
      <p:sp>
        <p:nvSpPr>
          <p:cNvPr id="3" name="Content Placeholder 2"/>
          <p:cNvSpPr>
            <a:spLocks noGrp="1"/>
          </p:cNvSpPr>
          <p:nvPr>
            <p:ph idx="1"/>
          </p:nvPr>
        </p:nvSpPr>
        <p:spPr/>
        <p:txBody>
          <a:bodyPr/>
          <a:lstStyle/>
          <a:p>
            <a:r>
              <a:rPr lang="en-US" dirty="0"/>
              <a:t>Natural Language Understanding [NLU</a:t>
            </a:r>
            <a:r>
              <a:rPr lang="en-US" dirty="0" smtClean="0"/>
              <a:t>]</a:t>
            </a:r>
          </a:p>
          <a:p>
            <a:r>
              <a:rPr lang="en-US" dirty="0"/>
              <a:t>Natural Language Generation [NLG</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983" y="3784922"/>
            <a:ext cx="8509000" cy="2090946"/>
          </a:xfrm>
          <a:prstGeom prst="rect">
            <a:avLst/>
          </a:prstGeom>
        </p:spPr>
      </p:pic>
    </p:spTree>
    <p:extLst>
      <p:ext uri="{BB962C8B-B14F-4D97-AF65-F5344CB8AC3E}">
        <p14:creationId xmlns:p14="http://schemas.microsoft.com/office/powerpoint/2010/main" val="1009154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NLP</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Natural Language Understanding [NLU]- </a:t>
            </a:r>
            <a:r>
              <a:rPr lang="en-US" dirty="0" smtClean="0"/>
              <a:t>Involves mapping input in N.L into useful representation and analyzing different aspects of the language.</a:t>
            </a:r>
          </a:p>
          <a:p>
            <a:r>
              <a:rPr lang="en-US" dirty="0" smtClean="0"/>
              <a:t>When doing this , some Ambiguities may arise as follows:</a:t>
            </a:r>
          </a:p>
          <a:p>
            <a:pPr lvl="1"/>
            <a:r>
              <a:rPr lang="en-US" dirty="0"/>
              <a:t>Lexical Ambiguity </a:t>
            </a:r>
            <a:r>
              <a:rPr lang="en-US" dirty="0" err="1"/>
              <a:t>e.g</a:t>
            </a:r>
            <a:r>
              <a:rPr lang="en-US" dirty="0"/>
              <a:t> consider the word Board , fly, jam, current ,</a:t>
            </a:r>
            <a:r>
              <a:rPr lang="en-US" dirty="0" smtClean="0"/>
              <a:t>Mine, orange , </a:t>
            </a:r>
            <a:r>
              <a:rPr lang="en-US" dirty="0" err="1" smtClean="0"/>
              <a:t>mto</a:t>
            </a:r>
            <a:endParaRPr lang="en-US" dirty="0"/>
          </a:p>
          <a:p>
            <a:pPr lvl="1"/>
            <a:r>
              <a:rPr lang="en-US" dirty="0"/>
              <a:t>Syntax level Ambiguity </a:t>
            </a:r>
            <a:r>
              <a:rPr lang="en-US" dirty="0" err="1"/>
              <a:t>e.g</a:t>
            </a:r>
            <a:r>
              <a:rPr lang="en-US" dirty="0"/>
              <a:t> He lifted the boy with the red rope</a:t>
            </a:r>
          </a:p>
          <a:p>
            <a:pPr lvl="1"/>
            <a:r>
              <a:rPr lang="en-US" dirty="0"/>
              <a:t>Referential Ambiguity/Anaphoric Ambiguity </a:t>
            </a:r>
            <a:r>
              <a:rPr lang="en-US" dirty="0" err="1"/>
              <a:t>e.g</a:t>
            </a:r>
            <a:r>
              <a:rPr lang="en-US" dirty="0"/>
              <a:t> she said </a:t>
            </a:r>
            <a:r>
              <a:rPr lang="en-US" dirty="0" smtClean="0"/>
              <a:t>I </a:t>
            </a:r>
            <a:r>
              <a:rPr lang="en-US" dirty="0"/>
              <a:t>am </a:t>
            </a:r>
            <a:r>
              <a:rPr lang="en-US" dirty="0" smtClean="0"/>
              <a:t>tired</a:t>
            </a:r>
            <a:endParaRPr lang="en-US" dirty="0"/>
          </a:p>
          <a:p>
            <a:endParaRPr lang="en-US" dirty="0" smtClean="0"/>
          </a:p>
        </p:txBody>
      </p:sp>
    </p:spTree>
    <p:extLst>
      <p:ext uri="{BB962C8B-B14F-4D97-AF65-F5344CB8AC3E}">
        <p14:creationId xmlns:p14="http://schemas.microsoft.com/office/powerpoint/2010/main" val="1208580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r>
              <a:rPr lang="en-US" b="1" u="sng" dirty="0"/>
              <a:t>NLU </a:t>
            </a:r>
            <a:r>
              <a:rPr lang="en-US" b="1" u="sng" dirty="0" smtClean="0"/>
              <a:t>applications</a:t>
            </a:r>
            <a:endParaRPr lang="en-US" b="1" u="sng" dirty="0"/>
          </a:p>
          <a:p>
            <a:pPr lvl="1"/>
            <a:r>
              <a:rPr lang="en-US" dirty="0" smtClean="0"/>
              <a:t>Unstructured </a:t>
            </a:r>
            <a:r>
              <a:rPr lang="en-US" dirty="0"/>
              <a:t>to </a:t>
            </a:r>
            <a:r>
              <a:rPr lang="en-US" dirty="0" smtClean="0"/>
              <a:t>structured</a:t>
            </a:r>
            <a:endParaRPr lang="en-US" dirty="0"/>
          </a:p>
          <a:p>
            <a:pPr lvl="1"/>
            <a:r>
              <a:rPr lang="en-US" dirty="0" smtClean="0"/>
              <a:t>Question </a:t>
            </a:r>
            <a:r>
              <a:rPr lang="en-US" dirty="0"/>
              <a:t>and answer </a:t>
            </a:r>
            <a:r>
              <a:rPr lang="en-US" dirty="0" smtClean="0"/>
              <a:t>system</a:t>
            </a:r>
            <a:endParaRPr lang="en-US" dirty="0"/>
          </a:p>
          <a:p>
            <a:pPr lvl="1"/>
            <a:r>
              <a:rPr lang="en-US" dirty="0" smtClean="0"/>
              <a:t>Sentiment </a:t>
            </a:r>
            <a:r>
              <a:rPr lang="en-US" dirty="0"/>
              <a:t>analysis</a:t>
            </a:r>
          </a:p>
          <a:p>
            <a:endParaRPr lang="en-US" dirty="0"/>
          </a:p>
        </p:txBody>
      </p:sp>
      <p:pic>
        <p:nvPicPr>
          <p:cNvPr id="4" name="Picture 3"/>
          <p:cNvPicPr>
            <a:picLocks noChangeAspect="1"/>
          </p:cNvPicPr>
          <p:nvPr/>
        </p:nvPicPr>
        <p:blipFill>
          <a:blip r:embed="rId2"/>
          <a:stretch>
            <a:fillRect/>
          </a:stretch>
        </p:blipFill>
        <p:spPr>
          <a:xfrm>
            <a:off x="5717894" y="2384190"/>
            <a:ext cx="5178703" cy="3268208"/>
          </a:xfrm>
          <a:prstGeom prst="rect">
            <a:avLst/>
          </a:prstGeom>
        </p:spPr>
      </p:pic>
    </p:spTree>
    <p:extLst>
      <p:ext uri="{BB962C8B-B14F-4D97-AF65-F5344CB8AC3E}">
        <p14:creationId xmlns:p14="http://schemas.microsoft.com/office/powerpoint/2010/main" val="1216509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 Natural </a:t>
            </a:r>
            <a:r>
              <a:rPr lang="en-US" b="1" dirty="0"/>
              <a:t>Language Generation [NLG]- </a:t>
            </a:r>
            <a:r>
              <a:rPr lang="en-US" dirty="0"/>
              <a:t>Involves producing meaningful phrases and sentences in the form of natural language .It involves the following:</a:t>
            </a:r>
          </a:p>
          <a:p>
            <a:pPr lvl="1"/>
            <a:r>
              <a:rPr lang="en-US" dirty="0"/>
              <a:t>Text planning[ </a:t>
            </a:r>
            <a:r>
              <a:rPr lang="en-US" dirty="0" err="1"/>
              <a:t>retreving</a:t>
            </a:r>
            <a:r>
              <a:rPr lang="en-US" dirty="0"/>
              <a:t> content from a K.B]</a:t>
            </a:r>
          </a:p>
          <a:p>
            <a:pPr lvl="1"/>
            <a:r>
              <a:rPr lang="en-US" dirty="0"/>
              <a:t>Sentence planning[choosing the required words to make a sentence]</a:t>
            </a:r>
          </a:p>
          <a:p>
            <a:pPr lvl="1"/>
            <a:r>
              <a:rPr lang="en-US" dirty="0"/>
              <a:t>Text realization[mapping sentence plan into sentence structure]</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002518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u="sng" dirty="0"/>
              <a:t>NLG </a:t>
            </a:r>
            <a:r>
              <a:rPr lang="en-US" b="1" u="sng" dirty="0" smtClean="0"/>
              <a:t>applications</a:t>
            </a:r>
            <a:endParaRPr lang="en-US" b="1" u="sng" dirty="0"/>
          </a:p>
          <a:p>
            <a:pPr lvl="1"/>
            <a:r>
              <a:rPr lang="en-US" dirty="0" smtClean="0"/>
              <a:t>Machine translation</a:t>
            </a:r>
            <a:endParaRPr lang="en-US" dirty="0"/>
          </a:p>
          <a:p>
            <a:pPr lvl="1"/>
            <a:r>
              <a:rPr lang="en-US" dirty="0" smtClean="0"/>
              <a:t>Text summarization</a:t>
            </a:r>
            <a:endParaRPr lang="en-US" dirty="0"/>
          </a:p>
          <a:p>
            <a:pPr lvl="1"/>
            <a:r>
              <a:rPr lang="en-US" dirty="0" smtClean="0"/>
              <a:t>Weather </a:t>
            </a:r>
            <a:r>
              <a:rPr lang="en-US" dirty="0"/>
              <a:t>forecasting system</a:t>
            </a:r>
          </a:p>
          <a:p>
            <a:endParaRPr lang="en-US" dirty="0"/>
          </a:p>
        </p:txBody>
      </p:sp>
      <p:pic>
        <p:nvPicPr>
          <p:cNvPr id="4" name="Picture 3"/>
          <p:cNvPicPr>
            <a:picLocks noChangeAspect="1"/>
          </p:cNvPicPr>
          <p:nvPr/>
        </p:nvPicPr>
        <p:blipFill>
          <a:blip r:embed="rId2"/>
          <a:stretch>
            <a:fillRect/>
          </a:stretch>
        </p:blipFill>
        <p:spPr>
          <a:xfrm>
            <a:off x="4985472" y="2720050"/>
            <a:ext cx="6195671" cy="2916821"/>
          </a:xfrm>
          <a:prstGeom prst="rect">
            <a:avLst/>
          </a:prstGeom>
        </p:spPr>
      </p:pic>
    </p:spTree>
    <p:extLst>
      <p:ext uri="{BB962C8B-B14F-4D97-AF65-F5344CB8AC3E}">
        <p14:creationId xmlns:p14="http://schemas.microsoft.com/office/powerpoint/2010/main" val="22585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a:t>
            </a:r>
            <a:r>
              <a:rPr lang="en-US" smtClean="0"/>
              <a:t>to NLP</a:t>
            </a:r>
            <a:endParaRPr lang="en-US" dirty="0"/>
          </a:p>
        </p:txBody>
      </p:sp>
      <p:sp>
        <p:nvSpPr>
          <p:cNvPr id="3" name="Content Placeholder 2"/>
          <p:cNvSpPr>
            <a:spLocks noGrp="1"/>
          </p:cNvSpPr>
          <p:nvPr>
            <p:ph idx="1"/>
          </p:nvPr>
        </p:nvSpPr>
        <p:spPr>
          <a:xfrm>
            <a:off x="1406236" y="2382209"/>
            <a:ext cx="9740183" cy="3740799"/>
          </a:xfrm>
        </p:spPr>
        <p:txBody>
          <a:bodyPr>
            <a:normAutofit lnSpcReduction="10000"/>
          </a:bodyPr>
          <a:lstStyle/>
          <a:p>
            <a:pPr marL="0" indent="0">
              <a:buNone/>
            </a:pPr>
            <a:endParaRPr lang="en-US" dirty="0" smtClean="0"/>
          </a:p>
          <a:p>
            <a:pPr lvl="0"/>
            <a:r>
              <a:rPr lang="en-US" b="1" dirty="0" smtClean="0"/>
              <a:t>NLP-</a:t>
            </a:r>
            <a:r>
              <a:rPr lang="en-US" dirty="0" smtClean="0"/>
              <a:t>defines a method of communication with A.I system using natural language such as English . It may be in the form of speech , written text.</a:t>
            </a:r>
          </a:p>
          <a:p>
            <a:pPr lvl="0"/>
            <a:r>
              <a:rPr lang="en-US" dirty="0" smtClean="0"/>
              <a:t>It involves making computers perform useful tasks with the natural language human use.</a:t>
            </a:r>
          </a:p>
          <a:p>
            <a:pPr lvl="0"/>
            <a:r>
              <a:rPr lang="en-US" b="1" dirty="0" smtClean="0"/>
              <a:t>Text mining</a:t>
            </a:r>
            <a:r>
              <a:rPr lang="en-US" dirty="0" smtClean="0"/>
              <a:t>-deriving meaningful insight from normal language text [emails, </a:t>
            </a:r>
            <a:r>
              <a:rPr lang="en-US" dirty="0" err="1" smtClean="0"/>
              <a:t>sms</a:t>
            </a:r>
            <a:r>
              <a:rPr lang="en-US" dirty="0" smtClean="0"/>
              <a:t>, </a:t>
            </a:r>
            <a:r>
              <a:rPr lang="en-US" dirty="0" err="1" smtClean="0"/>
              <a:t>wordmaps</a:t>
            </a:r>
            <a:r>
              <a:rPr lang="en-US" dirty="0" smtClean="0"/>
              <a:t>]</a:t>
            </a:r>
          </a:p>
          <a:p>
            <a:pPr lvl="0"/>
            <a:r>
              <a:rPr lang="en-US" dirty="0" smtClean="0"/>
              <a:t>NLP </a:t>
            </a:r>
            <a:r>
              <a:rPr lang="en-US" dirty="0"/>
              <a:t>advanced over the years by combining the power of artificial intelligence (AI), computational linguistics, and computer science.</a:t>
            </a:r>
            <a:endParaRPr lang="en-US" dirty="0" smtClean="0"/>
          </a:p>
          <a:p>
            <a:pPr marL="0" indent="0">
              <a:buNone/>
            </a:pPr>
            <a:endParaRPr lang="en-US" dirty="0" smtClean="0"/>
          </a:p>
          <a:p>
            <a:pPr marL="0" indent="0">
              <a:buNone/>
            </a:pPr>
            <a:endParaRPr lang="en-US" dirty="0"/>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NLP</a:t>
            </a:r>
            <a:endParaRPr lang="en-US" dirty="0"/>
          </a:p>
        </p:txBody>
      </p:sp>
      <p:sp>
        <p:nvSpPr>
          <p:cNvPr id="3" name="Content Placeholder 2"/>
          <p:cNvSpPr>
            <a:spLocks noGrp="1"/>
          </p:cNvSpPr>
          <p:nvPr>
            <p:ph idx="1"/>
          </p:nvPr>
        </p:nvSpPr>
        <p:spPr/>
        <p:txBody>
          <a:bodyPr/>
          <a:lstStyle/>
          <a:p>
            <a:r>
              <a:rPr lang="en-US" dirty="0" smtClean="0"/>
              <a:t>1. </a:t>
            </a:r>
            <a:r>
              <a:rPr lang="en-US" b="1" dirty="0"/>
              <a:t>Lexical Analysis </a:t>
            </a:r>
            <a:r>
              <a:rPr lang="en-US" dirty="0"/>
              <a:t>− It involves identifying and analyzing the structure of words. Lexicon of a language means the collection of words and phrases in a language. Lexical analysis is dividing the whole chunk of txt into paragraphs, sentences, and words. </a:t>
            </a:r>
            <a:endParaRPr lang="en-US" dirty="0" smtClean="0"/>
          </a:p>
          <a:p>
            <a:r>
              <a:rPr lang="en-US" dirty="0" smtClean="0"/>
              <a:t>2. </a:t>
            </a:r>
            <a:r>
              <a:rPr lang="en-US" b="1" dirty="0" smtClean="0"/>
              <a:t>Syntactical Analysis </a:t>
            </a:r>
            <a:r>
              <a:rPr lang="en-US" dirty="0" smtClean="0"/>
              <a:t>− It involves analysis of words in the sentence for grammar and arranging words in a manner that shows the relationship among the words. The sentence such as “The school goes to boy” is rejected by English syntactic analyzer.</a:t>
            </a:r>
          </a:p>
          <a:p>
            <a:endParaRPr lang="en-US" dirty="0"/>
          </a:p>
        </p:txBody>
      </p:sp>
    </p:spTree>
    <p:extLst>
      <p:ext uri="{BB962C8B-B14F-4D97-AF65-F5344CB8AC3E}">
        <p14:creationId xmlns:p14="http://schemas.microsoft.com/office/powerpoint/2010/main" val="1938767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a:t>
            </a:r>
            <a:r>
              <a:rPr lang="en-US" b="1" dirty="0"/>
              <a:t>Semantic Analysis </a:t>
            </a:r>
            <a:r>
              <a:rPr lang="en-US" dirty="0"/>
              <a:t>− It draws the exact meaning or the dictionary meaning from the text. The text is checked for meaningfulness. It is done by mapping syntactic structures and objects in the task domain. The semantic analyzer disregards sentence such as “hot ice-cream”. </a:t>
            </a:r>
          </a:p>
          <a:p>
            <a:r>
              <a:rPr lang="en-US" dirty="0" smtClean="0"/>
              <a:t>4. </a:t>
            </a:r>
            <a:r>
              <a:rPr lang="en-US" b="1" dirty="0"/>
              <a:t>Discourse Integration </a:t>
            </a:r>
            <a:r>
              <a:rPr lang="en-US" dirty="0"/>
              <a:t>− The meaning of any sentence depends upon the meaning of the sentence just before it. In addition, it also brings about the meaning of immediately succeeding sentence. </a:t>
            </a:r>
          </a:p>
          <a:p>
            <a:endParaRPr lang="en-US" dirty="0"/>
          </a:p>
        </p:txBody>
      </p:sp>
    </p:spTree>
    <p:extLst>
      <p:ext uri="{BB962C8B-B14F-4D97-AF65-F5344CB8AC3E}">
        <p14:creationId xmlns:p14="http://schemas.microsoft.com/office/powerpoint/2010/main" val="649818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a:t>
            </a:r>
            <a:r>
              <a:rPr lang="en-US" b="1" dirty="0"/>
              <a:t>Pragmatic Analysis </a:t>
            </a:r>
            <a:r>
              <a:rPr lang="en-US" dirty="0"/>
              <a:t>− During this, what was said is re-interpreted on what it actually </a:t>
            </a:r>
            <a:r>
              <a:rPr lang="en-US" dirty="0" smtClean="0"/>
              <a:t>meant[ </a:t>
            </a:r>
            <a:r>
              <a:rPr lang="en-US" dirty="0" err="1" smtClean="0"/>
              <a:t>interpratation</a:t>
            </a:r>
            <a:r>
              <a:rPr lang="en-US" dirty="0" smtClean="0"/>
              <a:t> of actual meaning]. </a:t>
            </a:r>
            <a:r>
              <a:rPr lang="en-US" dirty="0"/>
              <a:t>It involves deriving those aspects of language which require real world knowledge. </a:t>
            </a:r>
          </a:p>
          <a:p>
            <a:endParaRPr lang="en-US" dirty="0"/>
          </a:p>
        </p:txBody>
      </p:sp>
    </p:spTree>
    <p:extLst>
      <p:ext uri="{BB962C8B-B14F-4D97-AF65-F5344CB8AC3E}">
        <p14:creationId xmlns:p14="http://schemas.microsoft.com/office/powerpoint/2010/main" val="339195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t>
            </a:r>
            <a:r>
              <a:rPr lang="en-US" dirty="0"/>
              <a:t>pipeline</a:t>
            </a:r>
          </a:p>
        </p:txBody>
      </p:sp>
      <p:sp>
        <p:nvSpPr>
          <p:cNvPr id="3" name="Content Placeholder 2"/>
          <p:cNvSpPr>
            <a:spLocks noGrp="1"/>
          </p:cNvSpPr>
          <p:nvPr>
            <p:ph idx="1"/>
          </p:nvPr>
        </p:nvSpPr>
        <p:spPr/>
        <p:txBody>
          <a:bodyPr/>
          <a:lstStyle/>
          <a:p>
            <a:r>
              <a:rPr lang="en-US" dirty="0" smtClean="0"/>
              <a:t>A </a:t>
            </a:r>
            <a:r>
              <a:rPr lang="en-US" b="1" dirty="0"/>
              <a:t>pipeline</a:t>
            </a:r>
            <a:r>
              <a:rPr lang="en-US" dirty="0"/>
              <a:t> is a way to design a program in which the output of one module feeds into the input of the next module</a:t>
            </a:r>
            <a:r>
              <a:rPr lang="en-US" dirty="0" smtClean="0"/>
              <a:t>.</a:t>
            </a:r>
          </a:p>
          <a:p>
            <a:r>
              <a:rPr lang="en-US" dirty="0" smtClean="0"/>
              <a:t>Using </a:t>
            </a:r>
            <a:r>
              <a:rPr lang="en-US" dirty="0"/>
              <a:t>the NLP pipeline divides the tasks of NLU, which makes NLU less complicated.</a:t>
            </a:r>
          </a:p>
        </p:txBody>
      </p:sp>
    </p:spTree>
    <p:extLst>
      <p:ext uri="{BB962C8B-B14F-4D97-AF65-F5344CB8AC3E}">
        <p14:creationId xmlns:p14="http://schemas.microsoft.com/office/powerpoint/2010/main" val="1574661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1295401" y="2384385"/>
            <a:ext cx="9601196" cy="3784921"/>
          </a:xfrm>
        </p:spPr>
        <p:txBody>
          <a:bodyPr>
            <a:noAutofit/>
          </a:bodyPr>
          <a:lstStyle/>
          <a:p>
            <a:r>
              <a:rPr lang="en-US" sz="1800" dirty="0"/>
              <a:t>W</a:t>
            </a:r>
            <a:r>
              <a:rPr lang="en-US" sz="1800" dirty="0" smtClean="0"/>
              <a:t>e can use </a:t>
            </a:r>
            <a:r>
              <a:rPr lang="en-US" sz="1800" dirty="0"/>
              <a:t>NLP pipeline to understand the following sentence: “Yes, I received your invitation, and I will happily attend your party</a:t>
            </a:r>
            <a:r>
              <a:rPr lang="en-US" sz="1800" dirty="0" smtClean="0"/>
              <a:t>.”</a:t>
            </a:r>
          </a:p>
          <a:p>
            <a:pPr marL="0" indent="0">
              <a:buNone/>
            </a:pPr>
            <a:r>
              <a:rPr lang="en-US" sz="1800" dirty="0">
                <a:solidFill>
                  <a:srgbClr val="FF0000"/>
                </a:solidFill>
              </a:rPr>
              <a:t>[This statement is understandable by a human but not a computer. We use the pipeline to walk though each stage to analyze the </a:t>
            </a:r>
            <a:r>
              <a:rPr lang="en-US" sz="1800" dirty="0" smtClean="0">
                <a:solidFill>
                  <a:srgbClr val="FF0000"/>
                </a:solidFill>
              </a:rPr>
              <a:t>statement]</a:t>
            </a:r>
          </a:p>
          <a:p>
            <a:pPr marL="0" indent="0">
              <a:buNone/>
            </a:pPr>
            <a:r>
              <a:rPr lang="en-US" sz="1600" b="1" dirty="0"/>
              <a:t>	</a:t>
            </a:r>
            <a:r>
              <a:rPr lang="en-US" sz="1800" b="1" dirty="0" smtClean="0"/>
              <a:t>1. Sentence segmentation:[Detect </a:t>
            </a:r>
            <a:r>
              <a:rPr lang="en-US" sz="1800" b="1" dirty="0"/>
              <a:t>sentence </a:t>
            </a:r>
            <a:r>
              <a:rPr lang="en-US" sz="1800" b="1" dirty="0" smtClean="0"/>
              <a:t>boundaries i.e. where sentence starts and Ends.]</a:t>
            </a:r>
            <a:endParaRPr lang="en-US" sz="1800" b="1" dirty="0"/>
          </a:p>
          <a:p>
            <a:pPr marL="0" indent="0">
              <a:buNone/>
            </a:pPr>
            <a:r>
              <a:rPr lang="en-US" sz="1600" dirty="0"/>
              <a:t>	There are two sentences in the example that are separated by the conjunction “and</a:t>
            </a:r>
            <a:r>
              <a:rPr lang="en-US" sz="1600" dirty="0" smtClean="0"/>
              <a:t>”:</a:t>
            </a:r>
            <a:endParaRPr lang="en-US" sz="1600" dirty="0"/>
          </a:p>
          <a:p>
            <a:pPr marL="457200" lvl="1" indent="0">
              <a:buNone/>
            </a:pPr>
            <a:r>
              <a:rPr lang="en-US" sz="1400" dirty="0"/>
              <a:t>	“Yes, I received your invitation, and I will happily attend your party</a:t>
            </a:r>
            <a:r>
              <a:rPr lang="en-US" sz="1400" dirty="0" smtClean="0"/>
              <a:t>.”</a:t>
            </a:r>
            <a:endParaRPr lang="en-US" sz="1400" dirty="0"/>
          </a:p>
          <a:p>
            <a:pPr marL="457200" lvl="1" indent="0">
              <a:buNone/>
            </a:pPr>
            <a:r>
              <a:rPr lang="en-US" sz="1400" dirty="0"/>
              <a:t>	Apply this process to the example</a:t>
            </a:r>
            <a:r>
              <a:rPr lang="en-US" sz="1400" dirty="0" smtClean="0"/>
              <a:t>:</a:t>
            </a:r>
            <a:endParaRPr lang="en-US" sz="1400" dirty="0"/>
          </a:p>
          <a:p>
            <a:pPr marL="457200" lvl="1" indent="0">
              <a:buNone/>
            </a:pPr>
            <a:r>
              <a:rPr lang="en-US" sz="1400" dirty="0"/>
              <a:t>	“Yes, I received your invitation</a:t>
            </a:r>
            <a:r>
              <a:rPr lang="en-US" sz="1400" dirty="0" smtClean="0"/>
              <a:t>.”</a:t>
            </a:r>
            <a:endParaRPr lang="en-US" sz="1400" dirty="0"/>
          </a:p>
          <a:p>
            <a:pPr marL="457200" lvl="1" indent="0">
              <a:buNone/>
            </a:pPr>
            <a:r>
              <a:rPr lang="en-US" sz="1400" dirty="0"/>
              <a:t>	“I will happily attend your party</a:t>
            </a:r>
            <a:r>
              <a:rPr lang="en-US" sz="1400" dirty="0" smtClean="0"/>
              <a:t>.”</a:t>
            </a:r>
            <a:endParaRPr lang="en-US" sz="1400" dirty="0"/>
          </a:p>
        </p:txBody>
      </p:sp>
    </p:spTree>
    <p:extLst>
      <p:ext uri="{BB962C8B-B14F-4D97-AF65-F5344CB8AC3E}">
        <p14:creationId xmlns:p14="http://schemas.microsoft.com/office/powerpoint/2010/main" val="255172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2419109"/>
            <a:ext cx="9601196" cy="3456759"/>
          </a:xfrm>
        </p:spPr>
        <p:txBody>
          <a:bodyPr>
            <a:normAutofit/>
          </a:bodyPr>
          <a:lstStyle/>
          <a:p>
            <a:pPr marL="0" indent="0">
              <a:buNone/>
            </a:pPr>
            <a:r>
              <a:rPr lang="en-US" b="1" dirty="0" smtClean="0"/>
              <a:t>2.Tokenization:[Breaks </a:t>
            </a:r>
            <a:r>
              <a:rPr lang="en-US" b="1" dirty="0"/>
              <a:t>a sentence into </a:t>
            </a:r>
            <a:r>
              <a:rPr lang="en-US" b="1" dirty="0" smtClean="0"/>
              <a:t>tokens</a:t>
            </a:r>
            <a:r>
              <a:rPr lang="en-US" b="1" dirty="0"/>
              <a:t>]</a:t>
            </a:r>
          </a:p>
          <a:p>
            <a:r>
              <a:rPr lang="en-US" dirty="0" smtClean="0"/>
              <a:t>Tokenization </a:t>
            </a:r>
            <a:r>
              <a:rPr lang="en-US" dirty="0"/>
              <a:t>uses delimiters, for example, a space ” </a:t>
            </a:r>
            <a:r>
              <a:rPr lang="en-US" dirty="0" smtClean="0"/>
              <a:t>“.Apply </a:t>
            </a:r>
            <a:r>
              <a:rPr lang="en-US" dirty="0"/>
              <a:t>tokenization to the example</a:t>
            </a:r>
            <a:r>
              <a:rPr lang="en-US" dirty="0" smtClean="0"/>
              <a:t>:</a:t>
            </a:r>
            <a:endParaRPr lang="en-US" dirty="0"/>
          </a:p>
          <a:p>
            <a:pPr lvl="1"/>
            <a:r>
              <a:rPr lang="en-US" dirty="0" smtClean="0"/>
              <a:t>First </a:t>
            </a:r>
            <a:r>
              <a:rPr lang="en-US" dirty="0"/>
              <a:t>sentence: “Yes””,” “I” “received” “your” “invitation</a:t>
            </a:r>
            <a:r>
              <a:rPr lang="en-US" dirty="0" smtClean="0"/>
              <a:t>”</a:t>
            </a:r>
            <a:endParaRPr lang="en-US" dirty="0"/>
          </a:p>
          <a:p>
            <a:pPr lvl="1"/>
            <a:r>
              <a:rPr lang="en-US" dirty="0" smtClean="0"/>
              <a:t>Second </a:t>
            </a:r>
            <a:r>
              <a:rPr lang="en-US" dirty="0"/>
              <a:t>sentence: “I” “will” “happily” “attend” “your” “party”</a:t>
            </a:r>
          </a:p>
          <a:p>
            <a:endParaRPr lang="en-US" dirty="0"/>
          </a:p>
        </p:txBody>
      </p:sp>
    </p:spTree>
    <p:extLst>
      <p:ext uri="{BB962C8B-B14F-4D97-AF65-F5344CB8AC3E}">
        <p14:creationId xmlns:p14="http://schemas.microsoft.com/office/powerpoint/2010/main" val="2036701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3.Parts of speech (POS) tagging:[The process of tagging each token with grammatical representation, such as noun, verb, or adjective).]</a:t>
            </a:r>
            <a:r>
              <a:rPr lang="en-US" b="1" dirty="0"/>
              <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173" y="1932972"/>
            <a:ext cx="6834686" cy="4213829"/>
          </a:xfrm>
          <a:prstGeom prst="rect">
            <a:avLst/>
          </a:prstGeom>
        </p:spPr>
      </p:pic>
      <p:sp>
        <p:nvSpPr>
          <p:cNvPr id="5" name="TextBox 4"/>
          <p:cNvSpPr txBox="1"/>
          <p:nvPr/>
        </p:nvSpPr>
        <p:spPr>
          <a:xfrm>
            <a:off x="1192192" y="2472910"/>
            <a:ext cx="3402957" cy="1600438"/>
          </a:xfrm>
          <a:prstGeom prst="rect">
            <a:avLst/>
          </a:prstGeom>
          <a:noFill/>
          <a:ln>
            <a:solidFill>
              <a:schemeClr val="accent1"/>
            </a:solidFill>
          </a:ln>
        </p:spPr>
        <p:txBody>
          <a:bodyPr wrap="square" rtlCol="0">
            <a:spAutoFit/>
          </a:bodyPr>
          <a:lstStyle/>
          <a:p>
            <a:r>
              <a:rPr lang="en-US" sz="2000" dirty="0"/>
              <a:t>POS helps the computer to </a:t>
            </a:r>
          </a:p>
          <a:p>
            <a:r>
              <a:rPr lang="en-US" sz="2000" dirty="0"/>
              <a:t>understand language and</a:t>
            </a:r>
          </a:p>
          <a:p>
            <a:r>
              <a:rPr lang="en-US" sz="2000" dirty="0"/>
              <a:t> grammar and derive meaning from the input sentence.</a:t>
            </a:r>
          </a:p>
          <a:p>
            <a:endParaRPr lang="en-US" dirty="0"/>
          </a:p>
        </p:txBody>
      </p:sp>
    </p:spTree>
    <p:extLst>
      <p:ext uri="{BB962C8B-B14F-4D97-AF65-F5344CB8AC3E}">
        <p14:creationId xmlns:p14="http://schemas.microsoft.com/office/powerpoint/2010/main" val="892560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Apply </a:t>
            </a:r>
            <a:r>
              <a:rPr lang="en-US" b="1" dirty="0"/>
              <a:t>POS tags to both sentences</a:t>
            </a:r>
            <a:r>
              <a:rPr lang="en-US" b="1" dirty="0" smtClean="0"/>
              <a:t>.</a:t>
            </a:r>
            <a:endParaRPr lang="en-US" b="1" dirty="0"/>
          </a:p>
          <a:p>
            <a:r>
              <a:rPr lang="en-US" dirty="0"/>
              <a:t>	First sentence: “yes/UH” “,/,” ”I/PRP” “got/VBD” “your/PRP$” “invitation/NN” </a:t>
            </a:r>
            <a:r>
              <a:rPr lang="en-US" dirty="0" smtClean="0"/>
              <a:t>“,/,”</a:t>
            </a:r>
            <a:endParaRPr lang="en-US" dirty="0"/>
          </a:p>
          <a:p>
            <a:r>
              <a:rPr lang="en-US" dirty="0"/>
              <a:t>	Second sentence: “I/PRP” “will/MD” “happily/RB” “attend/VB” “your/PRP$” “party/NN”</a:t>
            </a:r>
          </a:p>
          <a:p>
            <a:endParaRPr lang="en-US" dirty="0"/>
          </a:p>
        </p:txBody>
      </p:sp>
    </p:spTree>
    <p:extLst>
      <p:ext uri="{BB962C8B-B14F-4D97-AF65-F5344CB8AC3E}">
        <p14:creationId xmlns:p14="http://schemas.microsoft.com/office/powerpoint/2010/main" val="2072149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in NLP</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NLTK</a:t>
            </a:r>
            <a:r>
              <a:rPr lang="en-US" dirty="0" smtClean="0"/>
              <a:t>-Natural Language Tool </a:t>
            </a:r>
            <a:r>
              <a:rPr lang="en-US" dirty="0"/>
              <a:t>Kit :A Python library that provides modules for processing text, classifying, tokenizing, stemming, tagging, parsing, and more.</a:t>
            </a:r>
            <a:endParaRPr lang="en-US" dirty="0" smtClean="0"/>
          </a:p>
          <a:p>
            <a:r>
              <a:rPr lang="en-US" b="1" dirty="0" smtClean="0"/>
              <a:t>Stanford Core NLP</a:t>
            </a:r>
            <a:r>
              <a:rPr lang="en-US" dirty="0" smtClean="0"/>
              <a:t>:</a:t>
            </a:r>
            <a:r>
              <a:rPr lang="en-US" dirty="0"/>
              <a:t>A suite of NLP tools that provide part-of-speech</a:t>
            </a:r>
            <a:r>
              <a:rPr lang="en-US" b="1" dirty="0"/>
              <a:t> </a:t>
            </a:r>
            <a:r>
              <a:rPr lang="en-US" dirty="0"/>
              <a:t>tagging, a named entity recognizer, a co-reference resolution system, sentiment analysis, and more. </a:t>
            </a:r>
            <a:endParaRPr lang="en-US" dirty="0" smtClean="0"/>
          </a:p>
          <a:p>
            <a:r>
              <a:rPr lang="en-US" b="1" dirty="0" err="1" smtClean="0"/>
              <a:t>WordNet</a:t>
            </a:r>
            <a:r>
              <a:rPr lang="en-US" b="1" dirty="0" smtClean="0"/>
              <a:t> :</a:t>
            </a:r>
            <a:r>
              <a:rPr lang="en-US" dirty="0"/>
              <a:t>One of the most popular lexical databases for the English language. Supported by various API and programming languages</a:t>
            </a:r>
            <a:endParaRPr lang="en-US" dirty="0" smtClean="0"/>
          </a:p>
          <a:p>
            <a:r>
              <a:rPr lang="en-US" b="1" dirty="0" smtClean="0"/>
              <a:t>Apache </a:t>
            </a:r>
            <a:r>
              <a:rPr lang="en-US" b="1" dirty="0"/>
              <a:t>Open </a:t>
            </a:r>
            <a:r>
              <a:rPr lang="en-US" b="1" dirty="0" smtClean="0"/>
              <a:t>NLP </a:t>
            </a:r>
            <a:r>
              <a:rPr lang="en-US" dirty="0" smtClean="0"/>
              <a:t>: Provides </a:t>
            </a:r>
            <a:r>
              <a:rPr lang="en-US" dirty="0" err="1"/>
              <a:t>tokenizers</a:t>
            </a:r>
            <a:r>
              <a:rPr lang="en-US" dirty="0"/>
              <a:t>, sentence segmentation, part-of-speech tagging, named entity extraction, chunking, parsing, co-reference resolution, and more.</a:t>
            </a:r>
          </a:p>
        </p:txBody>
      </p:sp>
    </p:spTree>
    <p:extLst>
      <p:ext uri="{BB962C8B-B14F-4D97-AF65-F5344CB8AC3E}">
        <p14:creationId xmlns:p14="http://schemas.microsoft.com/office/powerpoint/2010/main" val="443297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used in NLP</a:t>
            </a:r>
            <a:endParaRPr lang="en-US" dirty="0"/>
          </a:p>
        </p:txBody>
      </p:sp>
      <p:sp>
        <p:nvSpPr>
          <p:cNvPr id="3" name="Content Placeholder 2"/>
          <p:cNvSpPr>
            <a:spLocks noGrp="1"/>
          </p:cNvSpPr>
          <p:nvPr>
            <p:ph idx="1"/>
          </p:nvPr>
        </p:nvSpPr>
        <p:spPr/>
        <p:txBody>
          <a:bodyPr>
            <a:normAutofit lnSpcReduction="10000"/>
          </a:bodyPr>
          <a:lstStyle/>
          <a:p>
            <a:r>
              <a:rPr lang="en-US" dirty="0"/>
              <a:t>Instead of using low-level libraries, you can use many cloud services that accomplish high-level NLP tasks, for example, IBM Cloud, Microsoft Cloud (Azure), and Google Cloud.</a:t>
            </a:r>
            <a:endParaRPr lang="en-US" dirty="0" smtClean="0"/>
          </a:p>
          <a:p>
            <a:r>
              <a:rPr lang="en-US" dirty="0" smtClean="0"/>
              <a:t>IBM </a:t>
            </a:r>
            <a:r>
              <a:rPr lang="en-US" dirty="0"/>
              <a:t>offers its AI services through IBM Cloud. The NLP services that are provided include the following ones (among others</a:t>
            </a:r>
            <a:r>
              <a:rPr lang="en-US" dirty="0" smtClean="0"/>
              <a:t>):</a:t>
            </a:r>
            <a:endParaRPr lang="en-US" dirty="0"/>
          </a:p>
          <a:p>
            <a:pPr lvl="1"/>
            <a:r>
              <a:rPr lang="en-US" dirty="0" smtClean="0"/>
              <a:t>Watson </a:t>
            </a:r>
            <a:r>
              <a:rPr lang="en-US" dirty="0"/>
              <a:t>Natural Language Classifier for text </a:t>
            </a:r>
            <a:r>
              <a:rPr lang="en-US" dirty="0" smtClean="0"/>
              <a:t>classification</a:t>
            </a:r>
            <a:endParaRPr lang="en-US" dirty="0"/>
          </a:p>
          <a:p>
            <a:pPr lvl="1"/>
            <a:r>
              <a:rPr lang="en-US" dirty="0" smtClean="0"/>
              <a:t>Watson </a:t>
            </a:r>
            <a:r>
              <a:rPr lang="en-US" dirty="0"/>
              <a:t>Natural Language Understanding for entity identification and relation extraction</a:t>
            </a:r>
          </a:p>
          <a:p>
            <a:endParaRPr lang="en-US" dirty="0"/>
          </a:p>
        </p:txBody>
      </p:sp>
    </p:spTree>
    <p:extLst>
      <p:ext uri="{BB962C8B-B14F-4D97-AF65-F5344CB8AC3E}">
        <p14:creationId xmlns:p14="http://schemas.microsoft.com/office/powerpoint/2010/main" val="184557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NLP</a:t>
            </a:r>
            <a:endParaRPr lang="en-US" dirty="0"/>
          </a:p>
        </p:txBody>
      </p:sp>
      <p:sp>
        <p:nvSpPr>
          <p:cNvPr id="3" name="Content Placeholder 2"/>
          <p:cNvSpPr>
            <a:spLocks noGrp="1"/>
          </p:cNvSpPr>
          <p:nvPr>
            <p:ph idx="1"/>
          </p:nvPr>
        </p:nvSpPr>
        <p:spPr>
          <a:xfrm>
            <a:off x="1295401" y="2556932"/>
            <a:ext cx="9601196" cy="3647098"/>
          </a:xfrm>
        </p:spPr>
        <p:txBody>
          <a:bodyPr>
            <a:normAutofit fontScale="92500" lnSpcReduction="10000"/>
          </a:bodyPr>
          <a:lstStyle/>
          <a:p>
            <a:r>
              <a:rPr lang="en-US" dirty="0" smtClean="0"/>
              <a:t>Tones of data </a:t>
            </a:r>
            <a:r>
              <a:rPr lang="en-US" dirty="0" smtClean="0"/>
              <a:t>are</a:t>
            </a:r>
            <a:r>
              <a:rPr lang="en-US" dirty="0" smtClean="0"/>
              <a:t> </a:t>
            </a:r>
            <a:r>
              <a:rPr lang="en-US" dirty="0" smtClean="0"/>
              <a:t>generated Within Digital systems </a:t>
            </a:r>
            <a:r>
              <a:rPr lang="en-US" dirty="0"/>
              <a:t>: </a:t>
            </a:r>
            <a:r>
              <a:rPr lang="en-US" sz="2200" dirty="0"/>
              <a:t>(</a:t>
            </a:r>
            <a:r>
              <a:rPr lang="en-US" sz="2200" dirty="0">
                <a:hlinkClick r:id="rId2"/>
              </a:rPr>
              <a:t>https://www.internetlivestats.com/one-second/#</a:t>
            </a:r>
            <a:r>
              <a:rPr lang="en-US" sz="2200" dirty="0" smtClean="0">
                <a:hlinkClick r:id="rId2"/>
              </a:rPr>
              <a:t>email-band</a:t>
            </a:r>
            <a:r>
              <a:rPr lang="en-US" sz="2200" dirty="0" smtClean="0"/>
              <a:t> accessed on 17/5/2021)</a:t>
            </a:r>
          </a:p>
          <a:p>
            <a:pPr lvl="1"/>
            <a:r>
              <a:rPr lang="en-US" b="1" dirty="0" smtClean="0"/>
              <a:t>3,036,757 </a:t>
            </a:r>
            <a:r>
              <a:rPr lang="en-US" dirty="0" smtClean="0"/>
              <a:t>Emails </a:t>
            </a:r>
            <a:r>
              <a:rPr lang="en-US" dirty="0"/>
              <a:t>sent in 1 second</a:t>
            </a:r>
            <a:endParaRPr lang="en-US" dirty="0" smtClean="0"/>
          </a:p>
          <a:p>
            <a:pPr lvl="1"/>
            <a:r>
              <a:rPr lang="en-US" b="1" dirty="0" smtClean="0"/>
              <a:t>90,135 </a:t>
            </a:r>
            <a:r>
              <a:rPr lang="en-US" dirty="0" smtClean="0"/>
              <a:t>YouTube </a:t>
            </a:r>
            <a:r>
              <a:rPr lang="en-US" dirty="0"/>
              <a:t>videos viewed in 1 second</a:t>
            </a:r>
          </a:p>
          <a:p>
            <a:pPr lvl="1"/>
            <a:r>
              <a:rPr lang="en-US" b="1" dirty="0" smtClean="0"/>
              <a:t>9,520</a:t>
            </a:r>
            <a:r>
              <a:rPr lang="en-US" dirty="0" smtClean="0"/>
              <a:t> Tweets </a:t>
            </a:r>
            <a:r>
              <a:rPr lang="en-US" dirty="0"/>
              <a:t>sent in 1 </a:t>
            </a:r>
            <a:r>
              <a:rPr lang="en-US" dirty="0" smtClean="0"/>
              <a:t>second</a:t>
            </a:r>
          </a:p>
          <a:p>
            <a:pPr lvl="1"/>
            <a:r>
              <a:rPr lang="en-US" b="1" dirty="0" smtClean="0"/>
              <a:t>1,079</a:t>
            </a:r>
            <a:r>
              <a:rPr lang="en-US" dirty="0" smtClean="0"/>
              <a:t> Instagram </a:t>
            </a:r>
            <a:r>
              <a:rPr lang="en-US" dirty="0"/>
              <a:t>photos uploaded in 1 second</a:t>
            </a:r>
            <a:endParaRPr lang="en-US" dirty="0" smtClean="0"/>
          </a:p>
          <a:p>
            <a:pPr lvl="1"/>
            <a:r>
              <a:rPr lang="en-US" b="1" dirty="0" smtClean="0"/>
              <a:t>5,744 </a:t>
            </a:r>
            <a:r>
              <a:rPr lang="en-US" dirty="0" smtClean="0"/>
              <a:t>Skype </a:t>
            </a:r>
            <a:r>
              <a:rPr lang="en-US" dirty="0"/>
              <a:t>calls in 1 </a:t>
            </a:r>
            <a:r>
              <a:rPr lang="en-US" dirty="0" smtClean="0"/>
              <a:t>second</a:t>
            </a:r>
          </a:p>
          <a:p>
            <a:pPr lvl="1"/>
            <a:r>
              <a:rPr lang="en-US" b="1" dirty="0"/>
              <a:t>92,878</a:t>
            </a:r>
            <a:r>
              <a:rPr lang="en-US" dirty="0"/>
              <a:t> Google searches in 1 </a:t>
            </a:r>
            <a:r>
              <a:rPr lang="en-US" dirty="0" smtClean="0"/>
              <a:t>second</a:t>
            </a:r>
          </a:p>
          <a:p>
            <a:pPr lvl="1"/>
            <a:r>
              <a:rPr lang="en-US" b="1" dirty="0" smtClean="0"/>
              <a:t>120,587GB</a:t>
            </a:r>
            <a:r>
              <a:rPr lang="en-US" dirty="0" smtClean="0"/>
              <a:t> </a:t>
            </a:r>
            <a:r>
              <a:rPr lang="en-US" dirty="0"/>
              <a:t>of Internet traffic in 1 </a:t>
            </a:r>
            <a:r>
              <a:rPr lang="en-US" dirty="0" smtClean="0"/>
              <a:t>second</a:t>
            </a:r>
          </a:p>
          <a:p>
            <a:pPr lvl="1"/>
            <a:endParaRPr lang="en-US" dirty="0"/>
          </a:p>
        </p:txBody>
      </p:sp>
    </p:spTree>
    <p:extLst>
      <p:ext uri="{BB962C8B-B14F-4D97-AF65-F5344CB8AC3E}">
        <p14:creationId xmlns:p14="http://schemas.microsoft.com/office/powerpoint/2010/main" val="8946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NLP</a:t>
            </a:r>
            <a:endParaRPr lang="en-US" dirty="0"/>
          </a:p>
        </p:txBody>
      </p:sp>
      <p:sp>
        <p:nvSpPr>
          <p:cNvPr id="3" name="Content Placeholder 2"/>
          <p:cNvSpPr>
            <a:spLocks noGrp="1"/>
          </p:cNvSpPr>
          <p:nvPr>
            <p:ph idx="1"/>
          </p:nvPr>
        </p:nvSpPr>
        <p:spPr/>
        <p:txBody>
          <a:bodyPr>
            <a:normAutofit/>
          </a:bodyPr>
          <a:lstStyle/>
          <a:p>
            <a:r>
              <a:rPr lang="en-US" dirty="0"/>
              <a:t>There are always some challenges that need to be tackled for any case. In NLP, here are the most popular challenges</a:t>
            </a:r>
            <a:r>
              <a:rPr lang="en-US" dirty="0" smtClean="0"/>
              <a:t>:</a:t>
            </a:r>
            <a:endParaRPr lang="en-US" dirty="0"/>
          </a:p>
          <a:p>
            <a:pPr lvl="1"/>
            <a:r>
              <a:rPr lang="en-US" dirty="0" smtClean="0"/>
              <a:t>Domains</a:t>
            </a:r>
            <a:r>
              <a:rPr lang="en-US" dirty="0"/>
              <a:t>: Higher accuracy for specific domains compared to generic domains</a:t>
            </a:r>
            <a:r>
              <a:rPr lang="en-US" dirty="0" smtClean="0"/>
              <a:t>.</a:t>
            </a:r>
            <a:endParaRPr lang="en-US" dirty="0"/>
          </a:p>
          <a:p>
            <a:pPr lvl="1"/>
            <a:r>
              <a:rPr lang="en-US" dirty="0" smtClean="0"/>
              <a:t>Language</a:t>
            </a:r>
            <a:r>
              <a:rPr lang="en-US" dirty="0"/>
              <a:t>: English gets the most attention because it is an international language</a:t>
            </a:r>
            <a:r>
              <a:rPr lang="en-US" dirty="0" smtClean="0"/>
              <a:t>.</a:t>
            </a:r>
            <a:endParaRPr lang="en-US" dirty="0"/>
          </a:p>
          <a:p>
            <a:pPr lvl="1"/>
            <a:r>
              <a:rPr lang="en-US" dirty="0" smtClean="0"/>
              <a:t>Medium</a:t>
            </a:r>
            <a:r>
              <a:rPr lang="en-US" dirty="0"/>
              <a:t>: Processing speech is more difficult than processing text.</a:t>
            </a:r>
          </a:p>
          <a:p>
            <a:endParaRPr lang="en-US" dirty="0"/>
          </a:p>
        </p:txBody>
      </p:sp>
    </p:spTree>
    <p:extLst>
      <p:ext uri="{BB962C8B-B14F-4D97-AF65-F5344CB8AC3E}">
        <p14:creationId xmlns:p14="http://schemas.microsoft.com/office/powerpoint/2010/main" val="1318800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NLP technology can be used to extracting information from </a:t>
            </a:r>
            <a:r>
              <a:rPr lang="en-US" b="1" dirty="0"/>
              <a:t>unstructured </a:t>
            </a:r>
            <a:r>
              <a:rPr lang="en-US" dirty="0"/>
              <a:t>text such as emails, newspaper articles, and user reviews into structured text</a:t>
            </a:r>
            <a:r>
              <a:rPr lang="en-US" dirty="0" smtClean="0"/>
              <a:t>. </a:t>
            </a:r>
            <a:r>
              <a:rPr lang="en-US" b="1" dirty="0"/>
              <a:t>Structured</a:t>
            </a:r>
            <a:r>
              <a:rPr lang="en-US" dirty="0"/>
              <a:t> text mostly takes the form of tables or values in a structured form</a:t>
            </a:r>
            <a:r>
              <a:rPr lang="en-US" dirty="0" smtClean="0"/>
              <a:t>.</a:t>
            </a:r>
            <a:endParaRPr lang="en-US" dirty="0"/>
          </a:p>
          <a:p>
            <a:r>
              <a:rPr lang="en-US" b="1" dirty="0"/>
              <a:t>Entity extraction </a:t>
            </a:r>
            <a:r>
              <a:rPr lang="en-US" dirty="0"/>
              <a:t>refers to extracting entities from the text such as organizations, people, locations and so on. For example, the World Health Organization, IBM, Sara, John, Paris, US</a:t>
            </a:r>
            <a:r>
              <a:rPr lang="en-US" dirty="0" smtClean="0"/>
              <a:t>.</a:t>
            </a:r>
            <a:endParaRPr lang="en-US" dirty="0"/>
          </a:p>
          <a:p>
            <a:r>
              <a:rPr lang="en-US" b="1" dirty="0"/>
              <a:t>Relation extraction </a:t>
            </a:r>
            <a:r>
              <a:rPr lang="en-US" dirty="0"/>
              <a:t>refers to identifying the relationship between entities, for example, </a:t>
            </a:r>
            <a:r>
              <a:rPr lang="en-US" dirty="0" smtClean="0"/>
              <a:t>“</a:t>
            </a:r>
            <a:r>
              <a:rPr lang="en-US" dirty="0" smtClean="0"/>
              <a:t>Bob </a:t>
            </a:r>
            <a:r>
              <a:rPr lang="en-US" dirty="0" err="1" smtClean="0"/>
              <a:t>Collymore</a:t>
            </a:r>
            <a:r>
              <a:rPr lang="en-US" dirty="0" smtClean="0"/>
              <a:t> </a:t>
            </a:r>
            <a:r>
              <a:rPr lang="en-US" dirty="0"/>
              <a:t>was a </a:t>
            </a:r>
            <a:r>
              <a:rPr lang="en-US" dirty="0" smtClean="0"/>
              <a:t>CEO at </a:t>
            </a:r>
            <a:r>
              <a:rPr lang="en-US" dirty="0" err="1" smtClean="0"/>
              <a:t>Safaricom</a:t>
            </a:r>
            <a:r>
              <a:rPr lang="en-US" dirty="0" smtClean="0"/>
              <a:t>”; “</a:t>
            </a:r>
            <a:r>
              <a:rPr lang="en-US" dirty="0" err="1" smtClean="0"/>
              <a:t>Salesio</a:t>
            </a:r>
            <a:r>
              <a:rPr lang="en-US" dirty="0" smtClean="0"/>
              <a:t> </a:t>
            </a:r>
            <a:r>
              <a:rPr lang="en-US" dirty="0"/>
              <a:t>is the </a:t>
            </a:r>
            <a:r>
              <a:rPr lang="en-US" dirty="0" smtClean="0"/>
              <a:t>Director</a:t>
            </a:r>
            <a:r>
              <a:rPr lang="en-US" dirty="0" smtClean="0"/>
              <a:t> </a:t>
            </a:r>
            <a:r>
              <a:rPr lang="en-US" dirty="0"/>
              <a:t>of </a:t>
            </a:r>
            <a:r>
              <a:rPr lang="en-US" dirty="0" smtClean="0"/>
              <a:t>SCIT</a:t>
            </a:r>
            <a:r>
              <a:rPr lang="en-US" dirty="0" smtClean="0"/>
              <a:t>”.</a:t>
            </a:r>
            <a:endParaRPr lang="en-US" dirty="0"/>
          </a:p>
          <a:p>
            <a:r>
              <a:rPr lang="en-US" b="1" dirty="0"/>
              <a:t>Text summarization </a:t>
            </a:r>
            <a:r>
              <a:rPr lang="en-US" dirty="0"/>
              <a:t>refers to the technique of shortening long pieces of text. Automatic text summarization is a common use case in machine learning and natural language processing</a:t>
            </a:r>
            <a:r>
              <a:rPr lang="en-US" dirty="0" smtClean="0"/>
              <a:t>.</a:t>
            </a:r>
            <a:endParaRPr lang="en-US" dirty="0"/>
          </a:p>
          <a:p>
            <a:endParaRPr lang="en-US" dirty="0"/>
          </a:p>
        </p:txBody>
      </p:sp>
    </p:spTree>
    <p:extLst>
      <p:ext uri="{BB962C8B-B14F-4D97-AF65-F5344CB8AC3E}">
        <p14:creationId xmlns:p14="http://schemas.microsoft.com/office/powerpoint/2010/main" val="212816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Auto complete[for google searches,]</a:t>
            </a:r>
          </a:p>
          <a:p>
            <a:r>
              <a:rPr lang="en-US" dirty="0" smtClean="0"/>
              <a:t>Optical </a:t>
            </a:r>
            <a:r>
              <a:rPr lang="en-US" dirty="0"/>
              <a:t>character recognition (OCR) from documents (text that is scanned from actual documents)</a:t>
            </a:r>
            <a:endParaRPr lang="en-US" dirty="0" smtClean="0"/>
          </a:p>
          <a:p>
            <a:r>
              <a:rPr lang="en-US" dirty="0" smtClean="0"/>
              <a:t>Spam mail detection</a:t>
            </a:r>
          </a:p>
          <a:p>
            <a:r>
              <a:rPr lang="en-US" dirty="0" smtClean="0"/>
              <a:t>Predictive typing[</a:t>
            </a:r>
            <a:r>
              <a:rPr lang="en-US" dirty="0"/>
              <a:t>texting </a:t>
            </a:r>
            <a:r>
              <a:rPr lang="en-US" dirty="0" smtClean="0"/>
              <a:t>systems]</a:t>
            </a:r>
          </a:p>
          <a:p>
            <a:r>
              <a:rPr lang="en-US" dirty="0" smtClean="0"/>
              <a:t>Spell checkers</a:t>
            </a:r>
          </a:p>
          <a:p>
            <a:r>
              <a:rPr lang="en-US" dirty="0" err="1" smtClean="0"/>
              <a:t>Chatbots</a:t>
            </a:r>
            <a:endParaRPr lang="en-US" dirty="0" smtClean="0"/>
          </a:p>
          <a:p>
            <a:r>
              <a:rPr lang="en-US" dirty="0" smtClean="0"/>
              <a:t>Machine translation</a:t>
            </a:r>
          </a:p>
          <a:p>
            <a:r>
              <a:rPr lang="en-US" dirty="0" smtClean="0"/>
              <a:t>Natural </a:t>
            </a:r>
            <a:r>
              <a:rPr lang="en-US" dirty="0"/>
              <a:t>language assistants, such as Siri and Alexa</a:t>
            </a:r>
            <a:endParaRPr lang="en-US" dirty="0" smtClean="0"/>
          </a:p>
          <a:p>
            <a:r>
              <a:rPr lang="en-US" dirty="0" smtClean="0"/>
              <a:t>Sentiment Analysis[Analysis of social media content to help determine public opinion]</a:t>
            </a:r>
          </a:p>
          <a:p>
            <a:endParaRPr lang="en-US" dirty="0"/>
          </a:p>
        </p:txBody>
      </p:sp>
    </p:spTree>
    <p:extLst>
      <p:ext uri="{BB962C8B-B14F-4D97-AF65-F5344CB8AC3E}">
        <p14:creationId xmlns:p14="http://schemas.microsoft.com/office/powerpoint/2010/main" val="44678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t>
            </a:r>
            <a:r>
              <a:rPr lang="en-US" dirty="0" smtClean="0"/>
              <a:t>Application 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1. Sentiment Analysis:</a:t>
            </a:r>
          </a:p>
          <a:p>
            <a:r>
              <a:rPr lang="en-US" dirty="0" smtClean="0"/>
              <a:t>The </a:t>
            </a:r>
            <a:r>
              <a:rPr lang="en-US" dirty="0"/>
              <a:t>process of identifying emotions or opinions that are expressed in user input</a:t>
            </a:r>
            <a:r>
              <a:rPr lang="en-US" dirty="0" smtClean="0"/>
              <a:t>.</a:t>
            </a:r>
          </a:p>
          <a:p>
            <a:r>
              <a:rPr lang="en-US" dirty="0"/>
              <a:t>Sentiment analysis answers various questions, such as how people feel about your product or whether your customers are satisfied with your customer service </a:t>
            </a:r>
            <a:r>
              <a:rPr lang="en-US" dirty="0" smtClean="0"/>
              <a:t>.</a:t>
            </a:r>
            <a:endParaRPr lang="en-US" dirty="0"/>
          </a:p>
          <a:p>
            <a:r>
              <a:rPr lang="en-US" dirty="0" smtClean="0"/>
              <a:t>This </a:t>
            </a:r>
            <a:r>
              <a:rPr lang="en-US" dirty="0"/>
              <a:t>analysis is used in marketing, retention plans, and emotional intelligence for </a:t>
            </a:r>
            <a:r>
              <a:rPr lang="en-US" dirty="0" err="1"/>
              <a:t>chatbots</a:t>
            </a:r>
            <a:endParaRPr lang="en-US" dirty="0"/>
          </a:p>
          <a:p>
            <a:endParaRPr lang="en-US" dirty="0"/>
          </a:p>
        </p:txBody>
      </p:sp>
    </p:spTree>
    <p:extLst>
      <p:ext uri="{BB962C8B-B14F-4D97-AF65-F5344CB8AC3E}">
        <p14:creationId xmlns:p14="http://schemas.microsoft.com/office/powerpoint/2010/main" val="130087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 </a:t>
            </a:r>
            <a:r>
              <a:rPr lang="en-US" b="1" dirty="0" err="1" smtClean="0"/>
              <a:t>Chatbots</a:t>
            </a:r>
            <a:endParaRPr lang="en-US" b="1" dirty="0" smtClean="0"/>
          </a:p>
          <a:p>
            <a:r>
              <a:rPr lang="en-US" dirty="0"/>
              <a:t>Building solutions that can answer questions that are asked by humans in natural language. A question and answering system can be used for the following tasks</a:t>
            </a:r>
            <a:r>
              <a:rPr lang="en-US" dirty="0" smtClean="0"/>
              <a:t>:</a:t>
            </a:r>
            <a:endParaRPr lang="en-US" dirty="0"/>
          </a:p>
          <a:p>
            <a:pPr lvl="1"/>
            <a:r>
              <a:rPr lang="en-US" dirty="0" smtClean="0"/>
              <a:t>Retrieving </a:t>
            </a:r>
            <a:r>
              <a:rPr lang="en-US" dirty="0"/>
              <a:t>answers from forums</a:t>
            </a:r>
            <a:r>
              <a:rPr lang="en-US" dirty="0" smtClean="0"/>
              <a:t>.</a:t>
            </a:r>
            <a:endParaRPr lang="en-US" dirty="0"/>
          </a:p>
          <a:p>
            <a:pPr lvl="1"/>
            <a:r>
              <a:rPr lang="en-US" dirty="0" smtClean="0"/>
              <a:t>Building </a:t>
            </a:r>
            <a:r>
              <a:rPr lang="en-US" dirty="0"/>
              <a:t>a Frequently Asked Questions (FAQs) system</a:t>
            </a:r>
            <a:r>
              <a:rPr lang="en-US" dirty="0" smtClean="0"/>
              <a:t>.</a:t>
            </a:r>
            <a:endParaRPr lang="en-US" dirty="0"/>
          </a:p>
          <a:p>
            <a:pPr lvl="1"/>
            <a:r>
              <a:rPr lang="en-US" dirty="0" smtClean="0"/>
              <a:t>Training </a:t>
            </a:r>
            <a:r>
              <a:rPr lang="en-US" dirty="0" err="1"/>
              <a:t>chatbots</a:t>
            </a:r>
            <a:endParaRPr lang="en-US" dirty="0"/>
          </a:p>
          <a:p>
            <a:endParaRPr lang="en-US" dirty="0"/>
          </a:p>
        </p:txBody>
      </p:sp>
    </p:spTree>
    <p:extLst>
      <p:ext uri="{BB962C8B-B14F-4D97-AF65-F5344CB8AC3E}">
        <p14:creationId xmlns:p14="http://schemas.microsoft.com/office/powerpoint/2010/main" val="787445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504" y="1388961"/>
            <a:ext cx="9795462" cy="3842795"/>
          </a:xfrm>
        </p:spPr>
      </p:pic>
    </p:spTree>
    <p:extLst>
      <p:ext uri="{BB962C8B-B14F-4D97-AF65-F5344CB8AC3E}">
        <p14:creationId xmlns:p14="http://schemas.microsoft.com/office/powerpoint/2010/main" val="100741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974" y="2685326"/>
            <a:ext cx="9601200" cy="3229337"/>
          </a:xfrm>
        </p:spPr>
      </p:pic>
      <p:sp>
        <p:nvSpPr>
          <p:cNvPr id="6" name="TextBox 5"/>
          <p:cNvSpPr txBox="1"/>
          <p:nvPr/>
        </p:nvSpPr>
        <p:spPr>
          <a:xfrm>
            <a:off x="2812648" y="1597306"/>
            <a:ext cx="6123008" cy="646331"/>
          </a:xfrm>
          <a:prstGeom prst="rect">
            <a:avLst/>
          </a:prstGeom>
          <a:noFill/>
        </p:spPr>
        <p:txBody>
          <a:bodyPr wrap="square" rtlCol="0">
            <a:spAutoFit/>
          </a:bodyPr>
          <a:lstStyle/>
          <a:p>
            <a:pPr algn="ctr"/>
            <a:r>
              <a:rPr lang="en-US" sz="3600" dirty="0" smtClean="0"/>
              <a:t>Machine</a:t>
            </a:r>
            <a:r>
              <a:rPr lang="en-US" sz="3600" b="1" dirty="0" smtClean="0"/>
              <a:t> </a:t>
            </a:r>
            <a:r>
              <a:rPr lang="en-US" sz="3600" dirty="0" smtClean="0"/>
              <a:t>translation</a:t>
            </a:r>
            <a:endParaRPr lang="en-US" sz="3600" dirty="0"/>
          </a:p>
        </p:txBody>
      </p:sp>
    </p:spTree>
    <p:extLst>
      <p:ext uri="{BB962C8B-B14F-4D97-AF65-F5344CB8AC3E}">
        <p14:creationId xmlns:p14="http://schemas.microsoft.com/office/powerpoint/2010/main" val="1488430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12511</TotalTime>
  <Words>1674</Words>
  <Application>Microsoft Macintosh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Garamond</vt:lpstr>
      <vt:lpstr>Mangal</vt:lpstr>
      <vt:lpstr>Arial</vt:lpstr>
      <vt:lpstr>Organic</vt:lpstr>
      <vt:lpstr>ECII/ECSI 3206: Artificial Intelligence [and expert systems] Topic 8: Natural Language Processing</vt:lpstr>
      <vt:lpstr>Introduction to NLP</vt:lpstr>
      <vt:lpstr>Why NLP</vt:lpstr>
      <vt:lpstr>Cont..</vt:lpstr>
      <vt:lpstr>Applications of NLP</vt:lpstr>
      <vt:lpstr>Selected Application Examples</vt:lpstr>
      <vt:lpstr>Cont…</vt:lpstr>
      <vt:lpstr>PowerPoint Presentation</vt:lpstr>
      <vt:lpstr>PowerPoint Presentation</vt:lpstr>
      <vt:lpstr>NLP Terminology</vt:lpstr>
      <vt:lpstr>Cont.…</vt:lpstr>
      <vt:lpstr>Cont..</vt:lpstr>
      <vt:lpstr>Cont…</vt:lpstr>
      <vt:lpstr>Cont…</vt:lpstr>
      <vt:lpstr>Components of NLP</vt:lpstr>
      <vt:lpstr>Components of NLP</vt:lpstr>
      <vt:lpstr>Cont…</vt:lpstr>
      <vt:lpstr>Cont…</vt:lpstr>
      <vt:lpstr>Cont…..</vt:lpstr>
      <vt:lpstr>Steps in NLP</vt:lpstr>
      <vt:lpstr>PowerPoint Presentation</vt:lpstr>
      <vt:lpstr>PowerPoint Presentation</vt:lpstr>
      <vt:lpstr>NLP pipeline</vt:lpstr>
      <vt:lpstr>Example ..</vt:lpstr>
      <vt:lpstr>PowerPoint Presentation</vt:lpstr>
      <vt:lpstr>3.Parts of speech (POS) tagging:[The process of tagging each token with grammatical representation, such as noun, verb, or adjective).] </vt:lpstr>
      <vt:lpstr>PowerPoint Presentation</vt:lpstr>
      <vt:lpstr>Tools used in NLP</vt:lpstr>
      <vt:lpstr>Services used in NLP</vt:lpstr>
      <vt:lpstr>Challenges to NLP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364</cp:revision>
  <dcterms:created xsi:type="dcterms:W3CDTF">2021-05-13T03:34:55Z</dcterms:created>
  <dcterms:modified xsi:type="dcterms:W3CDTF">2021-06-18T04:26:30Z</dcterms:modified>
</cp:coreProperties>
</file>