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57"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7" r:id="rId31"/>
    <p:sldId id="286" r:id="rId32"/>
    <p:sldId id="288" r:id="rId33"/>
    <p:sldId id="289" r:id="rId34"/>
    <p:sldId id="290" r:id="rId35"/>
    <p:sldId id="291" r:id="rId36"/>
    <p:sldId id="292" r:id="rId37"/>
    <p:sldId id="293" r:id="rId38"/>
    <p:sldId id="294" r:id="rId39"/>
    <p:sldId id="295"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94"/>
    <p:restoredTop sz="94821"/>
  </p:normalViewPr>
  <p:slideViewPr>
    <p:cSldViewPr snapToGrid="0" snapToObjects="1">
      <p:cViewPr>
        <p:scale>
          <a:sx n="110" d="100"/>
          <a:sy n="110" d="100"/>
        </p:scale>
        <p:origin x="152" y="-4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A3EF72A-2962-8C48-9B42-0E1E12A02474}" type="datetimeFigureOut">
              <a:rPr lang="en-US" smtClean="0"/>
              <a:t>6/23/21</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F6B216BB-CBAE-8D4A-A8EF-FF13FD7CC95E}"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60244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3EF72A-2962-8C48-9B42-0E1E12A02474}" type="datetimeFigureOut">
              <a:rPr lang="en-US" smtClean="0"/>
              <a:t>6/23/21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B216BB-CBAE-8D4A-A8EF-FF13FD7CC95E}" type="slidenum">
              <a:rPr lang="en-US" smtClean="0"/>
              <a:t>‹#›</a:t>
            </a:fld>
            <a:endParaRPr lang="en-US"/>
          </a:p>
        </p:txBody>
      </p:sp>
    </p:spTree>
    <p:extLst>
      <p:ext uri="{BB962C8B-B14F-4D97-AF65-F5344CB8AC3E}">
        <p14:creationId xmlns:p14="http://schemas.microsoft.com/office/powerpoint/2010/main" val="1478615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3EF72A-2962-8C48-9B42-0E1E12A02474}" type="datetimeFigureOut">
              <a:rPr lang="en-US" smtClean="0"/>
              <a:t>6/23/21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216BB-CBAE-8D4A-A8EF-FF13FD7CC95E}"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8277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3EF72A-2962-8C48-9B42-0E1E12A02474}" type="datetimeFigureOut">
              <a:rPr lang="en-US" smtClean="0"/>
              <a:t>6/23/21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216BB-CBAE-8D4A-A8EF-FF13FD7CC95E}"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1078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3EF72A-2962-8C48-9B42-0E1E12A02474}" type="datetimeFigureOut">
              <a:rPr lang="en-US" smtClean="0"/>
              <a:t>6/23/21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216BB-CBAE-8D4A-A8EF-FF13FD7CC95E}" type="slidenum">
              <a:rPr lang="en-US" smtClean="0"/>
              <a:t>‹#›</a:t>
            </a:fld>
            <a:endParaRPr lang="en-US"/>
          </a:p>
        </p:txBody>
      </p:sp>
    </p:spTree>
    <p:extLst>
      <p:ext uri="{BB962C8B-B14F-4D97-AF65-F5344CB8AC3E}">
        <p14:creationId xmlns:p14="http://schemas.microsoft.com/office/powerpoint/2010/main" val="336652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3EF72A-2962-8C48-9B42-0E1E12A02474}" type="datetimeFigureOut">
              <a:rPr lang="en-US" smtClean="0"/>
              <a:t>6/23/21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216BB-CBAE-8D4A-A8EF-FF13FD7CC95E}"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530783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3EF72A-2962-8C48-9B42-0E1E12A02474}" type="datetimeFigureOut">
              <a:rPr lang="en-US" smtClean="0"/>
              <a:t>6/23/21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216BB-CBAE-8D4A-A8EF-FF13FD7CC95E}"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24418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A3EF72A-2962-8C48-9B42-0E1E12A02474}" type="datetimeFigureOut">
              <a:rPr lang="en-US" smtClean="0"/>
              <a:t>6/23/21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216BB-CBAE-8D4A-A8EF-FF13FD7CC95E}"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9490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A3EF72A-2962-8C48-9B42-0E1E12A02474}" type="datetimeFigureOut">
              <a:rPr lang="en-US" smtClean="0"/>
              <a:t>6/23/21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216BB-CBAE-8D4A-A8EF-FF13FD7CC95E}"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30268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A3EF72A-2962-8C48-9B42-0E1E12A02474}" type="datetimeFigureOut">
              <a:rPr lang="en-US" smtClean="0"/>
              <a:t>6/23/21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216BB-CBAE-8D4A-A8EF-FF13FD7CC95E}" type="slidenum">
              <a:rPr lang="en-US" smtClean="0"/>
              <a:t>‹#›</a:t>
            </a:fld>
            <a:endParaRPr lang="en-US"/>
          </a:p>
        </p:txBody>
      </p:sp>
    </p:spTree>
    <p:extLst>
      <p:ext uri="{BB962C8B-B14F-4D97-AF65-F5344CB8AC3E}">
        <p14:creationId xmlns:p14="http://schemas.microsoft.com/office/powerpoint/2010/main" val="2054793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3EF72A-2962-8C48-9B42-0E1E12A02474}" type="datetimeFigureOut">
              <a:rPr lang="en-US" smtClean="0"/>
              <a:t>6/23/21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216BB-CBAE-8D4A-A8EF-FF13FD7CC95E}"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22600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A3EF72A-2962-8C48-9B42-0E1E12A02474}" type="datetimeFigureOut">
              <a:rPr lang="en-US" smtClean="0"/>
              <a:t>6/23/21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B216BB-CBAE-8D4A-A8EF-FF13FD7CC95E}" type="slidenum">
              <a:rPr lang="en-US" smtClean="0"/>
              <a:t>‹#›</a:t>
            </a:fld>
            <a:endParaRPr lang="en-US"/>
          </a:p>
        </p:txBody>
      </p:sp>
    </p:spTree>
    <p:extLst>
      <p:ext uri="{BB962C8B-B14F-4D97-AF65-F5344CB8AC3E}">
        <p14:creationId xmlns:p14="http://schemas.microsoft.com/office/powerpoint/2010/main" val="1116060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A3EF72A-2962-8C48-9B42-0E1E12A02474}" type="datetimeFigureOut">
              <a:rPr lang="en-US" smtClean="0"/>
              <a:t>6/23/21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B216BB-CBAE-8D4A-A8EF-FF13FD7CC95E}"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06398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A3EF72A-2962-8C48-9B42-0E1E12A02474}" type="datetimeFigureOut">
              <a:rPr lang="en-US" smtClean="0"/>
              <a:t>6/23/21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B216BB-CBAE-8D4A-A8EF-FF13FD7CC95E}"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54824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3EF72A-2962-8C48-9B42-0E1E12A02474}" type="datetimeFigureOut">
              <a:rPr lang="en-US" smtClean="0"/>
              <a:t>6/23/21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B216BB-CBAE-8D4A-A8EF-FF13FD7CC95E}" type="slidenum">
              <a:rPr lang="en-US" smtClean="0"/>
              <a:t>‹#›</a:t>
            </a:fld>
            <a:endParaRPr lang="en-US"/>
          </a:p>
        </p:txBody>
      </p:sp>
    </p:spTree>
    <p:extLst>
      <p:ext uri="{BB962C8B-B14F-4D97-AF65-F5344CB8AC3E}">
        <p14:creationId xmlns:p14="http://schemas.microsoft.com/office/powerpoint/2010/main" val="767875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3EF72A-2962-8C48-9B42-0E1E12A02474}" type="datetimeFigureOut">
              <a:rPr lang="en-US" smtClean="0"/>
              <a:t>6/23/21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B216BB-CBAE-8D4A-A8EF-FF13FD7CC95E}"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9856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3EF72A-2962-8C48-9B42-0E1E12A02474}" type="datetimeFigureOut">
              <a:rPr lang="en-US" smtClean="0"/>
              <a:t>6/23/21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B216BB-CBAE-8D4A-A8EF-FF13FD7CC95E}" type="slidenum">
              <a:rPr lang="en-US" smtClean="0"/>
              <a:t>‹#›</a:t>
            </a:fld>
            <a:endParaRPr lang="en-US"/>
          </a:p>
        </p:txBody>
      </p:sp>
    </p:spTree>
    <p:extLst>
      <p:ext uri="{BB962C8B-B14F-4D97-AF65-F5344CB8AC3E}">
        <p14:creationId xmlns:p14="http://schemas.microsoft.com/office/powerpoint/2010/main" val="812469783"/>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4.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A3EF72A-2962-8C48-9B42-0E1E12A02474}" type="datetimeFigureOut">
              <a:rPr lang="en-US" smtClean="0"/>
              <a:t>6/23/21</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6B216BB-CBAE-8D4A-A8EF-FF13FD7CC95E}" type="slidenum">
              <a:rPr lang="en-US" smtClean="0"/>
              <a:t>‹#›</a:t>
            </a:fld>
            <a:endParaRPr lang="en-US"/>
          </a:p>
        </p:txBody>
      </p:sp>
    </p:spTree>
    <p:extLst>
      <p:ext uri="{BB962C8B-B14F-4D97-AF65-F5344CB8AC3E}">
        <p14:creationId xmlns:p14="http://schemas.microsoft.com/office/powerpoint/2010/main" val="32957223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3600" dirty="0" smtClean="0"/>
              <a:t>ECII/ECSI 3206:</a:t>
            </a:r>
            <a:r>
              <a:rPr lang="en-US" sz="4400" dirty="0" smtClean="0"/>
              <a:t/>
            </a:r>
            <a:br>
              <a:rPr lang="en-US" sz="4400" dirty="0" smtClean="0"/>
            </a:br>
            <a:r>
              <a:rPr lang="en-US" sz="3100" dirty="0" smtClean="0"/>
              <a:t>Artificial Intelligence [and expert systems]</a:t>
            </a:r>
            <a:br>
              <a:rPr lang="en-US" sz="3100" dirty="0" smtClean="0"/>
            </a:br>
            <a:r>
              <a:rPr lang="en-US" sz="3100" dirty="0"/>
              <a:t>T</a:t>
            </a:r>
            <a:r>
              <a:rPr lang="en-US" sz="3100" dirty="0" smtClean="0"/>
              <a:t>opic </a:t>
            </a:r>
            <a:r>
              <a:rPr lang="en-US" sz="3100" dirty="0"/>
              <a:t>9</a:t>
            </a:r>
            <a:r>
              <a:rPr lang="en-US" sz="3100" dirty="0"/>
              <a:t>: </a:t>
            </a:r>
            <a:r>
              <a:rPr lang="en-US" sz="3100" dirty="0" smtClean="0"/>
              <a:t>Computer Vision and </a:t>
            </a:r>
            <a:r>
              <a:rPr lang="en-US" sz="3100" dirty="0"/>
              <a:t>Robotics</a:t>
            </a:r>
            <a:endParaRPr lang="en-US" sz="3100" dirty="0"/>
          </a:p>
        </p:txBody>
      </p:sp>
      <p:sp>
        <p:nvSpPr>
          <p:cNvPr id="3" name="Subtitle 2"/>
          <p:cNvSpPr>
            <a:spLocks noGrp="1"/>
          </p:cNvSpPr>
          <p:nvPr>
            <p:ph type="subTitle" idx="1"/>
          </p:nvPr>
        </p:nvSpPr>
        <p:spPr/>
        <p:txBody>
          <a:bodyPr/>
          <a:lstStyle/>
          <a:p>
            <a:r>
              <a:rPr lang="en-US" dirty="0" smtClean="0"/>
              <a:t>By: Edgar </a:t>
            </a:r>
            <a:r>
              <a:rPr lang="en-US" dirty="0" err="1" smtClean="0"/>
              <a:t>Otieno</a:t>
            </a:r>
            <a:endParaRPr lang="en-US" dirty="0"/>
          </a:p>
        </p:txBody>
      </p:sp>
    </p:spTree>
    <p:extLst>
      <p:ext uri="{BB962C8B-B14F-4D97-AF65-F5344CB8AC3E}">
        <p14:creationId xmlns:p14="http://schemas.microsoft.com/office/powerpoint/2010/main" val="16341687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1294650"/>
            <a:ext cx="9601196" cy="719346"/>
          </a:xfrm>
        </p:spPr>
        <p:txBody>
          <a:bodyPr>
            <a:normAutofit fontScale="90000"/>
          </a:bodyPr>
          <a:lstStyle/>
          <a:p>
            <a:r>
              <a:rPr lang="en-US" sz="4900" dirty="0" smtClean="0"/>
              <a:t>Computer Vision Tools</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r>
              <a:rPr lang="en-US" b="1" dirty="0" err="1"/>
              <a:t>OpenCV</a:t>
            </a:r>
            <a:r>
              <a:rPr lang="en-US" b="1" dirty="0"/>
              <a:t>: </a:t>
            </a:r>
            <a:r>
              <a:rPr lang="en-US" dirty="0"/>
              <a:t>An open-source library that can be used to perform most CV tasks that are required on</a:t>
            </a:r>
            <a:r>
              <a:rPr lang="en-US" b="1" dirty="0"/>
              <a:t> </a:t>
            </a:r>
            <a:r>
              <a:rPr lang="en-US" dirty="0"/>
              <a:t>any language. It has C++, Python, Java, and MATLAB interfaces</a:t>
            </a:r>
            <a:r>
              <a:rPr lang="en-US" dirty="0" smtClean="0"/>
              <a:t>.</a:t>
            </a:r>
            <a:endParaRPr lang="en-US" dirty="0"/>
          </a:p>
          <a:p>
            <a:r>
              <a:rPr lang="en-US" b="1" dirty="0"/>
              <a:t>Microsoft Vision API: </a:t>
            </a:r>
            <a:r>
              <a:rPr lang="en-US" dirty="0"/>
              <a:t>Specialized in OCR and analyzing videos</a:t>
            </a:r>
            <a:r>
              <a:rPr lang="en-US" dirty="0" smtClean="0"/>
              <a:t>.</a:t>
            </a:r>
            <a:endParaRPr lang="en-US" dirty="0"/>
          </a:p>
          <a:p>
            <a:r>
              <a:rPr lang="en-US" b="1" dirty="0"/>
              <a:t>IBM Watson Visual Recognition: </a:t>
            </a:r>
            <a:r>
              <a:rPr lang="en-US" dirty="0"/>
              <a:t>This service is available on IBM Cloud. A set of built-in classes</a:t>
            </a:r>
            <a:r>
              <a:rPr lang="en-US" b="1" dirty="0"/>
              <a:t> </a:t>
            </a:r>
            <a:r>
              <a:rPr lang="en-US" dirty="0"/>
              <a:t>provides highly accurate results without training.</a:t>
            </a:r>
          </a:p>
          <a:p>
            <a:endParaRPr lang="en-US" dirty="0"/>
          </a:p>
        </p:txBody>
      </p:sp>
    </p:spTree>
    <p:extLst>
      <p:ext uri="{BB962C8B-B14F-4D97-AF65-F5344CB8AC3E}">
        <p14:creationId xmlns:p14="http://schemas.microsoft.com/office/powerpoint/2010/main" val="1346910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 Vision Use Cases</a:t>
            </a:r>
            <a:endParaRPr lang="en-US" dirty="0"/>
          </a:p>
        </p:txBody>
      </p:sp>
      <p:sp>
        <p:nvSpPr>
          <p:cNvPr id="3" name="Content Placeholder 2"/>
          <p:cNvSpPr>
            <a:spLocks noGrp="1"/>
          </p:cNvSpPr>
          <p:nvPr>
            <p:ph idx="1"/>
          </p:nvPr>
        </p:nvSpPr>
        <p:spPr/>
        <p:txBody>
          <a:bodyPr>
            <a:normAutofit lnSpcReduction="10000"/>
          </a:bodyPr>
          <a:lstStyle/>
          <a:p>
            <a:pPr lvl="0"/>
            <a:r>
              <a:rPr lang="en-US" b="1" dirty="0"/>
              <a:t>Facial recognition</a:t>
            </a:r>
            <a:r>
              <a:rPr lang="en-US" dirty="0"/>
              <a:t>: We use facial recognition daily</a:t>
            </a:r>
            <a:r>
              <a:rPr lang="en-US" dirty="0" smtClean="0"/>
              <a:t>.</a:t>
            </a:r>
            <a:endParaRPr lang="en-US" sz="1100" dirty="0"/>
          </a:p>
          <a:p>
            <a:pPr lvl="1"/>
            <a:r>
              <a:rPr lang="en-US" dirty="0"/>
              <a:t>Taking a photo and applying effects by using your smartphone</a:t>
            </a:r>
            <a:r>
              <a:rPr lang="en-US" dirty="0" smtClean="0"/>
              <a:t>.</a:t>
            </a:r>
            <a:endParaRPr lang="en-US" sz="1400" dirty="0"/>
          </a:p>
          <a:p>
            <a:pPr lvl="1"/>
            <a:r>
              <a:rPr lang="en-US" dirty="0"/>
              <a:t>Tagging friends on social media.</a:t>
            </a:r>
            <a:endParaRPr lang="en-US" sz="1200" dirty="0"/>
          </a:p>
          <a:p>
            <a:pPr lvl="0"/>
            <a:r>
              <a:rPr lang="en-US" b="1" dirty="0"/>
              <a:t>Augmented reality (AR) </a:t>
            </a:r>
            <a:r>
              <a:rPr lang="en-US" b="1" dirty="0" smtClean="0"/>
              <a:t>:</a:t>
            </a:r>
            <a:r>
              <a:rPr lang="en-US" dirty="0" smtClean="0"/>
              <a:t>is </a:t>
            </a:r>
            <a:r>
              <a:rPr lang="en-US" dirty="0"/>
              <a:t>the manipulation and addition of a system-generated image (3D or 2D) as an overlay of a user’s view. Examples include Google Glass, emoji filters in some mobile apps, and Pokémon Go</a:t>
            </a:r>
            <a:r>
              <a:rPr lang="en-US" dirty="0" smtClean="0"/>
              <a:t>.</a:t>
            </a:r>
            <a:r>
              <a:rPr lang="en-US" dirty="0"/>
              <a:t> Mobile shopping applications will give in-store shoppers instant product details and promotions through their mobile devices.</a:t>
            </a:r>
          </a:p>
          <a:p>
            <a:endParaRPr lang="en-US" dirty="0"/>
          </a:p>
          <a:p>
            <a:endParaRPr lang="en-US" dirty="0"/>
          </a:p>
        </p:txBody>
      </p:sp>
    </p:spTree>
    <p:extLst>
      <p:ext uri="{BB962C8B-B14F-4D97-AF65-F5344CB8AC3E}">
        <p14:creationId xmlns:p14="http://schemas.microsoft.com/office/powerpoint/2010/main" val="508556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Computer vision pipeline</a:t>
            </a:r>
            <a:r>
              <a:rPr lang="en-US" dirty="0"/>
              <a:t/>
            </a:r>
            <a:br>
              <a:rPr lang="en-US" dirty="0"/>
            </a:br>
            <a:endParaRPr lang="en-US" dirty="0"/>
          </a:p>
        </p:txBody>
      </p:sp>
      <p:sp>
        <p:nvSpPr>
          <p:cNvPr id="3" name="Content Placeholder 2"/>
          <p:cNvSpPr>
            <a:spLocks noGrp="1"/>
          </p:cNvSpPr>
          <p:nvPr>
            <p:ph idx="1"/>
          </p:nvPr>
        </p:nvSpPr>
        <p:spPr/>
        <p:txBody>
          <a:bodyPr/>
          <a:lstStyle/>
          <a:p>
            <a:pPr lvl="0"/>
            <a:r>
              <a:rPr lang="en-US" dirty="0"/>
              <a:t>The steps and functions that are included are highly dependent on the application</a:t>
            </a:r>
            <a:r>
              <a:rPr lang="en-US" dirty="0" smtClean="0"/>
              <a:t>.</a:t>
            </a:r>
            <a:endParaRPr lang="en-US" dirty="0"/>
          </a:p>
          <a:p>
            <a:r>
              <a:rPr lang="en-US" dirty="0" smtClean="0"/>
              <a:t>Below </a:t>
            </a:r>
            <a:r>
              <a:rPr lang="en-US" dirty="0"/>
              <a:t>is a conventional visual pattern recognition pipeline</a:t>
            </a:r>
            <a:r>
              <a:rPr lang="en-US" dirty="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6049" y="4216400"/>
            <a:ext cx="9359900" cy="1308100"/>
          </a:xfrm>
          <a:prstGeom prst="rect">
            <a:avLst/>
          </a:prstGeom>
        </p:spPr>
      </p:pic>
    </p:spTree>
    <p:extLst>
      <p:ext uri="{BB962C8B-B14F-4D97-AF65-F5344CB8AC3E}">
        <p14:creationId xmlns:p14="http://schemas.microsoft.com/office/powerpoint/2010/main" val="481262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ROBOTICS</a:t>
            </a:r>
            <a:r>
              <a:rPr lang="en-US" dirty="0" smtClean="0"/>
              <a:t> </a:t>
            </a:r>
            <a:endParaRPr lang="en-US" dirty="0"/>
          </a:p>
        </p:txBody>
      </p:sp>
      <p:sp>
        <p:nvSpPr>
          <p:cNvPr id="3" name="Content Placeholder 2"/>
          <p:cNvSpPr>
            <a:spLocks noGrp="1"/>
          </p:cNvSpPr>
          <p:nvPr>
            <p:ph idx="1"/>
          </p:nvPr>
        </p:nvSpPr>
        <p:spPr>
          <a:xfrm>
            <a:off x="1406236" y="2382209"/>
            <a:ext cx="9740183" cy="3740799"/>
          </a:xfrm>
        </p:spPr>
        <p:txBody>
          <a:bodyPr>
            <a:normAutofit fontScale="92500" lnSpcReduction="10000"/>
          </a:bodyPr>
          <a:lstStyle/>
          <a:p>
            <a:pPr marL="0" indent="0">
              <a:buNone/>
            </a:pPr>
            <a:r>
              <a:rPr lang="en-US" b="1" dirty="0" smtClean="0"/>
              <a:t>Robotics</a:t>
            </a:r>
            <a:r>
              <a:rPr lang="en-US" dirty="0" smtClean="0"/>
              <a:t> is a branch of AI, which is composed of Electrical Engineering, Mechanical Engineering, and Computer Science for designing, construction, and application of robots. </a:t>
            </a:r>
          </a:p>
          <a:p>
            <a:pPr marL="0" indent="0">
              <a:buNone/>
            </a:pPr>
            <a:r>
              <a:rPr lang="en-US" b="1" dirty="0"/>
              <a:t>Robots</a:t>
            </a:r>
            <a:r>
              <a:rPr lang="en-US" dirty="0"/>
              <a:t> are the artificial agents acting in real world environment. </a:t>
            </a:r>
            <a:r>
              <a:rPr lang="en-US" dirty="0" smtClean="0"/>
              <a:t>Robots </a:t>
            </a:r>
            <a:r>
              <a:rPr lang="en-US" dirty="0"/>
              <a:t>are multifunctional, re-programmable, automatic industrial machine designed for replacing human in hazardous work</a:t>
            </a:r>
            <a:r>
              <a:rPr lang="en-US" dirty="0" smtClean="0"/>
              <a:t>.</a:t>
            </a:r>
          </a:p>
          <a:p>
            <a:pPr marL="0" indent="0">
              <a:buNone/>
            </a:pPr>
            <a:r>
              <a:rPr lang="en-US" dirty="0"/>
              <a:t>Robots are aimed at manipulating the objects by perceiving, picking, moving, modifying the physical properties of object, destroying it, or to have an effect thereby freeing manpower from doing repetitive functions without getting bored, distracted, or exhausted. </a:t>
            </a:r>
            <a:endParaRPr lang="en-US" dirty="0"/>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a:p>
          <a:p>
            <a:endParaRPr lang="en-US" b="1" dirty="0"/>
          </a:p>
        </p:txBody>
      </p:sp>
    </p:spTree>
    <p:extLst>
      <p:ext uri="{BB962C8B-B14F-4D97-AF65-F5344CB8AC3E}">
        <p14:creationId xmlns:p14="http://schemas.microsoft.com/office/powerpoint/2010/main" val="18138138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Aspects of Robotics</a:t>
            </a:r>
            <a:br>
              <a:rPr lang="en-US" dirty="0"/>
            </a:br>
            <a:endParaRPr lang="en-US" dirty="0"/>
          </a:p>
        </p:txBody>
      </p:sp>
      <p:sp>
        <p:nvSpPr>
          <p:cNvPr id="3" name="Content Placeholder 2"/>
          <p:cNvSpPr>
            <a:spLocks noGrp="1"/>
          </p:cNvSpPr>
          <p:nvPr>
            <p:ph idx="1"/>
          </p:nvPr>
        </p:nvSpPr>
        <p:spPr/>
        <p:txBody>
          <a:bodyPr/>
          <a:lstStyle/>
          <a:p>
            <a:r>
              <a:rPr lang="en-US" dirty="0"/>
              <a:t>The robots have </a:t>
            </a:r>
            <a:r>
              <a:rPr lang="en-US" b="1" dirty="0"/>
              <a:t>electrical components</a:t>
            </a:r>
            <a:r>
              <a:rPr lang="en-US" dirty="0"/>
              <a:t> for providing power and control the machinery.</a:t>
            </a:r>
          </a:p>
          <a:p>
            <a:r>
              <a:rPr lang="en-US" dirty="0"/>
              <a:t>They have </a:t>
            </a:r>
            <a:r>
              <a:rPr lang="en-US" b="1" dirty="0"/>
              <a:t>mechanical construction,</a:t>
            </a:r>
            <a:r>
              <a:rPr lang="en-US" dirty="0"/>
              <a:t> shape, or form designed to accomplish a particular task.</a:t>
            </a:r>
          </a:p>
          <a:p>
            <a:r>
              <a:rPr lang="en-US" dirty="0"/>
              <a:t>It contains some type of </a:t>
            </a:r>
            <a:r>
              <a:rPr lang="en-US" b="1" dirty="0"/>
              <a:t>computer program</a:t>
            </a:r>
            <a:r>
              <a:rPr lang="en-US" dirty="0"/>
              <a:t> that determines what, when and how a robot does something.</a:t>
            </a:r>
          </a:p>
          <a:p>
            <a:endParaRPr lang="en-US" dirty="0"/>
          </a:p>
        </p:txBody>
      </p:sp>
    </p:spTree>
    <p:extLst>
      <p:ext uri="{BB962C8B-B14F-4D97-AF65-F5344CB8AC3E}">
        <p14:creationId xmlns:p14="http://schemas.microsoft.com/office/powerpoint/2010/main" val="18807870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three laws of Robotics</a:t>
            </a:r>
            <a:br>
              <a:rPr lang="en-US" dirty="0"/>
            </a:b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err="1"/>
              <a:t>Issac</a:t>
            </a:r>
            <a:r>
              <a:rPr lang="en-US" dirty="0"/>
              <a:t> Asimov also proposed his three "Laws of Robotics", and he later added a "zeroth law"</a:t>
            </a:r>
          </a:p>
          <a:p>
            <a:r>
              <a:rPr lang="en-US" b="1" dirty="0"/>
              <a:t>Zeroth Law -</a:t>
            </a:r>
            <a:r>
              <a:rPr lang="en-US" dirty="0"/>
              <a:t> A robot is not allowed to injured humanity, or, through inaction it allows humanity to come to harm.</a:t>
            </a:r>
          </a:p>
          <a:p>
            <a:r>
              <a:rPr lang="en-US" b="1" dirty="0"/>
              <a:t>First Law -</a:t>
            </a:r>
            <a:r>
              <a:rPr lang="en-US" dirty="0"/>
              <a:t> A robot can not injure a human being, or, through inaction it allows a human being to come to harm, unless it would violate the higher order law.</a:t>
            </a:r>
          </a:p>
          <a:p>
            <a:r>
              <a:rPr lang="en-US" b="1" dirty="0"/>
              <a:t>Second Law -</a:t>
            </a:r>
            <a:r>
              <a:rPr lang="en-US" dirty="0"/>
              <a:t> A robot should follow the orders given it by human beings, except when such orders give by humans would conflict with a higher order law.</a:t>
            </a:r>
          </a:p>
          <a:p>
            <a:r>
              <a:rPr lang="en-US" b="1" dirty="0"/>
              <a:t>Third Law - </a:t>
            </a:r>
            <a:r>
              <a:rPr lang="en-US" dirty="0"/>
              <a:t>A robot is allowed to protect its own existence as long as such protection would not conflict with a higher order law.</a:t>
            </a:r>
          </a:p>
          <a:p>
            <a:endParaRPr lang="en-US" dirty="0"/>
          </a:p>
        </p:txBody>
      </p:sp>
    </p:spTree>
    <p:extLst>
      <p:ext uri="{BB962C8B-B14F-4D97-AF65-F5344CB8AC3E}">
        <p14:creationId xmlns:p14="http://schemas.microsoft.com/office/powerpoint/2010/main" val="970313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Components of Robot</a:t>
            </a:r>
            <a:br>
              <a:rPr lang="en-US" dirty="0"/>
            </a:br>
            <a:endParaRPr lang="en-US" dirty="0"/>
          </a:p>
        </p:txBody>
      </p:sp>
      <p:sp>
        <p:nvSpPr>
          <p:cNvPr id="3" name="Content Placeholder 2"/>
          <p:cNvSpPr>
            <a:spLocks noGrp="1"/>
          </p:cNvSpPr>
          <p:nvPr>
            <p:ph idx="1"/>
          </p:nvPr>
        </p:nvSpPr>
        <p:spPr>
          <a:xfrm>
            <a:off x="1295402" y="2390171"/>
            <a:ext cx="9601196" cy="3918031"/>
          </a:xfrm>
        </p:spPr>
        <p:txBody>
          <a:bodyPr>
            <a:normAutofit/>
          </a:bodyPr>
          <a:lstStyle/>
          <a:p>
            <a:r>
              <a:rPr lang="en-US" sz="1600" b="1" dirty="0"/>
              <a:t>Power Supply -</a:t>
            </a:r>
            <a:r>
              <a:rPr lang="en-US" sz="1600" dirty="0"/>
              <a:t> The working power to the robot is provided by batteries, hydraulic, solar power, or pneumatic power sources.</a:t>
            </a:r>
          </a:p>
          <a:p>
            <a:r>
              <a:rPr lang="en-US" sz="1600" b="1" dirty="0"/>
              <a:t>Actuators -</a:t>
            </a:r>
            <a:r>
              <a:rPr lang="en-US" sz="1600" dirty="0"/>
              <a:t> Actuators are the energy conversion device used inside a robot. The major function of actuators is to convert energy into movement.</a:t>
            </a:r>
          </a:p>
          <a:p>
            <a:r>
              <a:rPr lang="en-US" sz="1600" b="1" dirty="0"/>
              <a:t>Electric motors (DC/AC)-</a:t>
            </a:r>
            <a:r>
              <a:rPr lang="en-US" sz="1600" dirty="0"/>
              <a:t> Motors are electromechanical component used for converting electrical energy into its equivalent mechanical energy. In robots motors are used for providing rotational movement.</a:t>
            </a:r>
          </a:p>
          <a:p>
            <a:r>
              <a:rPr lang="en-US" sz="1600" b="1" dirty="0"/>
              <a:t>Sensors -</a:t>
            </a:r>
            <a:r>
              <a:rPr lang="en-US" sz="1600" dirty="0"/>
              <a:t> Sensors provide real time information on the task environment. Robots are equipped with tactile sensor it imitates the mechanical properties of touch receptors of human fingerprints and a vision sensor is used for computing the depth in the environment.</a:t>
            </a:r>
          </a:p>
          <a:p>
            <a:r>
              <a:rPr lang="en-US" sz="1600" b="1" dirty="0"/>
              <a:t>Controller -</a:t>
            </a:r>
            <a:r>
              <a:rPr lang="en-US" sz="1600" dirty="0"/>
              <a:t> Controller is a part of robot that coordinates all motion of the mechanical system. It also receives an input from immediate environment through various sensors. The heart of robot's controller is a microprocessor linked with the input/output and monitoring device. The command issued by the controller activates the motion control mechanism, consisting of various controller, actuators and amplifier.</a:t>
            </a:r>
          </a:p>
          <a:p>
            <a:endParaRPr lang="en-US" sz="1100" dirty="0"/>
          </a:p>
        </p:txBody>
      </p:sp>
    </p:spTree>
    <p:extLst>
      <p:ext uri="{BB962C8B-B14F-4D97-AF65-F5344CB8AC3E}">
        <p14:creationId xmlns:p14="http://schemas.microsoft.com/office/powerpoint/2010/main" val="16423208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Robot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43200" y="2545889"/>
            <a:ext cx="6117522" cy="3317875"/>
          </a:xfrm>
        </p:spPr>
      </p:pic>
    </p:spTree>
    <p:extLst>
      <p:ext uri="{BB962C8B-B14F-4D97-AF65-F5344CB8AC3E}">
        <p14:creationId xmlns:p14="http://schemas.microsoft.com/office/powerpoint/2010/main" val="21113611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Robot Locomotion</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Locomotion</a:t>
            </a:r>
            <a:r>
              <a:rPr lang="en-US" dirty="0" smtClean="0"/>
              <a:t> </a:t>
            </a:r>
            <a:r>
              <a:rPr lang="en-US" dirty="0"/>
              <a:t>is the method of moving from one place to another. The mechanism that makes a robot capable of moving in its environment is called as robot locomotion.</a:t>
            </a:r>
          </a:p>
          <a:p>
            <a:r>
              <a:rPr lang="en-US" dirty="0"/>
              <a:t>There are many types of locomotion's:-</a:t>
            </a:r>
          </a:p>
          <a:p>
            <a:pPr lvl="1"/>
            <a:r>
              <a:rPr lang="en-US" dirty="0"/>
              <a:t>Wheeled</a:t>
            </a:r>
          </a:p>
          <a:p>
            <a:pPr lvl="1"/>
            <a:r>
              <a:rPr lang="en-US" dirty="0"/>
              <a:t>Legged</a:t>
            </a:r>
          </a:p>
          <a:p>
            <a:pPr lvl="1"/>
            <a:r>
              <a:rPr lang="en-US" dirty="0"/>
              <a:t>Tracked slip/skid</a:t>
            </a:r>
          </a:p>
          <a:p>
            <a:pPr lvl="1"/>
            <a:r>
              <a:rPr lang="en-US" dirty="0"/>
              <a:t>Combination of legged and wheeled locomotion</a:t>
            </a:r>
          </a:p>
          <a:p>
            <a:endParaRPr lang="en-US" dirty="0"/>
          </a:p>
        </p:txBody>
      </p:sp>
    </p:spTree>
    <p:extLst>
      <p:ext uri="{BB962C8B-B14F-4D97-AF65-F5344CB8AC3E}">
        <p14:creationId xmlns:p14="http://schemas.microsoft.com/office/powerpoint/2010/main" val="16614451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Types of Robots</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1</a:t>
            </a:r>
            <a:r>
              <a:rPr lang="en-US" b="1" dirty="0"/>
              <a:t>) Mobile Robots</a:t>
            </a:r>
          </a:p>
          <a:p>
            <a:r>
              <a:rPr lang="en-US" dirty="0"/>
              <a:t>Mobile robots are able to move from one location to another location using locomotion. It is an automatic machine that is capable of navigating an uncontrolled environment without any requirement of physical and electromechanical guidance devices. Mobile Robots are of two types:</a:t>
            </a:r>
          </a:p>
          <a:p>
            <a:pPr lvl="1"/>
            <a:r>
              <a:rPr lang="en-US" b="1" dirty="0"/>
              <a:t>(a) Rolling robots -</a:t>
            </a:r>
            <a:r>
              <a:rPr lang="en-US" dirty="0"/>
              <a:t> Rolling robots require wheels to move around. They can easily and quickly search. But they are only useful in flat areas.</a:t>
            </a:r>
          </a:p>
          <a:p>
            <a:pPr lvl="1"/>
            <a:r>
              <a:rPr lang="en-US" b="1" dirty="0"/>
              <a:t>(b) Walking robots -</a:t>
            </a:r>
            <a:r>
              <a:rPr lang="en-US" dirty="0"/>
              <a:t> Robots with legs are usually used in condition where the terrain is rocky. Most walking robots have at least 4 legs.</a:t>
            </a:r>
            <a:endParaRPr lang="en-US" dirty="0"/>
          </a:p>
        </p:txBody>
      </p:sp>
    </p:spTree>
    <p:extLst>
      <p:ext uri="{BB962C8B-B14F-4D97-AF65-F5344CB8AC3E}">
        <p14:creationId xmlns:p14="http://schemas.microsoft.com/office/powerpoint/2010/main" val="2142059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 VISION</a:t>
            </a:r>
            <a:endParaRPr lang="en-US" dirty="0"/>
          </a:p>
        </p:txBody>
      </p:sp>
      <p:sp>
        <p:nvSpPr>
          <p:cNvPr id="3" name="Content Placeholder 2"/>
          <p:cNvSpPr>
            <a:spLocks noGrp="1"/>
          </p:cNvSpPr>
          <p:nvPr>
            <p:ph idx="1"/>
          </p:nvPr>
        </p:nvSpPr>
        <p:spPr/>
        <p:txBody>
          <a:bodyPr>
            <a:normAutofit/>
          </a:bodyPr>
          <a:lstStyle/>
          <a:p>
            <a:r>
              <a:rPr lang="en-US" b="1" dirty="0"/>
              <a:t>Computer vision </a:t>
            </a:r>
            <a:r>
              <a:rPr lang="en-US" dirty="0"/>
              <a:t>is a branch of science that is concerned with processing images to extract, analyze, and understand useful information from a single image or image sequence</a:t>
            </a:r>
            <a:r>
              <a:rPr lang="en-US" dirty="0"/>
              <a:t> </a:t>
            </a:r>
            <a:r>
              <a:rPr lang="en-US" dirty="0" smtClean="0"/>
              <a:t>.</a:t>
            </a:r>
          </a:p>
          <a:p>
            <a:pPr lvl="0"/>
            <a:r>
              <a:rPr lang="en-US" dirty="0"/>
              <a:t>It aims at simulating the human visual system</a:t>
            </a:r>
            <a:r>
              <a:rPr lang="en-US" dirty="0" smtClean="0"/>
              <a:t>.</a:t>
            </a:r>
            <a:endParaRPr lang="en-US" dirty="0"/>
          </a:p>
          <a:p>
            <a:pPr lvl="0"/>
            <a:r>
              <a:rPr lang="en-US" dirty="0"/>
              <a:t>It uses various machine learning and deep learning algorithms to analyze images for scenes, objects, faces, and other content in videos, photos, and pictures in general.</a:t>
            </a:r>
          </a:p>
          <a:p>
            <a:endParaRPr lang="en-US" dirty="0"/>
          </a:p>
        </p:txBody>
      </p:sp>
    </p:spTree>
    <p:extLst>
      <p:ext uri="{BB962C8B-B14F-4D97-AF65-F5344CB8AC3E}">
        <p14:creationId xmlns:p14="http://schemas.microsoft.com/office/powerpoint/2010/main" val="16328945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2) </a:t>
            </a:r>
            <a:r>
              <a:rPr lang="en-US" b="1" dirty="0"/>
              <a:t>Industrial Robots</a:t>
            </a:r>
          </a:p>
          <a:p>
            <a:r>
              <a:rPr lang="en-US" dirty="0"/>
              <a:t>Industrial robots perform same tasks repeatedly without ever moving. These robots are working in industries in which there is requirement of performing dull and repeated tasks suitable for robot.</a:t>
            </a:r>
          </a:p>
          <a:p>
            <a:r>
              <a:rPr lang="en-US" dirty="0"/>
              <a:t>An industrial robot never tired, it will perform their works day and night without ever complaining.</a:t>
            </a:r>
          </a:p>
          <a:p>
            <a:endParaRPr lang="en-US" dirty="0"/>
          </a:p>
        </p:txBody>
      </p:sp>
    </p:spTree>
    <p:extLst>
      <p:ext uri="{BB962C8B-B14F-4D97-AF65-F5344CB8AC3E}">
        <p14:creationId xmlns:p14="http://schemas.microsoft.com/office/powerpoint/2010/main" val="13868426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3) </a:t>
            </a:r>
            <a:r>
              <a:rPr lang="en-US" b="1" dirty="0"/>
              <a:t>Autonomous Robots</a:t>
            </a:r>
          </a:p>
          <a:p>
            <a:r>
              <a:rPr lang="en-US" dirty="0"/>
              <a:t>Autonomous robots are self-supported. They use a program that provides them the opportunity to decide the action to perform depending on their surroundings.</a:t>
            </a:r>
          </a:p>
          <a:p>
            <a:r>
              <a:rPr lang="en-US" dirty="0"/>
              <a:t>Using artificial intelligence these robots often learn new behavior. They start with a short routine and adapt this routine to be more successful in a task they perform. Hence, the most successful routine will be repeated.</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5781" y="982132"/>
            <a:ext cx="3167515" cy="2081743"/>
          </a:xfrm>
          <a:prstGeom prst="rect">
            <a:avLst/>
          </a:prstGeom>
        </p:spPr>
      </p:pic>
    </p:spTree>
    <p:extLst>
      <p:ext uri="{BB962C8B-B14F-4D97-AF65-F5344CB8AC3E}">
        <p14:creationId xmlns:p14="http://schemas.microsoft.com/office/powerpoint/2010/main" val="7397235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4) </a:t>
            </a:r>
            <a:r>
              <a:rPr lang="en-US" b="1" dirty="0"/>
              <a:t>Remote Controlled Robots</a:t>
            </a:r>
          </a:p>
          <a:p>
            <a:r>
              <a:rPr lang="en-US" dirty="0"/>
              <a:t>Remote controlled robot used for performing complicated and undetermined tasks that autonomous robot cannot perform due to uncertainty of operation.</a:t>
            </a:r>
          </a:p>
          <a:p>
            <a:r>
              <a:rPr lang="en-US" dirty="0"/>
              <a:t>Complicated tasks are best performed by human beings with real brainpower. Therefore a person can guide a robot by using remote. Using remote controlled operation human can perform dangerous tasks without being at the spot where the tasks are performed.</a:t>
            </a:r>
          </a:p>
          <a:p>
            <a:endParaRPr lang="en-US" dirty="0"/>
          </a:p>
        </p:txBody>
      </p:sp>
    </p:spTree>
    <p:extLst>
      <p:ext uri="{BB962C8B-B14F-4D97-AF65-F5344CB8AC3E}">
        <p14:creationId xmlns:p14="http://schemas.microsoft.com/office/powerpoint/2010/main" val="20611155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Types of Robot Sensors</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b="1" dirty="0"/>
              <a:t>1) Light Sensor</a:t>
            </a:r>
          </a:p>
          <a:p>
            <a:r>
              <a:rPr lang="en-US" dirty="0"/>
              <a:t>Light sensor is a transducer used for detecting light and creates a voltage difference equivalent to the light intensity fall on a light sensor.</a:t>
            </a:r>
          </a:p>
          <a:p>
            <a:r>
              <a:rPr lang="en-US" dirty="0"/>
              <a:t>The two main light sensors used in robots are</a:t>
            </a:r>
            <a:r>
              <a:rPr lang="en-US" b="1" dirty="0"/>
              <a:t> Photovoltaic cells and Photo resistor.</a:t>
            </a:r>
            <a:r>
              <a:rPr lang="en-US" dirty="0"/>
              <a:t> Other kind of light sensors like phototransistors, phototubes are rarely used.</a:t>
            </a:r>
          </a:p>
          <a:p>
            <a:r>
              <a:rPr lang="en-US" dirty="0"/>
              <a:t>The type of light sensors used in robotics are:</a:t>
            </a:r>
          </a:p>
          <a:p>
            <a:pPr lvl="1"/>
            <a:r>
              <a:rPr lang="en-US" b="1" dirty="0"/>
              <a:t>Photo resistor -</a:t>
            </a:r>
            <a:r>
              <a:rPr lang="en-US" dirty="0"/>
              <a:t> It is a type of resistor used for detecting the light. In photo resistor resistance varies with change in light intensity. The light falls on photo resistor is inversely proportional to the resistance of the photo resistor. </a:t>
            </a:r>
            <a:r>
              <a:rPr lang="en-US" dirty="0" smtClean="0"/>
              <a:t>Its also </a:t>
            </a:r>
            <a:r>
              <a:rPr lang="en-US" dirty="0"/>
              <a:t>called as Light Dependent Resistor (LDR</a:t>
            </a:r>
            <a:r>
              <a:rPr lang="en-US" dirty="0" smtClean="0"/>
              <a:t>).</a:t>
            </a:r>
          </a:p>
          <a:p>
            <a:pPr lvl="1"/>
            <a:r>
              <a:rPr lang="en-US" b="1" dirty="0"/>
              <a:t>Photovoltaic Cells -</a:t>
            </a:r>
            <a:r>
              <a:rPr lang="en-US" dirty="0"/>
              <a:t> Photovoltaic cells are energy conversion device used to convert solar radiation into electrical electric energy. It is used if we are planning to build a solar robot. </a:t>
            </a:r>
          </a:p>
        </p:txBody>
      </p:sp>
    </p:spTree>
    <p:extLst>
      <p:ext uri="{BB962C8B-B14F-4D97-AF65-F5344CB8AC3E}">
        <p14:creationId xmlns:p14="http://schemas.microsoft.com/office/powerpoint/2010/main" val="14046617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marL="0" indent="0">
              <a:buNone/>
            </a:pPr>
            <a:r>
              <a:rPr lang="en-US" dirty="0"/>
              <a:t>2) </a:t>
            </a:r>
            <a:r>
              <a:rPr lang="en-US" b="1" dirty="0"/>
              <a:t>Proximity Sensor</a:t>
            </a:r>
          </a:p>
          <a:p>
            <a:r>
              <a:rPr lang="en-US" dirty="0"/>
              <a:t>Proximity sensor can detect the presence of nearby object without any physical contact. The working of a proximity sensor is simple. In proximity sensor transmitter transmits an electromagnetic radiation and receiver receives and analyzes the return signal for interruptions. Therefore the amount of light receiver receives by surrounding can be used for detecting the presence of nearby object.</a:t>
            </a:r>
          </a:p>
          <a:p>
            <a:r>
              <a:rPr lang="en-US" dirty="0"/>
              <a:t>Consider the types of proximity sensors used in robotics are:-</a:t>
            </a:r>
          </a:p>
          <a:p>
            <a:pPr lvl="1"/>
            <a:r>
              <a:rPr lang="en-US" b="1" dirty="0"/>
              <a:t>Infrared (IR) Transceivers -</a:t>
            </a:r>
            <a:r>
              <a:rPr lang="en-US" dirty="0"/>
              <a:t> In IR sensor LED transmit the beam of IR light and if it find an obstacle then the light is reflected back which is captured by an IR receiver</a:t>
            </a:r>
            <a:r>
              <a:rPr lang="en-US" dirty="0" smtClean="0"/>
              <a:t>.</a:t>
            </a:r>
          </a:p>
          <a:p>
            <a:pPr lvl="1"/>
            <a:r>
              <a:rPr lang="en-US" b="1" dirty="0"/>
              <a:t>Ultrasonic Sensor -</a:t>
            </a:r>
            <a:r>
              <a:rPr lang="en-US" dirty="0"/>
              <a:t> In ultrasonic sensors high frequency sound waves is generated by transmitter, the received echo pulse suggests an object interruption.</a:t>
            </a:r>
          </a:p>
          <a:p>
            <a:endParaRPr lang="en-US" dirty="0"/>
          </a:p>
        </p:txBody>
      </p:sp>
    </p:spTree>
    <p:extLst>
      <p:ext uri="{BB962C8B-B14F-4D97-AF65-F5344CB8AC3E}">
        <p14:creationId xmlns:p14="http://schemas.microsoft.com/office/powerpoint/2010/main" val="10803324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3) </a:t>
            </a:r>
            <a:r>
              <a:rPr lang="en-US" b="1" dirty="0"/>
              <a:t>Sound Sensor</a:t>
            </a:r>
          </a:p>
          <a:p>
            <a:r>
              <a:rPr lang="en-US" dirty="0"/>
              <a:t>Sound sensors are generally a microphone used to detect sound and return a voltage equivalent to the sound level. Using sound sensor a simple robot can be designed to navigate based on the sound receives.</a:t>
            </a:r>
          </a:p>
          <a:p>
            <a:r>
              <a:rPr lang="en-US" dirty="0"/>
              <a:t>Implementation of sound sensors is not easy as light sensors because it generates a very small voltage difference which will be amplified to generate measurable voltage change.</a:t>
            </a:r>
          </a:p>
          <a:p>
            <a:endParaRPr lang="en-US" dirty="0"/>
          </a:p>
        </p:txBody>
      </p:sp>
    </p:spTree>
    <p:extLst>
      <p:ext uri="{BB962C8B-B14F-4D97-AF65-F5344CB8AC3E}">
        <p14:creationId xmlns:p14="http://schemas.microsoft.com/office/powerpoint/2010/main" val="15780058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4) </a:t>
            </a:r>
            <a:r>
              <a:rPr lang="en-US" b="1" dirty="0"/>
              <a:t>Temperature Sensor</a:t>
            </a:r>
          </a:p>
          <a:p>
            <a:r>
              <a:rPr lang="en-US" dirty="0"/>
              <a:t>Temperature sensors are used for sensing the change in temperature of the surrounding. It is based on the principle of change in voltage difference for a change in temperature this change in voltage will provide the equivalent temperature value of the surrounding.</a:t>
            </a:r>
          </a:p>
          <a:p>
            <a:r>
              <a:rPr lang="en-US" dirty="0"/>
              <a:t>Few generally used temperature sensors </a:t>
            </a:r>
            <a:r>
              <a:rPr lang="en-US" dirty="0" smtClean="0"/>
              <a:t>ICs </a:t>
            </a:r>
            <a:r>
              <a:rPr lang="en-US" dirty="0"/>
              <a:t>are TMP35, TMP37, LM34, LM35, etc.</a:t>
            </a:r>
          </a:p>
          <a:p>
            <a:endParaRPr lang="en-US" dirty="0"/>
          </a:p>
        </p:txBody>
      </p:sp>
    </p:spTree>
    <p:extLst>
      <p:ext uri="{BB962C8B-B14F-4D97-AF65-F5344CB8AC3E}">
        <p14:creationId xmlns:p14="http://schemas.microsoft.com/office/powerpoint/2010/main" val="18064033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marL="0" indent="0">
              <a:buNone/>
            </a:pPr>
            <a:r>
              <a:rPr lang="en-US" dirty="0"/>
              <a:t>5) </a:t>
            </a:r>
            <a:r>
              <a:rPr lang="en-US" b="1" dirty="0"/>
              <a:t>Acceleration Sensor</a:t>
            </a:r>
          </a:p>
          <a:p>
            <a:r>
              <a:rPr lang="en-US" dirty="0"/>
              <a:t>Acceleration sensor is used for measuring acceleration and tilt. An accelerometer is a device used for measuring acceleration.</a:t>
            </a:r>
          </a:p>
          <a:p>
            <a:r>
              <a:rPr lang="en-US" dirty="0" smtClean="0"/>
              <a:t>Accelerometer </a:t>
            </a:r>
            <a:r>
              <a:rPr lang="en-US" dirty="0"/>
              <a:t>is comes in different configuration. Always use the one which is most appropriate for your robot. Some factors need to be considered before selecting accelerometer is:</a:t>
            </a:r>
          </a:p>
          <a:p>
            <a:pPr lvl="1"/>
            <a:r>
              <a:rPr lang="en-US" dirty="0"/>
              <a:t>Sensitivity</a:t>
            </a:r>
          </a:p>
          <a:p>
            <a:pPr lvl="1"/>
            <a:r>
              <a:rPr lang="en-US" dirty="0"/>
              <a:t>Bandwidth</a:t>
            </a:r>
          </a:p>
          <a:p>
            <a:pPr lvl="1"/>
            <a:r>
              <a:rPr lang="en-US" dirty="0"/>
              <a:t>Output type: Analog or Digital</a:t>
            </a:r>
          </a:p>
          <a:p>
            <a:pPr lvl="1"/>
            <a:r>
              <a:rPr lang="en-US" dirty="0"/>
              <a:t>Number of Axis: 1,2 or 3</a:t>
            </a:r>
          </a:p>
          <a:p>
            <a:endParaRPr lang="en-US" dirty="0"/>
          </a:p>
        </p:txBody>
      </p:sp>
    </p:spTree>
    <p:extLst>
      <p:ext uri="{BB962C8B-B14F-4D97-AF65-F5344CB8AC3E}">
        <p14:creationId xmlns:p14="http://schemas.microsoft.com/office/powerpoint/2010/main" val="11977661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Microcontroller in Robotics</a:t>
            </a:r>
            <a:br>
              <a:rPr lang="en-US" dirty="0"/>
            </a:br>
            <a:endParaRPr lang="en-US" dirty="0"/>
          </a:p>
        </p:txBody>
      </p:sp>
      <p:sp>
        <p:nvSpPr>
          <p:cNvPr id="3" name="Content Placeholder 2"/>
          <p:cNvSpPr>
            <a:spLocks noGrp="1"/>
          </p:cNvSpPr>
          <p:nvPr>
            <p:ph idx="1"/>
          </p:nvPr>
        </p:nvSpPr>
        <p:spPr/>
        <p:txBody>
          <a:bodyPr/>
          <a:lstStyle/>
          <a:p>
            <a:r>
              <a:rPr lang="en-US" dirty="0"/>
              <a:t>Microcontroller is the advanced version of microprocessors. It contain on chip central processing unit (CPU), Read only memory (ROM), Random access memory (RAM), input/output unit, interrupts controller etc.</a:t>
            </a:r>
            <a:endParaRPr lang="en-US" dirty="0"/>
          </a:p>
        </p:txBody>
      </p:sp>
    </p:spTree>
    <p:extLst>
      <p:ext uri="{BB962C8B-B14F-4D97-AF65-F5344CB8AC3E}">
        <p14:creationId xmlns:p14="http://schemas.microsoft.com/office/powerpoint/2010/main" val="10102748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Basic components of Microcontroller</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r>
              <a:rPr lang="en-US" b="1" dirty="0"/>
              <a:t>Arithmetic and Logic unit (ALU) -</a:t>
            </a:r>
            <a:r>
              <a:rPr lang="en-US" dirty="0"/>
              <a:t> ALU inside a microcontroller used to perform the arithmetic and logic operation. It performs the logic operation on the data stored inside a register.</a:t>
            </a:r>
          </a:p>
          <a:p>
            <a:r>
              <a:rPr lang="en-US" b="1" dirty="0"/>
              <a:t>Accumulator -</a:t>
            </a:r>
            <a:r>
              <a:rPr lang="en-US" dirty="0"/>
              <a:t>Accumulator is the register inside which the intermediate arithmetic and logical operation data is stored.</a:t>
            </a:r>
          </a:p>
          <a:p>
            <a:r>
              <a:rPr lang="en-US" b="1" dirty="0"/>
              <a:t>Working registers -</a:t>
            </a:r>
            <a:r>
              <a:rPr lang="en-US" dirty="0"/>
              <a:t> Registers are the storage device used to store the data inside a microcontroller in different address location.</a:t>
            </a:r>
          </a:p>
          <a:p>
            <a:r>
              <a:rPr lang="en-US" b="1" dirty="0"/>
              <a:t>Program counter -</a:t>
            </a:r>
            <a:r>
              <a:rPr lang="en-US" dirty="0"/>
              <a:t> Program counter is used for counting the number of program executed inside a microcontroller.</a:t>
            </a:r>
          </a:p>
          <a:p>
            <a:r>
              <a:rPr lang="en-US" b="1" dirty="0"/>
              <a:t>Stack pointer -</a:t>
            </a:r>
            <a:r>
              <a:rPr lang="en-US" dirty="0"/>
              <a:t> Stack pointer act as a pointer to the certain address. It is a register used to store the address of the last program request made by the processor inside a stack.</a:t>
            </a:r>
          </a:p>
          <a:p>
            <a:endParaRPr lang="en-US" dirty="0"/>
          </a:p>
        </p:txBody>
      </p:sp>
    </p:spTree>
    <p:extLst>
      <p:ext uri="{BB962C8B-B14F-4D97-AF65-F5344CB8AC3E}">
        <p14:creationId xmlns:p14="http://schemas.microsoft.com/office/powerpoint/2010/main" val="229026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The </a:t>
            </a:r>
            <a:r>
              <a:rPr lang="en-US" dirty="0"/>
              <a:t>MINST data set is a large database of hand-written digits that is commonly used for training various image processing systems. The database is also widely used for training and testing in the field of machine learning</a:t>
            </a:r>
            <a:r>
              <a:rPr lang="en-US" dirty="0"/>
              <a:t> </a:t>
            </a:r>
          </a:p>
        </p:txBody>
      </p:sp>
    </p:spTree>
    <p:extLst>
      <p:ext uri="{BB962C8B-B14F-4D97-AF65-F5344CB8AC3E}">
        <p14:creationId xmlns:p14="http://schemas.microsoft.com/office/powerpoint/2010/main" val="18788814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b="1" dirty="0"/>
              <a:t>Clock circuit -</a:t>
            </a:r>
            <a:r>
              <a:rPr lang="en-US" dirty="0"/>
              <a:t> Clock circuit is used for generate the clock pulse required as a reference signal for the microcontroller.</a:t>
            </a:r>
          </a:p>
          <a:p>
            <a:r>
              <a:rPr lang="en-US" b="1" dirty="0"/>
              <a:t>Interrupt circuit -</a:t>
            </a:r>
            <a:r>
              <a:rPr lang="en-US" dirty="0"/>
              <a:t> Interrupt circuit is used for generating the interrupt signal when the higher priority process required to be served first on basis of priority by microcontroller.</a:t>
            </a:r>
          </a:p>
          <a:p>
            <a:r>
              <a:rPr lang="en-US" b="1" dirty="0"/>
              <a:t>Internal ROM -</a:t>
            </a:r>
            <a:r>
              <a:rPr lang="en-US" dirty="0"/>
              <a:t> Internal ROM is read only memory used to store the information in embedded system. It acts as a main memory for storing the instruction and data inside a microcontroller.</a:t>
            </a:r>
          </a:p>
          <a:p>
            <a:r>
              <a:rPr lang="en-US" b="1" dirty="0"/>
              <a:t>I/O ports -</a:t>
            </a:r>
            <a:r>
              <a:rPr lang="en-US" dirty="0"/>
              <a:t> I/O ports are used for connecting input devices like sensor, keyboard </a:t>
            </a:r>
            <a:r>
              <a:rPr lang="en-US" dirty="0" err="1"/>
              <a:t>etc</a:t>
            </a:r>
            <a:r>
              <a:rPr lang="en-US" dirty="0"/>
              <a:t> with input ports and output devices like LCD, buzzer </a:t>
            </a:r>
            <a:r>
              <a:rPr lang="en-US" dirty="0" err="1"/>
              <a:t>etc</a:t>
            </a:r>
            <a:r>
              <a:rPr lang="en-US" dirty="0"/>
              <a:t> with output ports available in microcontroller.</a:t>
            </a:r>
          </a:p>
          <a:p>
            <a:endParaRPr lang="en-US" dirty="0"/>
          </a:p>
        </p:txBody>
      </p:sp>
    </p:spTree>
    <p:extLst>
      <p:ext uri="{BB962C8B-B14F-4D97-AF65-F5344CB8AC3E}">
        <p14:creationId xmlns:p14="http://schemas.microsoft.com/office/powerpoint/2010/main" val="6398536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Printed Circuit </a:t>
            </a:r>
            <a:r>
              <a:rPr lang="en-US" dirty="0" smtClean="0"/>
              <a:t>Board[PCB]</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Printed circuit board connects electrical components using etched copper pathways and it also provides mechanical strength to the robotic circuit. PCBs are composed of organic and inorganic dielectric materials with many layers.</a:t>
            </a:r>
            <a:endParaRPr lang="en-US" dirty="0"/>
          </a:p>
        </p:txBody>
      </p:sp>
    </p:spTree>
    <p:extLst>
      <p:ext uri="{BB962C8B-B14F-4D97-AF65-F5344CB8AC3E}">
        <p14:creationId xmlns:p14="http://schemas.microsoft.com/office/powerpoint/2010/main" val="8242795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ARDUINO vs RASPBERRY PI</a:t>
            </a:r>
            <a:endParaRPr lang="en-US" dirty="0"/>
          </a:p>
        </p:txBody>
      </p:sp>
      <p:sp>
        <p:nvSpPr>
          <p:cNvPr id="3" name="Content Placeholder 2"/>
          <p:cNvSpPr>
            <a:spLocks noGrp="1"/>
          </p:cNvSpPr>
          <p:nvPr>
            <p:ph idx="1"/>
          </p:nvPr>
        </p:nvSpPr>
        <p:spPr/>
        <p:txBody>
          <a:bodyPr>
            <a:normAutofit fontScale="92500" lnSpcReduction="10000"/>
          </a:bodyPr>
          <a:lstStyle/>
          <a:p>
            <a:r>
              <a:rPr lang="en-US" dirty="0"/>
              <a:t>Raspberry Pi and Arduino are two very popular boards </a:t>
            </a:r>
            <a:endParaRPr lang="en-US" dirty="0" smtClean="0"/>
          </a:p>
          <a:p>
            <a:r>
              <a:rPr lang="en-US" b="1" dirty="0"/>
              <a:t>Arduino</a:t>
            </a:r>
            <a:r>
              <a:rPr lang="en-US" dirty="0"/>
              <a:t> is a simple electronics prototyping tool with open-source hardware and software. Arduino is essentially a Microcontroller development board using which you can Blink LEDs, accept inputs from Buttons, read data from Sensors, control Motors and many other “Microcontroller” related tasks</a:t>
            </a:r>
            <a:r>
              <a:rPr lang="en-US" dirty="0" smtClean="0"/>
              <a:t>.</a:t>
            </a:r>
          </a:p>
          <a:p>
            <a:r>
              <a:rPr lang="en-US" dirty="0"/>
              <a:t>The most popular Arduino board is the Arduino UNO, which is based on ATmega328P Microcontroller from Atmel (now Microchip). Coming to the software side of Arduino, all Arduino boards can be programmed in C and C++ programming languages using a special software called Arduino IDE.</a:t>
            </a:r>
            <a:endParaRPr lang="en-US" dirty="0"/>
          </a:p>
        </p:txBody>
      </p:sp>
    </p:spTree>
    <p:extLst>
      <p:ext uri="{BB962C8B-B14F-4D97-AF65-F5344CB8AC3E}">
        <p14:creationId xmlns:p14="http://schemas.microsoft.com/office/powerpoint/2010/main" val="7734182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Raspberry </a:t>
            </a:r>
            <a:r>
              <a:rPr lang="en-US" b="1" dirty="0"/>
              <a:t>Pi </a:t>
            </a:r>
            <a:r>
              <a:rPr lang="en-US" dirty="0"/>
              <a:t>is a Microprocessor (usually an ARM Cortex A Series) based board that acts as a </a:t>
            </a:r>
            <a:r>
              <a:rPr lang="en-US" dirty="0" smtClean="0"/>
              <a:t>computer(</a:t>
            </a:r>
            <a:r>
              <a:rPr lang="en-US" dirty="0"/>
              <a:t>Single Board </a:t>
            </a:r>
            <a:r>
              <a:rPr lang="en-US" dirty="0" smtClean="0"/>
              <a:t>Computers).While </a:t>
            </a:r>
            <a:r>
              <a:rPr lang="en-US" dirty="0"/>
              <a:t>Arduino is a Microcontroller based development </a:t>
            </a:r>
            <a:r>
              <a:rPr lang="en-US" dirty="0" smtClean="0"/>
              <a:t>board.</a:t>
            </a:r>
            <a:r>
              <a:rPr lang="en-US" dirty="0"/>
              <a:t> </a:t>
            </a:r>
            <a:endParaRPr lang="en-US" dirty="0" smtClean="0"/>
          </a:p>
          <a:p>
            <a:r>
              <a:rPr lang="en-US" dirty="0" smtClean="0"/>
              <a:t>You </a:t>
            </a:r>
            <a:r>
              <a:rPr lang="en-US" dirty="0"/>
              <a:t>can connect several peripherals like a Monitor (through HDMI or AV Port), Mouse and Keyboard (through USB), connect to internet (through Ethernet or Wi-Fi), add a Camera (through the dedicated Camera Interface), just like we do to our desktop computer</a:t>
            </a:r>
            <a:r>
              <a:rPr lang="en-US" dirty="0" smtClean="0"/>
              <a:t>.</a:t>
            </a:r>
          </a:p>
          <a:p>
            <a:r>
              <a:rPr lang="en-US" dirty="0"/>
              <a:t>Another important thing about Raspberry Pi is, as it is a Linux based Computer, you can develop software using several Programming Languages like C, C++, Python, Java, HTML, </a:t>
            </a:r>
            <a:endParaRPr lang="en-US" dirty="0" smtClean="0"/>
          </a:p>
          <a:p>
            <a:endParaRPr lang="en-US" dirty="0"/>
          </a:p>
        </p:txBody>
      </p:sp>
    </p:spTree>
    <p:extLst>
      <p:ext uri="{BB962C8B-B14F-4D97-AF65-F5344CB8AC3E}">
        <p14:creationId xmlns:p14="http://schemas.microsoft.com/office/powerpoint/2010/main" val="14856776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2797837"/>
            <a:ext cx="9601200" cy="2837127"/>
          </a:xfrm>
        </p:spPr>
      </p:pic>
    </p:spTree>
    <p:extLst>
      <p:ext uri="{BB962C8B-B14F-4D97-AF65-F5344CB8AC3E}">
        <p14:creationId xmlns:p14="http://schemas.microsoft.com/office/powerpoint/2010/main" val="10587114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mr-IN" dirty="0" smtClean="0"/>
              <a:t>…</a:t>
            </a:r>
            <a:r>
              <a:rPr lang="en-US" dirty="0" smtClean="0"/>
              <a: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9842" y="2557463"/>
            <a:ext cx="9492316" cy="3317875"/>
          </a:xfrm>
        </p:spPr>
      </p:pic>
    </p:spTree>
    <p:extLst>
      <p:ext uri="{BB962C8B-B14F-4D97-AF65-F5344CB8AC3E}">
        <p14:creationId xmlns:p14="http://schemas.microsoft.com/office/powerpoint/2010/main" val="8642251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mr-IN" dirty="0" smtClean="0"/>
              <a:t>…</a:t>
            </a:r>
            <a:r>
              <a:rPr lang="en-US" dirty="0" smtClean="0"/>
              <a: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399" y="2639028"/>
            <a:ext cx="9836739" cy="2777924"/>
          </a:xfrm>
        </p:spPr>
      </p:pic>
    </p:spTree>
    <p:extLst>
      <p:ext uri="{BB962C8B-B14F-4D97-AF65-F5344CB8AC3E}">
        <p14:creationId xmlns:p14="http://schemas.microsoft.com/office/powerpoint/2010/main" val="3683624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869817"/>
          </a:xfrm>
        </p:spPr>
        <p:txBody>
          <a:bodyPr/>
          <a:lstStyle/>
          <a:p>
            <a:r>
              <a:rPr lang="en-US" dirty="0" smtClean="0"/>
              <a:t>Raspberry Pi</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5965" y="1944546"/>
            <a:ext cx="8380070" cy="4023390"/>
          </a:xfrm>
        </p:spPr>
      </p:pic>
    </p:spTree>
    <p:extLst>
      <p:ext uri="{BB962C8B-B14F-4D97-AF65-F5344CB8AC3E}">
        <p14:creationId xmlns:p14="http://schemas.microsoft.com/office/powerpoint/2010/main" val="555548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927691"/>
          </a:xfrm>
        </p:spPr>
        <p:txBody>
          <a:bodyPr/>
          <a:lstStyle/>
          <a:p>
            <a:r>
              <a:rPr lang="en-US" dirty="0" smtClean="0"/>
              <a:t>Arduino UNO</a:t>
            </a:r>
            <a:endParaRPr lang="en-US"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2992" y="2037145"/>
            <a:ext cx="8526015" cy="4039563"/>
          </a:xfrm>
        </p:spPr>
      </p:pic>
    </p:spTree>
    <p:extLst>
      <p:ext uri="{BB962C8B-B14F-4D97-AF65-F5344CB8AC3E}">
        <p14:creationId xmlns:p14="http://schemas.microsoft.com/office/powerpoint/2010/main" val="21467683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4364" y="1053297"/>
            <a:ext cx="10047884" cy="4822042"/>
          </a:xfrm>
        </p:spPr>
      </p:pic>
    </p:spTree>
    <p:extLst>
      <p:ext uri="{BB962C8B-B14F-4D97-AF65-F5344CB8AC3E}">
        <p14:creationId xmlns:p14="http://schemas.microsoft.com/office/powerpoint/2010/main" val="2067969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7695" y="2557463"/>
            <a:ext cx="8044405" cy="3317875"/>
          </a:xfrm>
        </p:spPr>
      </p:pic>
    </p:spTree>
    <p:extLst>
      <p:ext uri="{BB962C8B-B14F-4D97-AF65-F5344CB8AC3E}">
        <p14:creationId xmlns:p14="http://schemas.microsoft.com/office/powerpoint/2010/main" val="12819750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Computer vision applications</a:t>
            </a:r>
            <a:r>
              <a:rPr lang="en-US" dirty="0"/>
              <a:t/>
            </a:r>
            <a:br>
              <a:rPr lang="en-US" dirty="0"/>
            </a:br>
            <a:endParaRPr lang="en-US" dirty="0"/>
          </a:p>
        </p:txBody>
      </p:sp>
      <p:sp>
        <p:nvSpPr>
          <p:cNvPr id="3" name="Content Placeholder 2"/>
          <p:cNvSpPr>
            <a:spLocks noGrp="1"/>
          </p:cNvSpPr>
          <p:nvPr>
            <p:ph idx="1"/>
          </p:nvPr>
        </p:nvSpPr>
        <p:spPr/>
        <p:txBody>
          <a:bodyPr>
            <a:normAutofit fontScale="62500" lnSpcReduction="20000"/>
          </a:bodyPr>
          <a:lstStyle/>
          <a:p>
            <a:pPr lvl="0"/>
            <a:r>
              <a:rPr lang="en-US" b="1" dirty="0"/>
              <a:t>Manufacturing</a:t>
            </a:r>
            <a:r>
              <a:rPr lang="en-US" dirty="0"/>
              <a:t>: Use images from a manufacturing setting to make sure that products are being</a:t>
            </a:r>
            <a:r>
              <a:rPr lang="en-US" b="1" dirty="0"/>
              <a:t> </a:t>
            </a:r>
            <a:r>
              <a:rPr lang="en-US" dirty="0"/>
              <a:t>positioned correctly on an assembly line, or ensure product quality by identifying defective parts on the production line instead of by using manual validation</a:t>
            </a:r>
            <a:r>
              <a:rPr lang="en-US" dirty="0" smtClean="0"/>
              <a:t>.</a:t>
            </a:r>
            <a:endParaRPr lang="en-US" dirty="0"/>
          </a:p>
          <a:p>
            <a:pPr lvl="0"/>
            <a:r>
              <a:rPr lang="en-US" b="1" dirty="0"/>
              <a:t>Visual auditing</a:t>
            </a:r>
            <a:r>
              <a:rPr lang="en-US" dirty="0"/>
              <a:t>: Look for visual compliance or deterioration in a fleet of trucks, planes, or</a:t>
            </a:r>
            <a:r>
              <a:rPr lang="en-US" b="1" dirty="0"/>
              <a:t> </a:t>
            </a:r>
            <a:r>
              <a:rPr lang="en-US" dirty="0"/>
              <a:t>windmills, etc.. in the field. Train custom models to understand what defects look like</a:t>
            </a:r>
            <a:r>
              <a:rPr lang="en-US" dirty="0" smtClean="0"/>
              <a:t>.</a:t>
            </a:r>
            <a:endParaRPr lang="en-US" dirty="0"/>
          </a:p>
          <a:p>
            <a:pPr lvl="0"/>
            <a:r>
              <a:rPr lang="en-US" b="1" dirty="0"/>
              <a:t>Insurance</a:t>
            </a:r>
            <a:r>
              <a:rPr lang="en-US" dirty="0"/>
              <a:t>: Rapidly process claims by using images to classify claims into different categories</a:t>
            </a:r>
            <a:r>
              <a:rPr lang="en-US" dirty="0" smtClean="0"/>
              <a:t>.</a:t>
            </a:r>
            <a:endParaRPr lang="en-US" dirty="0"/>
          </a:p>
          <a:p>
            <a:pPr lvl="0"/>
            <a:r>
              <a:rPr lang="en-US" b="1" dirty="0"/>
              <a:t>Social listening: </a:t>
            </a:r>
            <a:r>
              <a:rPr lang="en-US" dirty="0"/>
              <a:t>Use images from your product line or your logos to track buzz about your</a:t>
            </a:r>
            <a:r>
              <a:rPr lang="en-US" b="1" dirty="0"/>
              <a:t> </a:t>
            </a:r>
            <a:r>
              <a:rPr lang="en-US" dirty="0"/>
              <a:t>company on social media</a:t>
            </a:r>
            <a:r>
              <a:rPr lang="en-US" dirty="0" smtClean="0"/>
              <a:t>.</a:t>
            </a:r>
            <a:endParaRPr lang="en-US" dirty="0"/>
          </a:p>
          <a:p>
            <a:pPr lvl="0"/>
            <a:r>
              <a:rPr lang="en-US" b="1" dirty="0"/>
              <a:t>Medical image processing: </a:t>
            </a:r>
            <a:r>
              <a:rPr lang="en-US" dirty="0"/>
              <a:t>Using images for diagnosing patients, such as the detection of</a:t>
            </a:r>
            <a:r>
              <a:rPr lang="en-US" b="1" dirty="0"/>
              <a:t> </a:t>
            </a:r>
            <a:r>
              <a:rPr lang="en-US" dirty="0"/>
              <a:t>tumors</a:t>
            </a:r>
            <a:r>
              <a:rPr lang="en-US" dirty="0" smtClean="0"/>
              <a:t>.</a:t>
            </a:r>
            <a:endParaRPr lang="en-US" dirty="0"/>
          </a:p>
          <a:p>
            <a:pPr lvl="0"/>
            <a:r>
              <a:rPr lang="en-US" b="1" dirty="0"/>
              <a:t>Automotive industry: </a:t>
            </a:r>
            <a:r>
              <a:rPr lang="en-US" dirty="0"/>
              <a:t>There are many applications for CV in cars. For example, while parking</a:t>
            </a:r>
            <a:r>
              <a:rPr lang="en-US" b="1" dirty="0"/>
              <a:t> </a:t>
            </a:r>
            <a:r>
              <a:rPr lang="en-US" dirty="0"/>
              <a:t>a car, a camera can detect objects and warn the driver when they get too close to them</a:t>
            </a:r>
            <a:r>
              <a:rPr lang="en-US" dirty="0" smtClean="0"/>
              <a:t>.</a:t>
            </a:r>
          </a:p>
          <a:p>
            <a:r>
              <a:rPr lang="en-US" b="1" dirty="0"/>
              <a:t>Public safety</a:t>
            </a:r>
            <a:r>
              <a:rPr lang="en-US" dirty="0"/>
              <a:t>: Automated license-plate reading</a:t>
            </a:r>
            <a:r>
              <a:rPr lang="en-US" dirty="0" smtClean="0"/>
              <a:t>.</a:t>
            </a:r>
            <a:endParaRPr lang="en-US" dirty="0"/>
          </a:p>
          <a:p>
            <a:endParaRPr lang="en-US" dirty="0"/>
          </a:p>
        </p:txBody>
      </p:sp>
    </p:spTree>
    <p:extLst>
      <p:ext uri="{BB962C8B-B14F-4D97-AF65-F5344CB8AC3E}">
        <p14:creationId xmlns:p14="http://schemas.microsoft.com/office/powerpoint/2010/main" val="250545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 Vision </a:t>
            </a:r>
            <a:r>
              <a:rPr lang="en-US" dirty="0"/>
              <a:t>T</a:t>
            </a:r>
            <a:r>
              <a:rPr lang="en-US" dirty="0" smtClean="0"/>
              <a:t>asks</a:t>
            </a:r>
            <a:endParaRPr lang="en-US" dirty="0"/>
          </a:p>
        </p:txBody>
      </p:sp>
      <p:sp>
        <p:nvSpPr>
          <p:cNvPr id="3" name="Content Placeholder 2"/>
          <p:cNvSpPr>
            <a:spLocks noGrp="1"/>
          </p:cNvSpPr>
          <p:nvPr>
            <p:ph idx="1"/>
          </p:nvPr>
        </p:nvSpPr>
        <p:spPr/>
        <p:txBody>
          <a:bodyPr/>
          <a:lstStyle/>
          <a:p>
            <a:pPr marL="0" indent="0">
              <a:buNone/>
            </a:pPr>
            <a:r>
              <a:rPr lang="en-US" dirty="0"/>
              <a:t>A CV task represents a well-defined problem in CV that can be solved to a certain extent or accuracy by using one method or another</a:t>
            </a:r>
            <a:r>
              <a:rPr lang="en-US" dirty="0" smtClean="0"/>
              <a:t>.</a:t>
            </a:r>
            <a:endParaRPr lang="en-US" dirty="0"/>
          </a:p>
          <a:p>
            <a:r>
              <a:rPr lang="en-US" b="1" dirty="0"/>
              <a:t>Object detection and recognition </a:t>
            </a:r>
            <a:r>
              <a:rPr lang="en-US" dirty="0"/>
              <a:t>deals with locating and detecting certain patterns within the</a:t>
            </a:r>
            <a:r>
              <a:rPr lang="en-US" b="1" dirty="0"/>
              <a:t> </a:t>
            </a:r>
            <a:r>
              <a:rPr lang="en-US" dirty="0"/>
              <a:t>image. For example, detecting red eyes when taking photos in certain conditions. Other applications include face detection and face </a:t>
            </a:r>
            <a:r>
              <a:rPr lang="en-US" dirty="0" smtClean="0"/>
              <a:t>recognition </a:t>
            </a:r>
            <a:r>
              <a:rPr lang="en-US" dirty="0"/>
              <a:t>or tracking a person in a video.</a:t>
            </a:r>
            <a:r>
              <a:rPr lang="en-US" dirty="0"/>
              <a:t> </a:t>
            </a:r>
            <a:endParaRPr lang="en-US" dirty="0"/>
          </a:p>
          <a:p>
            <a:endParaRPr lang="en-US" dirty="0"/>
          </a:p>
        </p:txBody>
      </p:sp>
    </p:spTree>
    <p:extLst>
      <p:ext uri="{BB962C8B-B14F-4D97-AF65-F5344CB8AC3E}">
        <p14:creationId xmlns:p14="http://schemas.microsoft.com/office/powerpoint/2010/main" val="241967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285750" lvl="1"/>
            <a:r>
              <a:rPr lang="en-US" sz="2400" b="1" dirty="0"/>
              <a:t>Content-based image retrieval </a:t>
            </a:r>
            <a:r>
              <a:rPr lang="en-US" sz="2400" dirty="0"/>
              <a:t>or “query-by image content” (QBIC) is the retrieval of images from</a:t>
            </a:r>
            <a:r>
              <a:rPr lang="en-US" sz="2400" b="1" dirty="0"/>
              <a:t> </a:t>
            </a:r>
            <a:r>
              <a:rPr lang="en-US" sz="2400" dirty="0"/>
              <a:t>a database by using an image as a query. "Content-based" refers to actual feature contents of the image like colors, shapes, and textures.</a:t>
            </a:r>
            <a:r>
              <a:rPr lang="en-US" sz="2400" dirty="0"/>
              <a:t> </a:t>
            </a:r>
            <a:r>
              <a:rPr lang="en-US" sz="2400" dirty="0"/>
              <a:t>Not using image metadata (keywords, tags, or descriptions)</a:t>
            </a:r>
            <a:endParaRPr lang="en-US" sz="1400" dirty="0"/>
          </a:p>
          <a:p>
            <a:r>
              <a:rPr lang="en-US" b="1" dirty="0"/>
              <a:t>Optical character recognition (OCR): </a:t>
            </a:r>
            <a:r>
              <a:rPr lang="en-US" dirty="0"/>
              <a:t>Scan papers and hand-written forms, identify the</a:t>
            </a:r>
            <a:r>
              <a:rPr lang="en-US" b="1" dirty="0"/>
              <a:t> </a:t>
            </a:r>
            <a:r>
              <a:rPr lang="en-US" dirty="0"/>
              <a:t>characters in them, and transform them into digital format (strings).</a:t>
            </a:r>
          </a:p>
          <a:p>
            <a:endParaRPr lang="en-US" dirty="0"/>
          </a:p>
        </p:txBody>
      </p:sp>
    </p:spTree>
    <p:extLst>
      <p:ext uri="{BB962C8B-B14F-4D97-AF65-F5344CB8AC3E}">
        <p14:creationId xmlns:p14="http://schemas.microsoft.com/office/powerpoint/2010/main" val="1028544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Object tracking: </a:t>
            </a:r>
            <a:r>
              <a:rPr lang="en-US" dirty="0"/>
              <a:t>Following the position changes of a target object from one frame to another within</a:t>
            </a:r>
            <a:r>
              <a:rPr lang="en-US" b="1" dirty="0"/>
              <a:t> </a:t>
            </a:r>
            <a:r>
              <a:rPr lang="en-US" dirty="0"/>
              <a:t>an image sequence or video.</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0005" y="3404849"/>
            <a:ext cx="3223068" cy="2471019"/>
          </a:xfrm>
          <a:prstGeom prst="rect">
            <a:avLst/>
          </a:prstGeom>
        </p:spPr>
      </p:pic>
    </p:spTree>
    <p:extLst>
      <p:ext uri="{BB962C8B-B14F-4D97-AF65-F5344CB8AC3E}">
        <p14:creationId xmlns:p14="http://schemas.microsoft.com/office/powerpoint/2010/main" val="1984807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Image restoration: </a:t>
            </a:r>
            <a:r>
              <a:rPr lang="en-US" dirty="0"/>
              <a:t>Fixing and restoring images that are corrupted by noise, such as motion blur, to</a:t>
            </a:r>
            <a:r>
              <a:rPr lang="en-US" b="1" dirty="0"/>
              <a:t> </a:t>
            </a:r>
            <a:r>
              <a:rPr lang="en-US" dirty="0"/>
              <a:t>their default state</a:t>
            </a:r>
            <a:r>
              <a:rPr lang="en-US" dirty="0" smtClean="0"/>
              <a:t>.</a:t>
            </a:r>
            <a:endParaRPr lang="en-US" dirty="0"/>
          </a:p>
          <a:p>
            <a:r>
              <a:rPr lang="en-US" b="1" dirty="0"/>
              <a:t>Scene reconstruction: </a:t>
            </a:r>
            <a:r>
              <a:rPr lang="en-US" dirty="0"/>
              <a:t>Creation of 3D model by supplying the system with multiple 2D images</a:t>
            </a:r>
            <a:r>
              <a:rPr lang="en-US" b="1" dirty="0"/>
              <a:t> </a:t>
            </a:r>
            <a:r>
              <a:rPr lang="en-US" dirty="0"/>
              <a:t>from different views. The computer constructs a 3D model based on those images.</a:t>
            </a:r>
          </a:p>
          <a:p>
            <a:endParaRPr lang="en-US" dirty="0"/>
          </a:p>
        </p:txBody>
      </p:sp>
    </p:spTree>
    <p:extLst>
      <p:ext uri="{BB962C8B-B14F-4D97-AF65-F5344CB8AC3E}">
        <p14:creationId xmlns:p14="http://schemas.microsoft.com/office/powerpoint/2010/main" val="10608437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12638</TotalTime>
  <Words>1727</Words>
  <Application>Microsoft Macintosh PowerPoint</Application>
  <PresentationFormat>Widescreen</PresentationFormat>
  <Paragraphs>133</Paragraphs>
  <Slides>39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Garamond</vt:lpstr>
      <vt:lpstr>Mangal</vt:lpstr>
      <vt:lpstr>Arial</vt:lpstr>
      <vt:lpstr>Organic</vt:lpstr>
      <vt:lpstr>ECII/ECSI 3206: Artificial Intelligence [and expert systems] Topic 9: Computer Vision and Robotics</vt:lpstr>
      <vt:lpstr>COMPUTER VISION</vt:lpstr>
      <vt:lpstr>PowerPoint Presentation</vt:lpstr>
      <vt:lpstr>Sample</vt:lpstr>
      <vt:lpstr>Computer vision applications </vt:lpstr>
      <vt:lpstr>Computer Vision Tasks</vt:lpstr>
      <vt:lpstr>PowerPoint Presentation</vt:lpstr>
      <vt:lpstr>PowerPoint Presentation</vt:lpstr>
      <vt:lpstr>PowerPoint Presentation</vt:lpstr>
      <vt:lpstr>Computer Vision Tools </vt:lpstr>
      <vt:lpstr>Computer Vision Use Cases</vt:lpstr>
      <vt:lpstr>Computer vision pipeline </vt:lpstr>
      <vt:lpstr>ROBOTICS </vt:lpstr>
      <vt:lpstr>Aspects of Robotics </vt:lpstr>
      <vt:lpstr>The three laws of Robotics </vt:lpstr>
      <vt:lpstr>Components of Robot </vt:lpstr>
      <vt:lpstr>Sample Robot</vt:lpstr>
      <vt:lpstr>Robot Locomotion </vt:lpstr>
      <vt:lpstr>Types of Robots </vt:lpstr>
      <vt:lpstr>PowerPoint Presentation</vt:lpstr>
      <vt:lpstr>PowerPoint Presentation</vt:lpstr>
      <vt:lpstr>PowerPoint Presentation</vt:lpstr>
      <vt:lpstr>Types of Robot Sensors </vt:lpstr>
      <vt:lpstr>PowerPoint Presentation</vt:lpstr>
      <vt:lpstr>PowerPoint Presentation</vt:lpstr>
      <vt:lpstr>PowerPoint Presentation</vt:lpstr>
      <vt:lpstr>PowerPoint Presentation</vt:lpstr>
      <vt:lpstr>Microcontroller in Robotics </vt:lpstr>
      <vt:lpstr>Basic components of Microcontroller </vt:lpstr>
      <vt:lpstr>PowerPoint Presentation</vt:lpstr>
      <vt:lpstr>Printed Circuit Board[PCB] </vt:lpstr>
      <vt:lpstr>ARDUINO vs RASPBERRY PI</vt:lpstr>
      <vt:lpstr>Overview</vt:lpstr>
      <vt:lpstr>Comparison</vt:lpstr>
      <vt:lpstr>Cont…..</vt:lpstr>
      <vt:lpstr>Cont….</vt:lpstr>
      <vt:lpstr>Raspberry Pi</vt:lpstr>
      <vt:lpstr>Arduino UNO</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[and expert systems]</dc:title>
  <dc:creator>Microsoft Office User</dc:creator>
  <cp:lastModifiedBy>Microsoft Office User</cp:lastModifiedBy>
  <cp:revision>384</cp:revision>
  <dcterms:created xsi:type="dcterms:W3CDTF">2021-05-13T03:34:55Z</dcterms:created>
  <dcterms:modified xsi:type="dcterms:W3CDTF">2021-06-23T18:25:23Z</dcterms:modified>
</cp:coreProperties>
</file>