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29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6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7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17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2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9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1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4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536" t="48482" r="25470" b="6339"/>
          <a:stretch/>
        </p:blipFill>
        <p:spPr>
          <a:xfrm>
            <a:off x="0" y="130628"/>
            <a:ext cx="12192000" cy="63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1" y="523916"/>
            <a:ext cx="11756570" cy="550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A line segment with the starting point (0, 0) and ending points (5, 5). Apply 30-degree rotation anticlockwise direction on the line. Find the new coordinates of the line?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We can rotate the straight line by its endpoints with the same angle.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(0, 0)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 Angle (?) = 30°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the new coordinates of line = (P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apply the rotation matrix, then,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cos? – Q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sin?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= 5 x cos30 – 5 x sin30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= 5 x( ?3/2)  – 5 x (1/2)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= 4.33 – 2.5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= 1.83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sin? + Q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cos?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= 5 x sin30 + 5 x cos30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= 5 x (1/2) + 5 x( ?3/2)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= 2.5 + 4.33 = 6.83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3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0778" y="767742"/>
            <a:ext cx="6697667" cy="612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15000"/>
              </a:lnSpc>
            </a:pPr>
            <a:r>
              <a:rPr 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2D Scaling in Computer Graphics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545" t="38126" r="38019" b="29732"/>
          <a:stretch/>
        </p:blipFill>
        <p:spPr>
          <a:xfrm>
            <a:off x="966188" y="1380474"/>
            <a:ext cx="10437734" cy="54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143" t="33304" r="27378" b="25089"/>
          <a:stretch/>
        </p:blipFill>
        <p:spPr>
          <a:xfrm>
            <a:off x="1425388" y="12301"/>
            <a:ext cx="9377595" cy="63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650377" y="1815737"/>
            <a:ext cx="6074229" cy="3574008"/>
            <a:chOff x="1644" y="2088"/>
            <a:chExt cx="2499" cy="173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271" y="2671"/>
              <a:ext cx="288" cy="576"/>
              <a:chOff x="3552" y="3696"/>
              <a:chExt cx="288" cy="624"/>
            </a:xfrm>
          </p:grpSpPr>
          <p:sp>
            <p:nvSpPr>
              <p:cNvPr id="59" name="Rectangle 5"/>
              <p:cNvSpPr>
                <a:spLocks noChangeArrowheads="1"/>
              </p:cNvSpPr>
              <p:nvPr/>
            </p:nvSpPr>
            <p:spPr bwMode="auto">
              <a:xfrm>
                <a:off x="3552" y="403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" name="AutoShape 6"/>
              <p:cNvSpPr>
                <a:spLocks noChangeArrowheads="1"/>
              </p:cNvSpPr>
              <p:nvPr/>
            </p:nvSpPr>
            <p:spPr bwMode="auto">
              <a:xfrm>
                <a:off x="3552" y="3696"/>
                <a:ext cx="288" cy="3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" name="Text Box 8"/>
            <p:cNvSpPr txBox="1">
              <a:spLocks noChangeArrowheads="1"/>
            </p:cNvSpPr>
            <p:nvPr/>
          </p:nvSpPr>
          <p:spPr bwMode="gray">
            <a:xfrm>
              <a:off x="1695" y="3611"/>
              <a:ext cx="244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Note: House shifts position relative to origin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gray">
            <a:xfrm>
              <a:off x="1644" y="2088"/>
              <a:ext cx="18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gray">
            <a:xfrm>
              <a:off x="3867" y="3456"/>
              <a:ext cx="18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1752" y="2196"/>
              <a:ext cx="2160" cy="1415"/>
              <a:chOff x="768" y="2784"/>
              <a:chExt cx="2304" cy="1509"/>
            </a:xfrm>
          </p:grpSpPr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912" y="2784"/>
                <a:ext cx="2160" cy="1344"/>
                <a:chOff x="768" y="2832"/>
                <a:chExt cx="2160" cy="1344"/>
              </a:xfrm>
            </p:grpSpPr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gray">
                <a:xfrm flipV="1">
                  <a:off x="816" y="2832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" name="Line 16"/>
                <p:cNvSpPr>
                  <a:spLocks noChangeShapeType="1"/>
                </p:cNvSpPr>
                <p:nvPr/>
              </p:nvSpPr>
              <p:spPr bwMode="gray">
                <a:xfrm>
                  <a:off x="864" y="4128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" name="Line 17"/>
                <p:cNvSpPr>
                  <a:spLocks noChangeShapeType="1"/>
                </p:cNvSpPr>
                <p:nvPr/>
              </p:nvSpPr>
              <p:spPr bwMode="gray">
                <a:xfrm>
                  <a:off x="1008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" name="Line 18"/>
                <p:cNvSpPr>
                  <a:spLocks noChangeShapeType="1"/>
                </p:cNvSpPr>
                <p:nvPr/>
              </p:nvSpPr>
              <p:spPr bwMode="gray">
                <a:xfrm>
                  <a:off x="1200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" name="Line 19"/>
                <p:cNvSpPr>
                  <a:spLocks noChangeShapeType="1"/>
                </p:cNvSpPr>
                <p:nvPr/>
              </p:nvSpPr>
              <p:spPr bwMode="gray">
                <a:xfrm>
                  <a:off x="1584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" name="Line 20"/>
                <p:cNvSpPr>
                  <a:spLocks noChangeShapeType="1"/>
                </p:cNvSpPr>
                <p:nvPr/>
              </p:nvSpPr>
              <p:spPr bwMode="gray">
                <a:xfrm>
                  <a:off x="1392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" name="Line 21"/>
                <p:cNvSpPr>
                  <a:spLocks noChangeShapeType="1"/>
                </p:cNvSpPr>
                <p:nvPr/>
              </p:nvSpPr>
              <p:spPr bwMode="gray">
                <a:xfrm>
                  <a:off x="1776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" name="Line 22"/>
                <p:cNvSpPr>
                  <a:spLocks noChangeShapeType="1"/>
                </p:cNvSpPr>
                <p:nvPr/>
              </p:nvSpPr>
              <p:spPr bwMode="gray">
                <a:xfrm>
                  <a:off x="1968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Line 23"/>
                <p:cNvSpPr>
                  <a:spLocks noChangeShapeType="1"/>
                </p:cNvSpPr>
                <p:nvPr/>
              </p:nvSpPr>
              <p:spPr bwMode="gray">
                <a:xfrm>
                  <a:off x="2160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" name="Line 24"/>
                <p:cNvSpPr>
                  <a:spLocks noChangeShapeType="1"/>
                </p:cNvSpPr>
                <p:nvPr/>
              </p:nvSpPr>
              <p:spPr bwMode="gray">
                <a:xfrm>
                  <a:off x="2352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" name="Line 25"/>
                <p:cNvSpPr>
                  <a:spLocks noChangeShapeType="1"/>
                </p:cNvSpPr>
                <p:nvPr/>
              </p:nvSpPr>
              <p:spPr bwMode="gray">
                <a:xfrm>
                  <a:off x="2544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" name="Line 26"/>
                <p:cNvSpPr>
                  <a:spLocks noChangeShapeType="1"/>
                </p:cNvSpPr>
                <p:nvPr/>
              </p:nvSpPr>
              <p:spPr bwMode="gray">
                <a:xfrm>
                  <a:off x="2736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" name="Line 27"/>
                <p:cNvSpPr>
                  <a:spLocks noChangeShapeType="1"/>
                </p:cNvSpPr>
                <p:nvPr/>
              </p:nvSpPr>
              <p:spPr bwMode="gray">
                <a:xfrm>
                  <a:off x="768" y="39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" name="Line 28"/>
                <p:cNvSpPr>
                  <a:spLocks noChangeShapeType="1"/>
                </p:cNvSpPr>
                <p:nvPr/>
              </p:nvSpPr>
              <p:spPr bwMode="gray">
                <a:xfrm>
                  <a:off x="768" y="374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" name="Line 29"/>
                <p:cNvSpPr>
                  <a:spLocks noChangeShapeType="1"/>
                </p:cNvSpPr>
                <p:nvPr/>
              </p:nvSpPr>
              <p:spPr bwMode="gray">
                <a:xfrm>
                  <a:off x="768" y="355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6" name="Line 30"/>
                <p:cNvSpPr>
                  <a:spLocks noChangeShapeType="1"/>
                </p:cNvSpPr>
                <p:nvPr/>
              </p:nvSpPr>
              <p:spPr bwMode="gray">
                <a:xfrm>
                  <a:off x="768" y="336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" name="Line 31"/>
                <p:cNvSpPr>
                  <a:spLocks noChangeShapeType="1"/>
                </p:cNvSpPr>
                <p:nvPr/>
              </p:nvSpPr>
              <p:spPr bwMode="gray">
                <a:xfrm>
                  <a:off x="768" y="31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8" name="Line 32"/>
                <p:cNvSpPr>
                  <a:spLocks noChangeShapeType="1"/>
                </p:cNvSpPr>
                <p:nvPr/>
              </p:nvSpPr>
              <p:spPr bwMode="gray">
                <a:xfrm>
                  <a:off x="768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4" name="Text Box 33"/>
              <p:cNvSpPr txBox="1">
                <a:spLocks noChangeArrowheads="1"/>
              </p:cNvSpPr>
              <p:nvPr/>
            </p:nvSpPr>
            <p:spPr bwMode="gray">
              <a:xfrm>
                <a:off x="864" y="4032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0</a:t>
                </a:r>
              </a:p>
            </p:txBody>
          </p:sp>
          <p:sp>
            <p:nvSpPr>
              <p:cNvPr id="25" name="Text Box 34"/>
              <p:cNvSpPr txBox="1">
                <a:spLocks noChangeArrowheads="1"/>
              </p:cNvSpPr>
              <p:nvPr/>
            </p:nvSpPr>
            <p:spPr bwMode="gray">
              <a:xfrm>
                <a:off x="1056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6" name="Text Box 35"/>
              <p:cNvSpPr txBox="1">
                <a:spLocks noChangeArrowheads="1"/>
              </p:cNvSpPr>
              <p:nvPr/>
            </p:nvSpPr>
            <p:spPr bwMode="gray">
              <a:xfrm>
                <a:off x="768" y="3792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7" name="Text Box 36"/>
              <p:cNvSpPr txBox="1">
                <a:spLocks noChangeArrowheads="1"/>
              </p:cNvSpPr>
              <p:nvPr/>
            </p:nvSpPr>
            <p:spPr bwMode="gray">
              <a:xfrm>
                <a:off x="1248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2</a:t>
                </a:r>
              </a:p>
            </p:txBody>
          </p:sp>
          <p:sp>
            <p:nvSpPr>
              <p:cNvPr id="28" name="Text Box 37"/>
              <p:cNvSpPr txBox="1">
                <a:spLocks noChangeArrowheads="1"/>
              </p:cNvSpPr>
              <p:nvPr/>
            </p:nvSpPr>
            <p:spPr bwMode="gray">
              <a:xfrm>
                <a:off x="768" y="3600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2</a:t>
                </a:r>
              </a:p>
            </p:txBody>
          </p:sp>
          <p:sp>
            <p:nvSpPr>
              <p:cNvPr id="29" name="Text Box 38"/>
              <p:cNvSpPr txBox="1">
                <a:spLocks noChangeArrowheads="1"/>
              </p:cNvSpPr>
              <p:nvPr/>
            </p:nvSpPr>
            <p:spPr bwMode="gray">
              <a:xfrm>
                <a:off x="1440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3</a:t>
                </a:r>
              </a:p>
            </p:txBody>
          </p:sp>
          <p:sp>
            <p:nvSpPr>
              <p:cNvPr id="30" name="Text Box 39"/>
              <p:cNvSpPr txBox="1">
                <a:spLocks noChangeArrowheads="1"/>
              </p:cNvSpPr>
              <p:nvPr/>
            </p:nvSpPr>
            <p:spPr bwMode="gray">
              <a:xfrm>
                <a:off x="1632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4</a:t>
                </a:r>
              </a:p>
            </p:txBody>
          </p:sp>
          <p:sp>
            <p:nvSpPr>
              <p:cNvPr id="31" name="Text Box 40"/>
              <p:cNvSpPr txBox="1">
                <a:spLocks noChangeArrowheads="1"/>
              </p:cNvSpPr>
              <p:nvPr/>
            </p:nvSpPr>
            <p:spPr bwMode="gray">
              <a:xfrm>
                <a:off x="1824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5</a:t>
                </a:r>
              </a:p>
            </p:txBody>
          </p:sp>
          <p:sp>
            <p:nvSpPr>
              <p:cNvPr id="32" name="Text Box 41"/>
              <p:cNvSpPr txBox="1">
                <a:spLocks noChangeArrowheads="1"/>
              </p:cNvSpPr>
              <p:nvPr/>
            </p:nvSpPr>
            <p:spPr bwMode="gray">
              <a:xfrm>
                <a:off x="2016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6</a:t>
                </a:r>
              </a:p>
            </p:txBody>
          </p:sp>
          <p:sp>
            <p:nvSpPr>
              <p:cNvPr id="33" name="Text Box 42"/>
              <p:cNvSpPr txBox="1">
                <a:spLocks noChangeArrowheads="1"/>
              </p:cNvSpPr>
              <p:nvPr/>
            </p:nvSpPr>
            <p:spPr bwMode="gray">
              <a:xfrm>
                <a:off x="2208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dirty="0">
                    <a:latin typeface="Times New Roman" panose="02020603050405020304" pitchFamily="18" charset="0"/>
                  </a:rPr>
                  <a:t> 7</a:t>
                </a:r>
              </a:p>
            </p:txBody>
          </p:sp>
          <p:sp>
            <p:nvSpPr>
              <p:cNvPr id="34" name="Text Box 43"/>
              <p:cNvSpPr txBox="1">
                <a:spLocks noChangeArrowheads="1"/>
              </p:cNvSpPr>
              <p:nvPr/>
            </p:nvSpPr>
            <p:spPr bwMode="gray">
              <a:xfrm>
                <a:off x="2400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8</a:t>
                </a:r>
              </a:p>
            </p:txBody>
          </p:sp>
          <p:sp>
            <p:nvSpPr>
              <p:cNvPr id="35" name="Text Box 44"/>
              <p:cNvSpPr txBox="1">
                <a:spLocks noChangeArrowheads="1"/>
              </p:cNvSpPr>
              <p:nvPr/>
            </p:nvSpPr>
            <p:spPr bwMode="gray">
              <a:xfrm>
                <a:off x="2592" y="412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9</a:t>
                </a:r>
              </a:p>
            </p:txBody>
          </p:sp>
          <p:sp>
            <p:nvSpPr>
              <p:cNvPr id="36" name="Text Box 45"/>
              <p:cNvSpPr txBox="1">
                <a:spLocks noChangeArrowheads="1"/>
              </p:cNvSpPr>
              <p:nvPr/>
            </p:nvSpPr>
            <p:spPr bwMode="gray">
              <a:xfrm>
                <a:off x="2784" y="4129"/>
                <a:ext cx="230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10</a:t>
                </a:r>
              </a:p>
            </p:txBody>
          </p:sp>
          <p:sp>
            <p:nvSpPr>
              <p:cNvPr id="37" name="Text Box 46"/>
              <p:cNvSpPr txBox="1">
                <a:spLocks noChangeArrowheads="1"/>
              </p:cNvSpPr>
              <p:nvPr/>
            </p:nvSpPr>
            <p:spPr bwMode="gray">
              <a:xfrm>
                <a:off x="768" y="3408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3</a:t>
                </a:r>
              </a:p>
            </p:txBody>
          </p:sp>
          <p:sp>
            <p:nvSpPr>
              <p:cNvPr id="38" name="Text Box 47"/>
              <p:cNvSpPr txBox="1">
                <a:spLocks noChangeArrowheads="1"/>
              </p:cNvSpPr>
              <p:nvPr/>
            </p:nvSpPr>
            <p:spPr bwMode="gray">
              <a:xfrm>
                <a:off x="768" y="3216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4</a:t>
                </a:r>
              </a:p>
            </p:txBody>
          </p:sp>
          <p:sp>
            <p:nvSpPr>
              <p:cNvPr id="39" name="Text Box 48"/>
              <p:cNvSpPr txBox="1">
                <a:spLocks noChangeArrowheads="1"/>
              </p:cNvSpPr>
              <p:nvPr/>
            </p:nvSpPr>
            <p:spPr bwMode="gray">
              <a:xfrm>
                <a:off x="768" y="3024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5</a:t>
                </a:r>
              </a:p>
            </p:txBody>
          </p:sp>
          <p:sp>
            <p:nvSpPr>
              <p:cNvPr id="40" name="Text Box 49"/>
              <p:cNvSpPr txBox="1">
                <a:spLocks noChangeArrowheads="1"/>
              </p:cNvSpPr>
              <p:nvPr/>
            </p:nvSpPr>
            <p:spPr bwMode="gray">
              <a:xfrm>
                <a:off x="768" y="2832"/>
                <a:ext cx="18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latin typeface="Times New Roman" panose="02020603050405020304" pitchFamily="18" charset="0"/>
                  </a:rPr>
                  <a:t> 6</a:t>
                </a:r>
              </a:p>
            </p:txBody>
          </p:sp>
        </p:grpSp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2292" y="2710"/>
              <a:ext cx="270" cy="540"/>
              <a:chOff x="1632" y="3936"/>
              <a:chExt cx="288" cy="576"/>
            </a:xfrm>
          </p:grpSpPr>
          <p:sp>
            <p:nvSpPr>
              <p:cNvPr id="21" name="Rectangle 51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AutoShape 52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aphicFrame>
          <p:nvGraphicFramePr>
            <p:cNvPr id="11" name="Object 54"/>
            <p:cNvGraphicFramePr>
              <a:graphicFrameLocks noChangeAspect="1"/>
            </p:cNvGraphicFramePr>
            <p:nvPr/>
          </p:nvGraphicFramePr>
          <p:xfrm>
            <a:off x="2131" y="3160"/>
            <a:ext cx="1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3" imgW="253800" imgH="457200" progId="Equation.3">
                    <p:embed/>
                  </p:oleObj>
                </mc:Choice>
                <mc:Fallback>
                  <p:oleObj name="Equation" r:id="rId3" imgW="253800" imgH="457200" progId="Equation.3">
                    <p:embed/>
                    <p:pic>
                      <p:nvPicPr>
                        <p:cNvPr id="1026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3160"/>
                          <a:ext cx="125" cy="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3012" y="2097"/>
              <a:ext cx="540" cy="765"/>
              <a:chOff x="1632" y="3936"/>
              <a:chExt cx="288" cy="576"/>
            </a:xfrm>
          </p:grpSpPr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AutoShape 57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aphicFrame>
          <p:nvGraphicFramePr>
            <p:cNvPr id="13" name="Object 58"/>
            <p:cNvGraphicFramePr>
              <a:graphicFrameLocks noChangeAspect="1"/>
            </p:cNvGraphicFramePr>
            <p:nvPr/>
          </p:nvGraphicFramePr>
          <p:xfrm>
            <a:off x="2575" y="3160"/>
            <a:ext cx="11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5" imgW="241200" imgH="457200" progId="Equation.3">
                    <p:embed/>
                  </p:oleObj>
                </mc:Choice>
                <mc:Fallback>
                  <p:oleObj name="Equation" r:id="rId5" imgW="241200" imgH="457200" progId="Equation.3">
                    <p:embed/>
                    <p:pic>
                      <p:nvPicPr>
                        <p:cNvPr id="1027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3160"/>
                          <a:ext cx="119" cy="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9"/>
            <p:cNvGraphicFramePr>
              <a:graphicFrameLocks noChangeAspect="1"/>
            </p:cNvGraphicFramePr>
            <p:nvPr/>
          </p:nvGraphicFramePr>
          <p:xfrm>
            <a:off x="2854" y="2794"/>
            <a:ext cx="1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7" imgW="253800" imgH="457200" progId="Equation.3">
                    <p:embed/>
                  </p:oleObj>
                </mc:Choice>
                <mc:Fallback>
                  <p:oleObj name="Equation" r:id="rId7" imgW="253800" imgH="457200" progId="Equation.3">
                    <p:embed/>
                    <p:pic>
                      <p:nvPicPr>
                        <p:cNvPr id="1028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2794"/>
                          <a:ext cx="125" cy="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0"/>
            <p:cNvGraphicFramePr>
              <a:graphicFrameLocks noChangeAspect="1"/>
            </p:cNvGraphicFramePr>
            <p:nvPr/>
          </p:nvGraphicFramePr>
          <p:xfrm>
            <a:off x="3598" y="2793"/>
            <a:ext cx="1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9" imgW="253800" imgH="457200" progId="Equation.3">
                    <p:embed/>
                  </p:oleObj>
                </mc:Choice>
                <mc:Fallback>
                  <p:oleObj name="Equation" r:id="rId9" imgW="253800" imgH="457200" progId="Equation.3">
                    <p:embed/>
                    <p:pic>
                      <p:nvPicPr>
                        <p:cNvPr id="1029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2793"/>
                          <a:ext cx="125" cy="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2271" y="2671"/>
              <a:ext cx="288" cy="576"/>
              <a:chOff x="3552" y="3696"/>
              <a:chExt cx="288" cy="624"/>
            </a:xfrm>
          </p:grpSpPr>
          <p:sp>
            <p:nvSpPr>
              <p:cNvPr id="17" name="Rectangle 63"/>
              <p:cNvSpPr>
                <a:spLocks noChangeArrowheads="1"/>
              </p:cNvSpPr>
              <p:nvPr/>
            </p:nvSpPr>
            <p:spPr bwMode="auto">
              <a:xfrm>
                <a:off x="3552" y="403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AutoShape 64"/>
              <p:cNvSpPr>
                <a:spLocks noChangeArrowheads="1"/>
              </p:cNvSpPr>
              <p:nvPr/>
            </p:nvSpPr>
            <p:spPr bwMode="auto">
              <a:xfrm>
                <a:off x="3552" y="3696"/>
                <a:ext cx="288" cy="3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11"/>
          <a:srcRect l="24934" t="51339" r="60910" b="19196"/>
          <a:stretch/>
        </p:blipFill>
        <p:spPr>
          <a:xfrm>
            <a:off x="379442" y="1196641"/>
            <a:ext cx="3928214" cy="45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484" t="34621" r="25871" b="30090"/>
          <a:stretch/>
        </p:blipFill>
        <p:spPr>
          <a:xfrm>
            <a:off x="143692" y="0"/>
            <a:ext cx="11787050" cy="61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5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Reflection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322" y="1853754"/>
            <a:ext cx="10461747" cy="3880840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/>
              <a:t>Reflection along X-axis: </a:t>
            </a:r>
            <a:r>
              <a:rPr lang="en-US" dirty="0"/>
              <a:t>In this kind of Reflection, the value of X is positive, and the value of Y is negative.</a:t>
            </a:r>
          </a:p>
          <a:p>
            <a:pPr fontAlgn="base"/>
            <a:r>
              <a:rPr lang="en-US" dirty="0"/>
              <a:t>We can represent the Reflection along x-axis by following equation-</a:t>
            </a:r>
          </a:p>
          <a:p>
            <a:pPr fontAlgn="base"/>
            <a:r>
              <a:rPr lang="en-US" b="1" dirty="0"/>
              <a:t>X­</a:t>
            </a:r>
            <a:r>
              <a:rPr lang="en-US" b="1" baseline="-25000" dirty="0"/>
              <a:t>1</a:t>
            </a:r>
            <a:r>
              <a:rPr lang="en-US" b="1" dirty="0"/>
              <a:t> = X</a:t>
            </a:r>
            <a:r>
              <a:rPr lang="en-US" b="1" baseline="-25000" dirty="0"/>
              <a:t>0</a:t>
            </a:r>
            <a:endParaRPr lang="en-US" dirty="0"/>
          </a:p>
          <a:p>
            <a:pPr fontAlgn="base"/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 = </a:t>
            </a:r>
            <a:r>
              <a:rPr lang="en-US" dirty="0"/>
              <a:t>–</a:t>
            </a:r>
            <a:r>
              <a:rPr lang="en-US" b="1" dirty="0"/>
              <a:t>Y</a:t>
            </a:r>
            <a:r>
              <a:rPr lang="en-US" b="1" baseline="-25000" dirty="0"/>
              <a:t>0</a:t>
            </a:r>
            <a:endParaRPr lang="en-US" dirty="0"/>
          </a:p>
          <a:p>
            <a:pPr fontAlgn="base"/>
            <a:r>
              <a:rPr lang="en-US" b="1" dirty="0"/>
              <a:t>We can also represent Reflection in the form of matrix</a:t>
            </a:r>
            <a:r>
              <a:rPr lang="en-US" dirty="0" smtClean="0"/>
              <a:t>–</a:t>
            </a:r>
          </a:p>
          <a:p>
            <a:pPr fontAlgn="base"/>
            <a:r>
              <a:rPr lang="en-US" b="1" dirty="0"/>
              <a:t>Homogeneous Coordinate Representation:</a:t>
            </a:r>
            <a:r>
              <a:rPr lang="en-US" dirty="0"/>
              <a:t> We can also represent the Reflection along x-axis in the form of 3 x 3 matrix-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4" name="Picture 3" descr="2d reflectio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877" y="3912235"/>
            <a:ext cx="1630680" cy="86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2d reflectio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4888268"/>
            <a:ext cx="2035810" cy="1198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61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ogeneous Coordinate Representa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3" y="117565"/>
            <a:ext cx="9287689" cy="6257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24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 along Y-axis: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0971" y="1853756"/>
            <a:ext cx="10228218" cy="169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kind of Reflection, the value of X is negative, and the value of Y is positive.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represent the Reflection along y-axis by following equation-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Y</a:t>
            </a:r>
            <a:r>
              <a:rPr lang="en-US" b="1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also represent Reflection in the form of matrix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2d reflectio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10" y="2703427"/>
            <a:ext cx="1759585" cy="8369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88571" y="3701846"/>
            <a:ext cx="1038061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Homogeneous Coordinate Representation: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We can also represent the Reflection along x-axis in the form of 3 x 3 matrix-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2d reflectio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57" y="4066561"/>
            <a:ext cx="2061845" cy="1207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28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REFRECTION ALON Y-AXIS</a:t>
            </a:r>
            <a:endParaRPr lang="en-US" dirty="0"/>
          </a:p>
        </p:txBody>
      </p:sp>
      <p:pic>
        <p:nvPicPr>
          <p:cNvPr id="4" name="Picture 3" descr="Reflection along x-axi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853754"/>
            <a:ext cx="7093131" cy="5003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996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466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term Transformation is generally referred to as converting a graphic into another graphic by applying some rules or algorithms. Sometimes an image or picture can be a combination of lines, rectangle, circle, and triangle. If we draw </a:t>
            </a:r>
            <a:r>
              <a:rPr lang="en-US" dirty="0" smtClean="0"/>
              <a:t>and want to combine pictures</a:t>
            </a:r>
            <a:r>
              <a:rPr lang="en-US" dirty="0"/>
              <a:t>, then there should be a need to transform these images. Now we can perform the following actions to transform the images-</a:t>
            </a:r>
          </a:p>
          <a:p>
            <a:pPr lvl="0" fontAlgn="base"/>
            <a:r>
              <a:rPr lang="en-US" dirty="0"/>
              <a:t>We can change the position of an image.</a:t>
            </a:r>
          </a:p>
          <a:p>
            <a:pPr lvl="0" fontAlgn="base"/>
            <a:r>
              <a:rPr lang="en-US" dirty="0"/>
              <a:t>We can increase or decrease the size of an image.</a:t>
            </a:r>
          </a:p>
          <a:p>
            <a:pPr lvl="0" fontAlgn="base"/>
            <a:r>
              <a:rPr lang="en-US" dirty="0"/>
              <a:t>We can change the angle of the image.</a:t>
            </a:r>
          </a:p>
          <a:p>
            <a:pPr fontAlgn="base"/>
            <a:r>
              <a:rPr lang="en-US" dirty="0"/>
              <a:t>By using the above actions, we will find a new image; this process is called Transformation. We can use some algorithms to produce new pictures.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smtClean="0"/>
              <a:t> </a:t>
            </a:r>
            <a:r>
              <a:rPr lang="en-US" smtClean="0"/>
              <a:t>In this kind of Reflection, the value of both X and Y is negative.</a:t>
            </a:r>
          </a:p>
          <a:p>
            <a:pPr fontAlgn="base"/>
            <a:r>
              <a:rPr lang="en-US" smtClean="0"/>
              <a:t>We can represent the Reflection along y-axis by following equation-</a:t>
            </a:r>
          </a:p>
          <a:p>
            <a:pPr fontAlgn="base"/>
            <a:r>
              <a:rPr lang="en-US" b="1" smtClean="0"/>
              <a:t>X</a:t>
            </a:r>
            <a:r>
              <a:rPr lang="en-US" b="1" baseline="-25000" smtClean="0"/>
              <a:t>1</a:t>
            </a:r>
            <a:r>
              <a:rPr lang="en-US" b="1" smtClean="0"/>
              <a:t> = </a:t>
            </a:r>
            <a:r>
              <a:rPr lang="en-US" smtClean="0"/>
              <a:t>–</a:t>
            </a:r>
            <a:r>
              <a:rPr lang="en-US" b="1" smtClean="0"/>
              <a:t>X</a:t>
            </a:r>
            <a:r>
              <a:rPr lang="en-US" b="1" baseline="-25000" smtClean="0"/>
              <a:t>0</a:t>
            </a:r>
            <a:endParaRPr lang="en-US" smtClean="0"/>
          </a:p>
          <a:p>
            <a:pPr fontAlgn="base"/>
            <a:r>
              <a:rPr lang="en-US" b="1" smtClean="0"/>
              <a:t>Y</a:t>
            </a:r>
            <a:r>
              <a:rPr lang="en-US" b="1" baseline="-25000" smtClean="0"/>
              <a:t>1</a:t>
            </a:r>
            <a:r>
              <a:rPr lang="en-US" b="1" smtClean="0"/>
              <a:t> = </a:t>
            </a:r>
            <a:r>
              <a:rPr lang="en-US" smtClean="0"/>
              <a:t>–</a:t>
            </a:r>
            <a:r>
              <a:rPr lang="en-US" b="1" smtClean="0"/>
              <a:t>Y</a:t>
            </a:r>
            <a:r>
              <a:rPr lang="en-US" b="1" baseline="-25000" smtClean="0"/>
              <a:t>0</a:t>
            </a:r>
            <a:endParaRPr lang="en-US" smtClean="0"/>
          </a:p>
          <a:p>
            <a:pPr fontAlgn="base"/>
            <a:r>
              <a:rPr lang="en-US" b="1" smtClean="0"/>
              <a:t>We can also represent Reflection in the form of matrix</a:t>
            </a:r>
            <a:r>
              <a:rPr lang="en-US" smtClean="0"/>
              <a:t>–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8297" y="945271"/>
            <a:ext cx="6881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3. Reflection perpendicular to XY plane:</a:t>
            </a:r>
            <a:endParaRPr lang="en-US" sz="2800" dirty="0"/>
          </a:p>
        </p:txBody>
      </p:sp>
      <p:pic>
        <p:nvPicPr>
          <p:cNvPr id="5" name="Picture 4" descr="2d reflectio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29" y="3741038"/>
            <a:ext cx="1725295" cy="8020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451579" y="4631652"/>
            <a:ext cx="993923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Homogeneous Coordinate Representation: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We can also represent the Reflection along with x-axis in the form of 3 x 3 matrix-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2d reflectio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04" y="4996367"/>
            <a:ext cx="2105025" cy="117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17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flection along with x-axi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43692"/>
            <a:ext cx="8164286" cy="6244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4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23" y="1190413"/>
            <a:ext cx="11508377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kind of Reflection, the value of X is equal to the value of 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represent the Reflection along y-axis by following equation-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Y=X, 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the points are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(Y, X)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 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 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the points are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Y, 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also represent Reflection in the form of matrix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7587" y="605637"/>
            <a:ext cx="6954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 </a:t>
            </a:r>
            <a:r>
              <a:rPr lang="en-US" sz="3200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along with the </a:t>
            </a:r>
            <a:r>
              <a:rPr lang="en-US" sz="3200" b="1" dirty="0" smtClean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n-US" sz="3200" dirty="0"/>
          </a:p>
        </p:txBody>
      </p:sp>
      <p:pic>
        <p:nvPicPr>
          <p:cNvPr id="4" name="Picture 3" descr="2d reflection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85" y="1900765"/>
            <a:ext cx="1708150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8823" y="2983389"/>
            <a:ext cx="1099892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b="1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Homogeneous Coordinate Representation:</a:t>
            </a:r>
            <a:r>
              <a:rPr lang="en-US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We can also represent the Reflection along with x-axis in the form of 3 x 3 matrix-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2d reflectio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94" y="3348104"/>
            <a:ext cx="2061845" cy="1181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79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D Reflection in Computer Graphic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6" y="0"/>
            <a:ext cx="9875519" cy="6152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18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Shearing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 </a:t>
            </a:r>
            <a:r>
              <a:rPr lang="en-US" dirty="0"/>
              <a:t>We can denote shearing with </a:t>
            </a:r>
            <a:r>
              <a:rPr lang="en-US" b="1" dirty="0"/>
              <a:t>‘</a:t>
            </a:r>
            <a:r>
              <a:rPr lang="en-US" b="1" dirty="0" err="1"/>
              <a:t>SH</a:t>
            </a:r>
            <a:r>
              <a:rPr lang="en-US" b="1" baseline="-25000" dirty="0" err="1"/>
              <a:t>x</a:t>
            </a:r>
            <a:r>
              <a:rPr lang="en-US" b="1" dirty="0"/>
              <a:t>’ </a:t>
            </a:r>
            <a:r>
              <a:rPr lang="en-US" dirty="0"/>
              <a:t>and</a:t>
            </a:r>
            <a:r>
              <a:rPr lang="en-US" b="1" dirty="0"/>
              <a:t> ‘</a:t>
            </a:r>
            <a:r>
              <a:rPr lang="en-US" b="1" dirty="0" err="1"/>
              <a:t>SH</a:t>
            </a:r>
            <a:r>
              <a:rPr lang="en-US" b="1" baseline="-25000" dirty="0" err="1"/>
              <a:t>y</a:t>
            </a:r>
            <a:r>
              <a:rPr lang="en-US" b="1" dirty="0"/>
              <a:t>.’ </a:t>
            </a:r>
            <a:r>
              <a:rPr lang="en-US" dirty="0"/>
              <a:t>These ‘</a:t>
            </a:r>
            <a:r>
              <a:rPr lang="en-US" b="1" dirty="0" err="1"/>
              <a:t>SH</a:t>
            </a:r>
            <a:r>
              <a:rPr lang="en-US" b="1" baseline="-25000" dirty="0" err="1"/>
              <a:t>x</a:t>
            </a:r>
            <a:r>
              <a:rPr lang="en-US" b="1" dirty="0"/>
              <a:t>’ </a:t>
            </a:r>
            <a:r>
              <a:rPr lang="en-US" dirty="0"/>
              <a:t>and</a:t>
            </a:r>
            <a:r>
              <a:rPr lang="en-US" b="1" dirty="0"/>
              <a:t> ‘</a:t>
            </a:r>
            <a:r>
              <a:rPr lang="en-US" b="1" dirty="0" err="1"/>
              <a:t>SH</a:t>
            </a:r>
            <a:r>
              <a:rPr lang="en-US" b="1" baseline="-25000" dirty="0" err="1"/>
              <a:t>y</a:t>
            </a:r>
            <a:r>
              <a:rPr lang="en-US" b="1" dirty="0"/>
              <a:t>’ </a:t>
            </a:r>
            <a:r>
              <a:rPr lang="en-US" dirty="0"/>
              <a:t>are called</a:t>
            </a:r>
            <a:r>
              <a:rPr lang="en-US" b="1" dirty="0"/>
              <a:t> “Shearing factor.”</a:t>
            </a:r>
            <a:endParaRPr lang="en-US" dirty="0"/>
          </a:p>
          <a:p>
            <a:pPr fontAlgn="base"/>
            <a:r>
              <a:rPr lang="en-US" dirty="0"/>
              <a:t>We can perform shearing on the object in two ways-</a:t>
            </a:r>
          </a:p>
          <a:p>
            <a:pPr lvl="0" fontAlgn="base"/>
            <a:r>
              <a:rPr lang="en-US" b="1" dirty="0"/>
              <a:t>Shearing along x-axis:</a:t>
            </a:r>
            <a:r>
              <a:rPr lang="en-US" dirty="0"/>
              <a:t>  In this, </a:t>
            </a:r>
            <a:r>
              <a:rPr lang="en-US" dirty="0" err="1"/>
              <a:t>wecan</a:t>
            </a:r>
            <a:r>
              <a:rPr lang="en-US" dirty="0"/>
              <a:t> store the y coordinate and only change the x coordinate. It is also called </a:t>
            </a:r>
            <a:r>
              <a:rPr lang="en-US" b="1" dirty="0"/>
              <a:t>“Horizontal Shearing.”</a:t>
            </a:r>
            <a:endParaRPr lang="en-US" dirty="0"/>
          </a:p>
          <a:p>
            <a:pPr fontAlgn="base"/>
            <a:r>
              <a:rPr lang="en-US" dirty="0"/>
              <a:t>We can represent Horizontal Shearing by the following equation-</a:t>
            </a:r>
          </a:p>
          <a:p>
            <a:pPr fontAlgn="base"/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 = X</a:t>
            </a:r>
            <a:r>
              <a:rPr lang="en-US" b="1" baseline="-25000" dirty="0"/>
              <a:t>0</a:t>
            </a:r>
            <a:r>
              <a:rPr lang="en-US" b="1" dirty="0"/>
              <a:t> + </a:t>
            </a:r>
            <a:r>
              <a:rPr lang="en-US" b="1" dirty="0" err="1"/>
              <a:t>SH</a:t>
            </a:r>
            <a:r>
              <a:rPr lang="en-US" b="1" baseline="-25000" dirty="0" err="1"/>
              <a:t>x</a:t>
            </a:r>
            <a:r>
              <a:rPr lang="en-US" b="1" dirty="0"/>
              <a:t>. Y</a:t>
            </a:r>
            <a:r>
              <a:rPr lang="en-US" b="1" baseline="-25000" dirty="0"/>
              <a:t>0</a:t>
            </a:r>
            <a:endParaRPr lang="en-US" dirty="0"/>
          </a:p>
          <a:p>
            <a:pPr fontAlgn="base"/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 = Y</a:t>
            </a:r>
            <a:r>
              <a:rPr lang="en-US" b="1" baseline="-25000" dirty="0"/>
              <a:t>0</a:t>
            </a:r>
            <a:endParaRPr lang="en-US" dirty="0"/>
          </a:p>
          <a:p>
            <a:pPr fontAlgn="base"/>
            <a:r>
              <a:rPr lang="en-US" b="1" dirty="0"/>
              <a:t>We can represent Horizontal shearing in the form of matrix</a:t>
            </a:r>
            <a:r>
              <a:rPr lang="en-US" dirty="0"/>
              <a:t>–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Homogeneous Coordinate Representation: </a:t>
            </a:r>
            <a:r>
              <a:rPr lang="en-US" dirty="0"/>
              <a:t>The 3 x 3 matrix for Horizontal Shearing is given below-</a:t>
            </a:r>
          </a:p>
          <a:p>
            <a:endParaRPr lang="en-US" dirty="0"/>
          </a:p>
        </p:txBody>
      </p:sp>
      <p:pic>
        <p:nvPicPr>
          <p:cNvPr id="4" name="Picture 3" descr="2D Shear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35" y="4012430"/>
            <a:ext cx="2009775" cy="84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2D Shearing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329" y="5033010"/>
            <a:ext cx="2545080" cy="119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40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Shearing along x-axis</a:t>
            </a:r>
            <a:endParaRPr lang="en-US" dirty="0"/>
          </a:p>
        </p:txBody>
      </p:sp>
      <p:pic>
        <p:nvPicPr>
          <p:cNvPr id="4" name="Picture 3" descr="2D Shearing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62" y="1989538"/>
            <a:ext cx="7451847" cy="4267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46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Shearing </a:t>
            </a:r>
            <a:r>
              <a:rPr lang="en-US" b="1" dirty="0"/>
              <a:t>along y-axis: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In </a:t>
            </a:r>
            <a:r>
              <a:rPr lang="en-US" dirty="0"/>
              <a:t>this, </a:t>
            </a:r>
            <a:r>
              <a:rPr lang="en-US" dirty="0" err="1"/>
              <a:t>wecan</a:t>
            </a:r>
            <a:r>
              <a:rPr lang="en-US" dirty="0"/>
              <a:t> store the x coordinate and only change the y coordinate. It is also called </a:t>
            </a:r>
            <a:r>
              <a:rPr lang="en-US" b="1" dirty="0"/>
              <a:t>“Vertical Shearing.”</a:t>
            </a:r>
            <a:endParaRPr lang="en-US" dirty="0"/>
          </a:p>
          <a:p>
            <a:pPr fontAlgn="base"/>
            <a:r>
              <a:rPr lang="en-US" dirty="0"/>
              <a:t>We can represent Vertical Shearing by the following equation-</a:t>
            </a:r>
          </a:p>
          <a:p>
            <a:pPr fontAlgn="base"/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 = X</a:t>
            </a:r>
            <a:r>
              <a:rPr lang="en-US" b="1" baseline="-25000" dirty="0"/>
              <a:t>0</a:t>
            </a:r>
            <a:endParaRPr lang="en-US" dirty="0"/>
          </a:p>
          <a:p>
            <a:pPr fontAlgn="base"/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 = Y</a:t>
            </a:r>
            <a:r>
              <a:rPr lang="en-US" b="1" baseline="-25000" dirty="0"/>
              <a:t>0</a:t>
            </a:r>
            <a:r>
              <a:rPr lang="en-US" b="1" dirty="0"/>
              <a:t> + </a:t>
            </a:r>
            <a:r>
              <a:rPr lang="en-US" b="1" dirty="0" err="1"/>
              <a:t>SH</a:t>
            </a:r>
            <a:r>
              <a:rPr lang="en-US" b="1" baseline="-25000" dirty="0" err="1"/>
              <a:t>y</a:t>
            </a:r>
            <a:r>
              <a:rPr lang="en-US" b="1" dirty="0"/>
              <a:t>. X</a:t>
            </a:r>
            <a:r>
              <a:rPr lang="en-US" b="1" baseline="-25000" dirty="0"/>
              <a:t>0</a:t>
            </a:r>
            <a:endParaRPr lang="en-US" dirty="0"/>
          </a:p>
          <a:p>
            <a:pPr fontAlgn="base"/>
            <a:r>
              <a:rPr lang="en-US" b="1" dirty="0"/>
              <a:t>We can represent Vertical Shearing in the form of matrix</a:t>
            </a:r>
            <a:r>
              <a:rPr lang="en-US" dirty="0" smtClean="0"/>
              <a:t>–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r>
              <a:rPr lang="en-US" b="1" dirty="0"/>
              <a:t>Homogeneous Coordinate Representation: </a:t>
            </a:r>
            <a:r>
              <a:rPr lang="en-US" dirty="0"/>
              <a:t>The 3×3 matrix for Vertical Shearing is given below-</a:t>
            </a:r>
          </a:p>
          <a:p>
            <a:endParaRPr lang="en-US" dirty="0"/>
          </a:p>
        </p:txBody>
      </p:sp>
      <p:pic>
        <p:nvPicPr>
          <p:cNvPr id="4" name="Picture 3" descr="2D Shearing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17" y="4082051"/>
            <a:ext cx="2105025" cy="86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2D Shearing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46" y="5338217"/>
            <a:ext cx="275209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901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Shearing along y-axis</a:t>
            </a:r>
            <a:endParaRPr lang="en-US" dirty="0"/>
          </a:p>
        </p:txBody>
      </p:sp>
      <p:pic>
        <p:nvPicPr>
          <p:cNvPr id="4" name="Picture 3" descr="2D Shearing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35" y="1853754"/>
            <a:ext cx="7944761" cy="4592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25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4" y="979715"/>
            <a:ext cx="11704320" cy="4663440"/>
          </a:xfrm>
        </p:spPr>
        <p:txBody>
          <a:bodyPr>
            <a:noAutofit/>
          </a:bodyPr>
          <a:lstStyle/>
          <a:p>
            <a:pPr fontAlgn="base"/>
            <a:r>
              <a:rPr lang="en-US" sz="1600" b="1" dirty="0"/>
              <a:t>Example: </a:t>
            </a:r>
            <a:r>
              <a:rPr lang="en-US" sz="1600" dirty="0"/>
              <a:t>A Triangle with (2, 2), (0, 0) and (2, 0). Apply Shearing factor 2 on X-axis and 2 on Y-axis. Find out the new coordinates of the triangle?</a:t>
            </a:r>
            <a:r>
              <a:rPr lang="en-US" sz="1600" b="1" dirty="0"/>
              <a:t>  </a:t>
            </a:r>
            <a:endParaRPr lang="en-US" sz="1600" dirty="0"/>
          </a:p>
          <a:p>
            <a:pPr fontAlgn="base"/>
            <a:r>
              <a:rPr lang="en-US" sz="1600" b="1" dirty="0"/>
              <a:t>Solution:</a:t>
            </a:r>
            <a:r>
              <a:rPr lang="en-US" sz="1600" dirty="0"/>
              <a:t> We have,</a:t>
            </a:r>
          </a:p>
          <a:p>
            <a:pPr fontAlgn="base"/>
            <a:r>
              <a:rPr lang="en-US" sz="1600" dirty="0"/>
              <a:t>The coordinates of triangle = P (2, 2), Q (0, 0), R (2, 0)</a:t>
            </a:r>
          </a:p>
          <a:p>
            <a:pPr fontAlgn="base"/>
            <a:r>
              <a:rPr lang="en-US" sz="1600" dirty="0"/>
              <a:t>Shearing Factor for X-axis = 2</a:t>
            </a:r>
          </a:p>
          <a:p>
            <a:pPr fontAlgn="base"/>
            <a:r>
              <a:rPr lang="en-US" sz="1600" dirty="0"/>
              <a:t>Shearing Factor for Y-axis = 2</a:t>
            </a:r>
          </a:p>
          <a:p>
            <a:pPr fontAlgn="base"/>
            <a:r>
              <a:rPr lang="en-US" sz="1600" dirty="0"/>
              <a:t>Now, apply the equation to find the new coordinates.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12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2229" y="1058090"/>
            <a:ext cx="99277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Shearing for X-axis:</a:t>
            </a:r>
            <a:endParaRPr lang="en-US" dirty="0"/>
          </a:p>
          <a:p>
            <a:pPr fontAlgn="base"/>
            <a:r>
              <a:rPr lang="en-US" b="1" dirty="0"/>
              <a:t>For Coordinate P (2, 2)-</a:t>
            </a:r>
            <a:endParaRPr lang="en-US" dirty="0"/>
          </a:p>
          <a:p>
            <a:pPr fontAlgn="base"/>
            <a:r>
              <a:rPr lang="en-US" dirty="0"/>
              <a:t>Let the new coordinate for P =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 = X</a:t>
            </a:r>
            <a:r>
              <a:rPr lang="en-US" baseline="-25000" dirty="0"/>
              <a:t>0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. Y</a:t>
            </a:r>
            <a:r>
              <a:rPr lang="en-US" baseline="-25000" dirty="0"/>
              <a:t>0</a:t>
            </a:r>
            <a:r>
              <a:rPr lang="en-US" dirty="0"/>
              <a:t> = 2 + 2 x 2 = 6</a:t>
            </a:r>
          </a:p>
          <a:p>
            <a:pPr fontAlgn="base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 = Y</a:t>
            </a:r>
            <a:r>
              <a:rPr lang="en-US" baseline="-25000" dirty="0"/>
              <a:t>0</a:t>
            </a:r>
            <a:r>
              <a:rPr lang="en-US" dirty="0"/>
              <a:t> = 2</a:t>
            </a:r>
          </a:p>
          <a:p>
            <a:pPr fontAlgn="base"/>
            <a:r>
              <a:rPr lang="en-US" dirty="0"/>
              <a:t> </a:t>
            </a:r>
            <a:r>
              <a:rPr lang="en-US" b="1" dirty="0"/>
              <a:t>The New Coordinates = (6, 2)</a:t>
            </a:r>
            <a:endParaRPr lang="en-US" dirty="0"/>
          </a:p>
          <a:p>
            <a:pPr fontAlgn="base"/>
            <a:r>
              <a:rPr lang="en-US" b="1" dirty="0"/>
              <a:t>For Coordinate Q (0, 0)-</a:t>
            </a:r>
            <a:endParaRPr lang="en-US" dirty="0"/>
          </a:p>
          <a:p>
            <a:pPr fontAlgn="base"/>
            <a:r>
              <a:rPr lang="en-US" dirty="0"/>
              <a:t>Let the new coordinate for Q =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 = X</a:t>
            </a:r>
            <a:r>
              <a:rPr lang="en-US" baseline="-25000" dirty="0"/>
              <a:t>0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. Y</a:t>
            </a:r>
            <a:r>
              <a:rPr lang="en-US" baseline="-25000" dirty="0"/>
              <a:t>0</a:t>
            </a:r>
            <a:r>
              <a:rPr lang="en-US" dirty="0"/>
              <a:t> = 0 + 2 x 0 = 0</a:t>
            </a:r>
          </a:p>
          <a:p>
            <a:pPr fontAlgn="base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 = Y</a:t>
            </a:r>
            <a:r>
              <a:rPr lang="en-US" baseline="-25000" dirty="0"/>
              <a:t>0</a:t>
            </a:r>
            <a:r>
              <a:rPr lang="en-US" dirty="0"/>
              <a:t> = 0</a:t>
            </a:r>
          </a:p>
          <a:p>
            <a:pPr fontAlgn="base"/>
            <a:r>
              <a:rPr lang="en-US" dirty="0"/>
              <a:t> </a:t>
            </a:r>
            <a:r>
              <a:rPr lang="en-US" b="1" dirty="0"/>
              <a:t>The New Coordinates = (0, 0)</a:t>
            </a:r>
            <a:endParaRPr lang="en-US" dirty="0"/>
          </a:p>
          <a:p>
            <a:pPr fontAlgn="base"/>
            <a:r>
              <a:rPr lang="en-US" b="1" dirty="0"/>
              <a:t>For Coordinate R (2, 0)-</a:t>
            </a:r>
            <a:endParaRPr lang="en-US" dirty="0"/>
          </a:p>
          <a:p>
            <a:pPr fontAlgn="base"/>
            <a:r>
              <a:rPr lang="en-US" dirty="0"/>
              <a:t>Let the new coordinate for R =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 = X</a:t>
            </a:r>
            <a:r>
              <a:rPr lang="en-US" baseline="-25000" dirty="0"/>
              <a:t>­0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. Y</a:t>
            </a:r>
            <a:r>
              <a:rPr lang="en-US" baseline="-25000" dirty="0"/>
              <a:t>0</a:t>
            </a:r>
            <a:r>
              <a:rPr lang="en-US" dirty="0"/>
              <a:t> = 2 + 2 x 0 = 2</a:t>
            </a:r>
          </a:p>
          <a:p>
            <a:pPr fontAlgn="base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 = Y</a:t>
            </a:r>
            <a:r>
              <a:rPr lang="en-US" baseline="-25000" dirty="0"/>
              <a:t>0</a:t>
            </a:r>
            <a:r>
              <a:rPr lang="en-US" dirty="0"/>
              <a:t> = 0</a:t>
            </a:r>
          </a:p>
          <a:p>
            <a:pPr fontAlgn="base"/>
            <a:r>
              <a:rPr lang="en-US" dirty="0"/>
              <a:t> </a:t>
            </a:r>
            <a:r>
              <a:rPr lang="en-US" b="1" dirty="0"/>
              <a:t>The New Coordinates = (2, 0)</a:t>
            </a:r>
            <a:endParaRPr lang="en-US" dirty="0"/>
          </a:p>
          <a:p>
            <a:pPr fontAlgn="base"/>
            <a:r>
              <a:rPr lang="en-US" dirty="0"/>
              <a:t>The New coordinates of triangle for x-axis = (6, 2), (0, 0), (2,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1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The object transformation includes two important points-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dirty="0" smtClean="0"/>
              <a:t>Geometric </a:t>
            </a:r>
            <a:r>
              <a:rPr lang="en-US" b="1" dirty="0"/>
              <a:t>Transformation: </a:t>
            </a:r>
            <a:r>
              <a:rPr lang="en-US" dirty="0"/>
              <a:t>When we are moving the picture, and the background is fixed, then it is a Geometric Transformation.</a:t>
            </a:r>
          </a:p>
          <a:p>
            <a:pPr lvl="0" fontAlgn="base"/>
            <a:r>
              <a:rPr lang="en-US" b="1" dirty="0"/>
              <a:t>Coordinate Transformation: </a:t>
            </a:r>
            <a:r>
              <a:rPr lang="en-US" dirty="0"/>
              <a:t>When we are moving the background, and the picture is fixed, then it is Coordinate Transformation.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37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D Shearing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6" y="491897"/>
            <a:ext cx="4567238" cy="451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2D Shearing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15" y="613954"/>
            <a:ext cx="4614954" cy="4268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24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3303" y="0"/>
            <a:ext cx="7876903" cy="550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Shearing for y-axis: 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Coordinate P (2, 2)-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the new coordinate for P = (X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 Sh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2 + 2 x 2 = 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Coordinates = (2, 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Coordinate Q (0, 0)-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the new coordinate for Q = (X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+Sh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0 + 2 x 0 =0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Coordinates = (0, 0)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Coordinate R (2, 0)-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the new coordinate for R = (X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Y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 Sh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X</a:t>
            </a:r>
            <a:r>
              <a:rPr lang="en-US" baseline="-25000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0 +2 x 2 = 4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Coordinates = (2, 4)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coordinates of triangle for y-axis = (2, 6), (0, 0), (2, 4) 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82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D Shearing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6" y="274320"/>
            <a:ext cx="6557554" cy="658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8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Transformation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Transforma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876" y="2291782"/>
            <a:ext cx="5714286" cy="361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62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Two-Dimensional Transformation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651549"/>
          </a:xfrm>
        </p:spPr>
        <p:txBody>
          <a:bodyPr>
            <a:normAutofit lnSpcReduction="10000"/>
          </a:bodyPr>
          <a:lstStyle/>
          <a:p>
            <a:pPr lvl="0" fontAlgn="base"/>
            <a:r>
              <a:rPr lang="en-US" b="1" dirty="0" smtClean="0"/>
              <a:t>2D </a:t>
            </a:r>
            <a:r>
              <a:rPr lang="en-US" b="1" dirty="0"/>
              <a:t>Translation: “</a:t>
            </a:r>
            <a:r>
              <a:rPr lang="en-US" dirty="0"/>
              <a:t>Translation is a mechanism used to move the object from one position to another position on the screen.</a:t>
            </a:r>
            <a:r>
              <a:rPr lang="en-US" b="1" dirty="0"/>
              <a:t>”</a:t>
            </a:r>
            <a:endParaRPr lang="en-US" dirty="0"/>
          </a:p>
          <a:p>
            <a:pPr lvl="0" fontAlgn="base"/>
            <a:r>
              <a:rPr lang="en-US" b="1" dirty="0"/>
              <a:t>2D Rotation: “</a:t>
            </a:r>
            <a:r>
              <a:rPr lang="en-US" dirty="0"/>
              <a:t>Rotation is a process used to rotate the object from origin to a particular angle.</a:t>
            </a:r>
            <a:r>
              <a:rPr lang="en-US" b="1" dirty="0"/>
              <a:t>”</a:t>
            </a:r>
            <a:endParaRPr lang="en-US" dirty="0"/>
          </a:p>
          <a:p>
            <a:pPr lvl="0" fontAlgn="base"/>
            <a:r>
              <a:rPr lang="en-US" b="1" dirty="0"/>
              <a:t>2D Scaling: “</a:t>
            </a:r>
            <a:r>
              <a:rPr lang="en-US" dirty="0"/>
              <a:t>Scaling is a process or technique used to resize the object in two-dimensional plane.</a:t>
            </a:r>
            <a:r>
              <a:rPr lang="en-US" b="1" dirty="0"/>
              <a:t>”</a:t>
            </a:r>
            <a:endParaRPr lang="en-US" dirty="0"/>
          </a:p>
          <a:p>
            <a:pPr lvl="0" fontAlgn="base"/>
            <a:r>
              <a:rPr lang="en-US" b="1" dirty="0"/>
              <a:t>2D Reflection: “</a:t>
            </a:r>
            <a:r>
              <a:rPr lang="en-US" dirty="0"/>
              <a:t>Reflection is a mechanism or process in which we can rotate the object at the angle of 180°”.</a:t>
            </a:r>
          </a:p>
          <a:p>
            <a:pPr lvl="0" fontAlgn="base"/>
            <a:r>
              <a:rPr lang="en-US" b="1" dirty="0"/>
              <a:t>2D Shearing: “</a:t>
            </a:r>
            <a:r>
              <a:rPr lang="en-US" dirty="0"/>
              <a:t>Shearing is a process that is used to perform slanting on the object.</a:t>
            </a:r>
            <a:r>
              <a:rPr lang="en-US" b="1" dirty="0"/>
              <a:t>”</a:t>
            </a:r>
            <a:r>
              <a:rPr lang="en-US" dirty="0"/>
              <a:t> It is also called </a:t>
            </a:r>
            <a:r>
              <a:rPr lang="en-US" b="1" dirty="0"/>
              <a:t>“Skewing.”</a:t>
            </a:r>
            <a:endParaRPr lang="en-US" dirty="0"/>
          </a:p>
          <a:p>
            <a:pPr fontAlgn="base"/>
            <a:r>
              <a:rPr lang="en-US" b="1" dirty="0"/>
              <a:t>2.Three-Dimensional Transformation:</a:t>
            </a:r>
            <a:endParaRPr lang="en-US" dirty="0"/>
          </a:p>
          <a:p>
            <a:pPr fontAlgn="base"/>
            <a:r>
              <a:rPr lang="en-US" b="1" dirty="0"/>
              <a:t>“</a:t>
            </a:r>
            <a:r>
              <a:rPr lang="en-US" dirty="0"/>
              <a:t>When we translate, rotate, and scale object in the three-dimensional plane then, it is called </a:t>
            </a:r>
            <a:r>
              <a:rPr lang="en-US" b="1" dirty="0"/>
              <a:t>Three-Dimensional(3D) Transformation”.</a:t>
            </a:r>
            <a:r>
              <a:rPr lang="en-US" dirty="0"/>
              <a:t> A three</a:t>
            </a:r>
            <a:r>
              <a:rPr lang="en-US" b="1" dirty="0"/>
              <a:t>–</a:t>
            </a:r>
            <a:r>
              <a:rPr lang="en-US" dirty="0"/>
              <a:t>dimensional plane consists of x, y, and z-axis.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Three-Dimensional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598125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 smtClean="0"/>
              <a:t>3D </a:t>
            </a:r>
            <a:r>
              <a:rPr lang="en-US" b="1" dirty="0"/>
              <a:t>Translation: “</a:t>
            </a:r>
            <a:r>
              <a:rPr lang="en-US" dirty="0"/>
              <a:t>Translation is a mechanism used to move the object from one position to another position on the three-dimensional plane.</a:t>
            </a:r>
            <a:r>
              <a:rPr lang="en-US" b="1" dirty="0"/>
              <a:t>”</a:t>
            </a:r>
            <a:endParaRPr lang="en-US" dirty="0"/>
          </a:p>
          <a:p>
            <a:pPr lvl="0" fontAlgn="base"/>
            <a:r>
              <a:rPr lang="en-US" b="1" dirty="0"/>
              <a:t>3D Rotation: “</a:t>
            </a:r>
            <a:r>
              <a:rPr lang="en-US" dirty="0"/>
              <a:t>Rotation is a process used to rotate the object from origin to a particular angle in three-dimensional plane.</a:t>
            </a:r>
            <a:r>
              <a:rPr lang="en-US" b="1" dirty="0"/>
              <a:t>”</a:t>
            </a:r>
            <a:endParaRPr lang="en-US" dirty="0"/>
          </a:p>
          <a:p>
            <a:pPr lvl="0" fontAlgn="base"/>
            <a:r>
              <a:rPr lang="en-US" b="1" dirty="0"/>
              <a:t>3D Scaling: “</a:t>
            </a:r>
            <a:r>
              <a:rPr lang="en-US" dirty="0"/>
              <a:t>Scaling is a process or technique used to resize the object in three-dimensional plane</a:t>
            </a:r>
            <a:r>
              <a:rPr lang="en-US" b="1" dirty="0"/>
              <a:t>”.</a:t>
            </a:r>
            <a:endParaRPr lang="en-US" dirty="0"/>
          </a:p>
          <a:p>
            <a:pPr lvl="0" fontAlgn="base"/>
            <a:r>
              <a:rPr lang="en-US" b="1" dirty="0"/>
              <a:t>3D Reflection: “</a:t>
            </a:r>
            <a:r>
              <a:rPr lang="en-US" dirty="0"/>
              <a:t>Reflection is a mechanism or process in which we can rotate the object at the angle of 180° in three-dimensional plane.</a:t>
            </a:r>
            <a:r>
              <a:rPr lang="en-US" b="1" dirty="0"/>
              <a:t>”</a:t>
            </a:r>
            <a:endParaRPr lang="en-US" dirty="0"/>
          </a:p>
          <a:p>
            <a:pPr lvl="0" fontAlgn="base"/>
            <a:r>
              <a:rPr lang="en-US" b="1" dirty="0"/>
              <a:t>3D Shearing: “</a:t>
            </a:r>
            <a:r>
              <a:rPr lang="en-US" dirty="0"/>
              <a:t>Shearing is a process that is used to perform slanting on the object.</a:t>
            </a:r>
            <a:r>
              <a:rPr lang="en-US" b="1" dirty="0"/>
              <a:t>”</a:t>
            </a:r>
            <a:r>
              <a:rPr lang="en-US" dirty="0"/>
              <a:t> It is also called </a:t>
            </a:r>
            <a:r>
              <a:rPr lang="en-US" b="1" dirty="0"/>
              <a:t>“Skewing”</a:t>
            </a:r>
            <a:r>
              <a:rPr lang="en-US" dirty="0"/>
              <a:t>. It also includes z-axis.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2D Translation in Computer </a:t>
            </a:r>
            <a:r>
              <a:rPr lang="en-US" b="1" dirty="0" smtClean="0"/>
              <a:t>Graphics</a:t>
            </a:r>
            <a:br>
              <a:rPr lang="en-US" b="1" dirty="0" smtClean="0"/>
            </a:br>
            <a:r>
              <a:rPr lang="en-US" b="1" dirty="0"/>
              <a:t>Translation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19754"/>
          </a:xfrm>
        </p:spPr>
        <p:txBody>
          <a:bodyPr/>
          <a:lstStyle/>
          <a:p>
            <a:pPr fontAlgn="base"/>
            <a:r>
              <a:rPr lang="en-US" dirty="0"/>
              <a:t>We can move any object from one to another place without changing the shape of the object.</a:t>
            </a:r>
          </a:p>
          <a:p>
            <a:pPr fontAlgn="base"/>
            <a:r>
              <a:rPr lang="en-US" b="1" dirty="0"/>
              <a:t>For Example-</a:t>
            </a:r>
            <a:endParaRPr lang="en-US" dirty="0"/>
          </a:p>
          <a:p>
            <a:pPr fontAlgn="base"/>
            <a:r>
              <a:rPr lang="en-US" b="1" dirty="0"/>
              <a:t>Translation of a Point: </a:t>
            </a:r>
            <a:r>
              <a:rPr lang="en-US" dirty="0"/>
              <a:t>If we want to translate a point from P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to Q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), then we have to add Translation coordinates (</a:t>
            </a:r>
            <a:r>
              <a:rPr lang="en-US" dirty="0" err="1"/>
              <a:t>Tx</a:t>
            </a:r>
            <a:r>
              <a:rPr lang="en-US" dirty="0"/>
              <a:t>, Ty) with original coordinates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4" name="Picture 3" descr="2D Translation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67" y="4175609"/>
            <a:ext cx="447738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2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6835" y="893410"/>
            <a:ext cx="60786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Homogeneous Coordinate Representation: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 Translation is also shown in the form of 3 x 3 matrix-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7" descr="2d translatio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99" y="1054252"/>
            <a:ext cx="21812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36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3691" y="2113004"/>
            <a:ext cx="11612879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Here, Translation coordinates (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are also called “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Vector.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Given a Point with coordinates (2, 4). Apply the translation with distance 4 towards x-axis and 2 towards the y-axis. Find the new coordinates without changing the radius?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Solution: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(x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(2,4)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Vector =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(4, 2)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 assume the new coordinates of P = (x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we are going to add translation vector and given coordinates, then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(2 + 4) = 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y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 T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(4 + 2) = 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the new coordinates = (6,6)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3" descr="2D Translation 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80" y="166872"/>
            <a:ext cx="1419423" cy="562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27563" y="166872"/>
            <a:ext cx="543424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also represent the translation in matrix form-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</a:t>
            </a:r>
            <a:r>
              <a:rPr lang="en-US" b="1" dirty="0" smtClean="0"/>
              <a:t>Rotation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Rotation of any object depends upon the two points.</a:t>
            </a:r>
          </a:p>
          <a:p>
            <a:pPr fontAlgn="base"/>
            <a:r>
              <a:rPr lang="en-US" b="1" dirty="0"/>
              <a:t>Rotation Point: </a:t>
            </a:r>
            <a:r>
              <a:rPr lang="en-US" dirty="0"/>
              <a:t>It is also called </a:t>
            </a:r>
            <a:r>
              <a:rPr lang="en-US" b="1" dirty="0"/>
              <a:t>the Pivot point.</a:t>
            </a:r>
            <a:endParaRPr lang="en-US" dirty="0"/>
          </a:p>
          <a:p>
            <a:pPr fontAlgn="base"/>
            <a:r>
              <a:rPr lang="en-US" b="1" dirty="0"/>
              <a:t>Rotation Angle: </a:t>
            </a:r>
            <a:r>
              <a:rPr lang="en-US" dirty="0"/>
              <a:t>It is denoted by </a:t>
            </a:r>
            <a:r>
              <a:rPr lang="en-US" b="1" dirty="0"/>
              <a:t>Theta (</a:t>
            </a:r>
            <a:r>
              <a:rPr lang="en-US" dirty="0"/>
              <a:t>?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We can rotate an object in two ways-</a:t>
            </a:r>
          </a:p>
          <a:p>
            <a:pPr fontAlgn="base"/>
            <a:r>
              <a:rPr lang="en-US" b="1" dirty="0"/>
              <a:t>Clockwise: </a:t>
            </a:r>
            <a:r>
              <a:rPr lang="en-US" dirty="0"/>
              <a:t>An object rotates clockwise if the value of the Rotation angle is negative (-).</a:t>
            </a:r>
          </a:p>
          <a:p>
            <a:pPr fontAlgn="base"/>
            <a:r>
              <a:rPr lang="en-US" b="1" dirty="0"/>
              <a:t>Anti-Clockwise:</a:t>
            </a:r>
            <a:r>
              <a:rPr lang="en-US" dirty="0"/>
              <a:t> An object rotates anti-clockwise if the value of the Rotation angle is positive (+).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02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629</Words>
  <Application>Microsoft Office PowerPoint</Application>
  <PresentationFormat>Widescreen</PresentationFormat>
  <Paragraphs>176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Wingdings 3</vt:lpstr>
      <vt:lpstr>Facet</vt:lpstr>
      <vt:lpstr>Microsoft Equation 3.0</vt:lpstr>
      <vt:lpstr>transformation</vt:lpstr>
      <vt:lpstr>introduction</vt:lpstr>
      <vt:lpstr> The object transformation includes two important points- </vt:lpstr>
      <vt:lpstr>Types of Transformation </vt:lpstr>
      <vt:lpstr>Two-Dimensional Transformation </vt:lpstr>
      <vt:lpstr>Three-Dimensional Transformation</vt:lpstr>
      <vt:lpstr>2D Translation in Computer Graphics Translation </vt:lpstr>
      <vt:lpstr>PowerPoint Presentation</vt:lpstr>
      <vt:lpstr>2D Rotation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Reflection </vt:lpstr>
      <vt:lpstr>PowerPoint Presentation</vt:lpstr>
      <vt:lpstr> Reflection along Y-axis:</vt:lpstr>
      <vt:lpstr>REFRECTION ALON Y-AXIS</vt:lpstr>
      <vt:lpstr>PowerPoint Presentation</vt:lpstr>
      <vt:lpstr>PowerPoint Presentation</vt:lpstr>
      <vt:lpstr>PowerPoint Presentation</vt:lpstr>
      <vt:lpstr>PowerPoint Presentation</vt:lpstr>
      <vt:lpstr>2D Shearing</vt:lpstr>
      <vt:lpstr>Shearing along x-axis</vt:lpstr>
      <vt:lpstr>Shearing along y-axis: </vt:lpstr>
      <vt:lpstr>Shearing along y-axis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</dc:title>
  <dc:creator>Kane</dc:creator>
  <cp:lastModifiedBy>Kane</cp:lastModifiedBy>
  <cp:revision>10</cp:revision>
  <dcterms:created xsi:type="dcterms:W3CDTF">2021-06-09T07:16:08Z</dcterms:created>
  <dcterms:modified xsi:type="dcterms:W3CDTF">2021-06-09T10:26:28Z</dcterms:modified>
</cp:coreProperties>
</file>