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9/29/2021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8937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9/29/2021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3527285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9/29/2021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6969689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9/29/2021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2238078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9/29/2021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2887786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9/29/2021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9128644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9/29/2021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28432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9/29/2021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57052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9/29/2021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0816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6F822A4-8DA6-4447-9B1F-C5DB58435268}" type="datetimeFigureOut">
              <a:rPr lang="en-US" smtClean="0"/>
              <a:t>9/29/2021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62651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9/29/2021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98833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9/29/2021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64130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9/29/2021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60580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9/29/2021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04716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9/29/2021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98361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9/29/2021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75077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664C608-40B1-4030-A28D-5B74BC98ADCE}" type="datetimeFigureOut">
              <a:rPr lang="en-US" smtClean="0"/>
              <a:t>9/29/2021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7324061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tutorialandexample.com/computer-fundamentals-tutorial/" TargetMode="External"/><Relationship Id="rId2" Type="http://schemas.openxmlformats.org/officeDocument/2006/relationships/hyperlink" Target="https://www.tutorialandexample.com/input-devices-of-compute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9848" y="1888236"/>
            <a:ext cx="9966960" cy="3035808"/>
          </a:xfrm>
        </p:spPr>
        <p:txBody>
          <a:bodyPr/>
          <a:lstStyle/>
          <a:p>
            <a:pPr algn="ctr"/>
            <a:r>
              <a:rPr lang="en-US" sz="7200" b="1" dirty="0"/>
              <a:t>Input Devices in Computer Graphics</a:t>
            </a:r>
            <a:r>
              <a:rPr lang="en-US" dirty="0"/>
              <a:t/>
            </a:r>
            <a:br>
              <a:rPr lang="en-US" dirty="0"/>
            </a:br>
            <a:endParaRPr lang="en-US" dirty="0"/>
          </a:p>
        </p:txBody>
      </p:sp>
    </p:spTree>
    <p:extLst>
      <p:ext uri="{BB962C8B-B14F-4D97-AF65-F5344CB8AC3E}">
        <p14:creationId xmlns:p14="http://schemas.microsoft.com/office/powerpoint/2010/main" val="2721619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888274"/>
            <a:ext cx="10058400" cy="5283926"/>
          </a:xfrm>
        </p:spPr>
        <p:txBody>
          <a:bodyPr>
            <a:normAutofit fontScale="85000" lnSpcReduction="20000"/>
          </a:bodyPr>
          <a:lstStyle/>
          <a:p>
            <a:pPr fontAlgn="base"/>
            <a:r>
              <a:rPr lang="en-US" b="1" dirty="0"/>
              <a:t>Aspect Ratio: </a:t>
            </a:r>
            <a:r>
              <a:rPr lang="en-US" dirty="0"/>
              <a:t>“The ratio of image’s width to its height is known as the aspect ratio of an image</a:t>
            </a:r>
            <a:r>
              <a:rPr lang="en-US" b="1" dirty="0"/>
              <a:t>.</a:t>
            </a:r>
            <a:r>
              <a:rPr lang="en-US" dirty="0"/>
              <a:t>” The height and width of an image are measured in length or number of pixels.</a:t>
            </a:r>
          </a:p>
          <a:p>
            <a:pPr fontAlgn="base"/>
            <a:r>
              <a:rPr lang="en-US" b="1" dirty="0"/>
              <a:t>For Example: </a:t>
            </a:r>
            <a:r>
              <a:rPr lang="en-US" dirty="0"/>
              <a:t>If a graphics has an aspect ratio of 2:1, it means the width is twice large to height.</a:t>
            </a:r>
          </a:p>
          <a:p>
            <a:pPr fontAlgn="base"/>
            <a:r>
              <a:rPr lang="en-US" dirty="0"/>
              <a:t>It includes</a:t>
            </a:r>
            <a:r>
              <a:rPr lang="en-US" b="1" dirty="0"/>
              <a:t>–</a:t>
            </a:r>
            <a:endParaRPr lang="en-US" dirty="0"/>
          </a:p>
          <a:p>
            <a:pPr lvl="0" fontAlgn="base"/>
            <a:r>
              <a:rPr lang="en-US" b="1" dirty="0"/>
              <a:t>Frame aspect ratio: </a:t>
            </a:r>
            <a:r>
              <a:rPr lang="en-US" dirty="0"/>
              <a:t>Horizontal /Vertical Size</a:t>
            </a:r>
          </a:p>
          <a:p>
            <a:pPr lvl="0" fontAlgn="base"/>
            <a:r>
              <a:rPr lang="en-US" b="1" dirty="0"/>
              <a:t>Pixel aspect ratio: </a:t>
            </a:r>
            <a:r>
              <a:rPr lang="en-US" dirty="0"/>
              <a:t>Width of Pixel/Height of </a:t>
            </a:r>
            <a:r>
              <a:rPr lang="en-US" dirty="0" smtClean="0"/>
              <a:t>Pixel</a:t>
            </a:r>
          </a:p>
          <a:p>
            <a:pPr lvl="0" fontAlgn="base"/>
            <a:endParaRPr lang="en-US" dirty="0" smtClean="0"/>
          </a:p>
          <a:p>
            <a:pPr algn="ctr" fontAlgn="base"/>
            <a:r>
              <a:rPr lang="en-US" sz="3300" b="1" dirty="0"/>
              <a:t>Applications of Image Processing</a:t>
            </a:r>
          </a:p>
          <a:p>
            <a:pPr fontAlgn="base"/>
            <a:r>
              <a:rPr lang="en-US" dirty="0"/>
              <a:t>Some application areas of Image Processing are as follow:</a:t>
            </a:r>
          </a:p>
          <a:p>
            <a:pPr lvl="0" fontAlgn="base"/>
            <a:r>
              <a:rPr lang="en-US" dirty="0"/>
              <a:t>Computerized Photography</a:t>
            </a:r>
          </a:p>
          <a:p>
            <a:pPr lvl="0" fontAlgn="base"/>
            <a:r>
              <a:rPr lang="en-US" dirty="0"/>
              <a:t>Space Image Processing (e.g., Hubble space telescope image, Interplanetary probe images)</a:t>
            </a:r>
          </a:p>
          <a:p>
            <a:pPr lvl="0" fontAlgn="base"/>
            <a:r>
              <a:rPr lang="en-US" dirty="0"/>
              <a:t>Medical/ Biological Image Processing</a:t>
            </a:r>
          </a:p>
          <a:p>
            <a:pPr lvl="0" fontAlgn="base"/>
            <a:r>
              <a:rPr lang="en-US" dirty="0"/>
              <a:t>Automatic Character Recognition</a:t>
            </a:r>
          </a:p>
          <a:p>
            <a:pPr lvl="0" fontAlgn="base"/>
            <a:r>
              <a:rPr lang="en-US" dirty="0"/>
              <a:t>Fingerprint/ Face/ Iris Recognition</a:t>
            </a:r>
          </a:p>
          <a:p>
            <a:pPr lvl="0" fontAlgn="base"/>
            <a:r>
              <a:rPr lang="en-US" dirty="0"/>
              <a:t>Remote sensing</a:t>
            </a:r>
          </a:p>
          <a:p>
            <a:pPr lvl="0" fontAlgn="base"/>
            <a:r>
              <a:rPr lang="en-US" dirty="0"/>
              <a:t>Industrial application</a:t>
            </a:r>
          </a:p>
          <a:p>
            <a:pPr lvl="0" fontAlgn="base"/>
            <a:endParaRPr lang="en-US" dirty="0"/>
          </a:p>
          <a:p>
            <a:endParaRPr lang="en-US" dirty="0"/>
          </a:p>
        </p:txBody>
      </p:sp>
    </p:spTree>
    <p:extLst>
      <p:ext uri="{BB962C8B-B14F-4D97-AF65-F5344CB8AC3E}">
        <p14:creationId xmlns:p14="http://schemas.microsoft.com/office/powerpoint/2010/main" val="210014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Color Models in Computer Graphics</a:t>
            </a:r>
            <a:r>
              <a:rPr lang="en-US" dirty="0"/>
              <a:t/>
            </a:r>
            <a:br>
              <a:rPr lang="en-US" dirty="0"/>
            </a:br>
            <a:endParaRPr lang="en-US" dirty="0"/>
          </a:p>
        </p:txBody>
      </p:sp>
      <p:sp>
        <p:nvSpPr>
          <p:cNvPr id="3" name="Content Placeholder 2"/>
          <p:cNvSpPr>
            <a:spLocks noGrp="1"/>
          </p:cNvSpPr>
          <p:nvPr>
            <p:ph idx="1"/>
          </p:nvPr>
        </p:nvSpPr>
        <p:spPr/>
        <p:txBody>
          <a:bodyPr/>
          <a:lstStyle/>
          <a:p>
            <a:pPr fontAlgn="base"/>
            <a:r>
              <a:rPr lang="en-US" b="1" dirty="0"/>
              <a:t> “</a:t>
            </a:r>
            <a:r>
              <a:rPr lang="en-US" dirty="0"/>
              <a:t>Color model is a 3D color coordinate system to produce all range of color through the primary color set.</a:t>
            </a:r>
            <a:r>
              <a:rPr lang="en-US" b="1" dirty="0"/>
              <a:t>” </a:t>
            </a:r>
            <a:r>
              <a:rPr lang="en-US" dirty="0"/>
              <a:t>There are millions of colors used in computer graphics. The light displays the color. A Color model is a hierarchical system in which we can create every color by using RGB (Red, Green, Blue) and CMYK (Cyan, Magenta, Yellow, Black) models. We can use different colors for various purposes.</a:t>
            </a:r>
          </a:p>
          <a:p>
            <a:pPr fontAlgn="base"/>
            <a:r>
              <a:rPr lang="en-US" dirty="0"/>
              <a:t>The total number of colors displayed by the monitor depends on the storage capacity of the video controller card.</a:t>
            </a:r>
          </a:p>
          <a:p>
            <a:pPr fontAlgn="base"/>
            <a:r>
              <a:rPr lang="en-US" dirty="0"/>
              <a:t>The Video controller card is used as an interface between the computer system and the display device. It is also known as “</a:t>
            </a:r>
            <a:r>
              <a:rPr lang="en-US" b="1" dirty="0"/>
              <a:t>Video Random Access Memory (VRAM).”</a:t>
            </a:r>
            <a:endParaRPr lang="en-US" dirty="0"/>
          </a:p>
          <a:p>
            <a:endParaRPr lang="en-US" dirty="0"/>
          </a:p>
        </p:txBody>
      </p:sp>
    </p:spTree>
    <p:extLst>
      <p:ext uri="{BB962C8B-B14F-4D97-AF65-F5344CB8AC3E}">
        <p14:creationId xmlns:p14="http://schemas.microsoft.com/office/powerpoint/2010/main" val="3235361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Types of Color Model</a:t>
            </a:r>
            <a:r>
              <a:rPr lang="en-US" dirty="0"/>
              <a:t/>
            </a:r>
            <a:br>
              <a:rPr lang="en-US" dirty="0"/>
            </a:br>
            <a:endParaRPr lang="en-US" dirty="0"/>
          </a:p>
        </p:txBody>
      </p:sp>
      <p:pic>
        <p:nvPicPr>
          <p:cNvPr id="4" name="Content Placeholder 3" descr="Color Model"/>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02673" y="1972491"/>
            <a:ext cx="7850777" cy="4676503"/>
          </a:xfrm>
          <a:prstGeom prst="rect">
            <a:avLst/>
          </a:prstGeom>
          <a:noFill/>
          <a:ln>
            <a:noFill/>
          </a:ln>
        </p:spPr>
      </p:pic>
    </p:spTree>
    <p:extLst>
      <p:ext uri="{BB962C8B-B14F-4D97-AF65-F5344CB8AC3E}">
        <p14:creationId xmlns:p14="http://schemas.microsoft.com/office/powerpoint/2010/main" val="1738742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941832"/>
            <a:ext cx="10058400" cy="1609344"/>
          </a:xfrm>
        </p:spPr>
        <p:txBody>
          <a:bodyPr>
            <a:normAutofit fontScale="90000"/>
          </a:bodyPr>
          <a:lstStyle/>
          <a:p>
            <a:pPr lvl="0" fontAlgn="base"/>
            <a:r>
              <a:rPr lang="en-US" dirty="0" smtClean="0"/>
              <a:t>Additive color</a:t>
            </a:r>
            <a:br>
              <a:rPr lang="en-US" dirty="0" smtClean="0"/>
            </a:br>
            <a:r>
              <a:rPr lang="en-US" sz="2200" b="1" dirty="0"/>
              <a:t>Additive Color Model: </a:t>
            </a:r>
            <a:r>
              <a:rPr lang="en-US" sz="2200" dirty="0"/>
              <a:t>It is also named as </a:t>
            </a:r>
            <a:r>
              <a:rPr lang="en-US" sz="2200" b="1" dirty="0"/>
              <a:t>“RGB model.”</a:t>
            </a:r>
            <a:r>
              <a:rPr lang="en-US" sz="2200" dirty="0"/>
              <a:t> RGB stands for </a:t>
            </a:r>
            <a:r>
              <a:rPr lang="en-US" sz="2200" b="1" dirty="0"/>
              <a:t>Red, Green, Blue</a:t>
            </a:r>
            <a:r>
              <a:rPr lang="en-US" sz="2200" dirty="0"/>
              <a:t>. The Additive color model uses a mixture of light to display colors. The perceived color depends on the transmission of light. It is used in digital media.</a:t>
            </a:r>
            <a:br>
              <a:rPr lang="en-US" sz="2200" dirty="0"/>
            </a:br>
            <a:r>
              <a:rPr lang="en-US" sz="2200" b="1" dirty="0"/>
              <a:t>For Example</a:t>
            </a:r>
            <a:r>
              <a:rPr lang="en-US" sz="2200" dirty="0"/>
              <a:t>– Computer Monitor, Television etc.</a:t>
            </a:r>
            <a:r>
              <a:rPr lang="en-US" dirty="0"/>
              <a:t/>
            </a:r>
            <a:br>
              <a:rPr lang="en-US" dirty="0"/>
            </a:br>
            <a:endParaRPr lang="en-US" dirty="0"/>
          </a:p>
        </p:txBody>
      </p:sp>
      <p:pic>
        <p:nvPicPr>
          <p:cNvPr id="4" name="Content Placeholder 3" descr="Color Model 1"/>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3547447" y="2672735"/>
            <a:ext cx="2857143" cy="2857143"/>
          </a:xfrm>
          <a:prstGeom prst="rect">
            <a:avLst/>
          </a:prstGeom>
          <a:noFill/>
          <a:ln>
            <a:noFill/>
          </a:ln>
        </p:spPr>
      </p:pic>
    </p:spTree>
    <p:extLst>
      <p:ext uri="{BB962C8B-B14F-4D97-AF65-F5344CB8AC3E}">
        <p14:creationId xmlns:p14="http://schemas.microsoft.com/office/powerpoint/2010/main" val="3222837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722" y="745889"/>
            <a:ext cx="10058400" cy="1609344"/>
          </a:xfrm>
        </p:spPr>
        <p:txBody>
          <a:bodyPr>
            <a:normAutofit fontScale="90000"/>
          </a:bodyPr>
          <a:lstStyle/>
          <a:p>
            <a:pPr lvl="0" fontAlgn="base"/>
            <a:r>
              <a:rPr lang="en-US" sz="3100" b="1" dirty="0"/>
              <a:t>Subtractive Color Model: </a:t>
            </a:r>
            <a:r>
              <a:rPr lang="en-US" sz="2200" b="1" dirty="0" smtClean="0"/>
              <a:t/>
            </a:r>
            <a:br>
              <a:rPr lang="en-US" sz="2200" b="1" dirty="0" smtClean="0"/>
            </a:br>
            <a:r>
              <a:rPr lang="en-US" sz="2200" dirty="0" smtClean="0"/>
              <a:t>It </a:t>
            </a:r>
            <a:r>
              <a:rPr lang="en-US" sz="2200" dirty="0"/>
              <a:t>is also named a</a:t>
            </a:r>
            <a:r>
              <a:rPr lang="en-US" sz="2200" b="1" dirty="0"/>
              <a:t>s “CMYK Model.”</a:t>
            </a:r>
            <a:r>
              <a:rPr lang="en-US" sz="2200" dirty="0"/>
              <a:t> CMYK stands for </a:t>
            </a:r>
            <a:r>
              <a:rPr lang="en-US" sz="2200" b="1" dirty="0"/>
              <a:t>Cyan, Magenta, Yellow, and Black.</a:t>
            </a:r>
            <a:r>
              <a:rPr lang="en-US" sz="2200" dirty="0"/>
              <a:t> The Subtractive model uses a reflection of light to display the colors. The perceived color depends on the reflection of light.</a:t>
            </a:r>
            <a:br>
              <a:rPr lang="en-US" sz="2200" dirty="0"/>
            </a:br>
            <a:r>
              <a:rPr lang="en-US" sz="2200" dirty="0"/>
              <a:t>The CMYK model uses printing inks.</a:t>
            </a:r>
            <a:br>
              <a:rPr lang="en-US" sz="2200" dirty="0"/>
            </a:br>
            <a:r>
              <a:rPr lang="en-US" sz="2200" b="1" dirty="0"/>
              <a:t>For Example</a:t>
            </a:r>
            <a:r>
              <a:rPr lang="en-US" sz="2200" dirty="0"/>
              <a:t>– Paint, Pigments, and color filter etc.</a:t>
            </a:r>
            <a:r>
              <a:rPr lang="en-US" dirty="0"/>
              <a:t/>
            </a:r>
            <a:br>
              <a:rPr lang="en-US" dirty="0"/>
            </a:br>
            <a:endParaRPr lang="en-US" dirty="0"/>
          </a:p>
        </p:txBody>
      </p:sp>
      <p:pic>
        <p:nvPicPr>
          <p:cNvPr id="4" name="Content Placeholder 3" descr="Color Model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65715" y="3148148"/>
            <a:ext cx="4258491" cy="2991394"/>
          </a:xfrm>
          <a:prstGeom prst="rect">
            <a:avLst/>
          </a:prstGeom>
          <a:noFill/>
          <a:ln>
            <a:noFill/>
          </a:ln>
        </p:spPr>
      </p:pic>
    </p:spTree>
    <p:extLst>
      <p:ext uri="{BB962C8B-B14F-4D97-AF65-F5344CB8AC3E}">
        <p14:creationId xmlns:p14="http://schemas.microsoft.com/office/powerpoint/2010/main" val="2488668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Color Look-Up Table</a:t>
            </a:r>
            <a:r>
              <a:rPr lang="en-US" dirty="0"/>
              <a:t/>
            </a:r>
            <a:br>
              <a:rPr lang="en-US" dirty="0"/>
            </a:br>
            <a:endParaRPr lang="en-US" dirty="0"/>
          </a:p>
        </p:txBody>
      </p:sp>
      <p:sp>
        <p:nvSpPr>
          <p:cNvPr id="3" name="Content Placeholder 2"/>
          <p:cNvSpPr>
            <a:spLocks noGrp="1"/>
          </p:cNvSpPr>
          <p:nvPr>
            <p:ph idx="1"/>
          </p:nvPr>
        </p:nvSpPr>
        <p:spPr/>
        <p:txBody>
          <a:bodyPr/>
          <a:lstStyle/>
          <a:p>
            <a:pPr fontAlgn="base"/>
            <a:r>
              <a:rPr lang="en-US" dirty="0"/>
              <a:t>The color Look Up table is a technique or process to convert a range of input colors into another range of colors. It is also called as </a:t>
            </a:r>
            <a:r>
              <a:rPr lang="en-US" b="1" dirty="0"/>
              <a:t>“CLUT.” </a:t>
            </a:r>
            <a:r>
              <a:rPr lang="en-US" dirty="0"/>
              <a:t>The color Lookup table has existed in the graphics card. Graphics Card is also called </a:t>
            </a:r>
            <a:r>
              <a:rPr lang="en-US" b="1" dirty="0"/>
              <a:t>“Display Adapter.” </a:t>
            </a:r>
            <a:r>
              <a:rPr lang="en-US" dirty="0"/>
              <a:t>The Color Look-Up table provides us various colors that are used to modify the color of the objects. Either we can use the colors available in the palette, or we can create the colors of our choice in the color window.</a:t>
            </a:r>
          </a:p>
          <a:p>
            <a:pPr fontAlgn="base"/>
            <a:r>
              <a:rPr lang="en-US" dirty="0"/>
              <a:t>In image processing, the lookup table is used to change the input into the more required output format. The Color Look-Up table is used to store and index the color value of an image.</a:t>
            </a:r>
          </a:p>
          <a:p>
            <a:endParaRPr lang="en-US" dirty="0"/>
          </a:p>
        </p:txBody>
      </p:sp>
    </p:spTree>
    <p:extLst>
      <p:ext uri="{BB962C8B-B14F-4D97-AF65-F5344CB8AC3E}">
        <p14:creationId xmlns:p14="http://schemas.microsoft.com/office/powerpoint/2010/main" val="1759611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2149" y="822960"/>
            <a:ext cx="10266099" cy="5349240"/>
          </a:xfrm>
        </p:spPr>
        <p:txBody>
          <a:bodyPr>
            <a:normAutofit/>
          </a:bodyPr>
          <a:lstStyle/>
          <a:p>
            <a:pPr fontAlgn="base"/>
            <a:endParaRPr lang="en-US" b="1" dirty="0" smtClean="0"/>
          </a:p>
          <a:p>
            <a:pPr fontAlgn="base"/>
            <a:endParaRPr lang="en-US" b="1" dirty="0"/>
          </a:p>
          <a:p>
            <a:pPr fontAlgn="base"/>
            <a:endParaRPr lang="en-US" b="1" dirty="0" smtClean="0"/>
          </a:p>
          <a:p>
            <a:pPr fontAlgn="base"/>
            <a:endParaRPr lang="en-US" b="1" dirty="0"/>
          </a:p>
          <a:p>
            <a:pPr fontAlgn="base"/>
            <a:endParaRPr lang="en-US" b="1" dirty="0" smtClean="0"/>
          </a:p>
          <a:p>
            <a:pPr fontAlgn="base"/>
            <a:endParaRPr lang="en-US" b="1" dirty="0"/>
          </a:p>
          <a:p>
            <a:pPr fontAlgn="base"/>
            <a:endParaRPr lang="en-US" b="1" dirty="0" smtClean="0"/>
          </a:p>
          <a:p>
            <a:pPr fontAlgn="base"/>
            <a:r>
              <a:rPr lang="en-US" b="1" dirty="0" smtClean="0"/>
              <a:t>Look </a:t>
            </a:r>
            <a:r>
              <a:rPr lang="en-US" b="1" dirty="0"/>
              <a:t>Up File: </a:t>
            </a:r>
            <a:r>
              <a:rPr lang="en-US" dirty="0"/>
              <a:t>The Look-Up file is a two-dimensional table that is used to contain the data. The Look Up data is stored in a disk file.</a:t>
            </a:r>
          </a:p>
          <a:p>
            <a:pPr fontAlgn="base"/>
            <a:r>
              <a:rPr lang="en-US" b="1" dirty="0"/>
              <a:t>Color Palettes: </a:t>
            </a:r>
            <a:r>
              <a:rPr lang="en-US" dirty="0"/>
              <a:t>The color palettes are defined as mathematical tables used to determine the color of the pixel that is displayed on the screen.</a:t>
            </a:r>
          </a:p>
          <a:p>
            <a:pPr fontAlgn="base"/>
            <a:r>
              <a:rPr lang="en-US" dirty="0"/>
              <a:t>In the Macintosh Operating system, it is known as </a:t>
            </a:r>
            <a:r>
              <a:rPr lang="en-US" b="1" dirty="0"/>
              <a:t>“Color Look-Up table.”</a:t>
            </a:r>
            <a:endParaRPr lang="en-US" dirty="0"/>
          </a:p>
          <a:p>
            <a:pPr fontAlgn="base"/>
            <a:r>
              <a:rPr lang="en-US" dirty="0"/>
              <a:t>In Windows operating system, it is known as the</a:t>
            </a:r>
            <a:r>
              <a:rPr lang="en-US" b="1" dirty="0"/>
              <a:t> “Color palette.”</a:t>
            </a:r>
            <a:endParaRPr lang="en-US" dirty="0"/>
          </a:p>
          <a:p>
            <a:pPr fontAlgn="base"/>
            <a:r>
              <a:rPr lang="en-US" dirty="0"/>
              <a:t>It is used to stores a set of bytes instead of the color of the image.</a:t>
            </a:r>
          </a:p>
          <a:p>
            <a:endParaRPr lang="en-US" dirty="0"/>
          </a:p>
        </p:txBody>
      </p:sp>
      <p:pic>
        <p:nvPicPr>
          <p:cNvPr id="4" name="Picture 3" descr="Color Model 5"/>
          <p:cNvPicPr/>
          <p:nvPr/>
        </p:nvPicPr>
        <p:blipFill>
          <a:blip r:embed="rId2">
            <a:extLst>
              <a:ext uri="{28A0092B-C50C-407E-A947-70E740481C1C}">
                <a14:useLocalDpi xmlns:a14="http://schemas.microsoft.com/office/drawing/2010/main" val="0"/>
              </a:ext>
            </a:extLst>
          </a:blip>
          <a:srcRect/>
          <a:stretch>
            <a:fillRect/>
          </a:stretch>
        </p:blipFill>
        <p:spPr bwMode="auto">
          <a:xfrm>
            <a:off x="2892107" y="614906"/>
            <a:ext cx="4761865" cy="2466975"/>
          </a:xfrm>
          <a:prstGeom prst="rect">
            <a:avLst/>
          </a:prstGeom>
          <a:noFill/>
          <a:ln>
            <a:noFill/>
          </a:ln>
        </p:spPr>
      </p:pic>
    </p:spTree>
    <p:extLst>
      <p:ext uri="{BB962C8B-B14F-4D97-AF65-F5344CB8AC3E}">
        <p14:creationId xmlns:p14="http://schemas.microsoft.com/office/powerpoint/2010/main" val="2873566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4271" y="1794829"/>
            <a:ext cx="8596668" cy="3880773"/>
          </a:xfrm>
        </p:spPr>
        <p:txBody>
          <a:bodyPr/>
          <a:lstStyle/>
          <a:p>
            <a:pPr fontAlgn="base"/>
            <a:r>
              <a:rPr lang="en-US" b="1" dirty="0"/>
              <a:t>Direct Coding</a:t>
            </a:r>
            <a:endParaRPr lang="en-US" dirty="0"/>
          </a:p>
          <a:p>
            <a:pPr fontAlgn="base"/>
            <a:r>
              <a:rPr lang="en-US" b="1" dirty="0"/>
              <a:t>“</a:t>
            </a:r>
            <a:r>
              <a:rPr lang="en-US" dirty="0"/>
              <a:t>Direct Coding is a technique or process which is used to provide a certain amount of memory storage space for a pixel to encode the pixel with the color.</a:t>
            </a:r>
            <a:r>
              <a:rPr lang="en-US" b="1" dirty="0"/>
              <a:t>”</a:t>
            </a:r>
            <a:endParaRPr lang="en-US" dirty="0"/>
          </a:p>
          <a:p>
            <a:pPr fontAlgn="base"/>
            <a:r>
              <a:rPr lang="en-US" b="1" dirty="0"/>
              <a:t>For Example</a:t>
            </a:r>
            <a:r>
              <a:rPr lang="en-US" dirty="0"/>
              <a:t>– If we assign one bit for each primary color to 3-bit for each pixel. This 3-bit representation allows the two intensity levels of each primary to separate: 0(Off) or 1(On),then each pixel can occupy one color out of eight colors that are similar to the corner of the RGB color cube.</a:t>
            </a:r>
          </a:p>
          <a:p>
            <a:endParaRPr lang="en-US" dirty="0"/>
          </a:p>
        </p:txBody>
      </p:sp>
    </p:spTree>
    <p:extLst>
      <p:ext uri="{BB962C8B-B14F-4D97-AF65-F5344CB8AC3E}">
        <p14:creationId xmlns:p14="http://schemas.microsoft.com/office/powerpoint/2010/main" val="4081886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259427935"/>
              </p:ext>
            </p:extLst>
          </p:nvPr>
        </p:nvGraphicFramePr>
        <p:xfrm>
          <a:off x="2076990" y="248198"/>
          <a:ext cx="7576460" cy="6387733"/>
        </p:xfrm>
        <a:graphic>
          <a:graphicData uri="http://schemas.openxmlformats.org/drawingml/2006/table">
            <a:tbl>
              <a:tblPr firstRow="1" firstCol="1" bandRow="1">
                <a:tableStyleId>{5C22544A-7EE6-4342-B048-85BDC9FD1C3A}</a:tableStyleId>
              </a:tblPr>
              <a:tblGrid>
                <a:gridCol w="1894115">
                  <a:extLst>
                    <a:ext uri="{9D8B030D-6E8A-4147-A177-3AD203B41FA5}">
                      <a16:colId xmlns:a16="http://schemas.microsoft.com/office/drawing/2014/main" val="1618889905"/>
                    </a:ext>
                  </a:extLst>
                </a:gridCol>
                <a:gridCol w="1894115">
                  <a:extLst>
                    <a:ext uri="{9D8B030D-6E8A-4147-A177-3AD203B41FA5}">
                      <a16:colId xmlns:a16="http://schemas.microsoft.com/office/drawing/2014/main" val="2375145935"/>
                    </a:ext>
                  </a:extLst>
                </a:gridCol>
                <a:gridCol w="1894115">
                  <a:extLst>
                    <a:ext uri="{9D8B030D-6E8A-4147-A177-3AD203B41FA5}">
                      <a16:colId xmlns:a16="http://schemas.microsoft.com/office/drawing/2014/main" val="2831950104"/>
                    </a:ext>
                  </a:extLst>
                </a:gridCol>
                <a:gridCol w="1894115">
                  <a:extLst>
                    <a:ext uri="{9D8B030D-6E8A-4147-A177-3AD203B41FA5}">
                      <a16:colId xmlns:a16="http://schemas.microsoft.com/office/drawing/2014/main" val="3434272039"/>
                    </a:ext>
                  </a:extLst>
                </a:gridCol>
              </a:tblGrid>
              <a:tr h="696261">
                <a:tc>
                  <a:txBody>
                    <a:bodyPr/>
                    <a:lstStyle/>
                    <a:p>
                      <a:pPr marL="0" marR="0">
                        <a:lnSpc>
                          <a:spcPct val="150000"/>
                        </a:lnSpc>
                        <a:spcBef>
                          <a:spcPts val="0"/>
                        </a:spcBef>
                        <a:spcAft>
                          <a:spcPts val="0"/>
                        </a:spcAft>
                      </a:pPr>
                      <a:r>
                        <a:rPr lang="en-US" sz="1000">
                          <a:effectLst/>
                        </a:rPr>
                        <a:t>Bit1: Red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5380" marR="75380" marT="110130" marB="110130" anchor="ctr"/>
                </a:tc>
                <a:tc>
                  <a:txBody>
                    <a:bodyPr/>
                    <a:lstStyle/>
                    <a:p>
                      <a:pPr marL="0" marR="0">
                        <a:lnSpc>
                          <a:spcPct val="150000"/>
                        </a:lnSpc>
                        <a:spcBef>
                          <a:spcPts val="0"/>
                        </a:spcBef>
                        <a:spcAft>
                          <a:spcPts val="0"/>
                        </a:spcAft>
                      </a:pPr>
                      <a:r>
                        <a:rPr lang="en-US" sz="1000">
                          <a:effectLst/>
                        </a:rPr>
                        <a:t>Bit2: Green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5380" marR="75380" marT="110130" marB="110130" anchor="ctr"/>
                </a:tc>
                <a:tc>
                  <a:txBody>
                    <a:bodyPr/>
                    <a:lstStyle/>
                    <a:p>
                      <a:pPr marL="0" marR="0">
                        <a:lnSpc>
                          <a:spcPct val="150000"/>
                        </a:lnSpc>
                        <a:spcBef>
                          <a:spcPts val="0"/>
                        </a:spcBef>
                        <a:spcAft>
                          <a:spcPts val="0"/>
                        </a:spcAft>
                      </a:pPr>
                      <a:r>
                        <a:rPr lang="en-US" sz="1000">
                          <a:effectLst/>
                        </a:rPr>
                        <a:t>Bit: Blue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5380" marR="75380" marT="110130" marB="110130" anchor="ctr"/>
                </a:tc>
                <a:tc>
                  <a:txBody>
                    <a:bodyPr/>
                    <a:lstStyle/>
                    <a:p>
                      <a:pPr marL="0" marR="0">
                        <a:lnSpc>
                          <a:spcPct val="150000"/>
                        </a:lnSpc>
                        <a:spcBef>
                          <a:spcPts val="0"/>
                        </a:spcBef>
                        <a:spcAft>
                          <a:spcPts val="0"/>
                        </a:spcAft>
                      </a:pPr>
                      <a:r>
                        <a:rPr lang="en-US" sz="1000">
                          <a:effectLst/>
                        </a:rPr>
                        <a:t>Color Name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5380" marR="75380" marT="110130" marB="110130" anchor="ctr"/>
                </a:tc>
                <a:extLst>
                  <a:ext uri="{0D108BD9-81ED-4DB2-BD59-A6C34878D82A}">
                    <a16:rowId xmlns:a16="http://schemas.microsoft.com/office/drawing/2014/main" val="3108897633"/>
                  </a:ext>
                </a:extLst>
              </a:tr>
              <a:tr h="711434">
                <a:tc>
                  <a:txBody>
                    <a:bodyPr/>
                    <a:lstStyle/>
                    <a:p>
                      <a:pPr marL="0" marR="0">
                        <a:lnSpc>
                          <a:spcPct val="150000"/>
                        </a:lnSpc>
                        <a:spcBef>
                          <a:spcPts val="0"/>
                        </a:spcBef>
                        <a:spcAft>
                          <a:spcPts val="0"/>
                        </a:spcAft>
                      </a:pPr>
                      <a:r>
                        <a:rPr lang="en-US" sz="1000">
                          <a:effectLst/>
                        </a:rPr>
                        <a:t>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5380" marR="75380" marT="110130" marB="110130" anchor="ctr"/>
                </a:tc>
                <a:tc>
                  <a:txBody>
                    <a:bodyPr/>
                    <a:lstStyle/>
                    <a:p>
                      <a:pPr marL="0" marR="0">
                        <a:lnSpc>
                          <a:spcPct val="150000"/>
                        </a:lnSpc>
                        <a:spcBef>
                          <a:spcPts val="0"/>
                        </a:spcBef>
                        <a:spcAft>
                          <a:spcPts val="0"/>
                        </a:spcAft>
                      </a:pPr>
                      <a:r>
                        <a:rPr lang="en-US" sz="1000">
                          <a:effectLst/>
                        </a:rPr>
                        <a:t>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5380" marR="75380" marT="110130" marB="110130" anchor="ctr"/>
                </a:tc>
                <a:tc>
                  <a:txBody>
                    <a:bodyPr/>
                    <a:lstStyle/>
                    <a:p>
                      <a:pPr marL="0" marR="0">
                        <a:lnSpc>
                          <a:spcPct val="150000"/>
                        </a:lnSpc>
                        <a:spcBef>
                          <a:spcPts val="0"/>
                        </a:spcBef>
                        <a:spcAft>
                          <a:spcPts val="0"/>
                        </a:spcAft>
                      </a:pPr>
                      <a:r>
                        <a:rPr lang="en-US" sz="1000" dirty="0">
                          <a:effectLst/>
                        </a:rPr>
                        <a:t>0</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5380" marR="75380" marT="110130" marB="110130" anchor="ctr"/>
                </a:tc>
                <a:tc>
                  <a:txBody>
                    <a:bodyPr/>
                    <a:lstStyle/>
                    <a:p>
                      <a:pPr marL="0" marR="0">
                        <a:lnSpc>
                          <a:spcPct val="150000"/>
                        </a:lnSpc>
                        <a:spcBef>
                          <a:spcPts val="0"/>
                        </a:spcBef>
                        <a:spcAft>
                          <a:spcPts val="0"/>
                        </a:spcAft>
                      </a:pPr>
                      <a:r>
                        <a:rPr lang="en-US" sz="1000">
                          <a:effectLst/>
                        </a:rPr>
                        <a:t>Black</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5380" marR="75380" marT="110130" marB="110130" anchor="ctr"/>
                </a:tc>
                <a:extLst>
                  <a:ext uri="{0D108BD9-81ED-4DB2-BD59-A6C34878D82A}">
                    <a16:rowId xmlns:a16="http://schemas.microsoft.com/office/drawing/2014/main" val="3217032198"/>
                  </a:ext>
                </a:extLst>
              </a:tr>
              <a:tr h="711434">
                <a:tc>
                  <a:txBody>
                    <a:bodyPr/>
                    <a:lstStyle/>
                    <a:p>
                      <a:pPr marL="0" marR="0">
                        <a:lnSpc>
                          <a:spcPct val="150000"/>
                        </a:lnSpc>
                        <a:spcBef>
                          <a:spcPts val="0"/>
                        </a:spcBef>
                        <a:spcAft>
                          <a:spcPts val="0"/>
                        </a:spcAft>
                      </a:pPr>
                      <a:r>
                        <a:rPr lang="en-US" sz="1000">
                          <a:effectLst/>
                        </a:rPr>
                        <a:t>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5380" marR="75380" marT="110130" marB="110130" anchor="ctr"/>
                </a:tc>
                <a:tc>
                  <a:txBody>
                    <a:bodyPr/>
                    <a:lstStyle/>
                    <a:p>
                      <a:pPr marL="0" marR="0">
                        <a:lnSpc>
                          <a:spcPct val="150000"/>
                        </a:lnSpc>
                        <a:spcBef>
                          <a:spcPts val="0"/>
                        </a:spcBef>
                        <a:spcAft>
                          <a:spcPts val="0"/>
                        </a:spcAft>
                      </a:pPr>
                      <a:r>
                        <a:rPr lang="en-US" sz="1000">
                          <a:effectLst/>
                        </a:rPr>
                        <a:t>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5380" marR="75380" marT="110130" marB="110130" anchor="ctr"/>
                </a:tc>
                <a:tc>
                  <a:txBody>
                    <a:bodyPr/>
                    <a:lstStyle/>
                    <a:p>
                      <a:pPr marL="0" marR="0">
                        <a:lnSpc>
                          <a:spcPct val="150000"/>
                        </a:lnSpc>
                        <a:spcBef>
                          <a:spcPts val="0"/>
                        </a:spcBef>
                        <a:spcAft>
                          <a:spcPts val="0"/>
                        </a:spcAft>
                      </a:pPr>
                      <a:r>
                        <a:rPr lang="en-US" sz="1000" dirty="0">
                          <a:effectLst/>
                        </a:rPr>
                        <a:t>1</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5380" marR="75380" marT="110130" marB="110130" anchor="ctr"/>
                </a:tc>
                <a:tc>
                  <a:txBody>
                    <a:bodyPr/>
                    <a:lstStyle/>
                    <a:p>
                      <a:pPr marL="0" marR="0">
                        <a:lnSpc>
                          <a:spcPct val="150000"/>
                        </a:lnSpc>
                        <a:spcBef>
                          <a:spcPts val="0"/>
                        </a:spcBef>
                        <a:spcAft>
                          <a:spcPts val="0"/>
                        </a:spcAft>
                      </a:pPr>
                      <a:r>
                        <a:rPr lang="en-US" sz="1000">
                          <a:effectLst/>
                        </a:rPr>
                        <a:t>Blue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5380" marR="75380" marT="110130" marB="110130" anchor="ctr"/>
                </a:tc>
                <a:extLst>
                  <a:ext uri="{0D108BD9-81ED-4DB2-BD59-A6C34878D82A}">
                    <a16:rowId xmlns:a16="http://schemas.microsoft.com/office/drawing/2014/main" val="1715513120"/>
                  </a:ext>
                </a:extLst>
              </a:tr>
              <a:tr h="711434">
                <a:tc>
                  <a:txBody>
                    <a:bodyPr/>
                    <a:lstStyle/>
                    <a:p>
                      <a:pPr marL="0" marR="0">
                        <a:lnSpc>
                          <a:spcPct val="150000"/>
                        </a:lnSpc>
                        <a:spcBef>
                          <a:spcPts val="0"/>
                        </a:spcBef>
                        <a:spcAft>
                          <a:spcPts val="0"/>
                        </a:spcAft>
                      </a:pPr>
                      <a:r>
                        <a:rPr lang="en-US" sz="1000">
                          <a:effectLst/>
                        </a:rPr>
                        <a:t>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5380" marR="75380" marT="110130" marB="110130" anchor="ctr"/>
                </a:tc>
                <a:tc>
                  <a:txBody>
                    <a:bodyPr/>
                    <a:lstStyle/>
                    <a:p>
                      <a:pPr marL="0" marR="0">
                        <a:lnSpc>
                          <a:spcPct val="150000"/>
                        </a:lnSpc>
                        <a:spcBef>
                          <a:spcPts val="0"/>
                        </a:spcBef>
                        <a:spcAft>
                          <a:spcPts val="0"/>
                        </a:spcAft>
                      </a:pPr>
                      <a:r>
                        <a:rPr lang="en-US" sz="1000">
                          <a:effectLst/>
                        </a:rPr>
                        <a:t>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5380" marR="75380" marT="110130" marB="110130" anchor="ctr"/>
                </a:tc>
                <a:tc>
                  <a:txBody>
                    <a:bodyPr/>
                    <a:lstStyle/>
                    <a:p>
                      <a:pPr marL="0" marR="0">
                        <a:lnSpc>
                          <a:spcPct val="150000"/>
                        </a:lnSpc>
                        <a:spcBef>
                          <a:spcPts val="0"/>
                        </a:spcBef>
                        <a:spcAft>
                          <a:spcPts val="0"/>
                        </a:spcAft>
                      </a:pPr>
                      <a:r>
                        <a:rPr lang="en-US" sz="1000" dirty="0">
                          <a:effectLst/>
                        </a:rPr>
                        <a:t>0</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5380" marR="75380" marT="110130" marB="110130" anchor="ctr"/>
                </a:tc>
                <a:tc>
                  <a:txBody>
                    <a:bodyPr/>
                    <a:lstStyle/>
                    <a:p>
                      <a:pPr marL="0" marR="0">
                        <a:lnSpc>
                          <a:spcPct val="150000"/>
                        </a:lnSpc>
                        <a:spcBef>
                          <a:spcPts val="0"/>
                        </a:spcBef>
                        <a:spcAft>
                          <a:spcPts val="0"/>
                        </a:spcAft>
                      </a:pPr>
                      <a:r>
                        <a:rPr lang="en-US" sz="1000">
                          <a:effectLst/>
                        </a:rPr>
                        <a:t>Green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5380" marR="75380" marT="110130" marB="110130" anchor="ctr"/>
                </a:tc>
                <a:extLst>
                  <a:ext uri="{0D108BD9-81ED-4DB2-BD59-A6C34878D82A}">
                    <a16:rowId xmlns:a16="http://schemas.microsoft.com/office/drawing/2014/main" val="3400002552"/>
                  </a:ext>
                </a:extLst>
              </a:tr>
              <a:tr h="711434">
                <a:tc>
                  <a:txBody>
                    <a:bodyPr/>
                    <a:lstStyle/>
                    <a:p>
                      <a:pPr marL="0" marR="0">
                        <a:lnSpc>
                          <a:spcPct val="150000"/>
                        </a:lnSpc>
                        <a:spcBef>
                          <a:spcPts val="0"/>
                        </a:spcBef>
                        <a:spcAft>
                          <a:spcPts val="0"/>
                        </a:spcAft>
                      </a:pPr>
                      <a:r>
                        <a:rPr lang="en-US" sz="1000">
                          <a:effectLst/>
                        </a:rPr>
                        <a:t>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5380" marR="75380" marT="110130" marB="110130" anchor="ctr"/>
                </a:tc>
                <a:tc>
                  <a:txBody>
                    <a:bodyPr/>
                    <a:lstStyle/>
                    <a:p>
                      <a:pPr marL="0" marR="0">
                        <a:lnSpc>
                          <a:spcPct val="150000"/>
                        </a:lnSpc>
                        <a:spcBef>
                          <a:spcPts val="0"/>
                        </a:spcBef>
                        <a:spcAft>
                          <a:spcPts val="0"/>
                        </a:spcAft>
                      </a:pPr>
                      <a:r>
                        <a:rPr lang="en-US" sz="1000">
                          <a:effectLst/>
                        </a:rPr>
                        <a:t>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5380" marR="75380" marT="110130" marB="110130" anchor="ctr"/>
                </a:tc>
                <a:tc>
                  <a:txBody>
                    <a:bodyPr/>
                    <a:lstStyle/>
                    <a:p>
                      <a:pPr marL="0" marR="0">
                        <a:lnSpc>
                          <a:spcPct val="150000"/>
                        </a:lnSpc>
                        <a:spcBef>
                          <a:spcPts val="0"/>
                        </a:spcBef>
                        <a:spcAft>
                          <a:spcPts val="0"/>
                        </a:spcAft>
                      </a:pPr>
                      <a:r>
                        <a:rPr lang="en-US" sz="1000">
                          <a:effectLst/>
                        </a:rPr>
                        <a:t>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5380" marR="75380" marT="110130" marB="110130" anchor="ctr"/>
                </a:tc>
                <a:tc>
                  <a:txBody>
                    <a:bodyPr/>
                    <a:lstStyle/>
                    <a:p>
                      <a:pPr marL="0" marR="0">
                        <a:lnSpc>
                          <a:spcPct val="150000"/>
                        </a:lnSpc>
                        <a:spcBef>
                          <a:spcPts val="0"/>
                        </a:spcBef>
                        <a:spcAft>
                          <a:spcPts val="0"/>
                        </a:spcAft>
                      </a:pPr>
                      <a:r>
                        <a:rPr lang="en-US" sz="1000">
                          <a:effectLst/>
                        </a:rPr>
                        <a:t>Cyan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5380" marR="75380" marT="110130" marB="110130" anchor="ctr"/>
                </a:tc>
                <a:extLst>
                  <a:ext uri="{0D108BD9-81ED-4DB2-BD59-A6C34878D82A}">
                    <a16:rowId xmlns:a16="http://schemas.microsoft.com/office/drawing/2014/main" val="1564615871"/>
                  </a:ext>
                </a:extLst>
              </a:tr>
              <a:tr h="711434">
                <a:tc>
                  <a:txBody>
                    <a:bodyPr/>
                    <a:lstStyle/>
                    <a:p>
                      <a:pPr marL="0" marR="0">
                        <a:lnSpc>
                          <a:spcPct val="150000"/>
                        </a:lnSpc>
                        <a:spcBef>
                          <a:spcPts val="0"/>
                        </a:spcBef>
                        <a:spcAft>
                          <a:spcPts val="0"/>
                        </a:spcAft>
                      </a:pPr>
                      <a:r>
                        <a:rPr lang="en-US" sz="1000">
                          <a:effectLst/>
                        </a:rPr>
                        <a:t>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5380" marR="75380" marT="110130" marB="110130" anchor="ctr"/>
                </a:tc>
                <a:tc>
                  <a:txBody>
                    <a:bodyPr/>
                    <a:lstStyle/>
                    <a:p>
                      <a:pPr marL="0" marR="0">
                        <a:lnSpc>
                          <a:spcPct val="150000"/>
                        </a:lnSpc>
                        <a:spcBef>
                          <a:spcPts val="0"/>
                        </a:spcBef>
                        <a:spcAft>
                          <a:spcPts val="0"/>
                        </a:spcAft>
                      </a:pPr>
                      <a:r>
                        <a:rPr lang="en-US" sz="1000">
                          <a:effectLst/>
                        </a:rPr>
                        <a:t>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5380" marR="75380" marT="110130" marB="110130" anchor="ctr"/>
                </a:tc>
                <a:tc>
                  <a:txBody>
                    <a:bodyPr/>
                    <a:lstStyle/>
                    <a:p>
                      <a:pPr marL="0" marR="0">
                        <a:lnSpc>
                          <a:spcPct val="150000"/>
                        </a:lnSpc>
                        <a:spcBef>
                          <a:spcPts val="0"/>
                        </a:spcBef>
                        <a:spcAft>
                          <a:spcPts val="0"/>
                        </a:spcAft>
                      </a:pPr>
                      <a:r>
                        <a:rPr lang="en-US" sz="1000">
                          <a:effectLst/>
                        </a:rPr>
                        <a:t>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5380" marR="75380" marT="110130" marB="110130" anchor="ctr"/>
                </a:tc>
                <a:tc>
                  <a:txBody>
                    <a:bodyPr/>
                    <a:lstStyle/>
                    <a:p>
                      <a:pPr marL="0" marR="0">
                        <a:lnSpc>
                          <a:spcPct val="150000"/>
                        </a:lnSpc>
                        <a:spcBef>
                          <a:spcPts val="0"/>
                        </a:spcBef>
                        <a:spcAft>
                          <a:spcPts val="0"/>
                        </a:spcAft>
                      </a:pPr>
                      <a:r>
                        <a:rPr lang="en-US" sz="1000">
                          <a:effectLst/>
                        </a:rPr>
                        <a:t>Red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5380" marR="75380" marT="110130" marB="110130" anchor="ctr"/>
                </a:tc>
                <a:extLst>
                  <a:ext uri="{0D108BD9-81ED-4DB2-BD59-A6C34878D82A}">
                    <a16:rowId xmlns:a16="http://schemas.microsoft.com/office/drawing/2014/main" val="124951693"/>
                  </a:ext>
                </a:extLst>
              </a:tr>
              <a:tr h="711434">
                <a:tc>
                  <a:txBody>
                    <a:bodyPr/>
                    <a:lstStyle/>
                    <a:p>
                      <a:pPr marL="0" marR="0">
                        <a:lnSpc>
                          <a:spcPct val="150000"/>
                        </a:lnSpc>
                        <a:spcBef>
                          <a:spcPts val="0"/>
                        </a:spcBef>
                        <a:spcAft>
                          <a:spcPts val="0"/>
                        </a:spcAft>
                      </a:pPr>
                      <a:r>
                        <a:rPr lang="en-US" sz="1000">
                          <a:effectLst/>
                        </a:rPr>
                        <a:t>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5380" marR="75380" marT="110130" marB="110130" anchor="ctr"/>
                </a:tc>
                <a:tc>
                  <a:txBody>
                    <a:bodyPr/>
                    <a:lstStyle/>
                    <a:p>
                      <a:pPr marL="0" marR="0">
                        <a:lnSpc>
                          <a:spcPct val="150000"/>
                        </a:lnSpc>
                        <a:spcBef>
                          <a:spcPts val="0"/>
                        </a:spcBef>
                        <a:spcAft>
                          <a:spcPts val="0"/>
                        </a:spcAft>
                      </a:pPr>
                      <a:r>
                        <a:rPr lang="en-US" sz="1000">
                          <a:effectLst/>
                        </a:rPr>
                        <a:t>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5380" marR="75380" marT="110130" marB="110130" anchor="ctr"/>
                </a:tc>
                <a:tc>
                  <a:txBody>
                    <a:bodyPr/>
                    <a:lstStyle/>
                    <a:p>
                      <a:pPr marL="0" marR="0">
                        <a:lnSpc>
                          <a:spcPct val="150000"/>
                        </a:lnSpc>
                        <a:spcBef>
                          <a:spcPts val="0"/>
                        </a:spcBef>
                        <a:spcAft>
                          <a:spcPts val="0"/>
                        </a:spcAft>
                      </a:pPr>
                      <a:r>
                        <a:rPr lang="en-US" sz="1000">
                          <a:effectLst/>
                        </a:rPr>
                        <a:t>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5380" marR="75380" marT="110130" marB="110130" anchor="ctr"/>
                </a:tc>
                <a:tc>
                  <a:txBody>
                    <a:bodyPr/>
                    <a:lstStyle/>
                    <a:p>
                      <a:pPr marL="0" marR="0">
                        <a:lnSpc>
                          <a:spcPct val="150000"/>
                        </a:lnSpc>
                        <a:spcBef>
                          <a:spcPts val="0"/>
                        </a:spcBef>
                        <a:spcAft>
                          <a:spcPts val="0"/>
                        </a:spcAft>
                      </a:pPr>
                      <a:r>
                        <a:rPr lang="en-US" sz="1000">
                          <a:effectLst/>
                        </a:rPr>
                        <a:t>Magenta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5380" marR="75380" marT="110130" marB="110130" anchor="ctr"/>
                </a:tc>
                <a:extLst>
                  <a:ext uri="{0D108BD9-81ED-4DB2-BD59-A6C34878D82A}">
                    <a16:rowId xmlns:a16="http://schemas.microsoft.com/office/drawing/2014/main" val="1507416808"/>
                  </a:ext>
                </a:extLst>
              </a:tr>
              <a:tr h="711434">
                <a:tc>
                  <a:txBody>
                    <a:bodyPr/>
                    <a:lstStyle/>
                    <a:p>
                      <a:pPr marL="0" marR="0">
                        <a:lnSpc>
                          <a:spcPct val="150000"/>
                        </a:lnSpc>
                        <a:spcBef>
                          <a:spcPts val="0"/>
                        </a:spcBef>
                        <a:spcAft>
                          <a:spcPts val="0"/>
                        </a:spcAft>
                      </a:pPr>
                      <a:r>
                        <a:rPr lang="en-US" sz="1000">
                          <a:effectLst/>
                        </a:rPr>
                        <a:t>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5380" marR="75380" marT="110130" marB="110130" anchor="ctr"/>
                </a:tc>
                <a:tc>
                  <a:txBody>
                    <a:bodyPr/>
                    <a:lstStyle/>
                    <a:p>
                      <a:pPr marL="0" marR="0">
                        <a:lnSpc>
                          <a:spcPct val="150000"/>
                        </a:lnSpc>
                        <a:spcBef>
                          <a:spcPts val="0"/>
                        </a:spcBef>
                        <a:spcAft>
                          <a:spcPts val="0"/>
                        </a:spcAft>
                      </a:pPr>
                      <a:r>
                        <a:rPr lang="en-US" sz="1000">
                          <a:effectLst/>
                        </a:rPr>
                        <a:t>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5380" marR="75380" marT="110130" marB="110130" anchor="ctr"/>
                </a:tc>
                <a:tc>
                  <a:txBody>
                    <a:bodyPr/>
                    <a:lstStyle/>
                    <a:p>
                      <a:pPr marL="0" marR="0">
                        <a:lnSpc>
                          <a:spcPct val="150000"/>
                        </a:lnSpc>
                        <a:spcBef>
                          <a:spcPts val="0"/>
                        </a:spcBef>
                        <a:spcAft>
                          <a:spcPts val="0"/>
                        </a:spcAft>
                      </a:pPr>
                      <a:r>
                        <a:rPr lang="en-US" sz="1000">
                          <a:effectLst/>
                        </a:rPr>
                        <a:t>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5380" marR="75380" marT="110130" marB="110130" anchor="ctr"/>
                </a:tc>
                <a:tc>
                  <a:txBody>
                    <a:bodyPr/>
                    <a:lstStyle/>
                    <a:p>
                      <a:pPr marL="0" marR="0">
                        <a:lnSpc>
                          <a:spcPct val="150000"/>
                        </a:lnSpc>
                        <a:spcBef>
                          <a:spcPts val="0"/>
                        </a:spcBef>
                        <a:spcAft>
                          <a:spcPts val="0"/>
                        </a:spcAft>
                      </a:pPr>
                      <a:r>
                        <a:rPr lang="en-US" sz="1000">
                          <a:effectLst/>
                        </a:rPr>
                        <a:t>Yellow</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5380" marR="75380" marT="110130" marB="110130" anchor="ctr"/>
                </a:tc>
                <a:extLst>
                  <a:ext uri="{0D108BD9-81ED-4DB2-BD59-A6C34878D82A}">
                    <a16:rowId xmlns:a16="http://schemas.microsoft.com/office/drawing/2014/main" val="3742466793"/>
                  </a:ext>
                </a:extLst>
              </a:tr>
              <a:tr h="711434">
                <a:tc>
                  <a:txBody>
                    <a:bodyPr/>
                    <a:lstStyle/>
                    <a:p>
                      <a:pPr marL="0" marR="0">
                        <a:lnSpc>
                          <a:spcPct val="150000"/>
                        </a:lnSpc>
                        <a:spcBef>
                          <a:spcPts val="0"/>
                        </a:spcBef>
                        <a:spcAft>
                          <a:spcPts val="0"/>
                        </a:spcAft>
                      </a:pPr>
                      <a:r>
                        <a:rPr lang="en-US" sz="1000">
                          <a:effectLst/>
                        </a:rPr>
                        <a:t>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5380" marR="75380" marT="110130" marB="110130" anchor="ctr"/>
                </a:tc>
                <a:tc>
                  <a:txBody>
                    <a:bodyPr/>
                    <a:lstStyle/>
                    <a:p>
                      <a:pPr marL="0" marR="0">
                        <a:lnSpc>
                          <a:spcPct val="150000"/>
                        </a:lnSpc>
                        <a:spcBef>
                          <a:spcPts val="0"/>
                        </a:spcBef>
                        <a:spcAft>
                          <a:spcPts val="0"/>
                        </a:spcAft>
                      </a:pPr>
                      <a:r>
                        <a:rPr lang="en-US" sz="1000">
                          <a:effectLst/>
                        </a:rPr>
                        <a:t>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5380" marR="75380" marT="110130" marB="110130" anchor="ctr"/>
                </a:tc>
                <a:tc>
                  <a:txBody>
                    <a:bodyPr/>
                    <a:lstStyle/>
                    <a:p>
                      <a:pPr marL="0" marR="0">
                        <a:lnSpc>
                          <a:spcPct val="150000"/>
                        </a:lnSpc>
                        <a:spcBef>
                          <a:spcPts val="0"/>
                        </a:spcBef>
                        <a:spcAft>
                          <a:spcPts val="0"/>
                        </a:spcAft>
                      </a:pPr>
                      <a:r>
                        <a:rPr lang="en-US" sz="1000">
                          <a:effectLst/>
                        </a:rPr>
                        <a:t>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5380" marR="75380" marT="110130" marB="110130" anchor="ctr"/>
                </a:tc>
                <a:tc>
                  <a:txBody>
                    <a:bodyPr/>
                    <a:lstStyle/>
                    <a:p>
                      <a:pPr marL="0" marR="0">
                        <a:lnSpc>
                          <a:spcPct val="150000"/>
                        </a:lnSpc>
                        <a:spcBef>
                          <a:spcPts val="0"/>
                        </a:spcBef>
                        <a:spcAft>
                          <a:spcPts val="0"/>
                        </a:spcAft>
                      </a:pPr>
                      <a:r>
                        <a:rPr lang="en-US" sz="1000" dirty="0">
                          <a:effectLst/>
                        </a:rPr>
                        <a:t>White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5380" marR="75380" marT="110130" marB="110130" anchor="ctr"/>
                </a:tc>
                <a:extLst>
                  <a:ext uri="{0D108BD9-81ED-4DB2-BD59-A6C34878D82A}">
                    <a16:rowId xmlns:a16="http://schemas.microsoft.com/office/drawing/2014/main" val="916719742"/>
                  </a:ext>
                </a:extLst>
              </a:tr>
            </a:tbl>
          </a:graphicData>
        </a:graphic>
      </p:graphicFrame>
    </p:spTree>
    <p:extLst>
      <p:ext uri="{BB962C8B-B14F-4D97-AF65-F5344CB8AC3E}">
        <p14:creationId xmlns:p14="http://schemas.microsoft.com/office/powerpoint/2010/main" val="1086330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7829" y="444137"/>
            <a:ext cx="10540419" cy="5728063"/>
          </a:xfrm>
        </p:spPr>
        <p:txBody>
          <a:bodyPr/>
          <a:lstStyle/>
          <a:p>
            <a:pPr fontAlgn="base"/>
            <a:r>
              <a:rPr lang="en-US" dirty="0"/>
              <a:t>An </a:t>
            </a:r>
            <a:r>
              <a:rPr lang="en-US" dirty="0">
                <a:hlinkClick r:id="rId2"/>
              </a:rPr>
              <a:t>Input device</a:t>
            </a:r>
            <a:r>
              <a:rPr lang="en-US" dirty="0"/>
              <a:t> is the piece of computer hardware equipment used to give input to the </a:t>
            </a:r>
            <a:r>
              <a:rPr lang="en-US" dirty="0">
                <a:hlinkClick r:id="rId3"/>
              </a:rPr>
              <a:t>computer</a:t>
            </a:r>
            <a:r>
              <a:rPr lang="en-US" dirty="0"/>
              <a:t>. The input can be in the form of graphics, text, sound, audio, video, and image, etc. </a:t>
            </a:r>
            <a:r>
              <a:rPr lang="en-US" b="1" dirty="0"/>
              <a:t>“Input devices are those devices through which we can give the data and instructions to the computer.</a:t>
            </a:r>
            <a:r>
              <a:rPr lang="en-US" dirty="0"/>
              <a:t>”</a:t>
            </a:r>
          </a:p>
          <a:p>
            <a:pPr fontAlgn="base"/>
            <a:r>
              <a:rPr lang="en-US" b="1" dirty="0"/>
              <a:t>For Example</a:t>
            </a:r>
            <a:r>
              <a:rPr lang="en-US" dirty="0"/>
              <a:t>– Mouse, Trackball, Keyboard, Light pen, etc.</a:t>
            </a:r>
          </a:p>
          <a:p>
            <a:pPr fontAlgn="base"/>
            <a:r>
              <a:rPr lang="en-US" b="1" dirty="0"/>
              <a:t>Classification of Input Devices</a:t>
            </a:r>
            <a:endParaRPr lang="en-US" dirty="0"/>
          </a:p>
          <a:p>
            <a:pPr lvl="0" fontAlgn="base"/>
            <a:r>
              <a:rPr lang="en-US" dirty="0"/>
              <a:t>Manual data entry devices</a:t>
            </a:r>
          </a:p>
          <a:p>
            <a:pPr lvl="0" fontAlgn="base"/>
            <a:r>
              <a:rPr lang="en-US" dirty="0"/>
              <a:t>Direct data entry devices</a:t>
            </a:r>
          </a:p>
          <a:p>
            <a:endParaRPr lang="en-US" dirty="0"/>
          </a:p>
        </p:txBody>
      </p:sp>
    </p:spTree>
    <p:extLst>
      <p:ext uri="{BB962C8B-B14F-4D97-AF65-F5344CB8AC3E}">
        <p14:creationId xmlns:p14="http://schemas.microsoft.com/office/powerpoint/2010/main" val="371477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nput Devices"/>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81497" y="574765"/>
            <a:ext cx="6217920" cy="5956663"/>
          </a:xfrm>
          <a:prstGeom prst="rect">
            <a:avLst/>
          </a:prstGeom>
          <a:noFill/>
          <a:ln>
            <a:noFill/>
          </a:ln>
        </p:spPr>
      </p:pic>
    </p:spTree>
    <p:extLst>
      <p:ext uri="{BB962C8B-B14F-4D97-AF65-F5344CB8AC3E}">
        <p14:creationId xmlns:p14="http://schemas.microsoft.com/office/powerpoint/2010/main" val="2680206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Devices in Computer Graphics</a:t>
            </a:r>
            <a:br>
              <a:rPr lang="en-US" dirty="0"/>
            </a:br>
            <a:endParaRPr lang="en-US" dirty="0"/>
          </a:p>
        </p:txBody>
      </p:sp>
      <p:sp>
        <p:nvSpPr>
          <p:cNvPr id="3" name="Content Placeholder 2"/>
          <p:cNvSpPr>
            <a:spLocks noGrp="1"/>
          </p:cNvSpPr>
          <p:nvPr>
            <p:ph idx="1"/>
          </p:nvPr>
        </p:nvSpPr>
        <p:spPr/>
        <p:txBody>
          <a:bodyPr/>
          <a:lstStyle/>
          <a:p>
            <a:pPr fontAlgn="base"/>
            <a:r>
              <a:rPr lang="en-US" dirty="0" smtClean="0"/>
              <a:t>An </a:t>
            </a:r>
            <a:r>
              <a:rPr lang="en-US" dirty="0"/>
              <a:t>output device is a component of hardware or the main physical part of a computer that can be touched and seen. An output device is an electromechanical device.</a:t>
            </a:r>
          </a:p>
          <a:p>
            <a:pPr fontAlgn="base"/>
            <a:r>
              <a:rPr lang="en-US" b="1" dirty="0"/>
              <a:t>“The Computer gives instructions and data from input devices and processes it and returns the result called as output.”</a:t>
            </a:r>
            <a:endParaRPr lang="en-US" dirty="0"/>
          </a:p>
          <a:p>
            <a:pPr fontAlgn="base"/>
            <a:r>
              <a:rPr lang="en-US" b="1" dirty="0"/>
              <a:t>For Example: </a:t>
            </a:r>
            <a:r>
              <a:rPr lang="en-US" dirty="0"/>
              <a:t>Printer, Plotter, Monitor, Projector etc.</a:t>
            </a:r>
          </a:p>
          <a:p>
            <a:endParaRPr lang="en-US" dirty="0"/>
          </a:p>
        </p:txBody>
      </p:sp>
    </p:spTree>
    <p:extLst>
      <p:ext uri="{BB962C8B-B14F-4D97-AF65-F5344CB8AC3E}">
        <p14:creationId xmlns:p14="http://schemas.microsoft.com/office/powerpoint/2010/main" val="2630389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Display Devices in Computer Graphics</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dirty="0" smtClean="0"/>
              <a:t>The </a:t>
            </a:r>
            <a:r>
              <a:rPr lang="en-US" dirty="0"/>
              <a:t>display device is an output device used to represent the information in the form of images (visual form). Display systems are mostly called a </a:t>
            </a:r>
            <a:r>
              <a:rPr lang="en-US" b="1" dirty="0"/>
              <a:t>video monitor </a:t>
            </a:r>
            <a:r>
              <a:rPr lang="en-US" dirty="0"/>
              <a:t>or </a:t>
            </a:r>
            <a:r>
              <a:rPr lang="en-US" b="1" dirty="0"/>
              <a:t>Video display unit (VDU).</a:t>
            </a:r>
            <a:endParaRPr lang="en-US" dirty="0"/>
          </a:p>
          <a:p>
            <a:pPr fontAlgn="base"/>
            <a:r>
              <a:rPr lang="en-US" dirty="0"/>
              <a:t>Display devices are designed to model, display, view, or display information. The purpose of display technology is to simplify information sharing.</a:t>
            </a:r>
          </a:p>
          <a:p>
            <a:pPr fontAlgn="base"/>
            <a:r>
              <a:rPr lang="en-US" dirty="0"/>
              <a:t>Today, the demand for high-quality displays is increasing.</a:t>
            </a:r>
          </a:p>
          <a:p>
            <a:pPr fontAlgn="base"/>
            <a:r>
              <a:rPr lang="en-US" dirty="0"/>
              <a:t>There are some display devices given below</a:t>
            </a:r>
            <a:r>
              <a:rPr lang="en-US" dirty="0" smtClean="0"/>
              <a:t>:</a:t>
            </a:r>
          </a:p>
          <a:p>
            <a:pPr lvl="1" fontAlgn="base"/>
            <a:r>
              <a:rPr lang="en-US" dirty="0"/>
              <a:t>Cathode-Ray Tube(CRT)</a:t>
            </a:r>
            <a:endParaRPr lang="en-US" sz="1600" dirty="0"/>
          </a:p>
          <a:p>
            <a:pPr lvl="1" fontAlgn="base"/>
            <a:r>
              <a:rPr lang="en-US" dirty="0"/>
              <a:t>Color CRT Monitor</a:t>
            </a:r>
            <a:endParaRPr lang="en-US" sz="1600" dirty="0"/>
          </a:p>
          <a:p>
            <a:pPr lvl="1" fontAlgn="base"/>
            <a:r>
              <a:rPr lang="en-US" dirty="0"/>
              <a:t>Liquid crystal display(LCD)</a:t>
            </a:r>
            <a:endParaRPr lang="en-US" sz="1600" dirty="0"/>
          </a:p>
          <a:p>
            <a:pPr lvl="1" fontAlgn="base"/>
            <a:r>
              <a:rPr lang="en-US" dirty="0"/>
              <a:t>Light Emitting Diode(LED)</a:t>
            </a:r>
            <a:endParaRPr lang="en-US" sz="1600" dirty="0"/>
          </a:p>
          <a:p>
            <a:pPr lvl="1" fontAlgn="base"/>
            <a:r>
              <a:rPr lang="en-US" dirty="0"/>
              <a:t>Direct View Storage Tubes(DVST)</a:t>
            </a:r>
            <a:endParaRPr lang="en-US" sz="1600" dirty="0"/>
          </a:p>
          <a:p>
            <a:pPr lvl="1" fontAlgn="base"/>
            <a:r>
              <a:rPr lang="en-US" dirty="0"/>
              <a:t>Plasma Display</a:t>
            </a:r>
            <a:endParaRPr lang="en-US" sz="1600" dirty="0"/>
          </a:p>
          <a:p>
            <a:pPr lvl="1" fontAlgn="base"/>
            <a:r>
              <a:rPr lang="en-US" dirty="0"/>
              <a:t>3D Display</a:t>
            </a:r>
            <a:endParaRPr lang="en-US" sz="1600" dirty="0"/>
          </a:p>
          <a:p>
            <a:pPr lvl="1" fontAlgn="base"/>
            <a:endParaRPr lang="en-US" dirty="0"/>
          </a:p>
          <a:p>
            <a:endParaRPr lang="en-US" dirty="0"/>
          </a:p>
        </p:txBody>
      </p:sp>
    </p:spTree>
    <p:extLst>
      <p:ext uri="{BB962C8B-B14F-4D97-AF65-F5344CB8AC3E}">
        <p14:creationId xmlns:p14="http://schemas.microsoft.com/office/powerpoint/2010/main" val="596316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Image Representation in Computer Graphics</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pPr fontAlgn="base"/>
            <a:r>
              <a:rPr lang="en-US" b="1" dirty="0"/>
              <a:t>Image Representation</a:t>
            </a:r>
            <a:r>
              <a:rPr lang="en-US" dirty="0"/>
              <a:t>: In computer science, we can represent an image in various forms. Most of the time, it refers to the way that brings information, such as how color is coded digitally, and how the image is stored, i.e., how an image file is structured.</a:t>
            </a:r>
            <a:r>
              <a:rPr lang="en-US" b="1" dirty="0"/>
              <a:t>       </a:t>
            </a:r>
            <a:endParaRPr lang="en-US" dirty="0"/>
          </a:p>
          <a:p>
            <a:pPr fontAlgn="base"/>
            <a:r>
              <a:rPr lang="en-US" dirty="0"/>
              <a:t>Several open standards were recommended to create, manipulate, store, and exchange digital images. The rules described the format of image files, the algorithms of image encoding, the form of additional information often named as metadata.</a:t>
            </a:r>
          </a:p>
          <a:p>
            <a:r>
              <a:rPr lang="en-US" dirty="0"/>
              <a:t>A digital image is the composition of individual pixels or picture elements. The pixels are arranged in the form of row and column to form a picture area. The number of pixels in an image is a function of the size of the image and number of pixels per unit length (e.g., inch) in horizontal as well as vertical direction.</a:t>
            </a:r>
          </a:p>
        </p:txBody>
      </p:sp>
    </p:spTree>
    <p:extLst>
      <p:ext uri="{BB962C8B-B14F-4D97-AF65-F5344CB8AC3E}">
        <p14:creationId xmlns:p14="http://schemas.microsoft.com/office/powerpoint/2010/main" val="1047354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Image Processing</a:t>
            </a:r>
            <a:r>
              <a:rPr lang="en-US" dirty="0"/>
              <a:t/>
            </a:r>
            <a:br>
              <a:rPr lang="en-US" dirty="0"/>
            </a:br>
            <a:endParaRPr lang="en-US" dirty="0"/>
          </a:p>
        </p:txBody>
      </p:sp>
      <p:sp>
        <p:nvSpPr>
          <p:cNvPr id="3" name="Content Placeholder 2"/>
          <p:cNvSpPr>
            <a:spLocks noGrp="1"/>
          </p:cNvSpPr>
          <p:nvPr>
            <p:ph idx="1"/>
          </p:nvPr>
        </p:nvSpPr>
        <p:spPr>
          <a:xfrm>
            <a:off x="1069848" y="1227909"/>
            <a:ext cx="10058400" cy="5499461"/>
          </a:xfrm>
        </p:spPr>
        <p:txBody>
          <a:bodyPr>
            <a:normAutofit fontScale="92500"/>
          </a:bodyPr>
          <a:lstStyle/>
          <a:p>
            <a:pPr fontAlgn="base"/>
            <a:r>
              <a:rPr lang="en-US" dirty="0"/>
              <a:t>It is a method to implement some operations on an image. It is also used to get an enhanced image or to access some useful information from an image. It is a type of processing in which the input is an image, and output may be the image or characteristics/features correlated with that image.</a:t>
            </a:r>
          </a:p>
          <a:p>
            <a:pPr fontAlgn="base"/>
            <a:r>
              <a:rPr lang="en-US" b="1" dirty="0"/>
              <a:t>For example</a:t>
            </a:r>
            <a:r>
              <a:rPr lang="en-US" dirty="0"/>
              <a:t>– photographs, frames of video.</a:t>
            </a:r>
          </a:p>
          <a:p>
            <a:pPr fontAlgn="base"/>
            <a:r>
              <a:rPr lang="en-US" dirty="0"/>
              <a:t>Most image processing techniques consider the image as a two-dimensional and applying standard signal-processing technique on it.</a:t>
            </a:r>
          </a:p>
          <a:p>
            <a:pPr fontAlgn="base"/>
            <a:r>
              <a:rPr lang="en-US" b="1" dirty="0"/>
              <a:t>Pixel: “</a:t>
            </a:r>
            <a:r>
              <a:rPr lang="en-US" dirty="0"/>
              <a:t>Pixel is the smallest unit of a picture displayed on the computer screen.</a:t>
            </a:r>
            <a:r>
              <a:rPr lang="en-US" b="1" dirty="0"/>
              <a:t>”</a:t>
            </a:r>
            <a:endParaRPr lang="en-US" dirty="0"/>
          </a:p>
          <a:p>
            <a:pPr lvl="1" fontAlgn="base"/>
            <a:r>
              <a:rPr lang="en-US" dirty="0"/>
              <a:t>A pixel includes its own:-</a:t>
            </a:r>
          </a:p>
          <a:p>
            <a:pPr lvl="2" fontAlgn="base"/>
            <a:r>
              <a:rPr lang="en-US" dirty="0"/>
              <a:t>Intensity</a:t>
            </a:r>
          </a:p>
          <a:p>
            <a:pPr lvl="2" fontAlgn="base"/>
            <a:r>
              <a:rPr lang="en-US" dirty="0"/>
              <a:t>Name or Address</a:t>
            </a:r>
          </a:p>
          <a:p>
            <a:pPr fontAlgn="base"/>
            <a:r>
              <a:rPr lang="en-US" dirty="0"/>
              <a:t>The size of the image is defined as the total number of pixels in the horizontal direction times the total number of pixels in the vertical direction (512 x 512,640 x 480, or 1024 x 768).</a:t>
            </a:r>
          </a:p>
          <a:p>
            <a:pPr fontAlgn="base"/>
            <a:r>
              <a:rPr lang="en-US" dirty="0"/>
              <a:t>The ratio of an image’s width to its height, we can measure it in unit length or number of pixels, is known as the </a:t>
            </a:r>
            <a:r>
              <a:rPr lang="en-US" b="1" dirty="0"/>
              <a:t>aspect ratio</a:t>
            </a:r>
            <a:r>
              <a:rPr lang="en-US" dirty="0"/>
              <a:t> of the image.</a:t>
            </a:r>
          </a:p>
          <a:p>
            <a:pPr fontAlgn="base"/>
            <a:r>
              <a:rPr lang="en-US" b="1" dirty="0"/>
              <a:t>For example</a:t>
            </a:r>
            <a:r>
              <a:rPr lang="en-US" dirty="0"/>
              <a:t>– A 2 x 2inch image and a 512 x 512 image have an aspect ratio of 1/1, whereas a 6 x 4inch image and a 1024 x 768 image have an aspect ratio of 4/3.</a:t>
            </a:r>
          </a:p>
          <a:p>
            <a:endParaRPr lang="en-US" dirty="0"/>
          </a:p>
        </p:txBody>
      </p:sp>
    </p:spTree>
    <p:extLst>
      <p:ext uri="{BB962C8B-B14F-4D97-AF65-F5344CB8AC3E}">
        <p14:creationId xmlns:p14="http://schemas.microsoft.com/office/powerpoint/2010/main" val="2495193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 Processi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04457" y="156754"/>
            <a:ext cx="4803537" cy="4563685"/>
          </a:xfrm>
          <a:prstGeom prst="rect">
            <a:avLst/>
          </a:prstGeom>
          <a:noFill/>
          <a:ln>
            <a:noFill/>
          </a:ln>
        </p:spPr>
      </p:pic>
    </p:spTree>
    <p:extLst>
      <p:ext uri="{BB962C8B-B14F-4D97-AF65-F5344CB8AC3E}">
        <p14:creationId xmlns:p14="http://schemas.microsoft.com/office/powerpoint/2010/main" val="1367727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6340" y="357922"/>
            <a:ext cx="10058400" cy="4050792"/>
          </a:xfrm>
        </p:spPr>
        <p:txBody>
          <a:bodyPr/>
          <a:lstStyle/>
          <a:p>
            <a:pPr fontAlgn="base"/>
            <a:r>
              <a:rPr lang="en-US" b="1" dirty="0"/>
              <a:t>Resolution: </a:t>
            </a:r>
            <a:r>
              <a:rPr lang="en-US" dirty="0"/>
              <a:t>It is the number of separate pixels display on a screen expressed in terms of pixels on the horizontal axis and vertical axis.</a:t>
            </a:r>
          </a:p>
          <a:p>
            <a:pPr fontAlgn="base"/>
            <a:r>
              <a:rPr lang="en-US" dirty="0"/>
              <a:t>The sharpness of the picture on display depends on the resolution and the size of the monitor.</a:t>
            </a:r>
          </a:p>
          <a:p>
            <a:pPr fontAlgn="base"/>
            <a:r>
              <a:rPr lang="en-US" b="1" dirty="0"/>
              <a:t>“The number of pixels per unit is called the resolution of the image.”</a:t>
            </a:r>
            <a:endParaRPr lang="en-US" dirty="0"/>
          </a:p>
          <a:p>
            <a:pPr fontAlgn="base"/>
            <a:r>
              <a:rPr lang="en-US" dirty="0"/>
              <a:t>It also includes-</a:t>
            </a:r>
          </a:p>
          <a:p>
            <a:pPr lvl="0" fontAlgn="base"/>
            <a:r>
              <a:rPr lang="en-US" b="1" dirty="0"/>
              <a:t>Image Resolution: “</a:t>
            </a:r>
            <a:r>
              <a:rPr lang="en-US" dirty="0"/>
              <a:t>The distance between two pixels.”</a:t>
            </a:r>
          </a:p>
          <a:p>
            <a:pPr lvl="0" fontAlgn="base"/>
            <a:r>
              <a:rPr lang="en-US" b="1" dirty="0"/>
              <a:t>Screen Resolution: “</a:t>
            </a:r>
            <a:r>
              <a:rPr lang="en-US" dirty="0"/>
              <a:t>The number of horizontal and vertical pixels displayed on the screen is called Screen Resolution.”</a:t>
            </a:r>
          </a:p>
          <a:p>
            <a:pPr fontAlgn="base"/>
            <a:r>
              <a:rPr lang="en-US" b="1" dirty="0"/>
              <a:t>For Example</a:t>
            </a:r>
            <a:r>
              <a:rPr lang="en-US" dirty="0"/>
              <a:t>– 640 x 480, 1024 x 768 (Horizontal x Vertical</a:t>
            </a:r>
            <a:r>
              <a:rPr lang="en-US" dirty="0" smtClean="0"/>
              <a:t>)</a:t>
            </a:r>
          </a:p>
          <a:p>
            <a:pPr fontAlgn="base"/>
            <a:endParaRPr lang="en-US" dirty="0"/>
          </a:p>
          <a:p>
            <a:endParaRPr lang="en-US" dirty="0"/>
          </a:p>
        </p:txBody>
      </p:sp>
      <p:pic>
        <p:nvPicPr>
          <p:cNvPr id="4" name="Picture 3" descr="Image Resolution"/>
          <p:cNvPicPr/>
          <p:nvPr/>
        </p:nvPicPr>
        <p:blipFill>
          <a:blip r:embed="rId2">
            <a:extLst>
              <a:ext uri="{28A0092B-C50C-407E-A947-70E740481C1C}">
                <a14:useLocalDpi xmlns:a14="http://schemas.microsoft.com/office/drawing/2010/main" val="0"/>
              </a:ext>
            </a:extLst>
          </a:blip>
          <a:srcRect/>
          <a:stretch>
            <a:fillRect/>
          </a:stretch>
        </p:blipFill>
        <p:spPr bwMode="auto">
          <a:xfrm>
            <a:off x="8006715" y="3694838"/>
            <a:ext cx="4408170" cy="2812415"/>
          </a:xfrm>
          <a:prstGeom prst="rect">
            <a:avLst/>
          </a:prstGeom>
          <a:noFill/>
          <a:ln>
            <a:noFill/>
          </a:ln>
        </p:spPr>
      </p:pic>
    </p:spTree>
    <p:extLst>
      <p:ext uri="{BB962C8B-B14F-4D97-AF65-F5344CB8AC3E}">
        <p14:creationId xmlns:p14="http://schemas.microsoft.com/office/powerpoint/2010/main" val="23492017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21230</TotalTime>
  <Words>323</Words>
  <Application>Microsoft Office PowerPoint</Application>
  <PresentationFormat>Widescreen</PresentationFormat>
  <Paragraphs>120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Times New Roman</vt:lpstr>
      <vt:lpstr>Trebuchet MS</vt:lpstr>
      <vt:lpstr>Wingdings 3</vt:lpstr>
      <vt:lpstr>Facet</vt:lpstr>
      <vt:lpstr>Input Devices in Computer Graphics </vt:lpstr>
      <vt:lpstr>PowerPoint Presentation</vt:lpstr>
      <vt:lpstr>PowerPoint Presentation</vt:lpstr>
      <vt:lpstr>Output Devices in Computer Graphics </vt:lpstr>
      <vt:lpstr>Display Devices in Computer Graphics </vt:lpstr>
      <vt:lpstr>Image Representation in Computer Graphics </vt:lpstr>
      <vt:lpstr>Image Processing </vt:lpstr>
      <vt:lpstr>PowerPoint Presentation</vt:lpstr>
      <vt:lpstr>PowerPoint Presentation</vt:lpstr>
      <vt:lpstr>PowerPoint Presentation</vt:lpstr>
      <vt:lpstr>Color Models in Computer Graphics </vt:lpstr>
      <vt:lpstr>Types of Color Model </vt:lpstr>
      <vt:lpstr>Additive color Additive Color Model: It is also named as “RGB model.” RGB stands for Red, Green, Blue. The Additive color model uses a mixture of light to display colors. The perceived color depends on the transmission of light. It is used in digital media. For Example– Computer Monitor, Television etc. </vt:lpstr>
      <vt:lpstr>Subtractive Color Model:  It is also named as “CMYK Model.” CMYK stands for Cyan, Magenta, Yellow, and Black. The Subtractive model uses a reflection of light to display the colors. The perceived color depends on the reflection of light. The CMYK model uses printing inks. For Example– Paint, Pigments, and color filter etc. </vt:lpstr>
      <vt:lpstr>Color Look-Up Table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Input Devices in Computer Graphics</dc:title>
  <dc:creator>Kane</dc:creator>
  <cp:lastModifiedBy>Kane</cp:lastModifiedBy>
  <cp:revision>12</cp:revision>
  <dcterms:created xsi:type="dcterms:W3CDTF">2021-06-02T05:46:47Z</dcterms:created>
  <dcterms:modified xsi:type="dcterms:W3CDTF">2021-10-07T05:34:54Z</dcterms:modified>
</cp:coreProperties>
</file>