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9" r:id="rId4"/>
    <p:sldId id="270" r:id="rId5"/>
    <p:sldId id="271" r:id="rId6"/>
    <p:sldId id="268" r:id="rId7"/>
    <p:sldId id="298" r:id="rId8"/>
    <p:sldId id="283" r:id="rId9"/>
    <p:sldId id="288" r:id="rId10"/>
    <p:sldId id="261" r:id="rId11"/>
    <p:sldId id="262" r:id="rId12"/>
    <p:sldId id="263" r:id="rId13"/>
    <p:sldId id="265" r:id="rId14"/>
    <p:sldId id="266" r:id="rId15"/>
    <p:sldId id="297" r:id="rId16"/>
    <p:sldId id="273" r:id="rId17"/>
    <p:sldId id="274" r:id="rId18"/>
    <p:sldId id="296" r:id="rId19"/>
    <p:sldId id="289" r:id="rId20"/>
    <p:sldId id="291" r:id="rId21"/>
    <p:sldId id="292" r:id="rId22"/>
    <p:sldId id="293" r:id="rId23"/>
    <p:sldId id="295" r:id="rId24"/>
    <p:sldId id="294" r:id="rId25"/>
    <p:sldId id="277" r:id="rId26"/>
    <p:sldId id="280" r:id="rId27"/>
    <p:sldId id="281" r:id="rId28"/>
    <p:sldId id="278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E84E2-6808-4C8F-84ED-1D75567C59D7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C37-FD92-4641-87AC-F1465CD056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92629-88E9-482E-BAB6-661AAD4C3B3E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37155D-036B-4C9A-B9DA-AE9EF9BC890B}" type="slidenum">
              <a:rPr lang="en-US" smtClean="0">
                <a:latin typeface="Helvetica Neue Light"/>
                <a:ea typeface="ヒラギノ角ゴ ProN W3"/>
                <a:cs typeface="ヒラギノ角ゴ ProN W3"/>
                <a:sym typeface="Helvetica Neue Light"/>
              </a:rPr>
              <a:pPr/>
              <a:t>26</a:t>
            </a:fld>
            <a:endParaRPr lang="en-US" smtClean="0">
              <a:latin typeface="Helvetica Neue Light"/>
              <a:ea typeface="ヒラギノ角ゴ ProN W3"/>
              <a:cs typeface="ヒラギノ角ゴ ProN W3"/>
              <a:sym typeface="Helvetica Neue Light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2BC85-E91A-4D41-B7BC-603DD0FAFD44}" type="slidenum">
              <a:rPr lang="en-US"/>
              <a:pPr/>
              <a:t>9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21DABE-1174-4809-8C10-4F73A5C6E8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4D9565-C772-490A-9C43-B5CE81C5CE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7EE8DE-7CC5-4ADE-B59E-E6D2619ED3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F325F-541C-44B3-BF08-AECFAB0E0F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A24B93-80F4-4D60-97AF-F0D4B2FBED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B06EC-5E34-49AD-A193-740BDAFD2BF7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E0313-0669-4834-B40C-D09FCF1F3A64}" type="slidenum">
              <a:rPr lang="en-US"/>
              <a:pPr/>
              <a:t>20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1F29-3FFF-48D1-9428-93A4E268B8A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5F0E-8D6D-4AF9-AD3A-540B0555D4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CPU SCHEDULING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CPU Scheduler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2435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Selects from among the processes in memory that are ready to execute, and allocates the CPU to one of them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CPU scheduling decisions may take place when a process:</a:t>
            </a:r>
          </a:p>
          <a:p>
            <a:pPr marL="658368" lvl="1" indent="-246888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1.	</a:t>
            </a:r>
            <a:r>
              <a:rPr lang="en-US" dirty="0">
                <a:latin typeface="Arial" pitchFamily="34" charset="0"/>
                <a:cs typeface="Arial" pitchFamily="34" charset="0"/>
              </a:rPr>
              <a:t>Switches from running to waiting state</a:t>
            </a:r>
          </a:p>
          <a:p>
            <a:pPr marL="658368" lvl="1" indent="-246888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dirty="0">
                <a:latin typeface="Arial" pitchFamily="34" charset="0"/>
                <a:cs typeface="Arial" pitchFamily="34" charset="0"/>
              </a:rPr>
              <a:t>	Switches from running to ready state</a:t>
            </a:r>
          </a:p>
          <a:p>
            <a:pPr marL="658368" lvl="1" indent="-246888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US" dirty="0">
                <a:latin typeface="Arial" pitchFamily="34" charset="0"/>
                <a:cs typeface="Arial" pitchFamily="34" charset="0"/>
              </a:rPr>
              <a:t>	Switches from waiting to ready</a:t>
            </a:r>
          </a:p>
          <a:p>
            <a:pPr marL="658368" lvl="1" indent="-246888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dirty="0">
                <a:latin typeface="Arial" pitchFamily="34" charset="0"/>
                <a:cs typeface="Arial" pitchFamily="34" charset="0"/>
              </a:rPr>
              <a:t>	Terminates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Scheduling under 1 and 4 is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non-preemptive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All other scheduling is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preemptive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Preemptive &amp; Non-preemptive Scheduling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 what is Preemptive &amp; Non-preemptive scheduling?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Non-preemptive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Once CPU is allocated to a process, it holds it till it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Terminates (exits)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Blocks itself to wait for I/O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Requests some OS service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Used by Windows 3.x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Preemptive &amp; Non-preemptive Scheduling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32435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Preemptive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Currently running process may be interrupted and moved to the ready state by the OS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Windows 95 introduced preemptive scheduling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Used in all subsequent versions of windows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Mac OS X uses it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b="1" smtClean="0">
                <a:latin typeface="Arial" pitchFamily="34" charset="0"/>
                <a:cs typeface="Arial" pitchFamily="34" charset="0"/>
              </a:rPr>
              <a:t>Criteria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0535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CPU utilization – keep the CPU as busy as possible (40 – lightly loaded, 90 – heavily loaded)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Throughput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processes that complete their execution per time unit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Turnaround time – amount of time to execute a particular process (total time spent on the system)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Waiting time – amount of time a process has been waiting in the ready queue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Response time – amount of time it takes from when a request was submitted until the first response is produced, not output  (for time-sharing environment)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Optimization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351713" cy="44831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 CPU utilization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Max throughput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Min turnaround time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Min waiting time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SCHEDULING ALGORITHMS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 algorithm refers to the sequence of steps followed in performing a given task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Scheduling algorithms determine the order in which processes are granted the CPU.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BD5B-AA1B-40E2-B6E4-632A09046396}" type="slidenum">
              <a:rPr lang="en-US"/>
              <a:pPr/>
              <a:t>16</a:t>
            </a:fld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" y="17526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FIRST-COME, FIRST SERVED:</a:t>
            </a:r>
            <a:endParaRPr lang="en-US" dirty="0"/>
          </a:p>
          <a:p>
            <a:pPr marL="395288" indent="-395288" algn="just">
              <a:spcBef>
                <a:spcPct val="20000"/>
              </a:spcBef>
            </a:pPr>
            <a:endParaRPr lang="en-US" dirty="0"/>
          </a:p>
          <a:p>
            <a:pPr marL="803275" lvl="1" indent="-177800" algn="just">
              <a:spcBef>
                <a:spcPct val="20000"/>
              </a:spcBef>
              <a:buFont typeface="Symbol" pitchFamily="18" charset="2"/>
              <a:buChar char="·"/>
            </a:pPr>
            <a:r>
              <a:rPr lang="en-US" dirty="0"/>
              <a:t>( FCFS) same as </a:t>
            </a:r>
            <a:r>
              <a:rPr lang="en-US" dirty="0" smtClean="0"/>
              <a:t>FIFO</a:t>
            </a:r>
          </a:p>
          <a:p>
            <a:pPr marL="803275" lvl="1" indent="-177800" algn="just">
              <a:spcBef>
                <a:spcPct val="20000"/>
              </a:spcBef>
              <a:buFont typeface="Symbol" pitchFamily="18" charset="2"/>
              <a:buChar char="·"/>
            </a:pPr>
            <a:r>
              <a:rPr lang="en-US" dirty="0" err="1" smtClean="0"/>
              <a:t>Procesess</a:t>
            </a:r>
            <a:r>
              <a:rPr lang="en-US" dirty="0" smtClean="0"/>
              <a:t> granted the CPU using the arrival order</a:t>
            </a:r>
            <a:endParaRPr lang="en-US" dirty="0"/>
          </a:p>
          <a:p>
            <a:pPr marL="803275" lvl="1" indent="-177800" algn="just">
              <a:spcBef>
                <a:spcPct val="20000"/>
              </a:spcBef>
              <a:buFont typeface="Symbol" pitchFamily="18" charset="2"/>
              <a:buChar char="·"/>
            </a:pPr>
            <a:r>
              <a:rPr lang="en-US" dirty="0"/>
              <a:t>Simple, fair, but poor performance.   Average </a:t>
            </a:r>
            <a:r>
              <a:rPr lang="en-US" dirty="0" err="1"/>
              <a:t>queueing</a:t>
            </a:r>
            <a:r>
              <a:rPr lang="en-US" dirty="0"/>
              <a:t> time may be long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7391400" cy="914400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Scheduling Algorithms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CPU-Scheduling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86F9-8560-48A4-A97F-26BB0C8258A4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sz="1800" b="1" dirty="0"/>
              <a:t>EXAMPLE DATA: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 		Process  		Arrival 		Service 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  			             	Time 		   </a:t>
            </a:r>
            <a:r>
              <a:rPr lang="en-US" b="1" dirty="0" err="1"/>
              <a:t>Time</a:t>
            </a:r>
            <a:endParaRPr lang="en-US" b="1" dirty="0"/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	 	    1 		    0 		      8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		    2 		    1 		      4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	 	    3 		    2 		      9</a:t>
            </a:r>
          </a:p>
          <a:p>
            <a:pPr marL="1604963" lvl="2" indent="-352425" algn="just">
              <a:spcBef>
                <a:spcPct val="20000"/>
              </a:spcBef>
            </a:pPr>
            <a:r>
              <a:rPr lang="en-US" b="1" dirty="0"/>
              <a:t>	 	    4 		    3 		      5</a:t>
            </a:r>
            <a:endParaRPr 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819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26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781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667000" y="5029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8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1148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12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6294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26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3716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3528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3340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6962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17525" y="36179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FCFS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524000" y="5562600"/>
            <a:ext cx="622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Average wait = ( (8-0) + (12-1) + (21-2) + (26-3) )/4 = 61/4 = 15.25</a:t>
            </a:r>
          </a:p>
        </p:txBody>
      </p:sp>
      <p:sp>
        <p:nvSpPr>
          <p:cNvPr id="17432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7620000" cy="914400"/>
          </a:xfrm>
          <a:noFill/>
          <a:ln/>
        </p:spPr>
        <p:txBody>
          <a:bodyPr/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FIFO Gantt Chart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730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Residence Time</a:t>
            </a:r>
          </a:p>
          <a:p>
            <a:pPr algn="ctr"/>
            <a:r>
              <a:rPr lang="en-US" b="1"/>
              <a:t>at the CPU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2057400" y="58674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Priority Scheduling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Algorithm that gives preferential treatment to important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jobs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Each process is associated with a priority and the one with the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highest priority is granted the CPU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Equal </a:t>
            </a:r>
            <a:r>
              <a:rPr lang="en-US" dirty="0">
                <a:latin typeface="Arial" pitchFamily="34" charset="0"/>
                <a:cs typeface="Arial" pitchFamily="34" charset="0"/>
              </a:rPr>
              <a:t>priority processes are scheduled in FCFS order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Priorities can be assigned to processes by a system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administrator (e.g. staff processes have higher priority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than student ones) or determined by the Processor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Manager on characteristics such as:</a:t>
            </a:r>
          </a:p>
          <a:p>
            <a:pPr lvl="2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– Memory requirements</a:t>
            </a:r>
          </a:p>
          <a:p>
            <a:pPr lvl="2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– Peripheral devices required</a:t>
            </a:r>
          </a:p>
          <a:p>
            <a:pPr lvl="2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– Total CPU time</a:t>
            </a:r>
          </a:p>
          <a:p>
            <a:pPr lvl="2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– Amount of time already spent processing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Scheduling Algorithms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Shortest Job First (SJF)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Special case of priority scheduling    (priority = expected length of CPU burst)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Non-preemptive version:  scheduler chooses the process with the least amount of work to do (shortest CPU burst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CPU Scheduling refers to a set of policies and mechanisms build into the operating system to determine which process will be executed next.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Scheduling Algorithms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Shortest Job First (SJF)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SJF pros &amp; cons:</a:t>
            </a:r>
          </a:p>
          <a:p>
            <a:pPr lvl="1">
              <a:buFontTx/>
              <a:buChar char="+"/>
            </a:pPr>
            <a:r>
              <a:rPr lang="en-US" dirty="0">
                <a:latin typeface="Arial" pitchFamily="34" charset="0"/>
                <a:cs typeface="Arial" pitchFamily="34" charset="0"/>
              </a:rPr>
              <a:t>Better average response time.</a:t>
            </a:r>
          </a:p>
          <a:p>
            <a:pPr lvl="1">
              <a:buFontTx/>
              <a:buChar char="+"/>
            </a:pPr>
            <a:r>
              <a:rPr lang="en-US" dirty="0">
                <a:latin typeface="Arial" pitchFamily="34" charset="0"/>
                <a:cs typeface="Arial" pitchFamily="34" charset="0"/>
              </a:rPr>
              <a:t>It’s the best you can do to minimize average response time-- can prove the algorithm is optimal.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Difficult to predict the future.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Unfair-- possible starvation (many short jobs can keep long jobs from making any progress).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Example of Non-Preemptive SJF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2400" u="sng" dirty="0">
                <a:latin typeface="Arial" pitchFamily="34" charset="0"/>
                <a:cs typeface="Arial" pitchFamily="34" charset="0"/>
              </a:rPr>
              <a:t>Process	Arrival Time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2400" u="sng" dirty="0">
                <a:latin typeface="Arial" pitchFamily="34" charset="0"/>
                <a:cs typeface="Arial" pitchFamily="34" charset="0"/>
              </a:rPr>
              <a:t>Burst Time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en-US" sz="2400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0.0		   7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en-US" sz="2400" i="1" baseline="-25000" dirty="0">
                <a:latin typeface="Arial" pitchFamily="34" charset="0"/>
                <a:cs typeface="Arial" pitchFamily="34" charset="0"/>
              </a:rPr>
              <a:t>2		   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2.0		   4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en-US" sz="2400" i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4.0		   1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altLang="en-US" sz="2400" i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		   5.0		   4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SJF (non-preemptive)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4343400"/>
            <a:ext cx="5575300" cy="1128713"/>
            <a:chOff x="864" y="2325"/>
            <a:chExt cx="3512" cy="711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P</a:t>
              </a:r>
              <a:r>
                <a:rPr lang="en-US" altLang="en-US" sz="1800" baseline="-25000">
                  <a:latin typeface="Helvetica" pitchFamily="34" charset="0"/>
                </a:rPr>
                <a:t>1</a:t>
              </a: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P</a:t>
              </a:r>
              <a:r>
                <a:rPr lang="en-US" altLang="en-US" sz="1800" baseline="-25000">
                  <a:latin typeface="Helvetica" pitchFamily="34" charset="0"/>
                </a:rPr>
                <a:t>3</a:t>
              </a: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P</a:t>
              </a:r>
              <a:r>
                <a:rPr lang="en-US" altLang="en-US" sz="1800" baseline="-25000">
                  <a:latin typeface="Helvetica" pitchFamily="34" charset="0"/>
                </a:rPr>
                <a:t>2</a:t>
              </a: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7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3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16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0</a:t>
              </a: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P</a:t>
              </a:r>
              <a:r>
                <a:rPr lang="en-US" altLang="en-US" sz="1800" baseline="-25000">
                  <a:latin typeface="Helvetica" pitchFamily="34" charset="0"/>
                </a:rPr>
                <a:t>4</a:t>
              </a: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8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Text Box 32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Helvetica" pitchFamily="34" charset="0"/>
                </a:rPr>
                <a:t>12</a:t>
              </a: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1050925" y="5632450"/>
            <a:ext cx="57483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Average waiting time = (0 + 6 + 3 + 7)/4 = 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90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Problems with SJF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Impossible to predict CPU burst times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Schemes based on previous history (e.g. exponential averaging)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SJF may lead to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starvation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of long jobs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Solution to starvation-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Age</a:t>
            </a:r>
            <a:r>
              <a:rPr lang="en-US" dirty="0">
                <a:latin typeface="Arial" pitchFamily="34" charset="0"/>
                <a:cs typeface="Arial" pitchFamily="34" charset="0"/>
              </a:rPr>
              <a:t> processes: increase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priority</a:t>
            </a:r>
            <a:r>
              <a:rPr lang="en-US" dirty="0">
                <a:latin typeface="Arial" pitchFamily="34" charset="0"/>
                <a:cs typeface="Arial" pitchFamily="34" charset="0"/>
              </a:rPr>
              <a:t> as a function of waiting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Shortest Remaining Time First(next)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Preemptive </a:t>
            </a:r>
            <a:r>
              <a:rPr lang="en-US" dirty="0">
                <a:latin typeface="Arial" pitchFamily="34" charset="0"/>
                <a:cs typeface="Arial" pitchFamily="34" charset="0"/>
              </a:rPr>
              <a:t>version of the SJF algorithm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CPU </a:t>
            </a:r>
            <a:r>
              <a:rPr lang="en-US" dirty="0">
                <a:latin typeface="Arial" pitchFamily="34" charset="0"/>
                <a:cs typeface="Arial" pitchFamily="34" charset="0"/>
              </a:rPr>
              <a:t>is allocated to the job 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has the shortest CPU burst.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dirty="0">
                <a:latin typeface="Arial" pitchFamily="34" charset="0"/>
                <a:cs typeface="Arial" pitchFamily="34" charset="0"/>
              </a:rPr>
              <a:t>be preempted if there is a newer job in the ready queue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that is shorter than the one currently running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Round robin (RR)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Often used for timesharing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Ready queue is treated as a circular queue (FIFO)</a:t>
            </a: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Each process is given a time slice called a 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quantum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(q)</a:t>
            </a:r>
          </a:p>
          <a:p>
            <a:pPr lvl="1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– It is run for the quantum or until it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finishes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– RR allocates the CPU uniformly (fairly) across all participants.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Definitions: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Context Switch	Changing the processor from running one task (or process) to another. Implies changing memory.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Processor Sharing Use of a small quantum such that each process runs frequently at speed 1/n.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Reschedule  latency  How long it takes from when a process requests to run, until it   finally gets control of the CPU.</a:t>
            </a:r>
          </a:p>
          <a:p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CPU-Scheduling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CC07-CD6E-469B-96D5-A5213495D083}" type="slidenum">
              <a:rPr lang="en-US"/>
              <a:pPr/>
              <a:t>25</a:t>
            </a:fld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1447800"/>
            <a:ext cx="5867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95288" indent="-395288" algn="just">
              <a:spcBef>
                <a:spcPct val="20000"/>
              </a:spcBef>
            </a:pPr>
            <a:r>
              <a:rPr lang="en-US" b="1" dirty="0"/>
              <a:t>EXAMPLE DATA: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 		Process  	Arrival 		Service 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  			             	Time 		   </a:t>
            </a:r>
            <a:r>
              <a:rPr lang="en-US" b="1" dirty="0" err="1"/>
              <a:t>Time</a:t>
            </a:r>
            <a:endParaRPr lang="en-US" b="1" dirty="0"/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	 	    1 		    0 		      8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		    2 		    1 		      4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	 	    3 		    2 		      9</a:t>
            </a:r>
          </a:p>
          <a:p>
            <a:pPr marL="800100" lvl="1" indent="-177800" algn="just">
              <a:spcBef>
                <a:spcPct val="20000"/>
              </a:spcBef>
            </a:pPr>
            <a:r>
              <a:rPr lang="en-US" b="1" dirty="0"/>
              <a:t>	 	    4 		    3 		      5</a:t>
            </a:r>
            <a:endParaRPr 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51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10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105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362200" y="5029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8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12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8768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16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26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526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2672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5626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17525" y="3617913"/>
            <a:ext cx="640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Round Robin, quantum = 4, no priority-based preemption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524000" y="5715000"/>
            <a:ext cx="610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Average wait = ( (20-0) + (8-1) + (26-2) + (25-3) )/4 = 74/4 = 18.5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858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P1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1447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295400" y="5029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6294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4676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P4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32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0960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20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7315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0866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24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9248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25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8305800" y="4343400"/>
            <a:ext cx="431800" cy="3365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P3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807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1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/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RR Gantt Chart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019800" y="1676400"/>
            <a:ext cx="2900363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Note:</a:t>
            </a:r>
            <a:endParaRPr lang="en-US"/>
          </a:p>
          <a:p>
            <a:pPr algn="ctr"/>
            <a:r>
              <a:rPr lang="en-US"/>
              <a:t>Example violates rules for quantum size since most processes don’t finish in one quantum.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3641" y="267891"/>
            <a:ext cx="8054578" cy="84497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RR 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797" y="857250"/>
            <a:ext cx="7822406" cy="48220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Pros and Cons: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Better for short jobs (+)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Fair (+)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Context-switching time adds up for long jobs (-)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previous examples assumed no additional time was needed for context switching – in reality, this would add to wait and completion time without actually progressing a process towards completion.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Remember: the OS consumes resources, too!</a:t>
            </a:r>
          </a:p>
          <a:p>
            <a:pPr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chosen quantum is 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too large, response time suffers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infinite, performance is the same as FIFO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too small, throughput suffers and percentage overhead grows</a:t>
            </a:r>
          </a:p>
          <a:p>
            <a:pPr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Actual choices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timeslice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UNIX: initially 1 second: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Worked when only 1-2 users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there were 3 compilations going on, it took 3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seconds to echo each keystroke!</a:t>
            </a:r>
          </a:p>
          <a:p>
            <a:pPr lvl="1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practice, need to balance short-job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performance and long-job throughput: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Typical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timeslice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10ms-100ms</a:t>
            </a:r>
          </a:p>
          <a:p>
            <a:pPr lvl="2">
              <a:lnSpc>
                <a:spcPct val="90000"/>
              </a:lnSpc>
              <a:tabLst>
                <a:tab pos="2222297" algn="ctr"/>
                <a:tab pos="3997010" algn="ctr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Typical context-switch overhead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0.1ms – 1ms (about 1%)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Lec 3</a:t>
            </a:r>
          </a:p>
        </p:txBody>
      </p:sp>
      <p:sp>
        <p:nvSpPr>
          <p:cNvPr id="358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Operating Systems</a:t>
            </a:r>
          </a:p>
        </p:txBody>
      </p:sp>
      <p:sp>
        <p:nvSpPr>
          <p:cNvPr id="358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C89B4-FBE4-40C8-BC9C-A97194459D29}" type="slidenum">
              <a:rPr lang="en-US" smtClean="0">
                <a:ea typeface="ヒラギノ角ゴ ProN W3"/>
                <a:cs typeface="ヒラギノ角ゴ ProN W3"/>
                <a:sym typeface="Helvetica Neue Light"/>
              </a:rPr>
              <a:pPr/>
              <a:t>26</a:t>
            </a:fld>
            <a:endParaRPr lang="en-US" smtClean="0">
              <a:ea typeface="ヒラギノ角ゴ ProN W3"/>
              <a:cs typeface="ヒラギノ角ゴ ProN W3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Multi-level Feedback Scheduling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Another method for exploiting past behavior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Multiple queues, each with different priority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Higher priority queues often considered “foreground” tasks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Each queue has its own scheduling algorithm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E.g. foreground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RR, background  FCFS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Sometimes multiple RR priorities with quantum increasing exponentially (highest queue: 1ms, next: 2ms, next: 4ms, etc.)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Adjust each job’s priority as follows (details vary)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Job starts in highest priority queue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If entire CPU time quantum expires, drop one level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If CPU is yielded during the quantum, push up one level (or to top)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Lec 3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Operating Systems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965B0-1C05-4D27-A46C-9493B07FE041}" type="slidenum">
              <a:rPr lang="en-US" smtClean="0">
                <a:ea typeface="ヒラギノ角ゴ ProN W3"/>
                <a:cs typeface="ヒラギノ角ゴ ProN W3"/>
                <a:sym typeface="Helvetica Neue Light"/>
              </a:rPr>
              <a:pPr/>
              <a:t>27</a:t>
            </a:fld>
            <a:endParaRPr lang="en-US" smtClean="0">
              <a:ea typeface="ヒラギノ角ゴ ProN W3"/>
              <a:cs typeface="ヒラギノ角ゴ ProN W3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CPU-Scheduling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6EDB-97CD-4BA0-9F11-98D29F22B18B}" type="slidenum">
              <a:rPr lang="en-US"/>
              <a:pPr/>
              <a:t>28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2286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MULTI-LEVEL QUEUES: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Each queue has its scheduling algorithm.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Then some other algorithm (perhaps priority based) arbitrates between queues.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Can use feedback to move between queues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Method is complex but flexible.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For example, could separate system processes, interactive, batch, favored,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unfavored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processes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 l="569" t="8675" r="571" b="9201"/>
          <a:stretch>
            <a:fillRect/>
          </a:stretch>
        </p:blipFill>
        <p:spPr bwMode="auto">
          <a:xfrm>
            <a:off x="2514600" y="3581400"/>
            <a:ext cx="633095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553641" y="482203"/>
            <a:ext cx="8036719" cy="41143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FCFS scheduling, FIFO Run Until Done: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Simple, but short jobs get stuck behind long ones</a:t>
            </a:r>
          </a:p>
          <a:p>
            <a:pPr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RR scheduling: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Give each thread a small amount of CPU time when it executes, and cycle between all ready threads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Better for short jobs, but poor when jobs are the same length</a:t>
            </a:r>
          </a:p>
          <a:p>
            <a:pPr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SJF/SRTF: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Run whatever job has the least amount of computation to do / least amount of remaining computation to do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Optimal (average response time), but unfair; hard to predict the future</a:t>
            </a:r>
          </a:p>
          <a:p>
            <a:pPr eaLnBrk="1" hangingPunct="1"/>
            <a:r>
              <a:rPr lang="en-US" sz="1800" dirty="0">
                <a:latin typeface="Arial" pitchFamily="34" charset="0"/>
                <a:cs typeface="Arial" pitchFamily="34" charset="0"/>
              </a:rPr>
              <a:t>Multi-Level Feedback Scheduling: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Multiple queues of different priorities</a:t>
            </a:r>
          </a:p>
          <a:p>
            <a:pPr lvl="1" eaLnBrk="1" hangingPunct="1"/>
            <a:r>
              <a:rPr lang="en-US" sz="1500" dirty="0">
                <a:latin typeface="Arial" pitchFamily="34" charset="0"/>
                <a:cs typeface="Arial" pitchFamily="34" charset="0"/>
              </a:rPr>
              <a:t>Automatic promotion/demotion of process priority to approximate SJF/SRTF</a:t>
            </a:r>
          </a:p>
          <a:p>
            <a:pPr eaLnBrk="1" hangingPunct="1"/>
            <a:r>
              <a:rPr lang="en-US" sz="1800" dirty="0" smtClean="0">
                <a:latin typeface="Arial" pitchFamily="34" charset="0"/>
                <a:cs typeface="Arial" pitchFamily="34" charset="0"/>
              </a:rPr>
              <a:t>Priority Scheduling: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Lec 3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ヒラギノ角ゴ ProN W3"/>
                <a:cs typeface="ヒラギノ角ゴ ProN W3"/>
                <a:sym typeface="Helvetica Neue Light"/>
              </a:rPr>
              <a:t>Operating Systems</a:t>
            </a: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3FBE4-BF6F-472A-B55F-2BF5FD46E4AA}" type="slidenum">
              <a:rPr lang="en-US" smtClean="0">
                <a:ea typeface="ヒラギノ角ゴ ProN W3"/>
                <a:cs typeface="ヒラギノ角ゴ ProN W3"/>
                <a:sym typeface="Helvetica Neue Light"/>
              </a:rPr>
              <a:pPr/>
              <a:t>29</a:t>
            </a:fld>
            <a:endParaRPr lang="en-US" smtClean="0">
              <a:ea typeface="ヒラギノ角ゴ ProN W3"/>
              <a:cs typeface="ヒラギノ角ゴ ProN W3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Long-Term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Determines which programs are admitted to the system for processing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Controls the degree of multiprogramming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processes, smaller percentage of time each process is executed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Medium-Term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selects which process should be removed or re-introduced into memory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the swapping function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Based on the need to manage the degree of multiprogramming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Short-Term Scheduling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Known as the dispatcher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decision as to which available process will be executed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Executes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most frequently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Invoked when an event occurs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Clock interrupts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I/O interrupts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Operating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:\TransMac\Illustrator Files\9-Scheduling.1\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95313"/>
            <a:ext cx="8547100" cy="59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809" t="26685" r="1010" b="26685"/>
          <a:stretch>
            <a:fillRect/>
          </a:stretch>
        </p:blipFill>
        <p:spPr bwMode="auto">
          <a:xfrm>
            <a:off x="0" y="2397125"/>
            <a:ext cx="8229600" cy="293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CPU scheduling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Determination of which process will be executed next by the CPU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scheduler</a:t>
            </a:r>
            <a:r>
              <a:rPr lang="en-US" dirty="0">
                <a:latin typeface="Arial" pitchFamily="34" charset="0"/>
                <a:cs typeface="Arial" pitchFamily="34" charset="0"/>
              </a:rPr>
              <a:t> is responsible for choosing a process from the ready queue. 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scheduling algorithm</a:t>
            </a:r>
            <a:r>
              <a:rPr lang="en-US" dirty="0">
                <a:latin typeface="Arial" pitchFamily="34" charset="0"/>
                <a:cs typeface="Arial" pitchFamily="34" charset="0"/>
              </a:rPr>
              <a:t> implemented by this module determines how process selection is done.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scheduler hands the selected process off to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dispatcher</a:t>
            </a:r>
            <a:r>
              <a:rPr lang="en-US" dirty="0">
                <a:latin typeface="Arial" pitchFamily="34" charset="0"/>
                <a:cs typeface="Arial" pitchFamily="34" charset="0"/>
              </a:rPr>
              <a:t> which gives the process control of the CPU.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CPU and I/O Bursts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Typical process execution pattern: use the CPU for a while (CPU burst), then do some I/O operations (IO burst).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CPU bound processes perform I/O operations infrequently and tend to have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long</a:t>
            </a:r>
            <a:r>
              <a:rPr lang="en-US" dirty="0">
                <a:latin typeface="Arial" pitchFamily="34" charset="0"/>
                <a:cs typeface="Arial" pitchFamily="34" charset="0"/>
              </a:rPr>
              <a:t> CPU bursts.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I/O bound processes spend less time doing computation and tend to have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short</a:t>
            </a:r>
            <a:r>
              <a:rPr lang="en-US" dirty="0">
                <a:latin typeface="Arial" pitchFamily="34" charset="0"/>
                <a:cs typeface="Arial" pitchFamily="34" charset="0"/>
              </a:rPr>
              <a:t> CPU bursts.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1441</Words>
  <Application>Microsoft Office PowerPoint</Application>
  <PresentationFormat>On-screen Show (4:3)</PresentationFormat>
  <Paragraphs>258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CPU SCHEDULING</vt:lpstr>
      <vt:lpstr>Slide 2</vt:lpstr>
      <vt:lpstr>Long-Term Scheduling</vt:lpstr>
      <vt:lpstr>Medium-Term Scheduling</vt:lpstr>
      <vt:lpstr>Short-Term Scheduling</vt:lpstr>
      <vt:lpstr>Slide 6</vt:lpstr>
      <vt:lpstr>Slide 7</vt:lpstr>
      <vt:lpstr>CPU scheduling</vt:lpstr>
      <vt:lpstr>CPU and I/O Bursts</vt:lpstr>
      <vt:lpstr>CPU Scheduler</vt:lpstr>
      <vt:lpstr>Preemptive &amp; Non-preemptive Scheduling</vt:lpstr>
      <vt:lpstr>Preemptive &amp; Non-preemptive Scheduling</vt:lpstr>
      <vt:lpstr>Criteria &amp; Objectives</vt:lpstr>
      <vt:lpstr>Optimization Criteria</vt:lpstr>
      <vt:lpstr>SCHEDULING ALGORITHMS</vt:lpstr>
      <vt:lpstr>Scheduling Algorithms</vt:lpstr>
      <vt:lpstr>FIFO Gantt Chart</vt:lpstr>
      <vt:lpstr>Priority Scheduling</vt:lpstr>
      <vt:lpstr>Scheduling Algorithms</vt:lpstr>
      <vt:lpstr>Scheduling Algorithms</vt:lpstr>
      <vt:lpstr>Example of Non-Preemptive SJF</vt:lpstr>
      <vt:lpstr>Problems with SJF</vt:lpstr>
      <vt:lpstr>Shortest Remaining Time First(next) </vt:lpstr>
      <vt:lpstr>Round robin (RR)</vt:lpstr>
      <vt:lpstr>RR Gantt Chart</vt:lpstr>
      <vt:lpstr>RR Summary</vt:lpstr>
      <vt:lpstr>Multi-level Feedback Scheduling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wairagu</dc:creator>
  <cp:lastModifiedBy>wairagu</cp:lastModifiedBy>
  <cp:revision>22</cp:revision>
  <dcterms:created xsi:type="dcterms:W3CDTF">2015-06-03T10:01:04Z</dcterms:created>
  <dcterms:modified xsi:type="dcterms:W3CDTF">2015-06-03T13:10:17Z</dcterms:modified>
</cp:coreProperties>
</file>