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9" r:id="rId3"/>
    <p:sldId id="260" r:id="rId4"/>
    <p:sldId id="259" r:id="rId5"/>
    <p:sldId id="320" r:id="rId6"/>
    <p:sldId id="266" r:id="rId7"/>
    <p:sldId id="261" r:id="rId8"/>
    <p:sldId id="257" r:id="rId9"/>
    <p:sldId id="258" r:id="rId10"/>
    <p:sldId id="312" r:id="rId11"/>
    <p:sldId id="316" r:id="rId12"/>
    <p:sldId id="313" r:id="rId13"/>
    <p:sldId id="317" r:id="rId14"/>
    <p:sldId id="314" r:id="rId15"/>
    <p:sldId id="315" r:id="rId16"/>
    <p:sldId id="318"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67" r:id="rId30"/>
    <p:sldId id="270" r:id="rId31"/>
    <p:sldId id="272" r:id="rId32"/>
    <p:sldId id="321" r:id="rId33"/>
    <p:sldId id="273" r:id="rId34"/>
    <p:sldId id="274" r:id="rId35"/>
    <p:sldId id="275" r:id="rId36"/>
    <p:sldId id="297" r:id="rId37"/>
    <p:sldId id="298" r:id="rId38"/>
    <p:sldId id="299" r:id="rId39"/>
    <p:sldId id="301" r:id="rId40"/>
    <p:sldId id="303" r:id="rId41"/>
    <p:sldId id="305" r:id="rId42"/>
    <p:sldId id="306" r:id="rId43"/>
    <p:sldId id="32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D82766-E513-4316-B94F-8F0034DBD361}" type="datetimeFigureOut">
              <a:rPr lang="en-US" smtClean="0"/>
              <a:pPr/>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3B3B6-2A48-48A2-85A7-43ADC861F8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82766-E513-4316-B94F-8F0034DBD361}" type="datetimeFigureOut">
              <a:rPr lang="en-US" smtClean="0"/>
              <a:pPr/>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3B3B6-2A48-48A2-85A7-43ADC861F8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82766-E513-4316-B94F-8F0034DBD361}" type="datetimeFigureOut">
              <a:rPr lang="en-US" smtClean="0"/>
              <a:pPr/>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3B3B6-2A48-48A2-85A7-43ADC861F8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82766-E513-4316-B94F-8F0034DBD361}" type="datetimeFigureOut">
              <a:rPr lang="en-US" smtClean="0"/>
              <a:pPr/>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3B3B6-2A48-48A2-85A7-43ADC861F8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82766-E513-4316-B94F-8F0034DBD361}" type="datetimeFigureOut">
              <a:rPr lang="en-US" smtClean="0"/>
              <a:pPr/>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3B3B6-2A48-48A2-85A7-43ADC861F8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D82766-E513-4316-B94F-8F0034DBD361}" type="datetimeFigureOut">
              <a:rPr lang="en-US" smtClean="0"/>
              <a:pPr/>
              <a:t>7/15/2015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3B3B6-2A48-48A2-85A7-43ADC861F8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D82766-E513-4316-B94F-8F0034DBD361}" type="datetimeFigureOut">
              <a:rPr lang="en-US" smtClean="0"/>
              <a:pPr/>
              <a:t>7/15/2015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F3B3B6-2A48-48A2-85A7-43ADC861F8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D82766-E513-4316-B94F-8F0034DBD361}" type="datetimeFigureOut">
              <a:rPr lang="en-US" smtClean="0"/>
              <a:pPr/>
              <a:t>7/15/2015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F3B3B6-2A48-48A2-85A7-43ADC861F8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82766-E513-4316-B94F-8F0034DBD361}" type="datetimeFigureOut">
              <a:rPr lang="en-US" smtClean="0"/>
              <a:pPr/>
              <a:t>7/15/2015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3B3B6-2A48-48A2-85A7-43ADC861F8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82766-E513-4316-B94F-8F0034DBD361}" type="datetimeFigureOut">
              <a:rPr lang="en-US" smtClean="0"/>
              <a:pPr/>
              <a:t>7/15/2015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3B3B6-2A48-48A2-85A7-43ADC861F8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82766-E513-4316-B94F-8F0034DBD361}" type="datetimeFigureOut">
              <a:rPr lang="en-US" smtClean="0"/>
              <a:pPr/>
              <a:t>7/15/2015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3B3B6-2A48-48A2-85A7-43ADC861F8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82766-E513-4316-B94F-8F0034DBD361}" type="datetimeFigureOut">
              <a:rPr lang="en-US" smtClean="0"/>
              <a:pPr/>
              <a:t>7/15/2015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3B3B6-2A48-48A2-85A7-43ADC861F8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Control Block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File control block</a:t>
            </a:r>
          </a:p>
          <a:p>
            <a:r>
              <a:rPr lang="en-US" dirty="0" smtClean="0"/>
              <a:t>storage structure consisting of information about a file.</a:t>
            </a:r>
          </a:p>
          <a:p>
            <a:r>
              <a:rPr lang="en-US" dirty="0" smtClean="0"/>
              <a:t>File </a:t>
            </a:r>
            <a:r>
              <a:rPr lang="en-US" dirty="0" smtClean="0"/>
              <a:t>attributes</a:t>
            </a:r>
            <a:r>
              <a:rPr lang="en-US" dirty="0" smtClean="0"/>
              <a:t>  include:</a:t>
            </a:r>
            <a:endParaRPr lang="en-US" dirty="0"/>
          </a:p>
          <a:p>
            <a:pPr lvl="1"/>
            <a:r>
              <a:rPr lang="en-US" b="1" dirty="0"/>
              <a:t>Name: The symbolic file name is the only information kept in </a:t>
            </a:r>
            <a:r>
              <a:rPr lang="en-US" b="1" dirty="0" err="1" smtClean="0"/>
              <a:t>humanreadable</a:t>
            </a:r>
            <a:r>
              <a:rPr lang="en-US" b="1" dirty="0" smtClean="0"/>
              <a:t> </a:t>
            </a:r>
            <a:r>
              <a:rPr lang="en-US" dirty="0" smtClean="0"/>
              <a:t>form</a:t>
            </a:r>
            <a:r>
              <a:rPr lang="en-US" dirty="0"/>
              <a:t>.</a:t>
            </a:r>
          </a:p>
          <a:p>
            <a:pPr lvl="1"/>
            <a:r>
              <a:rPr lang="en-US" b="1" dirty="0"/>
              <a:t>Identifier: This unique tag, usually a number, identifies the file within </a:t>
            </a:r>
            <a:r>
              <a:rPr lang="en-US" b="1" dirty="0" smtClean="0"/>
              <a:t>the </a:t>
            </a:r>
            <a:r>
              <a:rPr lang="en-US" dirty="0" smtClean="0"/>
              <a:t>file </a:t>
            </a:r>
            <a:r>
              <a:rPr lang="en-US" dirty="0"/>
              <a:t>system; it is the non-human-readable name for the file.</a:t>
            </a:r>
          </a:p>
          <a:p>
            <a:pPr lvl="1"/>
            <a:r>
              <a:rPr lang="en-US" b="1" dirty="0"/>
              <a:t>Type: This information is needed for those systems that support </a:t>
            </a:r>
            <a:r>
              <a:rPr lang="en-US" b="1" dirty="0" smtClean="0"/>
              <a:t>different </a:t>
            </a:r>
            <a:r>
              <a:rPr lang="en-US" dirty="0" smtClean="0"/>
              <a:t>types</a:t>
            </a:r>
            <a:r>
              <a:rPr lang="en-US" dirty="0"/>
              <a:t>.</a:t>
            </a:r>
          </a:p>
          <a:p>
            <a:pPr lvl="1"/>
            <a:r>
              <a:rPr lang="en-US" b="1" dirty="0"/>
              <a:t>Location: This information is a pointer to a device and to the location of </a:t>
            </a:r>
            <a:r>
              <a:rPr lang="en-US" b="1" dirty="0" smtClean="0"/>
              <a:t>the </a:t>
            </a:r>
            <a:r>
              <a:rPr lang="en-US" dirty="0" smtClean="0"/>
              <a:t>file </a:t>
            </a:r>
            <a:r>
              <a:rPr lang="en-US" dirty="0"/>
              <a:t>on that device.</a:t>
            </a:r>
          </a:p>
          <a:p>
            <a:pPr>
              <a:buNone/>
            </a:pP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85800"/>
            <a:ext cx="8763000" cy="5440363"/>
          </a:xfrm>
        </p:spPr>
        <p:txBody>
          <a:bodyPr>
            <a:normAutofit/>
          </a:bodyPr>
          <a:lstStyle/>
          <a:p>
            <a:pPr lvl="1"/>
            <a:r>
              <a:rPr lang="en-US" b="1" dirty="0" smtClean="0"/>
              <a:t>Size: The current size of the file (in bytes, words, or blocks), and possibly </a:t>
            </a:r>
            <a:r>
              <a:rPr lang="en-US" dirty="0" smtClean="0"/>
              <a:t>the maximum allowed size are included in this attribute.</a:t>
            </a:r>
          </a:p>
          <a:p>
            <a:pPr lvl="1"/>
            <a:r>
              <a:rPr lang="en-US" b="1" dirty="0" smtClean="0"/>
              <a:t>Protection: Access-control information determines who can do reading, </a:t>
            </a:r>
            <a:r>
              <a:rPr lang="en-US" dirty="0" smtClean="0"/>
              <a:t>writing, executing, and so on.</a:t>
            </a:r>
          </a:p>
          <a:p>
            <a:pPr lvl="1"/>
            <a:r>
              <a:rPr lang="en-US" b="1" dirty="0" smtClean="0"/>
              <a:t>Time, date, and user identification: This information may be kept for </a:t>
            </a:r>
            <a:r>
              <a:rPr lang="en-US" dirty="0" smtClean="0"/>
              <a:t>creation, last modification, and last use. These data can be useful for protection, security, and usage monitoring.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operations</a:t>
            </a:r>
            <a:endParaRPr lang="en-US" dirty="0"/>
          </a:p>
        </p:txBody>
      </p:sp>
      <p:sp>
        <p:nvSpPr>
          <p:cNvPr id="3" name="Content Placeholder 2"/>
          <p:cNvSpPr>
            <a:spLocks noGrp="1"/>
          </p:cNvSpPr>
          <p:nvPr>
            <p:ph idx="1"/>
          </p:nvPr>
        </p:nvSpPr>
        <p:spPr/>
        <p:txBody>
          <a:bodyPr>
            <a:normAutofit fontScale="92500"/>
          </a:bodyPr>
          <a:lstStyle/>
          <a:p>
            <a:r>
              <a:rPr lang="en-US" b="1" dirty="0"/>
              <a:t>Creating a file: </a:t>
            </a:r>
            <a:r>
              <a:rPr lang="en-US" b="1" dirty="0" smtClean="0"/>
              <a:t>create </a:t>
            </a:r>
            <a:r>
              <a:rPr lang="en-US" b="1" dirty="0"/>
              <a:t>a </a:t>
            </a:r>
            <a:r>
              <a:rPr lang="en-US" b="1" dirty="0" smtClean="0"/>
              <a:t>file  </a:t>
            </a:r>
            <a:r>
              <a:rPr lang="en-US" b="1" dirty="0"/>
              <a:t>space in </a:t>
            </a:r>
            <a:r>
              <a:rPr lang="en-US" b="1" dirty="0" smtClean="0"/>
              <a:t>the </a:t>
            </a:r>
            <a:r>
              <a:rPr lang="en-US" dirty="0" smtClean="0"/>
              <a:t>file </a:t>
            </a:r>
            <a:r>
              <a:rPr lang="en-US" dirty="0"/>
              <a:t>system must be found for the file. </a:t>
            </a:r>
            <a:r>
              <a:rPr lang="en-US" dirty="0" smtClean="0"/>
              <a:t>An </a:t>
            </a:r>
            <a:r>
              <a:rPr lang="en-US" dirty="0"/>
              <a:t>entry for the new file must be </a:t>
            </a:r>
            <a:r>
              <a:rPr lang="en-US" dirty="0" smtClean="0"/>
              <a:t>made in </a:t>
            </a:r>
            <a:r>
              <a:rPr lang="en-US" dirty="0"/>
              <a:t>the directory. The directory entry records the name of the file and </a:t>
            </a:r>
            <a:r>
              <a:rPr lang="en-US" dirty="0" smtClean="0"/>
              <a:t>the location </a:t>
            </a:r>
            <a:r>
              <a:rPr lang="en-US" dirty="0"/>
              <a:t>in the file system, and possibly other information.</a:t>
            </a:r>
          </a:p>
          <a:p>
            <a:r>
              <a:rPr lang="en-US" b="1" dirty="0"/>
              <a:t>Writing a file: To write a file, we make a system call specifying both </a:t>
            </a:r>
            <a:r>
              <a:rPr lang="en-US" b="1" dirty="0" smtClean="0"/>
              <a:t>the </a:t>
            </a:r>
            <a:r>
              <a:rPr lang="en-US" dirty="0" smtClean="0"/>
              <a:t>name </a:t>
            </a:r>
            <a:r>
              <a:rPr lang="en-US" dirty="0"/>
              <a:t>of the file and the information to be written to the file.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a:bodyPr>
          <a:lstStyle/>
          <a:p>
            <a:r>
              <a:rPr lang="en-US" b="1" dirty="0" smtClean="0"/>
              <a:t>Reading a file: To read from a file, we use a system call that specifies the </a:t>
            </a:r>
            <a:r>
              <a:rPr lang="en-US" dirty="0" smtClean="0"/>
              <a:t>name of the file and where (in memory) the next block of the file should be put. </a:t>
            </a:r>
            <a:endParaRPr lang="en-US" b="1"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fontScale="85000" lnSpcReduction="10000"/>
          </a:bodyPr>
          <a:lstStyle/>
          <a:p>
            <a:r>
              <a:rPr lang="en-US" b="1" dirty="0" smtClean="0"/>
              <a:t> </a:t>
            </a:r>
            <a:r>
              <a:rPr lang="en-US" b="1" dirty="0" smtClean="0"/>
              <a:t>Deleting a file: To delete a file, we search the directory for the named file. </a:t>
            </a:r>
            <a:r>
              <a:rPr lang="en-US" dirty="0" smtClean="0"/>
              <a:t>Having found the associated directory entry, we release all file space, so that it can be reused by other files, and erase the directory entry.</a:t>
            </a:r>
          </a:p>
          <a:p>
            <a:r>
              <a:rPr lang="en-US" b="1" dirty="0" smtClean="0"/>
              <a:t>Truncating a file: The user may want to erase the contents of a file but keep </a:t>
            </a:r>
            <a:r>
              <a:rPr lang="en-US" dirty="0" smtClean="0"/>
              <a:t>its attributes. Rather than forcing the user to delete the file and then recreate it, this function allows all attributes to remain unchanged-except for file length-but lets the file be reset to length zero and its file space released.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disk</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556142" y="1600200"/>
            <a:ext cx="6031716" cy="452596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lstStyle/>
          <a:p>
            <a:r>
              <a:rPr lang="en-US" dirty="0" smtClean="0"/>
              <a:t>Formatting – Prepares the disk for data storage. Disk surface is divided into concentric circles known as tracks which are further divided into sectors</a:t>
            </a:r>
          </a:p>
          <a:p>
            <a:r>
              <a:rPr lang="en-US" dirty="0" smtClean="0"/>
              <a:t>Each sector has an address which uniquely identifies its location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Disk </a:t>
            </a:r>
            <a:r>
              <a:rPr lang="en-US" dirty="0" smtClean="0"/>
              <a:t>Access Times</a:t>
            </a:r>
            <a:endParaRPr lang="en-US" dirty="0"/>
          </a:p>
        </p:txBody>
      </p:sp>
      <p:sp>
        <p:nvSpPr>
          <p:cNvPr id="40963" name="Rectangle 3"/>
          <p:cNvSpPr>
            <a:spLocks noGrp="1" noChangeArrowheads="1"/>
          </p:cNvSpPr>
          <p:nvPr>
            <p:ph idx="1"/>
          </p:nvPr>
        </p:nvSpPr>
        <p:spPr/>
        <p:txBody>
          <a:bodyPr>
            <a:normAutofit fontScale="92500" lnSpcReduction="20000"/>
          </a:bodyPr>
          <a:lstStyle/>
          <a:p>
            <a:r>
              <a:rPr lang="en-US" sz="2000" dirty="0" smtClean="0"/>
              <a:t>When computer is in use, files are transferred between main memory and secondary storage.</a:t>
            </a:r>
          </a:p>
          <a:p>
            <a:r>
              <a:rPr lang="en-US" sz="2000" dirty="0" smtClean="0"/>
              <a:t>The </a:t>
            </a:r>
            <a:r>
              <a:rPr lang="en-US" sz="2000" dirty="0"/>
              <a:t>operating system is responsible for using hardware efficiently — for the disk drives, this means having a fast access time and disk bandwidth.</a:t>
            </a:r>
          </a:p>
          <a:p>
            <a:r>
              <a:rPr lang="en-US" sz="2000" dirty="0"/>
              <a:t>Access time has two major components</a:t>
            </a:r>
          </a:p>
          <a:p>
            <a:pPr lvl="1"/>
            <a:r>
              <a:rPr lang="en-US" sz="1800" i="1" dirty="0"/>
              <a:t>Seek time</a:t>
            </a:r>
            <a:r>
              <a:rPr lang="en-US" sz="1800" dirty="0"/>
              <a:t> is the time for the disk are to move the heads to the cylinder containing the desired sector.</a:t>
            </a:r>
          </a:p>
          <a:p>
            <a:pPr lvl="1"/>
            <a:r>
              <a:rPr lang="en-US" sz="1800" i="1" dirty="0"/>
              <a:t>Rotational latency</a:t>
            </a:r>
            <a:r>
              <a:rPr lang="en-US" sz="1800" dirty="0"/>
              <a:t> is the additional time waiting for the disk to rotate the desired sector to the disk head</a:t>
            </a:r>
            <a:r>
              <a:rPr lang="en-US" sz="1800" dirty="0" smtClean="0"/>
              <a:t>.</a:t>
            </a:r>
          </a:p>
          <a:p>
            <a:pPr lvl="1"/>
            <a:r>
              <a:rPr lang="en-US" sz="1800" dirty="0" smtClean="0"/>
              <a:t>Head switching time – activate head for reading or writing</a:t>
            </a:r>
          </a:p>
          <a:p>
            <a:pPr lvl="1"/>
            <a:r>
              <a:rPr lang="en-US" sz="1800" dirty="0" smtClean="0"/>
              <a:t>Data transfer</a:t>
            </a:r>
            <a:endParaRPr lang="en-US" sz="1800" dirty="0"/>
          </a:p>
          <a:p>
            <a:r>
              <a:rPr lang="en-US" sz="2000" dirty="0"/>
              <a:t>Minimize seek time</a:t>
            </a:r>
          </a:p>
          <a:p>
            <a:pPr lvl="1"/>
            <a:r>
              <a:rPr lang="en-US" sz="1800" dirty="0"/>
              <a:t>Seek time </a:t>
            </a:r>
            <a:r>
              <a:rPr lang="en-US" sz="1800" dirty="0">
                <a:sym typeface="Symbol" pitchFamily="18" charset="2"/>
              </a:rPr>
              <a:t> seek distance</a:t>
            </a:r>
          </a:p>
          <a:p>
            <a:r>
              <a:rPr lang="en-US" sz="2000" dirty="0">
                <a:sym typeface="Symbol" pitchFamily="18" charset="2"/>
              </a:rPr>
              <a:t>Disk bandwidth is the total number of bytes transferred, divided by the total time between the first request for service and the completion of the last transfer.</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Disk Scheduling </a:t>
            </a:r>
          </a:p>
        </p:txBody>
      </p:sp>
      <p:sp>
        <p:nvSpPr>
          <p:cNvPr id="41987" name="Rectangle 3"/>
          <p:cNvSpPr>
            <a:spLocks noGrp="1" noChangeArrowheads="1"/>
          </p:cNvSpPr>
          <p:nvPr>
            <p:ph idx="1"/>
          </p:nvPr>
        </p:nvSpPr>
        <p:spPr/>
        <p:txBody>
          <a:bodyPr>
            <a:normAutofit fontScale="62500" lnSpcReduction="20000"/>
          </a:bodyPr>
          <a:lstStyle/>
          <a:p>
            <a:pPr>
              <a:tabLst>
                <a:tab pos="1711325" algn="l"/>
              </a:tabLst>
            </a:pPr>
            <a:r>
              <a:rPr lang="en-US" dirty="0"/>
              <a:t>Several algorithms exist to schedule the servicing of disk I/O requests. </a:t>
            </a:r>
            <a:r>
              <a:rPr lang="en-US" dirty="0" smtClean="0"/>
              <a:t>Examples</a:t>
            </a:r>
          </a:p>
          <a:p>
            <a:pPr>
              <a:tabLst>
                <a:tab pos="1711325" algn="l"/>
              </a:tabLst>
            </a:pPr>
            <a:r>
              <a:rPr lang="en-US" dirty="0" smtClean="0"/>
              <a:t>FCFS</a:t>
            </a:r>
          </a:p>
          <a:p>
            <a:pPr>
              <a:tabLst>
                <a:tab pos="1711325" algn="l"/>
              </a:tabLst>
            </a:pPr>
            <a:r>
              <a:rPr lang="en-US" dirty="0" smtClean="0"/>
              <a:t>SSTF</a:t>
            </a:r>
          </a:p>
          <a:p>
            <a:pPr>
              <a:tabLst>
                <a:tab pos="1711325" algn="l"/>
              </a:tabLst>
            </a:pPr>
            <a:r>
              <a:rPr lang="en-US" dirty="0" smtClean="0"/>
              <a:t>SCAN</a:t>
            </a:r>
          </a:p>
          <a:p>
            <a:pPr>
              <a:tabLst>
                <a:tab pos="1711325" algn="l"/>
              </a:tabLst>
            </a:pPr>
            <a:r>
              <a:rPr lang="en-US" dirty="0" smtClean="0"/>
              <a:t>CSCAN</a:t>
            </a:r>
          </a:p>
          <a:p>
            <a:pPr>
              <a:tabLst>
                <a:tab pos="1711325" algn="l"/>
              </a:tabLst>
            </a:pPr>
            <a:r>
              <a:rPr lang="en-US" dirty="0" smtClean="0"/>
              <a:t>LOOK</a:t>
            </a:r>
          </a:p>
          <a:p>
            <a:pPr>
              <a:tabLst>
                <a:tab pos="1711325" algn="l"/>
              </a:tabLst>
            </a:pPr>
            <a:r>
              <a:rPr lang="en-US" dirty="0" smtClean="0"/>
              <a:t>CLOOK</a:t>
            </a:r>
          </a:p>
          <a:p>
            <a:pPr>
              <a:tabLst>
                <a:tab pos="1711325" algn="l"/>
              </a:tabLst>
            </a:pPr>
            <a:endParaRPr lang="en-US" dirty="0"/>
          </a:p>
          <a:p>
            <a:pPr>
              <a:tabLst>
                <a:tab pos="1711325" algn="l"/>
              </a:tabLst>
            </a:pPr>
            <a:r>
              <a:rPr lang="en-US" dirty="0"/>
              <a:t>We illustrate them with a request queue (0-199) of cylinders requested</a:t>
            </a:r>
          </a:p>
          <a:p>
            <a:pPr>
              <a:buFontTx/>
              <a:buNone/>
              <a:tabLst>
                <a:tab pos="1711325" algn="l"/>
              </a:tabLst>
            </a:pPr>
            <a:r>
              <a:rPr lang="en-US" dirty="0"/>
              <a:t>		</a:t>
            </a:r>
            <a:br>
              <a:rPr lang="en-US" dirty="0"/>
            </a:br>
            <a:r>
              <a:rPr lang="en-US" dirty="0"/>
              <a:t>	98, 183, 37, 122, 14, 124, 65, 67</a:t>
            </a:r>
          </a:p>
          <a:p>
            <a:pPr>
              <a:buFontTx/>
              <a:buNone/>
              <a:tabLst>
                <a:tab pos="1711325" algn="l"/>
              </a:tabLst>
            </a:pPr>
            <a:endParaRPr lang="en-US" dirty="0"/>
          </a:p>
          <a:p>
            <a:pPr>
              <a:buFontTx/>
              <a:buNone/>
              <a:tabLst>
                <a:tab pos="1711325" algn="l"/>
              </a:tabLst>
            </a:pPr>
            <a:r>
              <a:rPr lang="en-US" dirty="0"/>
              <a:t>	Head pointer is at 53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a:t>FCFS</a:t>
            </a:r>
          </a:p>
        </p:txBody>
      </p:sp>
      <p:sp>
        <p:nvSpPr>
          <p:cNvPr id="5" name="Content Placeholder 4"/>
          <p:cNvSpPr>
            <a:spLocks noGrp="1"/>
          </p:cNvSpPr>
          <p:nvPr>
            <p:ph idx="1"/>
          </p:nvPr>
        </p:nvSpPr>
        <p:spPr/>
        <p:txBody>
          <a:bodyPr/>
          <a:lstStyle/>
          <a:p>
            <a:r>
              <a:rPr lang="en-US" dirty="0" smtClean="0"/>
              <a:t>Arrival order of service requests is used</a:t>
            </a:r>
            <a:endParaRPr lang="en-US" dirty="0"/>
          </a:p>
        </p:txBody>
      </p:sp>
      <p:pic>
        <p:nvPicPr>
          <p:cNvPr id="43011" name="Picture 3"/>
          <p:cNvPicPr>
            <a:picLocks noChangeAspect="1" noChangeArrowheads="1"/>
          </p:cNvPicPr>
          <p:nvPr/>
        </p:nvPicPr>
        <p:blipFill>
          <a:blip r:embed="rId2"/>
          <a:srcRect l="1001" t="9740" r="514" b="9470"/>
          <a:stretch>
            <a:fillRect/>
          </a:stretch>
        </p:blipFill>
        <p:spPr bwMode="auto">
          <a:xfrm>
            <a:off x="838200" y="2819400"/>
            <a:ext cx="6630988" cy="3837745"/>
          </a:xfrm>
          <a:prstGeom prst="rect">
            <a:avLst/>
          </a:prstGeom>
          <a:noFill/>
          <a:ln w="57150" cmpd="thickThin">
            <a:solidFill>
              <a:schemeClr val="tx1"/>
            </a:solidFill>
            <a:miter lim="800000"/>
            <a:headEnd/>
            <a:tailEnd/>
          </a:ln>
          <a:effectLst/>
        </p:spPr>
      </p:pic>
      <p:sp>
        <p:nvSpPr>
          <p:cNvPr id="43012" name="Text Box 4"/>
          <p:cNvSpPr txBox="1">
            <a:spLocks noChangeArrowheads="1"/>
          </p:cNvSpPr>
          <p:nvPr/>
        </p:nvSpPr>
        <p:spPr bwMode="auto">
          <a:xfrm>
            <a:off x="3459163" y="5675313"/>
            <a:ext cx="4557712" cy="396875"/>
          </a:xfrm>
          <a:prstGeom prst="rect">
            <a:avLst/>
          </a:prstGeom>
          <a:noFill/>
          <a:ln w="9525">
            <a:noFill/>
            <a:miter lim="800000"/>
            <a:headEnd/>
            <a:tailEnd/>
          </a:ln>
          <a:effectLst/>
        </p:spPr>
        <p:txBody>
          <a:bodyPr wrap="none" anchor="ctr">
            <a:spAutoFit/>
          </a:bodyPr>
          <a:lstStyle/>
          <a:p>
            <a:pPr eaLnBrk="0" hangingPunct="0">
              <a:spcBef>
                <a:spcPct val="50000"/>
              </a:spcBef>
            </a:pPr>
            <a:r>
              <a:rPr lang="en-US" sz="2000" i="0">
                <a:solidFill>
                  <a:schemeClr val="tx1"/>
                </a:solidFill>
                <a:latin typeface="Helvetica" pitchFamily="34" charset="0"/>
              </a:rPr>
              <a:t>Total head movement of 640 cylinders.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lstStyle/>
          <a:p>
            <a:r>
              <a:rPr lang="en-US" dirty="0" smtClean="0"/>
              <a:t>File management is a major function of an operating system</a:t>
            </a:r>
          </a:p>
          <a:p>
            <a:r>
              <a:rPr lang="en-US" dirty="0" smtClean="0"/>
              <a:t>User need know how data is stored or retrieved from secondary storage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SSTF</a:t>
            </a:r>
          </a:p>
        </p:txBody>
      </p:sp>
      <p:sp>
        <p:nvSpPr>
          <p:cNvPr id="44035" name="Rectangle 3"/>
          <p:cNvSpPr>
            <a:spLocks noGrp="1" noChangeArrowheads="1"/>
          </p:cNvSpPr>
          <p:nvPr>
            <p:ph idx="1"/>
          </p:nvPr>
        </p:nvSpPr>
        <p:spPr/>
        <p:txBody>
          <a:bodyPr/>
          <a:lstStyle/>
          <a:p>
            <a:r>
              <a:rPr lang="en-US" dirty="0"/>
              <a:t>Selects the request with the minimum seek time from the current head position.</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SSTF </a:t>
            </a:r>
          </a:p>
        </p:txBody>
      </p:sp>
      <p:sp>
        <p:nvSpPr>
          <p:cNvPr id="5" name="Content Placeholder 4"/>
          <p:cNvSpPr>
            <a:spLocks noGrp="1"/>
          </p:cNvSpPr>
          <p:nvPr>
            <p:ph idx="1"/>
          </p:nvPr>
        </p:nvSpPr>
        <p:spPr/>
        <p:txBody>
          <a:bodyPr/>
          <a:lstStyle/>
          <a:p>
            <a:endParaRPr lang="en-US" dirty="0"/>
          </a:p>
        </p:txBody>
      </p:sp>
      <p:pic>
        <p:nvPicPr>
          <p:cNvPr id="45059" name="Picture 3"/>
          <p:cNvPicPr>
            <a:picLocks noChangeAspect="1" noChangeArrowheads="1"/>
          </p:cNvPicPr>
          <p:nvPr/>
        </p:nvPicPr>
        <p:blipFill>
          <a:blip r:embed="rId2"/>
          <a:srcRect l="681" t="9895" r="658" b="9366"/>
          <a:stretch>
            <a:fillRect/>
          </a:stretch>
        </p:blipFill>
        <p:spPr bwMode="auto">
          <a:xfrm>
            <a:off x="1173163" y="1149350"/>
            <a:ext cx="6678612" cy="4371975"/>
          </a:xfrm>
          <a:prstGeom prst="rect">
            <a:avLst/>
          </a:prstGeom>
          <a:noFill/>
          <a:ln w="57150" cmpd="thickThin">
            <a:solidFill>
              <a:schemeClr val="tx1"/>
            </a:solidFill>
            <a:miter lim="800000"/>
            <a:headEnd/>
            <a:tailEnd/>
          </a:ln>
          <a:effectLst/>
        </p:spPr>
      </p:pic>
      <p:sp>
        <p:nvSpPr>
          <p:cNvPr id="45060" name="Text Box 4"/>
          <p:cNvSpPr txBox="1">
            <a:spLocks noChangeArrowheads="1"/>
          </p:cNvSpPr>
          <p:nvPr/>
        </p:nvSpPr>
        <p:spPr bwMode="auto">
          <a:xfrm>
            <a:off x="3273425" y="5665788"/>
            <a:ext cx="4557713" cy="396875"/>
          </a:xfrm>
          <a:prstGeom prst="rect">
            <a:avLst/>
          </a:prstGeom>
          <a:noFill/>
          <a:ln w="9525">
            <a:noFill/>
            <a:miter lim="800000"/>
            <a:headEnd/>
            <a:tailEnd/>
          </a:ln>
          <a:effectLst/>
        </p:spPr>
        <p:txBody>
          <a:bodyPr anchor="ctr">
            <a:spAutoFit/>
          </a:bodyPr>
          <a:lstStyle/>
          <a:p>
            <a:pPr eaLnBrk="0" hangingPunct="0">
              <a:spcBef>
                <a:spcPct val="50000"/>
              </a:spcBef>
            </a:pPr>
            <a:r>
              <a:rPr lang="en-US" sz="2000" i="0">
                <a:solidFill>
                  <a:schemeClr val="tx1"/>
                </a:solidFill>
                <a:latin typeface="Helvetica" pitchFamily="34" charset="0"/>
              </a:rPr>
              <a:t>Total head movement of 236 cylinders.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SCAN</a:t>
            </a:r>
          </a:p>
        </p:txBody>
      </p:sp>
      <p:sp>
        <p:nvSpPr>
          <p:cNvPr id="46083" name="Rectangle 3"/>
          <p:cNvSpPr>
            <a:spLocks noGrp="1" noChangeArrowheads="1"/>
          </p:cNvSpPr>
          <p:nvPr>
            <p:ph idx="1"/>
          </p:nvPr>
        </p:nvSpPr>
        <p:spPr/>
        <p:txBody>
          <a:bodyPr/>
          <a:lstStyle/>
          <a:p>
            <a:r>
              <a:rPr lang="en-US" dirty="0"/>
              <a:t>The disk arm starts at one end of the disk, and moves toward the other end, servicing requests until it gets to the other end of the disk, where the head movement is reversed and servicing continues.</a:t>
            </a:r>
          </a:p>
          <a:p>
            <a:r>
              <a:rPr lang="en-US" dirty="0"/>
              <a:t>Sometimes called the </a:t>
            </a:r>
            <a:r>
              <a:rPr lang="en-US" i="1" dirty="0"/>
              <a:t>elevator algorithm</a:t>
            </a:r>
            <a:r>
              <a:rPr lang="en-US" dirty="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SCAN (Cont.)</a:t>
            </a:r>
          </a:p>
        </p:txBody>
      </p:sp>
      <p:sp>
        <p:nvSpPr>
          <p:cNvPr id="5" name="Content Placeholder 4"/>
          <p:cNvSpPr>
            <a:spLocks noGrp="1"/>
          </p:cNvSpPr>
          <p:nvPr>
            <p:ph idx="1"/>
          </p:nvPr>
        </p:nvSpPr>
        <p:spPr/>
        <p:txBody>
          <a:bodyPr/>
          <a:lstStyle/>
          <a:p>
            <a:endParaRPr lang="en-US" dirty="0"/>
          </a:p>
        </p:txBody>
      </p:sp>
      <p:pic>
        <p:nvPicPr>
          <p:cNvPr id="47107" name="Picture 3"/>
          <p:cNvPicPr>
            <a:picLocks noChangeAspect="1" noChangeArrowheads="1"/>
          </p:cNvPicPr>
          <p:nvPr/>
        </p:nvPicPr>
        <p:blipFill>
          <a:blip r:embed="rId2"/>
          <a:srcRect l="645" t="8105" r="438" b="7816"/>
          <a:stretch>
            <a:fillRect/>
          </a:stretch>
        </p:blipFill>
        <p:spPr bwMode="auto">
          <a:xfrm rot="10800000">
            <a:off x="383720" y="1573299"/>
            <a:ext cx="8521257" cy="3990208"/>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C-SCAN</a:t>
            </a:r>
          </a:p>
        </p:txBody>
      </p:sp>
      <p:sp>
        <p:nvSpPr>
          <p:cNvPr id="48131" name="Rectangle 3"/>
          <p:cNvSpPr>
            <a:spLocks noGrp="1" noChangeArrowheads="1"/>
          </p:cNvSpPr>
          <p:nvPr>
            <p:ph idx="1"/>
          </p:nvPr>
        </p:nvSpPr>
        <p:spPr/>
        <p:txBody>
          <a:bodyPr>
            <a:normAutofit/>
          </a:bodyPr>
          <a:lstStyle/>
          <a:p>
            <a:r>
              <a:rPr lang="en-US" dirty="0" smtClean="0"/>
              <a:t>The </a:t>
            </a:r>
            <a:r>
              <a:rPr lang="en-US" dirty="0"/>
              <a:t>head moves from one end of the disk to the other. servicing requests as it goes.  When it reaches the other end, however, it immediately returns to the beginning of the disk, without servicing any requests on the return trip.</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a:t>C-SCAN (Cont.)</a:t>
            </a:r>
          </a:p>
        </p:txBody>
      </p:sp>
      <p:sp>
        <p:nvSpPr>
          <p:cNvPr id="4" name="Content Placeholder 3"/>
          <p:cNvSpPr>
            <a:spLocks noGrp="1"/>
          </p:cNvSpPr>
          <p:nvPr>
            <p:ph idx="1"/>
          </p:nvPr>
        </p:nvSpPr>
        <p:spPr/>
        <p:txBody>
          <a:bodyPr/>
          <a:lstStyle/>
          <a:p>
            <a:endParaRPr lang="en-US"/>
          </a:p>
        </p:txBody>
      </p:sp>
      <p:pic>
        <p:nvPicPr>
          <p:cNvPr id="49155" name="Picture 3"/>
          <p:cNvPicPr>
            <a:picLocks noChangeAspect="1" noChangeArrowheads="1"/>
          </p:cNvPicPr>
          <p:nvPr/>
        </p:nvPicPr>
        <p:blipFill>
          <a:blip r:embed="rId2"/>
          <a:srcRect l="690" t="7787" r="714" b="7481"/>
          <a:stretch>
            <a:fillRect/>
          </a:stretch>
        </p:blipFill>
        <p:spPr bwMode="auto">
          <a:xfrm>
            <a:off x="963613" y="1298575"/>
            <a:ext cx="6283325" cy="431800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LOOK and C-LOOK</a:t>
            </a:r>
          </a:p>
        </p:txBody>
      </p:sp>
      <p:sp>
        <p:nvSpPr>
          <p:cNvPr id="50179" name="Rectangle 3"/>
          <p:cNvSpPr>
            <a:spLocks noGrp="1" noChangeArrowheads="1"/>
          </p:cNvSpPr>
          <p:nvPr>
            <p:ph idx="1"/>
          </p:nvPr>
        </p:nvSpPr>
        <p:spPr/>
        <p:txBody>
          <a:bodyPr/>
          <a:lstStyle/>
          <a:p>
            <a:r>
              <a:rPr lang="en-US"/>
              <a:t>Arm only goes as far as the last request in each direction instead of till the last cylinder</a:t>
            </a:r>
          </a:p>
          <a:p>
            <a:r>
              <a:rPr lang="en-US"/>
              <a:t>LOOK and C-LOOK are obtained from SCAN and C-SCAN by using this idea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C-LOOK (Cont.)</a:t>
            </a:r>
          </a:p>
        </p:txBody>
      </p:sp>
      <p:sp>
        <p:nvSpPr>
          <p:cNvPr id="4" name="Content Placeholder 3"/>
          <p:cNvSpPr>
            <a:spLocks noGrp="1"/>
          </p:cNvSpPr>
          <p:nvPr>
            <p:ph idx="1"/>
          </p:nvPr>
        </p:nvSpPr>
        <p:spPr/>
        <p:txBody>
          <a:bodyPr/>
          <a:lstStyle/>
          <a:p>
            <a:endParaRPr lang="en-US"/>
          </a:p>
        </p:txBody>
      </p:sp>
      <p:pic>
        <p:nvPicPr>
          <p:cNvPr id="51203" name="Picture 3"/>
          <p:cNvPicPr>
            <a:picLocks noChangeAspect="1" noChangeArrowheads="1"/>
          </p:cNvPicPr>
          <p:nvPr/>
        </p:nvPicPr>
        <p:blipFill>
          <a:blip r:embed="rId2"/>
          <a:srcRect l="894" t="7645" r="459" b="7677"/>
          <a:stretch>
            <a:fillRect/>
          </a:stretch>
        </p:blipFill>
        <p:spPr bwMode="auto">
          <a:xfrm>
            <a:off x="873125" y="1130300"/>
            <a:ext cx="6711950" cy="461010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t>Selecting a Disk-Scheduling Algorithm</a:t>
            </a:r>
          </a:p>
        </p:txBody>
      </p:sp>
      <p:sp>
        <p:nvSpPr>
          <p:cNvPr id="52227" name="Rectangle 3"/>
          <p:cNvSpPr>
            <a:spLocks noGrp="1" noChangeArrowheads="1"/>
          </p:cNvSpPr>
          <p:nvPr>
            <p:ph idx="1"/>
          </p:nvPr>
        </p:nvSpPr>
        <p:spPr/>
        <p:txBody>
          <a:bodyPr>
            <a:normAutofit fontScale="70000" lnSpcReduction="20000"/>
          </a:bodyPr>
          <a:lstStyle/>
          <a:p>
            <a:pPr>
              <a:lnSpc>
                <a:spcPct val="110000"/>
              </a:lnSpc>
            </a:pPr>
            <a:r>
              <a:rPr lang="en-US"/>
              <a:t>SSTF is common and has a natural appeal</a:t>
            </a:r>
          </a:p>
          <a:p>
            <a:pPr>
              <a:lnSpc>
                <a:spcPct val="110000"/>
              </a:lnSpc>
            </a:pPr>
            <a:r>
              <a:rPr lang="en-US"/>
              <a:t>SCAN and C-SCAN perform better for systems that place a heavy load on the disk.</a:t>
            </a:r>
          </a:p>
          <a:p>
            <a:pPr>
              <a:lnSpc>
                <a:spcPct val="110000"/>
              </a:lnSpc>
            </a:pPr>
            <a:r>
              <a:rPr lang="en-US"/>
              <a:t>Performance depends on the number and types of requests.</a:t>
            </a:r>
          </a:p>
          <a:p>
            <a:pPr>
              <a:lnSpc>
                <a:spcPct val="110000"/>
              </a:lnSpc>
            </a:pPr>
            <a:r>
              <a:rPr lang="en-US"/>
              <a:t>Requests for disk service can be influenced by the file allocation method.</a:t>
            </a:r>
          </a:p>
          <a:p>
            <a:pPr>
              <a:lnSpc>
                <a:spcPct val="110000"/>
              </a:lnSpc>
            </a:pPr>
            <a:r>
              <a:rPr lang="en-US"/>
              <a:t>The disk-scheduling algorithm should be written as a separate module of the operating system, allowing it to be replaced with a different algorithm if necessary.</a:t>
            </a:r>
          </a:p>
          <a:p>
            <a:pPr>
              <a:lnSpc>
                <a:spcPct val="110000"/>
              </a:lnSpc>
            </a:pPr>
            <a:r>
              <a:rPr lang="en-US"/>
              <a:t>Either SSTF or LOOK is a reasonable choice for the default algorithm.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Directory Structure</a:t>
            </a:r>
          </a:p>
        </p:txBody>
      </p:sp>
      <p:sp>
        <p:nvSpPr>
          <p:cNvPr id="132099" name="Rectangle 3"/>
          <p:cNvSpPr>
            <a:spLocks noGrp="1" noChangeArrowheads="1"/>
          </p:cNvSpPr>
          <p:nvPr>
            <p:ph idx="1"/>
          </p:nvPr>
        </p:nvSpPr>
        <p:spPr/>
        <p:txBody>
          <a:bodyPr>
            <a:normAutofit/>
          </a:bodyPr>
          <a:lstStyle/>
          <a:p>
            <a:r>
              <a:rPr lang="en-US" dirty="0"/>
              <a:t>file systems may consist of millions of </a:t>
            </a:r>
            <a:r>
              <a:rPr lang="en-US" dirty="0" smtClean="0"/>
              <a:t>files</a:t>
            </a:r>
            <a:endParaRPr lang="en-US" dirty="0"/>
          </a:p>
          <a:p>
            <a:r>
              <a:rPr lang="en-US" dirty="0"/>
              <a:t>Typically, OS defines</a:t>
            </a:r>
          </a:p>
          <a:p>
            <a:pPr lvl="1"/>
            <a:r>
              <a:rPr lang="en-US" dirty="0"/>
              <a:t>Containers that can store files</a:t>
            </a:r>
          </a:p>
          <a:p>
            <a:pPr lvl="2"/>
            <a:r>
              <a:rPr lang="en-US" dirty="0"/>
              <a:t>Called partitions, volumes, etc</a:t>
            </a:r>
          </a:p>
          <a:p>
            <a:pPr lvl="2"/>
            <a:r>
              <a:rPr lang="en-US" dirty="0"/>
              <a:t>May span one or more devices</a:t>
            </a:r>
          </a:p>
          <a:p>
            <a:pPr lvl="1"/>
            <a:r>
              <a:rPr lang="en-US" dirty="0" smtClean="0"/>
              <a:t>A Directory provides a logical grouping of files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Storage</a:t>
            </a:r>
            <a:endParaRPr lang="en-US" dirty="0"/>
          </a:p>
        </p:txBody>
      </p:sp>
      <p:sp>
        <p:nvSpPr>
          <p:cNvPr id="3" name="Content Placeholder 2"/>
          <p:cNvSpPr>
            <a:spLocks noGrp="1"/>
          </p:cNvSpPr>
          <p:nvPr>
            <p:ph idx="1"/>
          </p:nvPr>
        </p:nvSpPr>
        <p:spPr/>
        <p:txBody>
          <a:bodyPr/>
          <a:lstStyle/>
          <a:p>
            <a:r>
              <a:rPr lang="en-US" dirty="0" smtClean="0"/>
              <a:t>There are two levels of storage in a computer</a:t>
            </a:r>
          </a:p>
          <a:p>
            <a:pPr lvl="1"/>
            <a:r>
              <a:rPr lang="en-US" dirty="0" smtClean="0"/>
              <a:t>Main memory – Temporary stores data and programs being executed - volatile</a:t>
            </a:r>
          </a:p>
          <a:p>
            <a:pPr lvl="1"/>
            <a:r>
              <a:rPr lang="en-US" dirty="0" smtClean="0"/>
              <a:t>Secondary storage  - stores data and programs permanently, for future use. Non-volatile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a:t>Information in a Device Directory</a:t>
            </a:r>
          </a:p>
        </p:txBody>
      </p:sp>
      <p:sp>
        <p:nvSpPr>
          <p:cNvPr id="56323" name="Rectangle 3"/>
          <p:cNvSpPr>
            <a:spLocks noGrp="1" noChangeArrowheads="1"/>
          </p:cNvSpPr>
          <p:nvPr>
            <p:ph idx="1"/>
          </p:nvPr>
        </p:nvSpPr>
        <p:spPr/>
        <p:txBody>
          <a:bodyPr>
            <a:normAutofit lnSpcReduction="10000"/>
          </a:bodyPr>
          <a:lstStyle/>
          <a:p>
            <a:pPr lvl="1"/>
            <a:r>
              <a:rPr lang="en-US" dirty="0"/>
              <a:t>Name </a:t>
            </a:r>
          </a:p>
          <a:p>
            <a:pPr lvl="1"/>
            <a:r>
              <a:rPr lang="en-US" dirty="0"/>
              <a:t>Type</a:t>
            </a:r>
          </a:p>
          <a:p>
            <a:pPr lvl="1"/>
            <a:r>
              <a:rPr lang="en-US" dirty="0"/>
              <a:t>Address </a:t>
            </a:r>
          </a:p>
          <a:p>
            <a:pPr lvl="1"/>
            <a:r>
              <a:rPr lang="en-US" dirty="0"/>
              <a:t>Current length</a:t>
            </a:r>
          </a:p>
          <a:p>
            <a:pPr lvl="1"/>
            <a:r>
              <a:rPr lang="en-US" dirty="0"/>
              <a:t>Maximum length</a:t>
            </a:r>
          </a:p>
          <a:p>
            <a:pPr lvl="1"/>
            <a:r>
              <a:rPr lang="en-US" dirty="0"/>
              <a:t>Date last accessed </a:t>
            </a:r>
          </a:p>
          <a:p>
            <a:pPr lvl="1"/>
            <a:r>
              <a:rPr lang="en-US" dirty="0"/>
              <a:t>Date last updated </a:t>
            </a:r>
          </a:p>
          <a:p>
            <a:pPr lvl="1"/>
            <a:r>
              <a:rPr lang="en-US" dirty="0"/>
              <a:t>Owner ID </a:t>
            </a:r>
          </a:p>
          <a:p>
            <a:pPr lvl="1"/>
            <a:r>
              <a:rPr lang="en-US" dirty="0"/>
              <a:t>Protection information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fontScale="90000"/>
          </a:bodyPr>
          <a:lstStyle/>
          <a:p>
            <a:r>
              <a:rPr lang="en-US"/>
              <a:t>Organize the Directory (Logically) to Obtain</a:t>
            </a:r>
          </a:p>
        </p:txBody>
      </p:sp>
      <p:sp>
        <p:nvSpPr>
          <p:cNvPr id="128003" name="Rectangle 3"/>
          <p:cNvSpPr>
            <a:spLocks noGrp="1" noChangeArrowheads="1"/>
          </p:cNvSpPr>
          <p:nvPr>
            <p:ph idx="1"/>
          </p:nvPr>
        </p:nvSpPr>
        <p:spPr/>
        <p:txBody>
          <a:bodyPr/>
          <a:lstStyle/>
          <a:p>
            <a:r>
              <a:rPr lang="en-US" b="1"/>
              <a:t>Efficiency</a:t>
            </a:r>
            <a:r>
              <a:rPr lang="en-US"/>
              <a:t> – locating a file quickly.</a:t>
            </a:r>
          </a:p>
          <a:p>
            <a:r>
              <a:rPr lang="en-US" b="1"/>
              <a:t>Naming</a:t>
            </a:r>
            <a:r>
              <a:rPr lang="en-US"/>
              <a:t> – convenient to users.</a:t>
            </a:r>
          </a:p>
          <a:p>
            <a:pPr lvl="1"/>
            <a:r>
              <a:rPr lang="en-US"/>
              <a:t>Two users can have same name for different files.</a:t>
            </a:r>
          </a:p>
          <a:p>
            <a:pPr lvl="1"/>
            <a:r>
              <a:rPr lang="en-US"/>
              <a:t>The same file can have several different names.</a:t>
            </a:r>
          </a:p>
          <a:p>
            <a:r>
              <a:rPr lang="en-US" b="1"/>
              <a:t>Grouping</a:t>
            </a:r>
            <a:r>
              <a:rPr lang="en-US"/>
              <a:t> – logical grouping of files by properties, (e.g., all Java programs, all games, …)</a:t>
            </a:r>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Evolution of Directory Structures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Single-Level Directory</a:t>
            </a:r>
            <a:endParaRPr lang="en-US" sz="2000"/>
          </a:p>
        </p:txBody>
      </p:sp>
      <p:sp>
        <p:nvSpPr>
          <p:cNvPr id="59395" name="Rectangle 3"/>
          <p:cNvSpPr>
            <a:spLocks noGrp="1" noChangeArrowheads="1"/>
          </p:cNvSpPr>
          <p:nvPr>
            <p:ph idx="1"/>
          </p:nvPr>
        </p:nvSpPr>
        <p:spPr/>
        <p:txBody>
          <a:bodyPr/>
          <a:lstStyle/>
          <a:p>
            <a:r>
              <a:rPr lang="en-US"/>
              <a:t>A single directory for all users.</a:t>
            </a:r>
          </a:p>
        </p:txBody>
      </p:sp>
      <p:pic>
        <p:nvPicPr>
          <p:cNvPr id="59396" name="Picture 4"/>
          <p:cNvPicPr>
            <a:picLocks noChangeAspect="1" noChangeArrowheads="1"/>
          </p:cNvPicPr>
          <p:nvPr/>
        </p:nvPicPr>
        <p:blipFill>
          <a:blip r:embed="rId2"/>
          <a:srcRect l="562" t="37015" r="401" b="36288"/>
          <a:stretch>
            <a:fillRect/>
          </a:stretch>
        </p:blipFill>
        <p:spPr bwMode="auto">
          <a:xfrm>
            <a:off x="815975" y="2416175"/>
            <a:ext cx="6635750" cy="1430338"/>
          </a:xfrm>
          <a:prstGeom prst="rect">
            <a:avLst/>
          </a:prstGeom>
          <a:noFill/>
          <a:ln w="57150" cmpd="thickThin">
            <a:solidFill>
              <a:schemeClr val="tx1"/>
            </a:solidFill>
            <a:miter lim="800000"/>
            <a:headEnd/>
            <a:tailEnd/>
          </a:ln>
          <a:effectLst/>
        </p:spPr>
      </p:pic>
      <p:sp>
        <p:nvSpPr>
          <p:cNvPr id="59397" name="Rectangle 5"/>
          <p:cNvSpPr>
            <a:spLocks noChangeArrowheads="1"/>
          </p:cNvSpPr>
          <p:nvPr/>
        </p:nvSpPr>
        <p:spPr bwMode="auto">
          <a:xfrm>
            <a:off x="911225" y="4213225"/>
            <a:ext cx="7029450" cy="561975"/>
          </a:xfrm>
          <a:prstGeom prst="rect">
            <a:avLst/>
          </a:prstGeom>
          <a:noFill/>
          <a:ln w="9525">
            <a:noFill/>
            <a:miter lim="800000"/>
            <a:headEnd/>
            <a:tailEnd/>
          </a:ln>
          <a:effectLst/>
        </p:spPr>
        <p:txBody>
          <a:bodyPr/>
          <a:lstStyle/>
          <a:p>
            <a:pPr algn="l" eaLnBrk="0" hangingPunct="0"/>
            <a:r>
              <a:rPr lang="en-US" sz="2000" i="0">
                <a:solidFill>
                  <a:schemeClr val="tx1"/>
                </a:solidFill>
                <a:latin typeface="Helvetica" pitchFamily="34" charset="0"/>
              </a:rPr>
              <a:t>Naming problem</a:t>
            </a:r>
            <a:br>
              <a:rPr lang="en-US" sz="2000" i="0">
                <a:solidFill>
                  <a:schemeClr val="tx1"/>
                </a:solidFill>
                <a:latin typeface="Helvetica" pitchFamily="34" charset="0"/>
              </a:rPr>
            </a:br>
            <a:endParaRPr lang="en-US" sz="2000" i="0">
              <a:solidFill>
                <a:schemeClr val="tx1"/>
              </a:solidFill>
              <a:latin typeface="Helvetica" pitchFamily="34" charset="0"/>
            </a:endParaRPr>
          </a:p>
          <a:p>
            <a:pPr algn="l" eaLnBrk="0" hangingPunct="0"/>
            <a:r>
              <a:rPr lang="en-US" sz="2000" i="0">
                <a:solidFill>
                  <a:schemeClr val="tx1"/>
                </a:solidFill>
                <a:latin typeface="Helvetica" pitchFamily="34" charset="0"/>
              </a:rPr>
              <a:t>Grouping problem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Two-Level Directory</a:t>
            </a:r>
            <a:endParaRPr lang="en-US" sz="2000"/>
          </a:p>
        </p:txBody>
      </p:sp>
      <p:sp>
        <p:nvSpPr>
          <p:cNvPr id="60419" name="Rectangle 3"/>
          <p:cNvSpPr>
            <a:spLocks noGrp="1" noChangeArrowheads="1"/>
          </p:cNvSpPr>
          <p:nvPr>
            <p:ph idx="1"/>
          </p:nvPr>
        </p:nvSpPr>
        <p:spPr/>
        <p:txBody>
          <a:bodyPr/>
          <a:lstStyle/>
          <a:p>
            <a:r>
              <a:rPr lang="en-US"/>
              <a:t>Separate directory for each user.</a:t>
            </a:r>
          </a:p>
        </p:txBody>
      </p:sp>
      <p:pic>
        <p:nvPicPr>
          <p:cNvPr id="60420" name="Picture 4"/>
          <p:cNvPicPr>
            <a:picLocks noChangeAspect="1" noChangeArrowheads="1"/>
          </p:cNvPicPr>
          <p:nvPr/>
        </p:nvPicPr>
        <p:blipFill>
          <a:blip r:embed="rId2"/>
          <a:srcRect l="650" t="30074" r="604" b="29224"/>
          <a:stretch>
            <a:fillRect/>
          </a:stretch>
        </p:blipFill>
        <p:spPr bwMode="auto">
          <a:xfrm>
            <a:off x="1101725" y="2041525"/>
            <a:ext cx="7099300" cy="2312988"/>
          </a:xfrm>
          <a:prstGeom prst="rect">
            <a:avLst/>
          </a:prstGeom>
          <a:noFill/>
          <a:ln w="57150" cmpd="thickThin">
            <a:solidFill>
              <a:schemeClr val="tx1"/>
            </a:solidFill>
            <a:miter lim="800000"/>
            <a:headEnd/>
            <a:tailEnd/>
          </a:ln>
          <a:effectLst/>
        </p:spPr>
      </p:pic>
      <p:sp>
        <p:nvSpPr>
          <p:cNvPr id="60421" name="Rectangle 5"/>
          <p:cNvSpPr>
            <a:spLocks noChangeArrowheads="1"/>
          </p:cNvSpPr>
          <p:nvPr/>
        </p:nvSpPr>
        <p:spPr bwMode="auto">
          <a:xfrm>
            <a:off x="982663" y="4575175"/>
            <a:ext cx="7029450" cy="549275"/>
          </a:xfrm>
          <a:prstGeom prst="rect">
            <a:avLst/>
          </a:prstGeom>
          <a:noFill/>
          <a:ln w="9525">
            <a:noFill/>
            <a:miter lim="800000"/>
            <a:headEnd/>
            <a:tailEnd/>
          </a:ln>
          <a:effectLst/>
        </p:spPr>
        <p:txBody>
          <a:bodyPr/>
          <a:lstStyle/>
          <a:p>
            <a:pPr algn="l" eaLnBrk="0" hangingPunct="0">
              <a:buFontTx/>
              <a:buChar char="•"/>
            </a:pPr>
            <a:r>
              <a:rPr lang="en-US" sz="2000" i="0">
                <a:solidFill>
                  <a:schemeClr val="tx1"/>
                </a:solidFill>
                <a:latin typeface="Helvetica" pitchFamily="34" charset="0"/>
              </a:rPr>
              <a:t>Path name</a:t>
            </a:r>
          </a:p>
          <a:p>
            <a:pPr algn="l" eaLnBrk="0" hangingPunct="0">
              <a:buFontTx/>
              <a:buChar char="•"/>
            </a:pPr>
            <a:r>
              <a:rPr lang="en-US" sz="2000" i="0">
                <a:solidFill>
                  <a:schemeClr val="tx1"/>
                </a:solidFill>
                <a:latin typeface="Helvetica" pitchFamily="34" charset="0"/>
              </a:rPr>
              <a:t>Can have the same file name for different user</a:t>
            </a:r>
          </a:p>
          <a:p>
            <a:pPr algn="l" eaLnBrk="0" hangingPunct="0">
              <a:buFontTx/>
              <a:buChar char="•"/>
            </a:pPr>
            <a:r>
              <a:rPr lang="en-US" sz="2000" i="0">
                <a:solidFill>
                  <a:schemeClr val="tx1"/>
                </a:solidFill>
                <a:latin typeface="Helvetica" pitchFamily="34" charset="0"/>
              </a:rPr>
              <a:t>Efficient searching</a:t>
            </a:r>
          </a:p>
          <a:p>
            <a:pPr algn="l" eaLnBrk="0" hangingPunct="0">
              <a:buFontTx/>
              <a:buChar char="•"/>
            </a:pPr>
            <a:r>
              <a:rPr lang="en-US" sz="2000" i="0">
                <a:solidFill>
                  <a:schemeClr val="tx1"/>
                </a:solidFill>
                <a:latin typeface="Helvetica" pitchFamily="34" charset="0"/>
              </a:rPr>
              <a:t>No grouping capability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Tree-Structured Directories</a:t>
            </a:r>
          </a:p>
        </p:txBody>
      </p:sp>
      <p:sp>
        <p:nvSpPr>
          <p:cNvPr id="4" name="Content Placeholder 3"/>
          <p:cNvSpPr>
            <a:spLocks noGrp="1"/>
          </p:cNvSpPr>
          <p:nvPr>
            <p:ph idx="1"/>
          </p:nvPr>
        </p:nvSpPr>
        <p:spPr/>
        <p:txBody>
          <a:bodyPr/>
          <a:lstStyle/>
          <a:p>
            <a:endParaRPr lang="en-US"/>
          </a:p>
        </p:txBody>
      </p:sp>
      <p:pic>
        <p:nvPicPr>
          <p:cNvPr id="61444" name="Picture 4"/>
          <p:cNvPicPr>
            <a:picLocks noChangeAspect="1" noChangeArrowheads="1"/>
          </p:cNvPicPr>
          <p:nvPr/>
        </p:nvPicPr>
        <p:blipFill>
          <a:blip r:embed="rId2"/>
          <a:srcRect l="636" t="7208" r="423" b="7057"/>
          <a:stretch>
            <a:fillRect/>
          </a:stretch>
        </p:blipFill>
        <p:spPr bwMode="auto">
          <a:xfrm>
            <a:off x="1216025" y="1309688"/>
            <a:ext cx="6673850" cy="4625975"/>
          </a:xfrm>
          <a:prstGeom prst="rect">
            <a:avLst/>
          </a:prstGeom>
          <a:noFill/>
          <a:ln w="57150" cmpd="thickThin">
            <a:solidFill>
              <a:schemeClr val="tx1"/>
            </a:solid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Allocation Methods</a:t>
            </a:r>
          </a:p>
        </p:txBody>
      </p:sp>
      <p:sp>
        <p:nvSpPr>
          <p:cNvPr id="124931" name="Rectangle 3"/>
          <p:cNvSpPr>
            <a:spLocks noGrp="1" noChangeArrowheads="1"/>
          </p:cNvSpPr>
          <p:nvPr>
            <p:ph idx="1"/>
          </p:nvPr>
        </p:nvSpPr>
        <p:spPr/>
        <p:txBody>
          <a:bodyPr/>
          <a:lstStyle/>
          <a:p>
            <a:r>
              <a:rPr lang="en-US"/>
              <a:t>An allocation method refers to how disk blocks are allocated for files:</a:t>
            </a:r>
          </a:p>
          <a:p>
            <a:endParaRPr lang="en-US"/>
          </a:p>
          <a:p>
            <a:pPr lvl="1"/>
            <a:r>
              <a:rPr lang="en-US"/>
              <a:t>Contiguous allocation</a:t>
            </a:r>
          </a:p>
          <a:p>
            <a:pPr lvl="1"/>
            <a:endParaRPr lang="en-US"/>
          </a:p>
          <a:p>
            <a:pPr lvl="1"/>
            <a:r>
              <a:rPr lang="en-US"/>
              <a:t>Linked allocation</a:t>
            </a:r>
          </a:p>
          <a:p>
            <a:pPr lvl="1"/>
            <a:endParaRPr lang="en-US"/>
          </a:p>
          <a:p>
            <a:pPr lvl="1"/>
            <a:r>
              <a:rPr lang="en-US"/>
              <a:t>Indexed allocation</a:t>
            </a:r>
          </a:p>
          <a:p>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Contiguous Allocation</a:t>
            </a:r>
          </a:p>
        </p:txBody>
      </p:sp>
      <p:sp>
        <p:nvSpPr>
          <p:cNvPr id="72707" name="Rectangle 3"/>
          <p:cNvSpPr>
            <a:spLocks noGrp="1" noChangeArrowheads="1"/>
          </p:cNvSpPr>
          <p:nvPr>
            <p:ph idx="1"/>
          </p:nvPr>
        </p:nvSpPr>
        <p:spPr>
          <a:xfrm>
            <a:off x="882650" y="1724025"/>
            <a:ext cx="7029450" cy="2686050"/>
          </a:xfrm>
        </p:spPr>
        <p:txBody>
          <a:bodyPr>
            <a:normAutofit fontScale="92500" lnSpcReduction="20000"/>
          </a:bodyPr>
          <a:lstStyle/>
          <a:p>
            <a:pPr>
              <a:lnSpc>
                <a:spcPct val="110000"/>
              </a:lnSpc>
            </a:pPr>
            <a:r>
              <a:rPr lang="en-US" sz="2000" dirty="0"/>
              <a:t>Each file occupies a set of contiguous blocks on the disk.</a:t>
            </a:r>
            <a:br>
              <a:rPr lang="en-US" sz="2000" dirty="0"/>
            </a:br>
            <a:endParaRPr lang="en-US" sz="2000" dirty="0"/>
          </a:p>
          <a:p>
            <a:pPr>
              <a:lnSpc>
                <a:spcPct val="110000"/>
              </a:lnSpc>
            </a:pPr>
            <a:r>
              <a:rPr lang="en-US" sz="2000" dirty="0"/>
              <a:t>Simple – only starting location (block #) and length (number of blocks) are required.</a:t>
            </a:r>
            <a:br>
              <a:rPr lang="en-US" sz="2000" dirty="0"/>
            </a:br>
            <a:r>
              <a:rPr lang="en-US" sz="2000" dirty="0"/>
              <a:t/>
            </a:r>
            <a:br>
              <a:rPr lang="en-US" sz="2000" dirty="0"/>
            </a:br>
            <a:endParaRPr lang="en-US" sz="2000" dirty="0"/>
          </a:p>
          <a:p>
            <a:pPr>
              <a:lnSpc>
                <a:spcPct val="110000"/>
              </a:lnSpc>
            </a:pPr>
            <a:r>
              <a:rPr lang="en-US" sz="2000" dirty="0"/>
              <a:t>Wasteful of space (dynamic storage-allocation problem).</a:t>
            </a:r>
            <a:br>
              <a:rPr lang="en-US" sz="2000" dirty="0"/>
            </a:br>
            <a:endParaRPr lang="en-US" sz="2000" dirty="0"/>
          </a:p>
          <a:p>
            <a:pPr>
              <a:lnSpc>
                <a:spcPct val="110000"/>
              </a:lnSpc>
            </a:pPr>
            <a:r>
              <a:rPr lang="en-US" sz="2000" dirty="0"/>
              <a:t>Files cannot grow.</a:t>
            </a:r>
          </a:p>
        </p:txBody>
      </p:sp>
      <p:sp>
        <p:nvSpPr>
          <p:cNvPr id="72713" name="Rectangle 9"/>
          <p:cNvSpPr>
            <a:spLocks noChangeArrowheads="1"/>
          </p:cNvSpPr>
          <p:nvPr/>
        </p:nvSpPr>
        <p:spPr bwMode="auto">
          <a:xfrm>
            <a:off x="882650" y="5399088"/>
            <a:ext cx="7029450" cy="968375"/>
          </a:xfrm>
          <a:prstGeom prst="rect">
            <a:avLst/>
          </a:prstGeom>
          <a:noFill/>
          <a:ln w="9525">
            <a:noFill/>
            <a:miter lim="800000"/>
            <a:headEnd/>
            <a:tailEnd/>
          </a:ln>
          <a:effectLst/>
        </p:spPr>
        <p:txBody>
          <a:bodyPr/>
          <a:lstStyle/>
          <a:p>
            <a:pPr algn="l" eaLnBrk="0" hangingPunct="0"/>
            <a:endParaRPr lang="en-US" sz="2400" i="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normAutofit fontScale="90000"/>
          </a:bodyPr>
          <a:lstStyle/>
          <a:p>
            <a:r>
              <a:rPr lang="en-US"/>
              <a:t>Contiguous Allocation of Disk Space</a:t>
            </a:r>
            <a:endParaRPr lang="en-US" sz="2000"/>
          </a:p>
        </p:txBody>
      </p:sp>
      <p:pic>
        <p:nvPicPr>
          <p:cNvPr id="125955" name="Picture 3"/>
          <p:cNvPicPr>
            <a:picLocks noChangeAspect="1" noChangeArrowheads="1"/>
          </p:cNvPicPr>
          <p:nvPr/>
        </p:nvPicPr>
        <p:blipFill>
          <a:blip r:embed="rId2"/>
          <a:srcRect l="14819" t="5881" r="14653" b="1823"/>
          <a:stretch>
            <a:fillRect/>
          </a:stretch>
        </p:blipFill>
        <p:spPr bwMode="auto">
          <a:xfrm>
            <a:off x="2251075" y="1217613"/>
            <a:ext cx="5160963" cy="5065712"/>
          </a:xfrm>
          <a:prstGeom prst="rect">
            <a:avLst/>
          </a:prstGeom>
          <a:noFill/>
          <a:ln w="57150" cmpd="thickThin">
            <a:solidFill>
              <a:schemeClr val="tx1"/>
            </a:solid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Linked Allocation</a:t>
            </a:r>
          </a:p>
        </p:txBody>
      </p:sp>
      <p:sp>
        <p:nvSpPr>
          <p:cNvPr id="73731" name="Rectangle 3"/>
          <p:cNvSpPr>
            <a:spLocks noGrp="1" noChangeArrowheads="1"/>
          </p:cNvSpPr>
          <p:nvPr>
            <p:ph idx="1"/>
          </p:nvPr>
        </p:nvSpPr>
        <p:spPr>
          <a:xfrm>
            <a:off x="457200" y="1066800"/>
            <a:ext cx="8382000" cy="869950"/>
          </a:xfrm>
        </p:spPr>
        <p:txBody>
          <a:bodyPr/>
          <a:lstStyle/>
          <a:p>
            <a:r>
              <a:rPr lang="en-US" sz="2000"/>
              <a:t>Each file is a linked list of disk blocks: blocks may be scattered anywhere on the disk.</a:t>
            </a:r>
          </a:p>
        </p:txBody>
      </p:sp>
      <p:grpSp>
        <p:nvGrpSpPr>
          <p:cNvPr id="2" name="Group 9"/>
          <p:cNvGrpSpPr>
            <a:grpSpLocks/>
          </p:cNvGrpSpPr>
          <p:nvPr/>
        </p:nvGrpSpPr>
        <p:grpSpPr bwMode="auto">
          <a:xfrm>
            <a:off x="2678113" y="2501900"/>
            <a:ext cx="2760662" cy="1500188"/>
            <a:chOff x="1687" y="1576"/>
            <a:chExt cx="1739" cy="945"/>
          </a:xfrm>
        </p:grpSpPr>
        <p:sp>
          <p:nvSpPr>
            <p:cNvPr id="73732" name="Rectangle 4"/>
            <p:cNvSpPr>
              <a:spLocks noChangeArrowheads="1"/>
            </p:cNvSpPr>
            <p:nvPr/>
          </p:nvSpPr>
          <p:spPr bwMode="auto">
            <a:xfrm>
              <a:off x="2481" y="1576"/>
              <a:ext cx="945" cy="272"/>
            </a:xfrm>
            <a:prstGeom prst="rect">
              <a:avLst/>
            </a:prstGeom>
            <a:solidFill>
              <a:schemeClr val="bg1"/>
            </a:solidFill>
            <a:ln w="9525">
              <a:solidFill>
                <a:schemeClr val="tx1"/>
              </a:solidFill>
              <a:miter lim="800000"/>
              <a:headEnd/>
              <a:tailEnd/>
            </a:ln>
            <a:effectLst/>
          </p:spPr>
          <p:txBody>
            <a:bodyPr wrap="none" anchor="ctr"/>
            <a:lstStyle/>
            <a:p>
              <a:pPr eaLnBrk="0" hangingPunct="0"/>
              <a:r>
                <a:rPr lang="en-US" sz="1800" i="0">
                  <a:solidFill>
                    <a:schemeClr val="tx1"/>
                  </a:solidFill>
                  <a:latin typeface="Helvetica" pitchFamily="34" charset="0"/>
                </a:rPr>
                <a:t>pointer</a:t>
              </a:r>
            </a:p>
          </p:txBody>
        </p:sp>
        <p:sp>
          <p:nvSpPr>
            <p:cNvPr id="73733" name="Rectangle 5"/>
            <p:cNvSpPr>
              <a:spLocks noChangeArrowheads="1"/>
            </p:cNvSpPr>
            <p:nvPr/>
          </p:nvSpPr>
          <p:spPr bwMode="auto">
            <a:xfrm>
              <a:off x="2481" y="1848"/>
              <a:ext cx="945" cy="673"/>
            </a:xfrm>
            <a:prstGeom prst="rect">
              <a:avLst/>
            </a:prstGeom>
            <a:solidFill>
              <a:schemeClr val="bg1"/>
            </a:solidFill>
            <a:ln w="9525">
              <a:solidFill>
                <a:schemeClr val="tx1"/>
              </a:solidFill>
              <a:miter lim="800000"/>
              <a:headEnd/>
              <a:tailEnd/>
            </a:ln>
            <a:effectLst/>
          </p:spPr>
          <p:txBody>
            <a:bodyPr wrap="none" anchor="ctr"/>
            <a:lstStyle/>
            <a:p>
              <a:r>
                <a:rPr lang="en-US" dirty="0" smtClean="0"/>
                <a:t>Data</a:t>
              </a:r>
              <a:endParaRPr lang="en-US" dirty="0"/>
            </a:p>
          </p:txBody>
        </p:sp>
        <p:sp>
          <p:nvSpPr>
            <p:cNvPr id="73734" name="Text Box 6"/>
            <p:cNvSpPr txBox="1">
              <a:spLocks noChangeArrowheads="1"/>
            </p:cNvSpPr>
            <p:nvPr/>
          </p:nvSpPr>
          <p:spPr bwMode="auto">
            <a:xfrm>
              <a:off x="1687" y="1597"/>
              <a:ext cx="776" cy="231"/>
            </a:xfrm>
            <a:prstGeom prst="rect">
              <a:avLst/>
            </a:prstGeom>
            <a:noFill/>
            <a:ln w="9525">
              <a:noFill/>
              <a:miter lim="800000"/>
              <a:headEnd/>
              <a:tailEnd/>
            </a:ln>
            <a:effectLst/>
          </p:spPr>
          <p:txBody>
            <a:bodyPr wrap="none" anchor="ctr">
              <a:spAutoFit/>
            </a:bodyPr>
            <a:lstStyle/>
            <a:p>
              <a:pPr eaLnBrk="0" hangingPunct="0">
                <a:spcBef>
                  <a:spcPct val="50000"/>
                </a:spcBef>
              </a:pPr>
              <a:r>
                <a:rPr lang="en-US" sz="1800" i="0">
                  <a:solidFill>
                    <a:schemeClr val="tx1"/>
                  </a:solidFill>
                  <a:latin typeface="Helvetica" pitchFamily="34" charset="0"/>
                </a:rPr>
                <a:t>block      =</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File System</a:t>
            </a:r>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file system is the most visible aspect of an operating system.</a:t>
            </a:r>
          </a:p>
          <a:p>
            <a:r>
              <a:rPr lang="en-US" dirty="0"/>
              <a:t>It provides the mechanism for on-line storage of and access to both data </a:t>
            </a:r>
            <a:r>
              <a:rPr lang="en-US" dirty="0" smtClean="0"/>
              <a:t>and programs </a:t>
            </a:r>
            <a:r>
              <a:rPr lang="en-US" dirty="0"/>
              <a:t>of the operating system and all the users of the computer system. </a:t>
            </a:r>
            <a:endParaRPr lang="en-US" dirty="0" smtClean="0"/>
          </a:p>
          <a:p>
            <a:r>
              <a:rPr lang="en-US" dirty="0" smtClean="0"/>
              <a:t>The file </a:t>
            </a:r>
            <a:r>
              <a:rPr lang="en-US" dirty="0"/>
              <a:t>system consists of two distinct parts: a collection </a:t>
            </a:r>
            <a:r>
              <a:rPr lang="en-US" dirty="0" smtClean="0"/>
              <a:t>of files</a:t>
            </a:r>
            <a:r>
              <a:rPr lang="en-US" dirty="0"/>
              <a:t>, each storing </a:t>
            </a:r>
            <a:r>
              <a:rPr lang="en-US" dirty="0" smtClean="0"/>
              <a:t>related data</a:t>
            </a:r>
            <a:r>
              <a:rPr lang="en-US" dirty="0"/>
              <a:t>, and a directory structure, which organizes and provides information </a:t>
            </a:r>
            <a:r>
              <a:rPr lang="en-US" dirty="0" smtClean="0"/>
              <a:t>about all </a:t>
            </a:r>
            <a:r>
              <a:rPr lang="en-US" dirty="0"/>
              <a:t>the files in the system.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Linked Allocation</a:t>
            </a:r>
            <a:endParaRPr lang="en-US" sz="2000"/>
          </a:p>
        </p:txBody>
      </p:sp>
      <p:pic>
        <p:nvPicPr>
          <p:cNvPr id="130051" name="Picture 3"/>
          <p:cNvPicPr>
            <a:picLocks noChangeAspect="1" noChangeArrowheads="1"/>
          </p:cNvPicPr>
          <p:nvPr/>
        </p:nvPicPr>
        <p:blipFill>
          <a:blip r:embed="rId2"/>
          <a:srcRect l="10561" t="801" r="10583" b="534"/>
          <a:stretch>
            <a:fillRect/>
          </a:stretch>
        </p:blipFill>
        <p:spPr bwMode="auto">
          <a:xfrm>
            <a:off x="2257425" y="1373188"/>
            <a:ext cx="4767263" cy="4773612"/>
          </a:xfrm>
          <a:prstGeom prst="rect">
            <a:avLst/>
          </a:prstGeom>
          <a:noFill/>
          <a:ln w="57150" cmpd="thickThin">
            <a:solidFill>
              <a:schemeClr val="tx1"/>
            </a:solid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Indexed Allocation</a:t>
            </a:r>
          </a:p>
        </p:txBody>
      </p:sp>
      <p:sp>
        <p:nvSpPr>
          <p:cNvPr id="76803" name="Rectangle 3"/>
          <p:cNvSpPr>
            <a:spLocks noGrp="1" noChangeArrowheads="1"/>
          </p:cNvSpPr>
          <p:nvPr>
            <p:ph idx="1"/>
          </p:nvPr>
        </p:nvSpPr>
        <p:spPr>
          <a:xfrm>
            <a:off x="457200" y="1066800"/>
            <a:ext cx="8382000" cy="1090613"/>
          </a:xfrm>
        </p:spPr>
        <p:txBody>
          <a:bodyPr>
            <a:normAutofit fontScale="92500" lnSpcReduction="10000"/>
          </a:bodyPr>
          <a:lstStyle/>
          <a:p>
            <a:r>
              <a:rPr lang="en-US"/>
              <a:t>Brings all pointers together into the </a:t>
            </a:r>
            <a:r>
              <a:rPr lang="en-US" i="1"/>
              <a:t>index block.</a:t>
            </a:r>
            <a:endParaRPr lang="en-US"/>
          </a:p>
          <a:p>
            <a:r>
              <a:rPr lang="en-US"/>
              <a:t>Logical view.</a:t>
            </a:r>
          </a:p>
        </p:txBody>
      </p:sp>
      <p:sp>
        <p:nvSpPr>
          <p:cNvPr id="76805" name="Rectangle 5"/>
          <p:cNvSpPr>
            <a:spLocks noChangeArrowheads="1"/>
          </p:cNvSpPr>
          <p:nvPr/>
        </p:nvSpPr>
        <p:spPr bwMode="auto">
          <a:xfrm>
            <a:off x="3044825" y="2338388"/>
            <a:ext cx="606425" cy="331787"/>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806" name="Rectangle 6"/>
          <p:cNvSpPr>
            <a:spLocks noChangeArrowheads="1"/>
          </p:cNvSpPr>
          <p:nvPr/>
        </p:nvSpPr>
        <p:spPr bwMode="auto">
          <a:xfrm>
            <a:off x="3044825" y="2663825"/>
            <a:ext cx="606425" cy="33178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807" name="Rectangle 7"/>
          <p:cNvSpPr>
            <a:spLocks noChangeArrowheads="1"/>
          </p:cNvSpPr>
          <p:nvPr/>
        </p:nvSpPr>
        <p:spPr bwMode="auto">
          <a:xfrm>
            <a:off x="3044825" y="2989263"/>
            <a:ext cx="606425" cy="331787"/>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808" name="Rectangle 8"/>
          <p:cNvSpPr>
            <a:spLocks noChangeArrowheads="1"/>
          </p:cNvSpPr>
          <p:nvPr/>
        </p:nvSpPr>
        <p:spPr bwMode="auto">
          <a:xfrm>
            <a:off x="3044825" y="3314700"/>
            <a:ext cx="606425" cy="33178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809" name="Rectangle 9"/>
          <p:cNvSpPr>
            <a:spLocks noChangeArrowheads="1"/>
          </p:cNvSpPr>
          <p:nvPr/>
        </p:nvSpPr>
        <p:spPr bwMode="auto">
          <a:xfrm>
            <a:off x="3044825" y="3640138"/>
            <a:ext cx="606425" cy="331787"/>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810" name="Rectangle 10"/>
          <p:cNvSpPr>
            <a:spLocks noChangeArrowheads="1"/>
          </p:cNvSpPr>
          <p:nvPr/>
        </p:nvSpPr>
        <p:spPr bwMode="auto">
          <a:xfrm>
            <a:off x="4603750" y="2352675"/>
            <a:ext cx="201613" cy="17303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815" name="Rectangle 15"/>
          <p:cNvSpPr>
            <a:spLocks noChangeArrowheads="1"/>
          </p:cNvSpPr>
          <p:nvPr/>
        </p:nvSpPr>
        <p:spPr bwMode="auto">
          <a:xfrm>
            <a:off x="4603750" y="2720975"/>
            <a:ext cx="201613" cy="17303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816" name="Rectangle 16"/>
          <p:cNvSpPr>
            <a:spLocks noChangeArrowheads="1"/>
          </p:cNvSpPr>
          <p:nvPr/>
        </p:nvSpPr>
        <p:spPr bwMode="auto">
          <a:xfrm>
            <a:off x="4603750" y="3089275"/>
            <a:ext cx="201613" cy="17303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817" name="Rectangle 17"/>
          <p:cNvSpPr>
            <a:spLocks noChangeArrowheads="1"/>
          </p:cNvSpPr>
          <p:nvPr/>
        </p:nvSpPr>
        <p:spPr bwMode="auto">
          <a:xfrm>
            <a:off x="4603750" y="3457575"/>
            <a:ext cx="201613" cy="17303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818" name="Rectangle 18"/>
          <p:cNvSpPr>
            <a:spLocks noChangeArrowheads="1"/>
          </p:cNvSpPr>
          <p:nvPr/>
        </p:nvSpPr>
        <p:spPr bwMode="auto">
          <a:xfrm>
            <a:off x="4603750" y="3825875"/>
            <a:ext cx="201613" cy="17303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819" name="Line 19"/>
          <p:cNvSpPr>
            <a:spLocks noChangeShapeType="1"/>
          </p:cNvSpPr>
          <p:nvPr/>
        </p:nvSpPr>
        <p:spPr bwMode="auto">
          <a:xfrm>
            <a:off x="3679825" y="2439988"/>
            <a:ext cx="923925" cy="0"/>
          </a:xfrm>
          <a:prstGeom prst="line">
            <a:avLst/>
          </a:prstGeom>
          <a:noFill/>
          <a:ln w="9525">
            <a:solidFill>
              <a:schemeClr val="tx1"/>
            </a:solidFill>
            <a:round/>
            <a:headEnd/>
            <a:tailEnd type="arrow" w="med" len="med"/>
          </a:ln>
          <a:effectLst/>
        </p:spPr>
        <p:txBody>
          <a:bodyPr wrap="none" anchor="ctr"/>
          <a:lstStyle/>
          <a:p>
            <a:endParaRPr lang="en-US"/>
          </a:p>
        </p:txBody>
      </p:sp>
      <p:sp>
        <p:nvSpPr>
          <p:cNvPr id="76820" name="Line 20"/>
          <p:cNvSpPr>
            <a:spLocks noChangeShapeType="1"/>
          </p:cNvSpPr>
          <p:nvPr/>
        </p:nvSpPr>
        <p:spPr bwMode="auto">
          <a:xfrm>
            <a:off x="3644900" y="2779713"/>
            <a:ext cx="923925" cy="0"/>
          </a:xfrm>
          <a:prstGeom prst="line">
            <a:avLst/>
          </a:prstGeom>
          <a:noFill/>
          <a:ln w="9525">
            <a:solidFill>
              <a:schemeClr val="tx1"/>
            </a:solidFill>
            <a:round/>
            <a:headEnd/>
            <a:tailEnd type="arrow" w="med" len="med"/>
          </a:ln>
          <a:effectLst/>
        </p:spPr>
        <p:txBody>
          <a:bodyPr wrap="none" anchor="ctr"/>
          <a:lstStyle/>
          <a:p>
            <a:endParaRPr lang="en-US"/>
          </a:p>
        </p:txBody>
      </p:sp>
      <p:sp>
        <p:nvSpPr>
          <p:cNvPr id="76821" name="Line 21"/>
          <p:cNvSpPr>
            <a:spLocks noChangeShapeType="1"/>
          </p:cNvSpPr>
          <p:nvPr/>
        </p:nvSpPr>
        <p:spPr bwMode="auto">
          <a:xfrm>
            <a:off x="3652838" y="3190875"/>
            <a:ext cx="923925" cy="0"/>
          </a:xfrm>
          <a:prstGeom prst="line">
            <a:avLst/>
          </a:prstGeom>
          <a:noFill/>
          <a:ln w="9525">
            <a:solidFill>
              <a:schemeClr val="tx1"/>
            </a:solidFill>
            <a:round/>
            <a:headEnd/>
            <a:tailEnd type="arrow" w="med" len="med"/>
          </a:ln>
          <a:effectLst/>
        </p:spPr>
        <p:txBody>
          <a:bodyPr wrap="none" anchor="ctr"/>
          <a:lstStyle/>
          <a:p>
            <a:endParaRPr lang="en-US"/>
          </a:p>
        </p:txBody>
      </p:sp>
      <p:sp>
        <p:nvSpPr>
          <p:cNvPr id="76822" name="Line 22"/>
          <p:cNvSpPr>
            <a:spLocks noChangeShapeType="1"/>
          </p:cNvSpPr>
          <p:nvPr/>
        </p:nvSpPr>
        <p:spPr bwMode="auto">
          <a:xfrm>
            <a:off x="3617913" y="3544888"/>
            <a:ext cx="923925" cy="0"/>
          </a:xfrm>
          <a:prstGeom prst="line">
            <a:avLst/>
          </a:prstGeom>
          <a:noFill/>
          <a:ln w="9525">
            <a:solidFill>
              <a:schemeClr val="tx1"/>
            </a:solidFill>
            <a:round/>
            <a:headEnd/>
            <a:tailEnd type="arrow" w="med" len="med"/>
          </a:ln>
          <a:effectLst/>
        </p:spPr>
        <p:txBody>
          <a:bodyPr wrap="none" anchor="ctr"/>
          <a:lstStyle/>
          <a:p>
            <a:endParaRPr lang="en-US"/>
          </a:p>
        </p:txBody>
      </p:sp>
      <p:sp>
        <p:nvSpPr>
          <p:cNvPr id="76823" name="Line 23"/>
          <p:cNvSpPr>
            <a:spLocks noChangeShapeType="1"/>
          </p:cNvSpPr>
          <p:nvPr/>
        </p:nvSpPr>
        <p:spPr bwMode="auto">
          <a:xfrm>
            <a:off x="3640138" y="3898900"/>
            <a:ext cx="923925" cy="0"/>
          </a:xfrm>
          <a:prstGeom prst="line">
            <a:avLst/>
          </a:prstGeom>
          <a:noFill/>
          <a:ln w="9525">
            <a:solidFill>
              <a:schemeClr val="tx1"/>
            </a:solidFill>
            <a:round/>
            <a:headEnd/>
            <a:tailEnd type="arrow" w="med" len="med"/>
          </a:ln>
          <a:effectLst/>
        </p:spPr>
        <p:txBody>
          <a:bodyPr wrap="none" anchor="ctr"/>
          <a:lstStyle/>
          <a:p>
            <a:endParaRPr lang="en-US"/>
          </a:p>
        </p:txBody>
      </p:sp>
      <p:sp>
        <p:nvSpPr>
          <p:cNvPr id="76824" name="Text Box 24"/>
          <p:cNvSpPr txBox="1">
            <a:spLocks noChangeArrowheads="1"/>
          </p:cNvSpPr>
          <p:nvPr/>
        </p:nvSpPr>
        <p:spPr bwMode="auto">
          <a:xfrm>
            <a:off x="3179763" y="4075113"/>
            <a:ext cx="1289050" cy="366712"/>
          </a:xfrm>
          <a:prstGeom prst="rect">
            <a:avLst/>
          </a:prstGeom>
          <a:noFill/>
          <a:ln w="9525">
            <a:noFill/>
            <a:miter lim="800000"/>
            <a:headEnd/>
            <a:tailEnd/>
          </a:ln>
          <a:effectLst/>
        </p:spPr>
        <p:txBody>
          <a:bodyPr wrap="none" anchor="ctr">
            <a:spAutoFit/>
          </a:bodyPr>
          <a:lstStyle/>
          <a:p>
            <a:pPr eaLnBrk="0" hangingPunct="0">
              <a:spcBef>
                <a:spcPct val="50000"/>
              </a:spcBef>
            </a:pPr>
            <a:r>
              <a:rPr lang="en-US" sz="1800" i="0">
                <a:solidFill>
                  <a:schemeClr val="tx1"/>
                </a:solidFill>
                <a:latin typeface="Helvetica" pitchFamily="34" charset="0"/>
              </a:rPr>
              <a:t>index table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Example of Indexed Allocation</a:t>
            </a:r>
            <a:endParaRPr lang="en-US" sz="2000"/>
          </a:p>
        </p:txBody>
      </p:sp>
      <p:pic>
        <p:nvPicPr>
          <p:cNvPr id="77828" name="Picture 4"/>
          <p:cNvPicPr>
            <a:picLocks noChangeAspect="1" noChangeArrowheads="1"/>
          </p:cNvPicPr>
          <p:nvPr/>
        </p:nvPicPr>
        <p:blipFill>
          <a:blip r:embed="rId2"/>
          <a:srcRect l="4932" t="871" r="4906" b="581"/>
          <a:stretch>
            <a:fillRect/>
          </a:stretch>
        </p:blipFill>
        <p:spPr bwMode="auto">
          <a:xfrm>
            <a:off x="1849438" y="1120775"/>
            <a:ext cx="5164137" cy="4514850"/>
          </a:xfrm>
          <a:prstGeom prst="rect">
            <a:avLst/>
          </a:prstGeom>
          <a:noFill/>
          <a:ln w="57150" cmpd="thickThin">
            <a:solidFill>
              <a:schemeClr val="tx1"/>
            </a:solid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35562"/>
          </a:xfrm>
        </p:spPr>
        <p:txBody>
          <a:bodyPr/>
          <a:lstStyle/>
          <a:p>
            <a:r>
              <a:rPr lang="en-US" dirty="0" smtClean="0"/>
              <a:t>END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User Requirements</a:t>
            </a:r>
            <a:endParaRPr lang="en-US" dirty="0"/>
          </a:p>
        </p:txBody>
      </p:sp>
      <p:sp>
        <p:nvSpPr>
          <p:cNvPr id="3" name="Content Placeholder 2"/>
          <p:cNvSpPr>
            <a:spLocks noGrp="1"/>
          </p:cNvSpPr>
          <p:nvPr>
            <p:ph idx="1"/>
          </p:nvPr>
        </p:nvSpPr>
        <p:spPr/>
        <p:txBody>
          <a:bodyPr/>
          <a:lstStyle/>
          <a:p>
            <a:r>
              <a:rPr lang="en-US" dirty="0" smtClean="0"/>
              <a:t>View</a:t>
            </a:r>
          </a:p>
          <a:p>
            <a:r>
              <a:rPr lang="en-US" dirty="0" smtClean="0"/>
              <a:t>Read(open)</a:t>
            </a:r>
          </a:p>
          <a:p>
            <a:r>
              <a:rPr lang="en-US" dirty="0" smtClean="0"/>
              <a:t>Write(save)</a:t>
            </a:r>
          </a:p>
          <a:p>
            <a:r>
              <a:rPr lang="en-US" dirty="0" smtClean="0"/>
              <a:t>Edit</a:t>
            </a:r>
          </a:p>
          <a:p>
            <a:r>
              <a:rPr lang="en-US" dirty="0" smtClean="0"/>
              <a:t>Copy/Cut</a:t>
            </a:r>
          </a:p>
          <a:p>
            <a:r>
              <a:rPr lang="en-US" dirty="0" smtClean="0"/>
              <a:t>Move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storage devices</a:t>
            </a:r>
            <a:endParaRPr lang="en-US" dirty="0"/>
          </a:p>
        </p:txBody>
      </p:sp>
      <p:sp>
        <p:nvSpPr>
          <p:cNvPr id="3" name="Content Placeholder 2"/>
          <p:cNvSpPr>
            <a:spLocks noGrp="1"/>
          </p:cNvSpPr>
          <p:nvPr>
            <p:ph idx="1"/>
          </p:nvPr>
        </p:nvSpPr>
        <p:spPr/>
        <p:txBody>
          <a:bodyPr/>
          <a:lstStyle/>
          <a:p>
            <a:r>
              <a:rPr lang="en-US" dirty="0" smtClean="0"/>
              <a:t>Magnetic tapes</a:t>
            </a:r>
          </a:p>
          <a:p>
            <a:r>
              <a:rPr lang="en-US" dirty="0" smtClean="0"/>
              <a:t>Magnetic disks – Hard disc, zip disk</a:t>
            </a:r>
          </a:p>
          <a:p>
            <a:r>
              <a:rPr lang="en-US" dirty="0" smtClean="0"/>
              <a:t>Optical Disc – CD, DVD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t>
            </a:r>
            <a:r>
              <a:rPr lang="en-US" dirty="0" smtClean="0"/>
              <a:t>mputer Files</a:t>
            </a:r>
            <a:endParaRPr lang="en-US" dirty="0"/>
          </a:p>
        </p:txBody>
      </p:sp>
      <p:sp>
        <p:nvSpPr>
          <p:cNvPr id="3" name="Content Placeholder 2"/>
          <p:cNvSpPr>
            <a:spLocks noGrp="1"/>
          </p:cNvSpPr>
          <p:nvPr>
            <p:ph idx="1"/>
          </p:nvPr>
        </p:nvSpPr>
        <p:spPr/>
        <p:txBody>
          <a:bodyPr/>
          <a:lstStyle/>
          <a:p>
            <a:r>
              <a:rPr lang="en-US" dirty="0" smtClean="0"/>
              <a:t>Data is stored in secondary storage in form of files.</a:t>
            </a:r>
          </a:p>
          <a:p>
            <a:r>
              <a:rPr lang="en-US" dirty="0" smtClean="0"/>
              <a:t>A file has two components</a:t>
            </a:r>
          </a:p>
          <a:p>
            <a:pPr lvl="1"/>
            <a:r>
              <a:rPr lang="en-US" dirty="0" smtClean="0"/>
              <a:t>Name – uniquely identifies the file in secondary storage</a:t>
            </a:r>
          </a:p>
          <a:p>
            <a:pPr lvl="1"/>
            <a:r>
              <a:rPr lang="en-US" dirty="0" smtClean="0"/>
              <a:t>Extension – denotes file format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Vs Logical files</a:t>
            </a:r>
            <a:endParaRPr lang="en-US" dirty="0"/>
          </a:p>
        </p:txBody>
      </p:sp>
      <p:sp>
        <p:nvSpPr>
          <p:cNvPr id="3" name="Content Placeholder 2"/>
          <p:cNvSpPr>
            <a:spLocks noGrp="1"/>
          </p:cNvSpPr>
          <p:nvPr>
            <p:ph idx="1"/>
          </p:nvPr>
        </p:nvSpPr>
        <p:spPr/>
        <p:txBody>
          <a:bodyPr/>
          <a:lstStyle/>
          <a:p>
            <a:r>
              <a:rPr lang="en-US" dirty="0"/>
              <a:t>For convenient use of the computer system, the operating system provides a uniform logical view of information storage. The operating system abstracts from the physical properties of its storage devices to define a logical storage unit, the file. Files are mapped, by the operating system, onto physical devices.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File Management Functions</a:t>
            </a:r>
            <a:endParaRPr lang="en-US" dirty="0"/>
          </a:p>
        </p:txBody>
      </p:sp>
      <p:sp>
        <p:nvSpPr>
          <p:cNvPr id="3" name="Content Placeholder 2"/>
          <p:cNvSpPr>
            <a:spLocks noGrp="1"/>
          </p:cNvSpPr>
          <p:nvPr>
            <p:ph idx="1"/>
          </p:nvPr>
        </p:nvSpPr>
        <p:spPr/>
        <p:txBody>
          <a:bodyPr>
            <a:normAutofit/>
          </a:bodyPr>
          <a:lstStyle/>
          <a:p>
            <a:r>
              <a:rPr lang="en-US" dirty="0"/>
              <a:t>The operating system is responsible for the following activities in connection with file management:</a:t>
            </a:r>
          </a:p>
          <a:p>
            <a:pPr lvl="1"/>
            <a:r>
              <a:rPr lang="en-US" dirty="0"/>
              <a:t>The creation and deletion of files </a:t>
            </a:r>
          </a:p>
          <a:p>
            <a:pPr lvl="1"/>
            <a:r>
              <a:rPr lang="en-US" dirty="0"/>
              <a:t>The creation and deletion of directory </a:t>
            </a:r>
          </a:p>
          <a:p>
            <a:pPr lvl="1"/>
            <a:r>
              <a:rPr lang="en-US" dirty="0" smtClean="0"/>
              <a:t>The </a:t>
            </a:r>
            <a:r>
              <a:rPr lang="en-US" dirty="0"/>
              <a:t>mapping of files onto disk storage. </a:t>
            </a:r>
          </a:p>
          <a:p>
            <a:pPr lvl="1"/>
            <a:r>
              <a:rPr lang="en-US" dirty="0"/>
              <a:t>Backup of files on stable (non volatile) storage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1460</Words>
  <Application>Microsoft Office PowerPoint</Application>
  <PresentationFormat>On-screen Show (4:3)</PresentationFormat>
  <Paragraphs>167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File Management</vt:lpstr>
      <vt:lpstr>Slide 2</vt:lpstr>
      <vt:lpstr>Computer Storage</vt:lpstr>
      <vt:lpstr>File System</vt:lpstr>
      <vt:lpstr>Minimum User Requirements</vt:lpstr>
      <vt:lpstr>Secondary storage devices</vt:lpstr>
      <vt:lpstr>Computer Files</vt:lpstr>
      <vt:lpstr>Physical Vs Logical files</vt:lpstr>
      <vt:lpstr>OS File Management Functions</vt:lpstr>
      <vt:lpstr>File Control Block</vt:lpstr>
      <vt:lpstr>Slide 11</vt:lpstr>
      <vt:lpstr>File operations</vt:lpstr>
      <vt:lpstr>Slide 13</vt:lpstr>
      <vt:lpstr>Slide 14</vt:lpstr>
      <vt:lpstr>Structure of a disk</vt:lpstr>
      <vt:lpstr>Slide 16</vt:lpstr>
      <vt:lpstr>Disk Access Times</vt:lpstr>
      <vt:lpstr>Disk Scheduling </vt:lpstr>
      <vt:lpstr>FCFS</vt:lpstr>
      <vt:lpstr>SSTF</vt:lpstr>
      <vt:lpstr>SSTF </vt:lpstr>
      <vt:lpstr>SCAN</vt:lpstr>
      <vt:lpstr>SCAN (Cont.)</vt:lpstr>
      <vt:lpstr>C-SCAN</vt:lpstr>
      <vt:lpstr>C-SCAN (Cont.)</vt:lpstr>
      <vt:lpstr>LOOK and C-LOOK</vt:lpstr>
      <vt:lpstr>C-LOOK (Cont.)</vt:lpstr>
      <vt:lpstr>Selecting a Disk-Scheduling Algorithm</vt:lpstr>
      <vt:lpstr>Directory Structure</vt:lpstr>
      <vt:lpstr>Information in a Device Directory</vt:lpstr>
      <vt:lpstr>Organize the Directory (Logically) to Obtain</vt:lpstr>
      <vt:lpstr>Evolution of Directory Structures</vt:lpstr>
      <vt:lpstr>Single-Level Directory</vt:lpstr>
      <vt:lpstr>Two-Level Directory</vt:lpstr>
      <vt:lpstr>Tree-Structured Directories</vt:lpstr>
      <vt:lpstr>Allocation Methods</vt:lpstr>
      <vt:lpstr>Contiguous Allocation</vt:lpstr>
      <vt:lpstr>Contiguous Allocation of Disk Space</vt:lpstr>
      <vt:lpstr>Linked Allocation</vt:lpstr>
      <vt:lpstr>Linked Allocation</vt:lpstr>
      <vt:lpstr>Indexed Allocation</vt:lpstr>
      <vt:lpstr>Example of Indexed Allocation</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Richard</dc:creator>
  <cp:lastModifiedBy>wairagu</cp:lastModifiedBy>
  <cp:revision>33</cp:revision>
  <dcterms:created xsi:type="dcterms:W3CDTF">2015-07-11T17:12:16Z</dcterms:created>
  <dcterms:modified xsi:type="dcterms:W3CDTF">2015-07-15T10:05:55Z</dcterms:modified>
</cp:coreProperties>
</file>