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57" r:id="rId5"/>
    <p:sldId id="258" r:id="rId6"/>
    <p:sldId id="262" r:id="rId7"/>
    <p:sldId id="269" r:id="rId8"/>
    <p:sldId id="268" r:id="rId9"/>
    <p:sldId id="263" r:id="rId10"/>
    <p:sldId id="264" r:id="rId11"/>
    <p:sldId id="265" r:id="rId12"/>
    <p:sldId id="266" r:id="rId13"/>
    <p:sldId id="267" r:id="rId14"/>
    <p:sldId id="270" r:id="rId15"/>
    <p:sldId id="271" r:id="rId16"/>
    <p:sldId id="274" r:id="rId17"/>
    <p:sldId id="272" r:id="rId18"/>
    <p:sldId id="275" r:id="rId19"/>
    <p:sldId id="273" r:id="rId20"/>
    <p:sldId id="276" r:id="rId21"/>
    <p:sldId id="277" r:id="rId22"/>
    <p:sldId id="284" r:id="rId23"/>
    <p:sldId id="278" r:id="rId24"/>
    <p:sldId id="282" r:id="rId25"/>
    <p:sldId id="279" r:id="rId26"/>
    <p:sldId id="281"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2E0491-5382-4073-B2AD-9E6081316569}" type="datetimeFigureOut">
              <a:rPr lang="en-US" smtClean="0"/>
              <a:pPr/>
              <a:t>9/22/2015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A89F9-4276-44D9-8F40-B8286E1861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2E0491-5382-4073-B2AD-9E6081316569}" type="datetimeFigureOut">
              <a:rPr lang="en-US" smtClean="0"/>
              <a:pPr/>
              <a:t>9/22/2015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A89F9-4276-44D9-8F40-B8286E1861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2E0491-5382-4073-B2AD-9E6081316569}" type="datetimeFigureOut">
              <a:rPr lang="en-US" smtClean="0"/>
              <a:pPr/>
              <a:t>9/22/2015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A89F9-4276-44D9-8F40-B8286E1861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2E0491-5382-4073-B2AD-9E6081316569}" type="datetimeFigureOut">
              <a:rPr lang="en-US" smtClean="0"/>
              <a:pPr/>
              <a:t>9/22/2015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A89F9-4276-44D9-8F40-B8286E1861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2E0491-5382-4073-B2AD-9E6081316569}" type="datetimeFigureOut">
              <a:rPr lang="en-US" smtClean="0"/>
              <a:pPr/>
              <a:t>9/22/2015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A89F9-4276-44D9-8F40-B8286E1861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2E0491-5382-4073-B2AD-9E6081316569}" type="datetimeFigureOut">
              <a:rPr lang="en-US" smtClean="0"/>
              <a:pPr/>
              <a:t>9/22/2015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A89F9-4276-44D9-8F40-B8286E1861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2E0491-5382-4073-B2AD-9E6081316569}" type="datetimeFigureOut">
              <a:rPr lang="en-US" smtClean="0"/>
              <a:pPr/>
              <a:t>9/22/2015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BA89F9-4276-44D9-8F40-B8286E1861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2E0491-5382-4073-B2AD-9E6081316569}" type="datetimeFigureOut">
              <a:rPr lang="en-US" smtClean="0"/>
              <a:pPr/>
              <a:t>9/22/2015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BA89F9-4276-44D9-8F40-B8286E1861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E0491-5382-4073-B2AD-9E6081316569}" type="datetimeFigureOut">
              <a:rPr lang="en-US" smtClean="0"/>
              <a:pPr/>
              <a:t>9/22/2015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BA89F9-4276-44D9-8F40-B8286E1861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2E0491-5382-4073-B2AD-9E6081316569}" type="datetimeFigureOut">
              <a:rPr lang="en-US" smtClean="0"/>
              <a:pPr/>
              <a:t>9/22/2015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A89F9-4276-44D9-8F40-B8286E1861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2E0491-5382-4073-B2AD-9E6081316569}" type="datetimeFigureOut">
              <a:rPr lang="en-US" smtClean="0"/>
              <a:pPr/>
              <a:t>9/22/2015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A89F9-4276-44D9-8F40-B8286E1861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2E0491-5382-4073-B2AD-9E6081316569}" type="datetimeFigureOut">
              <a:rPr lang="en-US" smtClean="0"/>
              <a:pPr/>
              <a:t>9/22/2015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A89F9-4276-44D9-8F40-B8286E1861C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Inter-process Communication</a:t>
            </a:r>
            <a:endParaRPr lang="en-US" dirty="0"/>
          </a:p>
        </p:txBody>
      </p:sp>
      <p:sp>
        <p:nvSpPr>
          <p:cNvPr id="3" name="Subtitle 2"/>
          <p:cNvSpPr>
            <a:spLocks noGrp="1"/>
          </p:cNvSpPr>
          <p:nvPr>
            <p:ph type="subTitle" idx="1"/>
          </p:nvPr>
        </p:nvSpPr>
        <p:spPr/>
        <p:txBody>
          <a:bodyPr/>
          <a:lstStyle/>
          <a:p>
            <a:r>
              <a:rPr lang="en-US" dirty="0" smtClean="0"/>
              <a:t>IPC</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Areas of essential IPC include</a:t>
            </a:r>
          </a:p>
          <a:p>
            <a:pPr lvl="1"/>
            <a:r>
              <a:rPr lang="en-US" dirty="0" smtClean="0"/>
              <a:t>Mutual Exclusion</a:t>
            </a:r>
          </a:p>
          <a:p>
            <a:pPr lvl="1"/>
            <a:r>
              <a:rPr lang="en-US" dirty="0" smtClean="0"/>
              <a:t>Synchronization</a:t>
            </a:r>
          </a:p>
          <a:p>
            <a:pPr lvl="1"/>
            <a:r>
              <a:rPr lang="en-US" dirty="0" smtClean="0"/>
              <a:t>Deadlock  prevention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a:t>
            </a:r>
            <a:endParaRPr lang="en-US" dirty="0"/>
          </a:p>
        </p:txBody>
      </p:sp>
      <p:sp>
        <p:nvSpPr>
          <p:cNvPr id="3" name="Content Placeholder 2"/>
          <p:cNvSpPr>
            <a:spLocks noGrp="1"/>
          </p:cNvSpPr>
          <p:nvPr>
            <p:ph idx="1"/>
          </p:nvPr>
        </p:nvSpPr>
        <p:spPr/>
        <p:txBody>
          <a:bodyPr/>
          <a:lstStyle/>
          <a:p>
            <a:r>
              <a:rPr lang="en-US" dirty="0" smtClean="0"/>
              <a:t>Computer resources are either sharable or non-sharable</a:t>
            </a:r>
          </a:p>
          <a:p>
            <a:r>
              <a:rPr lang="en-US" dirty="0" smtClean="0"/>
              <a:t>mutual exclusion refers to the act of ensuring that no two concurrent processes access a non-sharable resource at the same time</a:t>
            </a:r>
          </a:p>
          <a:p>
            <a:r>
              <a:rPr lang="en-US" dirty="0" smtClean="0"/>
              <a:t> it is a basic requirement in concurrency control, to prevent race conditions</a:t>
            </a:r>
          </a:p>
          <a:p>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Synchronization</a:t>
            </a:r>
            <a:endParaRPr lang="en-US" dirty="0"/>
          </a:p>
        </p:txBody>
      </p:sp>
      <p:sp>
        <p:nvSpPr>
          <p:cNvPr id="3" name="Content Placeholder 2"/>
          <p:cNvSpPr>
            <a:spLocks noGrp="1"/>
          </p:cNvSpPr>
          <p:nvPr>
            <p:ph idx="1"/>
          </p:nvPr>
        </p:nvSpPr>
        <p:spPr/>
        <p:txBody>
          <a:bodyPr/>
          <a:lstStyle/>
          <a:p>
            <a:r>
              <a:rPr lang="en-US" dirty="0" smtClean="0"/>
              <a:t>Process synchronization refers to the idea that multiple processes are to join up or handshake at a certain point, in order to reach an agreement or commit to a certain sequence of action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IPC Issues</a:t>
            </a:r>
            <a:endParaRPr lang="en-US" dirty="0"/>
          </a:p>
        </p:txBody>
      </p:sp>
      <p:sp>
        <p:nvSpPr>
          <p:cNvPr id="3" name="Content Placeholder 2"/>
          <p:cNvSpPr>
            <a:spLocks noGrp="1"/>
          </p:cNvSpPr>
          <p:nvPr>
            <p:ph idx="1"/>
          </p:nvPr>
        </p:nvSpPr>
        <p:spPr/>
        <p:txBody>
          <a:bodyPr/>
          <a:lstStyle/>
          <a:p>
            <a:r>
              <a:rPr lang="en-US" dirty="0" smtClean="0"/>
              <a:t>IPC is facilitated through the use of semaphores and monitors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semaphore is an abstract data type that is used for controlling access, by multiple processes, to a common resource in a parallel programming or a multi user environment</a:t>
            </a:r>
          </a:p>
          <a:p>
            <a:r>
              <a:rPr lang="en-US" dirty="0" smtClean="0"/>
              <a:t>A semaphore is a protected variable whose value can be accessed and altered only by the operations W and S and initialization operation called '</a:t>
            </a:r>
            <a:r>
              <a:rPr lang="en-US" dirty="0" err="1" smtClean="0"/>
              <a:t>Semaphoiinitislize</a:t>
            </a:r>
            <a:r>
              <a:rPr lang="en-US" dirty="0" smtClean="0"/>
              <a:t>'</a:t>
            </a:r>
          </a:p>
          <a:p>
            <a:r>
              <a:rPr lang="en-US" dirty="0" smtClean="0"/>
              <a:t>Semaphore concept introduced by E. W. </a:t>
            </a:r>
            <a:r>
              <a:rPr lang="en-US" dirty="0" err="1" smtClean="0"/>
              <a:t>Dijkstra</a:t>
            </a:r>
            <a:r>
              <a:rPr lang="en-US" dirty="0" smtClean="0"/>
              <a:t> (1965) after studying rail line communication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Features</a:t>
            </a:r>
            <a:endParaRPr lang="en-US" dirty="0"/>
          </a:p>
        </p:txBody>
      </p:sp>
      <p:sp>
        <p:nvSpPr>
          <p:cNvPr id="3" name="Content Placeholder 2"/>
          <p:cNvSpPr>
            <a:spLocks noGrp="1"/>
          </p:cNvSpPr>
          <p:nvPr>
            <p:ph idx="1"/>
          </p:nvPr>
        </p:nvSpPr>
        <p:spPr/>
        <p:txBody>
          <a:bodyPr/>
          <a:lstStyle/>
          <a:p>
            <a:r>
              <a:rPr lang="en-US" dirty="0" smtClean="0"/>
              <a:t>Non – Negative integer</a:t>
            </a:r>
          </a:p>
          <a:p>
            <a:r>
              <a:rPr lang="en-US" dirty="0" smtClean="0"/>
              <a:t>Its value is initialized – set to a certain value</a:t>
            </a:r>
          </a:p>
          <a:p>
            <a:r>
              <a:rPr lang="en-US" dirty="0" smtClean="0"/>
              <a:t>Acted upon by two operation of WAIT and SIGNAL</a:t>
            </a:r>
          </a:p>
          <a:p>
            <a:r>
              <a:rPr lang="en-US" dirty="0" smtClean="0"/>
              <a:t>Operations are indivisible - The operations of Wait or Signal are atomic.</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and SIGNAL operations</a:t>
            </a:r>
            <a:endParaRPr lang="en-US" dirty="0"/>
          </a:p>
        </p:txBody>
      </p:sp>
      <p:sp>
        <p:nvSpPr>
          <p:cNvPr id="3" name="Content Placeholder 2"/>
          <p:cNvSpPr>
            <a:spLocks noGrp="1"/>
          </p:cNvSpPr>
          <p:nvPr>
            <p:ph idx="1"/>
          </p:nvPr>
        </p:nvSpPr>
        <p:spPr/>
        <p:txBody>
          <a:bodyPr>
            <a:normAutofit fontScale="92500"/>
          </a:bodyPr>
          <a:lstStyle/>
          <a:p>
            <a:r>
              <a:rPr lang="en-US" dirty="0" smtClean="0"/>
              <a:t>WAIT decrements semaphore value by 1</a:t>
            </a:r>
          </a:p>
          <a:p>
            <a:pPr lvl="1"/>
            <a:r>
              <a:rPr lang="en-US" dirty="0" smtClean="0"/>
              <a:t>S=s-1</a:t>
            </a:r>
          </a:p>
          <a:p>
            <a:r>
              <a:rPr lang="en-US" dirty="0" smtClean="0"/>
              <a:t>SIGNAL operation increments the semaphore value by 1</a:t>
            </a:r>
          </a:p>
          <a:p>
            <a:pPr lvl="1"/>
            <a:r>
              <a:rPr lang="en-US" dirty="0" smtClean="0"/>
              <a:t>S=s+1</a:t>
            </a:r>
          </a:p>
          <a:p>
            <a:r>
              <a:rPr lang="en-US" dirty="0" smtClean="0"/>
              <a:t>A wait operation signifies that a resource which was free has been taken over by a </a:t>
            </a:r>
            <a:r>
              <a:rPr lang="en-US" dirty="0" err="1" smtClean="0"/>
              <a:t>proces</a:t>
            </a:r>
            <a:endParaRPr lang="en-US" dirty="0" smtClean="0"/>
          </a:p>
          <a:p>
            <a:r>
              <a:rPr lang="en-US" dirty="0" smtClean="0"/>
              <a:t>A signal operation signifies that a resource has been freed by a process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When </a:t>
            </a:r>
            <a:r>
              <a:rPr lang="en-US" b="1" dirty="0" smtClean="0"/>
              <a:t>Wait</a:t>
            </a:r>
            <a:r>
              <a:rPr lang="en-US" dirty="0" smtClean="0"/>
              <a:t> is executed by a thread, we have two possibilities: </a:t>
            </a:r>
          </a:p>
          <a:p>
            <a:pPr lvl="1"/>
            <a:r>
              <a:rPr lang="en-US" b="1" dirty="0" smtClean="0"/>
              <a:t>The counter of </a:t>
            </a:r>
            <a:r>
              <a:rPr lang="en-US" b="1" i="1" dirty="0" smtClean="0"/>
              <a:t>S</a:t>
            </a:r>
            <a:r>
              <a:rPr lang="en-US" b="1" dirty="0" smtClean="0"/>
              <a:t> is positive</a:t>
            </a:r>
            <a:r>
              <a:rPr lang="en-US" dirty="0" smtClean="0"/>
              <a:t> </a:t>
            </a:r>
            <a:br>
              <a:rPr lang="en-US" dirty="0" smtClean="0"/>
            </a:br>
            <a:r>
              <a:rPr lang="en-US" dirty="0" smtClean="0"/>
              <a:t>In this case, the counter is decreased by 1 and the thread resumes its execution. </a:t>
            </a:r>
          </a:p>
          <a:p>
            <a:pPr lvl="1"/>
            <a:r>
              <a:rPr lang="en-US" b="1" dirty="0" smtClean="0"/>
              <a:t>The counter of </a:t>
            </a:r>
            <a:r>
              <a:rPr lang="en-US" b="1" i="1" dirty="0" smtClean="0"/>
              <a:t>S</a:t>
            </a:r>
            <a:r>
              <a:rPr lang="en-US" b="1" dirty="0" smtClean="0"/>
              <a:t> is zero</a:t>
            </a:r>
            <a:r>
              <a:rPr lang="en-US" dirty="0" smtClean="0"/>
              <a:t> </a:t>
            </a:r>
            <a:br>
              <a:rPr lang="en-US" dirty="0" smtClean="0"/>
            </a:br>
            <a:r>
              <a:rPr lang="en-US" dirty="0" smtClean="0"/>
              <a:t>In this case, the thread is suspended and put into the private queue of </a:t>
            </a:r>
            <a:r>
              <a:rPr lang="en-US" b="1" i="1" dirty="0" smtClean="0"/>
              <a:t>S</a:t>
            </a:r>
            <a:r>
              <a:rPr lang="en-US" dirty="0" smtClean="0"/>
              <a:t>. </a:t>
            </a:r>
          </a:p>
          <a:p>
            <a:r>
              <a:rPr lang="en-US" dirty="0" smtClean="0"/>
              <a:t>When </a:t>
            </a:r>
            <a:r>
              <a:rPr lang="en-US" b="1" dirty="0" smtClean="0"/>
              <a:t>Signal</a:t>
            </a:r>
            <a:r>
              <a:rPr lang="en-US" dirty="0" smtClean="0"/>
              <a:t> is executed by a thread, we also have two possibilities: </a:t>
            </a:r>
          </a:p>
          <a:p>
            <a:pPr lvl="1"/>
            <a:r>
              <a:rPr lang="en-US" b="1" dirty="0" smtClean="0"/>
              <a:t>The queue of </a:t>
            </a:r>
            <a:r>
              <a:rPr lang="en-US" b="1" i="1" dirty="0" smtClean="0"/>
              <a:t>S</a:t>
            </a:r>
            <a:r>
              <a:rPr lang="en-US" b="1" dirty="0" smtClean="0"/>
              <a:t> has no waiting thread</a:t>
            </a:r>
            <a:r>
              <a:rPr lang="en-US" dirty="0" smtClean="0"/>
              <a:t> </a:t>
            </a:r>
            <a:br>
              <a:rPr lang="en-US" dirty="0" smtClean="0"/>
            </a:br>
            <a:r>
              <a:rPr lang="en-US" dirty="0" smtClean="0"/>
              <a:t>The counter of </a:t>
            </a:r>
            <a:r>
              <a:rPr lang="en-US" b="1" i="1" dirty="0" smtClean="0"/>
              <a:t>S</a:t>
            </a:r>
            <a:r>
              <a:rPr lang="en-US" dirty="0" smtClean="0"/>
              <a:t> is increased by one and the thread resumes its execution. </a:t>
            </a:r>
          </a:p>
          <a:p>
            <a:pPr lvl="1"/>
            <a:r>
              <a:rPr lang="en-US" b="1" dirty="0" smtClean="0"/>
              <a:t>The queue of </a:t>
            </a:r>
            <a:r>
              <a:rPr lang="en-US" b="1" i="1" dirty="0" smtClean="0"/>
              <a:t>S</a:t>
            </a:r>
            <a:r>
              <a:rPr lang="en-US" b="1" dirty="0" smtClean="0"/>
              <a:t> has waiting threads</a:t>
            </a:r>
            <a:r>
              <a:rPr lang="en-US" dirty="0" smtClean="0"/>
              <a:t> </a:t>
            </a:r>
            <a:br>
              <a:rPr lang="en-US" dirty="0" smtClean="0"/>
            </a:br>
            <a:r>
              <a:rPr lang="en-US" dirty="0" smtClean="0"/>
              <a:t>In this case, the counter of </a:t>
            </a:r>
            <a:r>
              <a:rPr lang="en-US" b="1" i="1" dirty="0" smtClean="0"/>
              <a:t>S</a:t>
            </a:r>
            <a:r>
              <a:rPr lang="en-US" dirty="0" smtClean="0"/>
              <a:t> must be. One of the waiting threads will be allowed to leave the queue and resume its execution. The thread that executes </a:t>
            </a:r>
            <a:r>
              <a:rPr lang="en-US" b="1" dirty="0" smtClean="0"/>
              <a:t>Signal</a:t>
            </a:r>
            <a:r>
              <a:rPr lang="en-US" dirty="0" smtClean="0"/>
              <a:t> also continues.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Critical Section Problem</a:t>
            </a:r>
            <a:endParaRPr lang="en-US" dirty="0"/>
          </a:p>
        </p:txBody>
      </p:sp>
      <p:sp>
        <p:nvSpPr>
          <p:cNvPr id="3" name="Content Placeholder 2"/>
          <p:cNvSpPr>
            <a:spLocks noGrp="1"/>
          </p:cNvSpPr>
          <p:nvPr>
            <p:ph idx="1"/>
          </p:nvPr>
        </p:nvSpPr>
        <p:spPr/>
        <p:txBody>
          <a:bodyPr/>
          <a:lstStyle/>
          <a:p>
            <a:r>
              <a:rPr lang="en-US" dirty="0" smtClean="0"/>
              <a:t>In concurrent programming, a critical section is a part of a multi-process program that may not </a:t>
            </a:r>
            <a:r>
              <a:rPr lang="en-US" dirty="0" err="1" smtClean="0"/>
              <a:t>not</a:t>
            </a:r>
            <a:r>
              <a:rPr lang="en-US" dirty="0" smtClean="0"/>
              <a:t> be concurrently executed by more than one of the program's processes/threads</a:t>
            </a:r>
          </a:p>
          <a:p>
            <a:r>
              <a:rPr lang="en-US" dirty="0" smtClean="0"/>
              <a:t>The critical section of a resource is the point at which access is made to the resource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685800"/>
            <a:ext cx="7848600" cy="5440363"/>
          </a:xfrm>
        </p:spPr>
        <p:txBody>
          <a:bodyPr>
            <a:normAutofit lnSpcReduction="10000"/>
          </a:bodyPr>
          <a:lstStyle/>
          <a:p>
            <a:r>
              <a:rPr lang="en-US" dirty="0" smtClean="0"/>
              <a:t>The protocol developed for solving the Critical Section Problem involved three steps: </a:t>
            </a:r>
          </a:p>
          <a:p>
            <a:pPr lvl="1"/>
            <a:r>
              <a:rPr lang="en-US" b="1" dirty="0" smtClean="0"/>
              <a:t>Entry section</a:t>
            </a:r>
            <a:r>
              <a:rPr lang="en-US" dirty="0" smtClean="0"/>
              <a:t>: Before entering the critical section, a process must request permission to enter </a:t>
            </a:r>
          </a:p>
          <a:p>
            <a:pPr lvl="1"/>
            <a:r>
              <a:rPr lang="en-US" b="1" dirty="0" smtClean="0"/>
              <a:t>Critical section</a:t>
            </a:r>
            <a:r>
              <a:rPr lang="en-US" dirty="0" smtClean="0"/>
              <a:t>: After permission is granted, a process may execute the code in the critical section. Other processes respect the request, and keep out of their critical sections. </a:t>
            </a:r>
          </a:p>
          <a:p>
            <a:pPr lvl="1"/>
            <a:r>
              <a:rPr lang="en-US" b="1" dirty="0" smtClean="0"/>
              <a:t>Exit section</a:t>
            </a:r>
            <a:r>
              <a:rPr lang="en-US" dirty="0" smtClean="0"/>
              <a:t>: The process acknowledges it has left its critical section.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normAutofit fontScale="92500" lnSpcReduction="10000"/>
          </a:bodyPr>
          <a:lstStyle/>
          <a:p>
            <a:r>
              <a:rPr lang="en-US" sz="3600" dirty="0" smtClean="0">
                <a:solidFill>
                  <a:srgbClr val="232324"/>
                </a:solidFill>
                <a:latin typeface="ArialMT"/>
              </a:rPr>
              <a:t>A process contains everything needed for execution</a:t>
            </a:r>
          </a:p>
          <a:p>
            <a:r>
              <a:rPr lang="en-US" sz="1200" dirty="0" smtClean="0">
                <a:solidFill>
                  <a:srgbClr val="33339A"/>
                </a:solidFill>
                <a:latin typeface="ZapfDingbatsITC"/>
              </a:rPr>
              <a:t>◆ </a:t>
            </a:r>
            <a:r>
              <a:rPr lang="en-US" dirty="0" smtClean="0">
                <a:solidFill>
                  <a:srgbClr val="232324"/>
                </a:solidFill>
                <a:latin typeface="ArialMT"/>
              </a:rPr>
              <a:t>An address space (defining all the code and data pages)</a:t>
            </a:r>
          </a:p>
          <a:p>
            <a:r>
              <a:rPr lang="en-US" sz="1200" dirty="0" smtClean="0">
                <a:solidFill>
                  <a:srgbClr val="33339A"/>
                </a:solidFill>
                <a:latin typeface="ZapfDingbatsITC"/>
              </a:rPr>
              <a:t>◆ </a:t>
            </a:r>
            <a:r>
              <a:rPr lang="en-US" dirty="0" smtClean="0">
                <a:solidFill>
                  <a:srgbClr val="232324"/>
                </a:solidFill>
                <a:latin typeface="ArialMT"/>
              </a:rPr>
              <a:t>OS resources (e.g., open files) and accounting information</a:t>
            </a:r>
          </a:p>
          <a:p>
            <a:r>
              <a:rPr lang="en-US" sz="1200" dirty="0" smtClean="0">
                <a:solidFill>
                  <a:srgbClr val="33339A"/>
                </a:solidFill>
                <a:latin typeface="ZapfDingbatsITC"/>
              </a:rPr>
              <a:t>◆ </a:t>
            </a:r>
            <a:r>
              <a:rPr lang="en-US" dirty="0" smtClean="0">
                <a:solidFill>
                  <a:srgbClr val="232324"/>
                </a:solidFill>
                <a:latin typeface="ArialMT"/>
              </a:rPr>
              <a:t>Execution state (PC, SP, </a:t>
            </a:r>
            <a:r>
              <a:rPr lang="en-US" dirty="0" err="1" smtClean="0">
                <a:solidFill>
                  <a:srgbClr val="232324"/>
                </a:solidFill>
                <a:latin typeface="ArialMT"/>
              </a:rPr>
              <a:t>regs</a:t>
            </a:r>
            <a:r>
              <a:rPr lang="en-US" dirty="0" smtClean="0">
                <a:solidFill>
                  <a:srgbClr val="232324"/>
                </a:solidFill>
                <a:latin typeface="ArialMT"/>
              </a:rPr>
              <a:t>, etc.)</a:t>
            </a:r>
          </a:p>
          <a:p>
            <a:r>
              <a:rPr lang="en-US" sz="1200" dirty="0" smtClean="0">
                <a:solidFill>
                  <a:srgbClr val="33339A"/>
                </a:solidFill>
                <a:latin typeface="ZapfDingbatsITC"/>
              </a:rPr>
              <a:t>◆ </a:t>
            </a:r>
            <a:r>
              <a:rPr lang="en-US" dirty="0" smtClean="0">
                <a:solidFill>
                  <a:srgbClr val="232324"/>
                </a:solidFill>
                <a:latin typeface="ArialMT"/>
              </a:rPr>
              <a:t>Each of these resources is exclusive to the process</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Mutual Exclusion</a:t>
            </a:r>
            <a:endParaRPr lang="en-US" dirty="0"/>
          </a:p>
        </p:txBody>
      </p:sp>
      <p:sp>
        <p:nvSpPr>
          <p:cNvPr id="3" name="Content Placeholder 2"/>
          <p:cNvSpPr>
            <a:spLocks noGrp="1"/>
          </p:cNvSpPr>
          <p:nvPr>
            <p:ph idx="1"/>
          </p:nvPr>
        </p:nvSpPr>
        <p:spPr/>
        <p:txBody>
          <a:bodyPr/>
          <a:lstStyle/>
          <a:p>
            <a:r>
              <a:rPr lang="en-US" dirty="0" smtClean="0"/>
              <a:t>How do we ensure that a non-sharable resource is only accessed by one process at a time.</a:t>
            </a:r>
          </a:p>
          <a:p>
            <a:pPr lvl="1"/>
            <a:r>
              <a:rPr lang="en-US" dirty="0" smtClean="0"/>
              <a:t>Identify the critical section of the resource</a:t>
            </a:r>
          </a:p>
          <a:p>
            <a:pPr lvl="1"/>
            <a:r>
              <a:rPr lang="en-US" dirty="0" smtClean="0"/>
              <a:t>Enclose the critical section with a single semaphore and initialize its value to 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Process synchronization</a:t>
            </a:r>
            <a:endParaRPr lang="en-US" dirty="0"/>
          </a:p>
        </p:txBody>
      </p:sp>
      <p:sp>
        <p:nvSpPr>
          <p:cNvPr id="3" name="Content Placeholder 2"/>
          <p:cNvSpPr>
            <a:spLocks noGrp="1"/>
          </p:cNvSpPr>
          <p:nvPr>
            <p:ph idx="1"/>
          </p:nvPr>
        </p:nvSpPr>
        <p:spPr/>
        <p:txBody>
          <a:bodyPr/>
          <a:lstStyle/>
          <a:p>
            <a:r>
              <a:rPr lang="en-US" dirty="0" smtClean="0"/>
              <a:t>Identify the points at which the processes need to be synchronized</a:t>
            </a:r>
          </a:p>
          <a:p>
            <a:pPr lvl="1"/>
            <a:r>
              <a:rPr lang="en-US" dirty="0" smtClean="0"/>
              <a:t>Enclose the two points with a single semaphore and initialize its value to 0</a:t>
            </a:r>
          </a:p>
          <a:p>
            <a:pPr lvl="1"/>
            <a:r>
              <a:rPr lang="en-US" dirty="0" smtClean="0"/>
              <a:t>Let the dependent process perform a wait operation and the other a signal operation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Deadlock</a:t>
            </a:r>
            <a:endParaRPr lang="en-US" dirty="0"/>
          </a:p>
        </p:txBody>
      </p:sp>
      <p:sp>
        <p:nvSpPr>
          <p:cNvPr id="3" name="Content Placeholder 2"/>
          <p:cNvSpPr>
            <a:spLocks noGrp="1"/>
          </p:cNvSpPr>
          <p:nvPr>
            <p:ph idx="1"/>
          </p:nvPr>
        </p:nvSpPr>
        <p:spPr/>
        <p:txBody>
          <a:bodyPr/>
          <a:lstStyle/>
          <a:p>
            <a:r>
              <a:rPr lang="en-US" dirty="0" smtClean="0"/>
              <a:t>A deadlock is a situation in which two computer programs sharing the same resource are effectively preventing each other from accessing the resource, resulting in both programs ceasing to function.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Conditions Necessary and Sufficient for a process Deadlock</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	1. Mutual Exclusion Condition</a:t>
            </a:r>
            <a:r>
              <a:rPr lang="en-US" dirty="0" smtClean="0"/>
              <a:t> The resources involved are non-shareable. </a:t>
            </a:r>
            <a:r>
              <a:rPr lang="en-US" b="1" dirty="0" smtClean="0"/>
              <a:t>Explanation:</a:t>
            </a:r>
            <a:r>
              <a:rPr lang="en-US" dirty="0" smtClean="0"/>
              <a:t> At least one resource (thread) must be held in a non-shareable mode, that is, only one process at a time claims exclusive control of the resource. If another process requests that resource, the requesting process must be delayed until the resource has been released.</a:t>
            </a:r>
            <a:br>
              <a:rPr lang="en-US" dirty="0" smtClean="0"/>
            </a:br>
            <a:r>
              <a:rPr lang="en-US" dirty="0" smtClean="0"/>
              <a:t/>
            </a:r>
            <a:br>
              <a:rPr lang="en-US" dirty="0" smtClean="0"/>
            </a:br>
            <a:r>
              <a:rPr lang="en-US" b="1" dirty="0" smtClean="0"/>
              <a:t>2. Hold and Wait Condition</a:t>
            </a:r>
            <a:r>
              <a:rPr lang="en-US" dirty="0" smtClean="0"/>
              <a:t> Requesting process hold already resources while waiting for requested resources. </a:t>
            </a:r>
            <a:r>
              <a:rPr lang="en-US" b="1" dirty="0" smtClean="0"/>
              <a:t>Explanation: </a:t>
            </a:r>
            <a:r>
              <a:rPr lang="en-US" dirty="0" smtClean="0"/>
              <a:t>There must exist a process that is holding a resource already allocated to it while waiting for additional resource that are currently being held by other processes.</a:t>
            </a:r>
            <a:br>
              <a:rPr lang="en-US" dirty="0" smtClean="0"/>
            </a:br>
            <a:r>
              <a:rPr lang="en-US" dirty="0" smtClean="0"/>
              <a:t/>
            </a:r>
            <a:br>
              <a:rPr lang="en-US" dirty="0" smtClean="0"/>
            </a:br>
            <a:r>
              <a:rPr lang="en-US" b="1" dirty="0" smtClean="0"/>
              <a:t>3. No-Preemptive Condition</a:t>
            </a:r>
            <a:r>
              <a:rPr lang="en-US" dirty="0" smtClean="0"/>
              <a:t> Resources already allocated to a process cannot be preempted. </a:t>
            </a:r>
            <a:r>
              <a:rPr lang="en-US" b="1" dirty="0" smtClean="0"/>
              <a:t>Explanation:</a:t>
            </a:r>
            <a:r>
              <a:rPr lang="en-US" dirty="0" smtClean="0"/>
              <a:t> Resources cannot be removed from the processes are used to completion or released voluntarily by the process holding it. </a:t>
            </a:r>
          </a:p>
          <a:p>
            <a:pPr>
              <a:buNone/>
            </a:pPr>
            <a:r>
              <a:rPr lang="en-US" b="1" dirty="0" smtClean="0"/>
              <a:t>	4. Circular Wait Condition</a:t>
            </a:r>
            <a:r>
              <a:rPr lang="en-US" dirty="0" smtClean="0"/>
              <a:t> The processes in the system form a circular list or chain where each process in the list is waiting for a resource held by the next process in the list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533400"/>
            <a:ext cx="8229600" cy="5592763"/>
          </a:xfrm>
        </p:spPr>
        <p:txBody>
          <a:bodyPr/>
          <a:lstStyle/>
          <a:p>
            <a:r>
              <a:rPr lang="en-US" dirty="0" smtClean="0"/>
              <a:t>As an example, consider the traffic deadlock in the following figure</a:t>
            </a:r>
          </a:p>
          <a:p>
            <a:endParaRPr lang="en-US" dirty="0"/>
          </a:p>
        </p:txBody>
      </p:sp>
      <p:pic>
        <p:nvPicPr>
          <p:cNvPr id="4" name="Picture 3"/>
          <p:cNvPicPr/>
          <p:nvPr/>
        </p:nvPicPr>
        <p:blipFill>
          <a:blip r:embed="rId2"/>
          <a:srcRect l="30470" t="18033" r="26558" b="18033"/>
          <a:stretch>
            <a:fillRect/>
          </a:stretch>
        </p:blipFill>
        <p:spPr bwMode="auto">
          <a:xfrm>
            <a:off x="1676400" y="2133600"/>
            <a:ext cx="5638800" cy="35909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Consider each section of the street as a resource. </a:t>
            </a:r>
          </a:p>
          <a:p>
            <a:pPr lvl="1"/>
            <a:r>
              <a:rPr lang="en-US" dirty="0" smtClean="0"/>
              <a:t>Mutual exclusion condition applies, since only one vehicle can be on a section of the street at a time. </a:t>
            </a:r>
          </a:p>
          <a:p>
            <a:pPr lvl="1"/>
            <a:r>
              <a:rPr lang="en-US" dirty="0" smtClean="0"/>
              <a:t>Hold-and-wait condition applies, since each vehicle is occupying a section of the street, and waiting to move on to the next section of the street. </a:t>
            </a:r>
          </a:p>
          <a:p>
            <a:pPr lvl="1"/>
            <a:r>
              <a:rPr lang="en-US" dirty="0" smtClean="0"/>
              <a:t>No-preemptive condition applies, since a section of the street that is a section of the street that is occupied by a vehicle cannot be taken away from it. </a:t>
            </a:r>
          </a:p>
          <a:p>
            <a:pPr lvl="1"/>
            <a:r>
              <a:rPr lang="en-US" dirty="0" smtClean="0"/>
              <a:t>Circular wait condition applies, since each vehicle is waiting on the next vehicle to move. That is, each vehicle in the traffic is waiting for a section of street held by the next vehicle in the traffic.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304800"/>
            <a:ext cx="8305800" cy="1143000"/>
          </a:xfrm>
        </p:spPr>
        <p:txBody>
          <a:bodyPr/>
          <a:lstStyle/>
          <a:p>
            <a:r>
              <a:rPr lang="en-US" sz="3200" smtClean="0"/>
              <a:t>A deadlock resulting from competition for nonshareable railroad intersections</a:t>
            </a:r>
            <a:endParaRPr lang="en-US" smtClean="0"/>
          </a:p>
        </p:txBody>
      </p:sp>
      <p:pic>
        <p:nvPicPr>
          <p:cNvPr id="25603" name="Picture 4" descr="fig_03_07"/>
          <p:cNvPicPr preferRelativeResize="0">
            <a:picLocks noGrp="1" noChangeAspect="1" noChangeArrowheads="1"/>
          </p:cNvPicPr>
          <p:nvPr>
            <p:ph idx="1"/>
          </p:nvPr>
        </p:nvPicPr>
        <p:blipFill>
          <a:blip r:embed="rId2">
            <a:grayscl/>
          </a:blip>
          <a:srcRect/>
          <a:stretch>
            <a:fillRect/>
          </a:stretch>
        </p:blipFill>
        <p:spPr>
          <a:xfrm>
            <a:off x="1008063" y="1878013"/>
            <a:ext cx="6840537" cy="4446587"/>
          </a:xfrm>
          <a:noFill/>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Deadlocks</a:t>
            </a:r>
            <a:endParaRPr lang="en-US" dirty="0"/>
          </a:p>
        </p:txBody>
      </p:sp>
      <p:sp>
        <p:nvSpPr>
          <p:cNvPr id="3" name="Content Placeholder 2"/>
          <p:cNvSpPr>
            <a:spLocks noGrp="1"/>
          </p:cNvSpPr>
          <p:nvPr>
            <p:ph idx="1"/>
          </p:nvPr>
        </p:nvSpPr>
        <p:spPr/>
        <p:txBody>
          <a:bodyPr/>
          <a:lstStyle/>
          <a:p>
            <a:r>
              <a:rPr lang="en-US" dirty="0" smtClean="0"/>
              <a:t>Prevention</a:t>
            </a:r>
          </a:p>
          <a:p>
            <a:r>
              <a:rPr lang="en-US" dirty="0" smtClean="0"/>
              <a:t>Avoidance</a:t>
            </a:r>
          </a:p>
          <a:p>
            <a:r>
              <a:rPr lang="en-US" dirty="0" smtClean="0"/>
              <a:t>Detection and recovery</a:t>
            </a:r>
          </a:p>
          <a:p>
            <a:r>
              <a:rPr lang="en-US" smtClean="0"/>
              <a:t>Ignorance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lstStyle/>
          <a:p>
            <a:r>
              <a:rPr lang="en-US" dirty="0" smtClean="0"/>
              <a:t>Processes need to interact with each other</a:t>
            </a:r>
          </a:p>
          <a:p>
            <a:r>
              <a:rPr lang="en-US" dirty="0" smtClean="0"/>
              <a:t>inter-process communication (IPC) is the term used to refer to the activity of sharing data across multiple processes, via communication protocols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38200"/>
            <a:ext cx="8229600" cy="5287963"/>
          </a:xfrm>
        </p:spPr>
        <p:txBody>
          <a:bodyPr>
            <a:normAutofit fontScale="70000" lnSpcReduction="20000"/>
          </a:bodyPr>
          <a:lstStyle/>
          <a:p>
            <a:pPr>
              <a:buNone/>
            </a:pPr>
            <a:r>
              <a:rPr lang="en-US" dirty="0" smtClean="0"/>
              <a:t>Inter-process communication Methods:</a:t>
            </a:r>
            <a:endParaRPr lang="en-US" dirty="0"/>
          </a:p>
          <a:p>
            <a:r>
              <a:rPr lang="en-US" dirty="0" smtClean="0"/>
              <a:t> </a:t>
            </a:r>
            <a:r>
              <a:rPr lang="en-US" dirty="0"/>
              <a:t>Shared </a:t>
            </a:r>
            <a:r>
              <a:rPr lang="en-US" dirty="0" smtClean="0"/>
              <a:t>memory - </a:t>
            </a:r>
            <a:r>
              <a:rPr lang="en-US" dirty="0"/>
              <a:t>permits processes to communicate by simply reading </a:t>
            </a:r>
            <a:r>
              <a:rPr lang="en-US" dirty="0" smtClean="0"/>
              <a:t>and writing </a:t>
            </a:r>
            <a:r>
              <a:rPr lang="en-US" dirty="0"/>
              <a:t>to a specified memory location.</a:t>
            </a:r>
          </a:p>
          <a:p>
            <a:r>
              <a:rPr lang="en-US" dirty="0" smtClean="0"/>
              <a:t> </a:t>
            </a:r>
            <a:r>
              <a:rPr lang="en-US" dirty="0"/>
              <a:t>Mapped memory is similar to shared memory, except that it is associated with </a:t>
            </a:r>
            <a:r>
              <a:rPr lang="en-US" dirty="0" smtClean="0"/>
              <a:t>a file </a:t>
            </a:r>
            <a:r>
              <a:rPr lang="en-US" dirty="0"/>
              <a:t>in the </a:t>
            </a:r>
            <a:r>
              <a:rPr lang="en-US" dirty="0" err="1"/>
              <a:t>filesystem</a:t>
            </a:r>
            <a:r>
              <a:rPr lang="en-US" dirty="0"/>
              <a:t>.</a:t>
            </a:r>
          </a:p>
          <a:p>
            <a:r>
              <a:rPr lang="en-US" dirty="0" smtClean="0"/>
              <a:t>File  - A record stored on disk, or a record synthesized on demand by a file server, which can be accessed by multiple processes.</a:t>
            </a:r>
          </a:p>
          <a:p>
            <a:r>
              <a:rPr lang="en-US" dirty="0" smtClean="0"/>
              <a:t>Pipe -A two-way data stream between two processes interfaced through standard input and output and read in one character at a time. Pipes </a:t>
            </a:r>
            <a:r>
              <a:rPr lang="en-US" dirty="0"/>
              <a:t>permit sequential communication from one process to a related process</a:t>
            </a:r>
            <a:r>
              <a:rPr lang="en-US" dirty="0" smtClean="0"/>
              <a:t>.</a:t>
            </a:r>
          </a:p>
          <a:p>
            <a:r>
              <a:rPr lang="en-US" dirty="0" smtClean="0"/>
              <a:t>Message passing - Allows multiple programs to communicate using channels, commonly used in concurrency models.</a:t>
            </a:r>
          </a:p>
          <a:p>
            <a:r>
              <a:rPr lang="en-US" dirty="0" smtClean="0"/>
              <a:t>Sockets </a:t>
            </a:r>
            <a:r>
              <a:rPr lang="en-US" dirty="0"/>
              <a:t>support communication between unrelated processes even on </a:t>
            </a:r>
            <a:r>
              <a:rPr lang="en-US" dirty="0" smtClean="0"/>
              <a:t>different computers</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of Essential IPC</a:t>
            </a:r>
            <a:endParaRPr lang="en-US" dirty="0"/>
          </a:p>
        </p:txBody>
      </p:sp>
      <p:sp>
        <p:nvSpPr>
          <p:cNvPr id="3" name="Content Placeholder 2"/>
          <p:cNvSpPr>
            <a:spLocks noGrp="1"/>
          </p:cNvSpPr>
          <p:nvPr>
            <p:ph idx="1"/>
          </p:nvPr>
        </p:nvSpPr>
        <p:spPr/>
        <p:txBody>
          <a:bodyPr/>
          <a:lstStyle/>
          <a:p>
            <a:r>
              <a:rPr lang="en-US" dirty="0" smtClean="0"/>
              <a:t>Modern operating systems execute processes </a:t>
            </a:r>
            <a:r>
              <a:rPr lang="en-US" i="1" dirty="0" smtClean="0"/>
              <a:t>concurrently</a:t>
            </a:r>
            <a:endParaRPr lang="en-US" dirty="0" smtClean="0"/>
          </a:p>
          <a:p>
            <a:r>
              <a:rPr lang="en-US" dirty="0" smtClean="0"/>
              <a:t>Processes need cooperate and Compete with each other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Cooperation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Processes are cooperating if they can affect each other. The simplest example of how this can happen is where two processes are using the same file. One process may be writing to a file, while another process is reading from the file; so, what is being read may be affected by what is being written. Processes cooperate by sharing data. Cooperation is important for several reasons: </a:t>
            </a:r>
          </a:p>
          <a:p>
            <a:pPr lvl="1"/>
            <a:r>
              <a:rPr lang="en-US" b="1" dirty="0" smtClean="0"/>
              <a:t>Information sharing</a:t>
            </a:r>
            <a:r>
              <a:rPr lang="en-US" dirty="0" smtClean="0"/>
              <a:t>: Several processes may need to access the same data (such as stored in a file.) </a:t>
            </a:r>
          </a:p>
          <a:p>
            <a:pPr>
              <a:buNone/>
            </a:pPr>
            <a:r>
              <a:rPr lang="en-US" dirty="0" smtClean="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lvl="1"/>
            <a:r>
              <a:rPr lang="en-US" b="1" dirty="0" smtClean="0"/>
              <a:t>Computation speedup</a:t>
            </a:r>
            <a:r>
              <a:rPr lang="en-US" dirty="0" smtClean="0"/>
              <a:t>: A task can often be run faster if it is broken into subtasks and distributed among different processes. This depends upon the processes sharing data. (Of course, real speedup also required having multiple CPUs that can be shared as well. For  example, consider a </a:t>
            </a:r>
            <a:r>
              <a:rPr lang="en-US" dirty="0" err="1" smtClean="0"/>
              <a:t>webserver</a:t>
            </a:r>
            <a:r>
              <a:rPr lang="en-US" dirty="0" smtClean="0"/>
              <a:t> which may be serving many clients. Each client can have their own process or thread helping them. This allows the server to use the operating system to distribute the computer's resources, including CPU time, among the many clients.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Convenience</a:t>
            </a:r>
            <a:r>
              <a:rPr lang="en-US" dirty="0" smtClean="0"/>
              <a:t>: An individual user can run several programs at the same time, to perform some task. For example, a network browser is open, while the user has a remote terminal program running (such as telnet), and a word processing program editing data</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Competition</a:t>
            </a:r>
            <a:endParaRPr lang="en-US" dirty="0"/>
          </a:p>
        </p:txBody>
      </p:sp>
      <p:sp>
        <p:nvSpPr>
          <p:cNvPr id="3" name="Content Placeholder 2"/>
          <p:cNvSpPr>
            <a:spLocks noGrp="1"/>
          </p:cNvSpPr>
          <p:nvPr>
            <p:ph idx="1"/>
          </p:nvPr>
        </p:nvSpPr>
        <p:spPr/>
        <p:txBody>
          <a:bodyPr/>
          <a:lstStyle/>
          <a:p>
            <a:r>
              <a:rPr lang="en-US" dirty="0" smtClean="0"/>
              <a:t>Computer resources are too few compared to process</a:t>
            </a:r>
          </a:p>
          <a:p>
            <a:r>
              <a:rPr lang="en-US" dirty="0" err="1" smtClean="0"/>
              <a:t>Proccess</a:t>
            </a:r>
            <a:r>
              <a:rPr lang="en-US" dirty="0" smtClean="0"/>
              <a:t> are always in a race condition where each process attempts to grab the resource it requires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1206</Words>
  <Application>Microsoft Office PowerPoint</Application>
  <PresentationFormat>On-screen Show (4:3)</PresentationFormat>
  <Paragraphs>94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Inter-process Communication</vt:lpstr>
      <vt:lpstr>Slide 2</vt:lpstr>
      <vt:lpstr>Slide 3</vt:lpstr>
      <vt:lpstr>Slide 4</vt:lpstr>
      <vt:lpstr>Area of Essential IPC</vt:lpstr>
      <vt:lpstr>Process Cooperation</vt:lpstr>
      <vt:lpstr>Slide 7</vt:lpstr>
      <vt:lpstr>Slide 8</vt:lpstr>
      <vt:lpstr>Process Competition</vt:lpstr>
      <vt:lpstr>Slide 10</vt:lpstr>
      <vt:lpstr>Mutual Exclusion</vt:lpstr>
      <vt:lpstr>Process Synchronization</vt:lpstr>
      <vt:lpstr>Resolving IPC Issues</vt:lpstr>
      <vt:lpstr>Semaphore</vt:lpstr>
      <vt:lpstr>Semaphore Features</vt:lpstr>
      <vt:lpstr>WAIT and SIGNAL operations</vt:lpstr>
      <vt:lpstr>Slide 17</vt:lpstr>
      <vt:lpstr>Critical Section Problem</vt:lpstr>
      <vt:lpstr>Slide 19</vt:lpstr>
      <vt:lpstr>Resolving Mutual Exclusion</vt:lpstr>
      <vt:lpstr>Resolving Process synchronization</vt:lpstr>
      <vt:lpstr>Process Deadlock</vt:lpstr>
      <vt:lpstr>Conditions Necessary and Sufficient for a process Deadlock</vt:lpstr>
      <vt:lpstr>Slide 24</vt:lpstr>
      <vt:lpstr>Slide 25</vt:lpstr>
      <vt:lpstr>A deadlock resulting from competition for nonshareable railroad intersections</vt:lpstr>
      <vt:lpstr>Dealing With Deadlocks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Inter-process Communication</dc:title>
  <dc:creator>wairagu</dc:creator>
  <cp:lastModifiedBy>wairagu</cp:lastModifiedBy>
  <cp:revision>68</cp:revision>
  <dcterms:created xsi:type="dcterms:W3CDTF">2015-05-27T06:35:22Z</dcterms:created>
  <dcterms:modified xsi:type="dcterms:W3CDTF">2015-09-22T14:18:44Z</dcterms:modified>
</cp:coreProperties>
</file>