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75" r:id="rId3"/>
    <p:sldId id="257" r:id="rId4"/>
    <p:sldId id="280" r:id="rId5"/>
    <p:sldId id="258" r:id="rId6"/>
    <p:sldId id="259" r:id="rId7"/>
    <p:sldId id="260" r:id="rId8"/>
    <p:sldId id="279" r:id="rId9"/>
    <p:sldId id="261" r:id="rId10"/>
    <p:sldId id="262" r:id="rId11"/>
    <p:sldId id="263" r:id="rId12"/>
    <p:sldId id="264" r:id="rId13"/>
    <p:sldId id="265" r:id="rId14"/>
    <p:sldId id="266" r:id="rId15"/>
    <p:sldId id="267" r:id="rId16"/>
    <p:sldId id="268" r:id="rId17"/>
    <p:sldId id="276" r:id="rId18"/>
    <p:sldId id="269" r:id="rId19"/>
    <p:sldId id="270" r:id="rId20"/>
    <p:sldId id="277" r:id="rId21"/>
    <p:sldId id="274" r:id="rId22"/>
    <p:sldId id="278" r:id="rId23"/>
    <p:sldId id="273"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51"/>
    <p:restoredTop sz="95283"/>
  </p:normalViewPr>
  <p:slideViewPr>
    <p:cSldViewPr snapToGrid="0" snapToObjects="1">
      <p:cViewPr>
        <p:scale>
          <a:sx n="120" d="100"/>
          <a:sy n="120" d="100"/>
        </p:scale>
        <p:origin x="1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5854C5-50F6-164A-BAF3-EF26802AA7D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1149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833BD-5CCB-6D4C-A2EF-58ED5906C008}"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854C5-50F6-164A-BAF3-EF26802AA7DB}" type="slidenum">
              <a:rPr lang="en-US" smtClean="0"/>
              <a:t>‹#›</a:t>
            </a:fld>
            <a:endParaRPr lang="en-US"/>
          </a:p>
        </p:txBody>
      </p:sp>
    </p:spTree>
    <p:extLst>
      <p:ext uri="{BB962C8B-B14F-4D97-AF65-F5344CB8AC3E}">
        <p14:creationId xmlns:p14="http://schemas.microsoft.com/office/powerpoint/2010/main" val="120976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7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24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spTree>
    <p:extLst>
      <p:ext uri="{BB962C8B-B14F-4D97-AF65-F5344CB8AC3E}">
        <p14:creationId xmlns:p14="http://schemas.microsoft.com/office/powerpoint/2010/main" val="153049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231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13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552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33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spTree>
    <p:extLst>
      <p:ext uri="{BB962C8B-B14F-4D97-AF65-F5344CB8AC3E}">
        <p14:creationId xmlns:p14="http://schemas.microsoft.com/office/powerpoint/2010/main" val="46931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833BD-5CCB-6D4C-A2EF-58ED5906C008}"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854C5-50F6-164A-BAF3-EF26802AA7D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2833BD-5CCB-6D4C-A2EF-58ED5906C008}"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854C5-50F6-164A-BAF3-EF26802AA7DB}" type="slidenum">
              <a:rPr lang="en-US" smtClean="0"/>
              <a:t>‹#›</a:t>
            </a:fld>
            <a:endParaRPr lang="en-US"/>
          </a:p>
        </p:txBody>
      </p:sp>
    </p:spTree>
    <p:extLst>
      <p:ext uri="{BB962C8B-B14F-4D97-AF65-F5344CB8AC3E}">
        <p14:creationId xmlns:p14="http://schemas.microsoft.com/office/powerpoint/2010/main" val="17390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2833BD-5CCB-6D4C-A2EF-58ED5906C008}" type="datetimeFigureOut">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5854C5-50F6-164A-BAF3-EF26802AA7D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9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2833BD-5CCB-6D4C-A2EF-58ED5906C008}"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5854C5-50F6-164A-BAF3-EF26802AA7D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27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833BD-5CCB-6D4C-A2EF-58ED5906C008}" type="datetimeFigureOut">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5854C5-50F6-164A-BAF3-EF26802AA7DB}" type="slidenum">
              <a:rPr lang="en-US" smtClean="0"/>
              <a:t>‹#›</a:t>
            </a:fld>
            <a:endParaRPr lang="en-US"/>
          </a:p>
        </p:txBody>
      </p:sp>
    </p:spTree>
    <p:extLst>
      <p:ext uri="{BB962C8B-B14F-4D97-AF65-F5344CB8AC3E}">
        <p14:creationId xmlns:p14="http://schemas.microsoft.com/office/powerpoint/2010/main" val="14404291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833BD-5CCB-6D4C-A2EF-58ED5906C008}"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854C5-50F6-164A-BAF3-EF26802AA7D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8067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833BD-5CCB-6D4C-A2EF-58ED5906C008}"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854C5-50F6-164A-BAF3-EF26802AA7DB}" type="slidenum">
              <a:rPr lang="en-US" smtClean="0"/>
              <a:t>‹#›</a:t>
            </a:fld>
            <a:endParaRPr lang="en-US"/>
          </a:p>
        </p:txBody>
      </p:sp>
    </p:spTree>
    <p:extLst>
      <p:ext uri="{BB962C8B-B14F-4D97-AF65-F5344CB8AC3E}">
        <p14:creationId xmlns:p14="http://schemas.microsoft.com/office/powerpoint/2010/main" val="44983353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2833BD-5CCB-6D4C-A2EF-58ED5906C008}" type="datetimeFigureOut">
              <a:rPr lang="en-US" smtClean="0"/>
              <a:t>1/11/23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5854C5-50F6-164A-BAF3-EF26802AA7DB}" type="slidenum">
              <a:rPr lang="en-US" smtClean="0"/>
              <a:t>‹#›</a:t>
            </a:fld>
            <a:endParaRPr lang="en-US"/>
          </a:p>
        </p:txBody>
      </p:sp>
    </p:spTree>
    <p:extLst>
      <p:ext uri="{BB962C8B-B14F-4D97-AF65-F5344CB8AC3E}">
        <p14:creationId xmlns:p14="http://schemas.microsoft.com/office/powerpoint/2010/main" val="18746457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SCIT Project A Overview</a:t>
            </a:r>
            <a:endParaRPr lang="en-US" dirty="0"/>
          </a:p>
        </p:txBody>
      </p:sp>
      <p:sp>
        <p:nvSpPr>
          <p:cNvPr id="3" name="Subtitle 2"/>
          <p:cNvSpPr>
            <a:spLocks noGrp="1"/>
          </p:cNvSpPr>
          <p:nvPr>
            <p:ph type="subTitle" idx="1"/>
          </p:nvPr>
        </p:nvSpPr>
        <p:spPr/>
        <p:txBody>
          <a:bodyPr/>
          <a:lstStyle/>
          <a:p>
            <a:r>
              <a:rPr lang="en-US" dirty="0" smtClean="0"/>
              <a:t>Presented by: Edgar</a:t>
            </a:r>
            <a:endParaRPr lang="en-US" dirty="0"/>
          </a:p>
        </p:txBody>
      </p:sp>
    </p:spTree>
    <p:extLst>
      <p:ext uri="{BB962C8B-B14F-4D97-AF65-F5344CB8AC3E}">
        <p14:creationId xmlns:p14="http://schemas.microsoft.com/office/powerpoint/2010/main" val="96691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a:t>You may also have noticed that most enterprises/people are moving towards use of solar powers a form of renewable </a:t>
            </a:r>
            <a:r>
              <a:rPr lang="en-US" dirty="0" err="1"/>
              <a:t>energy.We</a:t>
            </a:r>
            <a:r>
              <a:rPr lang="en-US" dirty="0"/>
              <a:t> don’t have an effective way of monitoring the small scale use of this technology</a:t>
            </a:r>
            <a:r>
              <a:rPr lang="en-US" dirty="0" smtClean="0"/>
              <a:t>. You </a:t>
            </a:r>
            <a:r>
              <a:rPr lang="en-US" dirty="0"/>
              <a:t>may come up with an </a:t>
            </a:r>
            <a:r>
              <a:rPr lang="en-US" dirty="0" err="1"/>
              <a:t>IoT</a:t>
            </a:r>
            <a:r>
              <a:rPr lang="en-US" dirty="0"/>
              <a:t> solution that allows us to monitor harnessing and consumption of this solar power for small households.</a:t>
            </a:r>
          </a:p>
          <a:p>
            <a:endParaRPr lang="en-US" dirty="0"/>
          </a:p>
        </p:txBody>
      </p:sp>
    </p:spTree>
    <p:extLst>
      <p:ext uri="{BB962C8B-B14F-4D97-AF65-F5344CB8AC3E}">
        <p14:creationId xmlns:p14="http://schemas.microsoft.com/office/powerpoint/2010/main" val="7643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a:t>Due to the cover 19 pandemic, many learning institutions are re-engineering there traditional way of doing their routine tasks. You can decide to solve this problem by creating an integrated collaborative platform for a particular industry that allows for remote sharing of data and collaborative working.</a:t>
            </a:r>
          </a:p>
          <a:p>
            <a:endParaRPr lang="en-US" dirty="0"/>
          </a:p>
        </p:txBody>
      </p:sp>
    </p:spTree>
    <p:extLst>
      <p:ext uri="{BB962C8B-B14F-4D97-AF65-F5344CB8AC3E}">
        <p14:creationId xmlns:p14="http://schemas.microsoft.com/office/powerpoint/2010/main" val="174062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of Project A</a:t>
            </a:r>
            <a:endParaRPr lang="en-US" dirty="0"/>
          </a:p>
        </p:txBody>
      </p:sp>
      <p:sp>
        <p:nvSpPr>
          <p:cNvPr id="3" name="Content Placeholder 2"/>
          <p:cNvSpPr>
            <a:spLocks noGrp="1"/>
          </p:cNvSpPr>
          <p:nvPr>
            <p:ph idx="1"/>
          </p:nvPr>
        </p:nvSpPr>
        <p:spPr/>
        <p:txBody>
          <a:bodyPr/>
          <a:lstStyle/>
          <a:p>
            <a:r>
              <a:rPr lang="en-US" dirty="0"/>
              <a:t>Chapter </a:t>
            </a:r>
            <a:r>
              <a:rPr lang="en-US" dirty="0" smtClean="0"/>
              <a:t>1:introduction</a:t>
            </a:r>
          </a:p>
          <a:p>
            <a:r>
              <a:rPr lang="en-US" dirty="0"/>
              <a:t>Chapter 2:Literature </a:t>
            </a:r>
            <a:r>
              <a:rPr lang="en-US" dirty="0" smtClean="0"/>
              <a:t>review</a:t>
            </a:r>
          </a:p>
          <a:p>
            <a:r>
              <a:rPr lang="en-US" dirty="0"/>
              <a:t>Chapter </a:t>
            </a:r>
            <a:r>
              <a:rPr lang="en-US" dirty="0" smtClean="0"/>
              <a:t>3:Methodology</a:t>
            </a:r>
          </a:p>
          <a:p>
            <a:r>
              <a:rPr lang="en-US" dirty="0"/>
              <a:t>Chapter 4:System Analysis and Requirements modeling</a:t>
            </a:r>
          </a:p>
        </p:txBody>
      </p:sp>
    </p:spTree>
    <p:extLst>
      <p:ext uri="{BB962C8B-B14F-4D97-AF65-F5344CB8AC3E}">
        <p14:creationId xmlns:p14="http://schemas.microsoft.com/office/powerpoint/2010/main" val="1799771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Introduction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This section consists of the following</a:t>
            </a:r>
          </a:p>
          <a:p>
            <a:r>
              <a:rPr lang="en-US" b="1" dirty="0"/>
              <a:t>Background of the Study</a:t>
            </a:r>
          </a:p>
          <a:p>
            <a:r>
              <a:rPr lang="en-US" b="1" dirty="0"/>
              <a:t>Problem Statement(s)</a:t>
            </a:r>
          </a:p>
          <a:p>
            <a:r>
              <a:rPr lang="en-US" b="1" dirty="0"/>
              <a:t>Objective: - </a:t>
            </a:r>
            <a:r>
              <a:rPr lang="en-US" dirty="0"/>
              <a:t>(S - Specific, M - Measurable, A - Achievable, R- Realistic/Relevant, T- Time bound/boxed. </a:t>
            </a:r>
            <a:endParaRPr lang="en-US" b="1" dirty="0"/>
          </a:p>
          <a:p>
            <a:pPr marL="0" indent="0">
              <a:buNone/>
            </a:pPr>
            <a:r>
              <a:rPr lang="en-US" b="1" dirty="0" smtClean="0"/>
              <a:t>	-</a:t>
            </a:r>
            <a:r>
              <a:rPr lang="en-US" b="1" dirty="0"/>
              <a:t>general objective</a:t>
            </a:r>
          </a:p>
          <a:p>
            <a:pPr marL="0" indent="0">
              <a:buNone/>
            </a:pPr>
            <a:r>
              <a:rPr lang="en-US" b="1" dirty="0" smtClean="0"/>
              <a:t>	-</a:t>
            </a:r>
            <a:r>
              <a:rPr lang="en-US" b="1" dirty="0"/>
              <a:t>specific objective(s)</a:t>
            </a:r>
          </a:p>
          <a:p>
            <a:r>
              <a:rPr lang="en-US" b="1" dirty="0"/>
              <a:t>Justification</a:t>
            </a:r>
          </a:p>
          <a:p>
            <a:r>
              <a:rPr lang="en-US" b="1" dirty="0"/>
              <a:t>Scope of the Study </a:t>
            </a:r>
          </a:p>
          <a:p>
            <a:r>
              <a:rPr lang="en-US" b="1" dirty="0"/>
              <a:t>Limitations of the proposed system</a:t>
            </a:r>
          </a:p>
          <a:p>
            <a:r>
              <a:rPr lang="en-US" b="1" dirty="0"/>
              <a:t>Project Risk and Mitigation</a:t>
            </a:r>
          </a:p>
          <a:p>
            <a:r>
              <a:rPr lang="en-US" b="1" dirty="0"/>
              <a:t>Project Schedule</a:t>
            </a:r>
          </a:p>
          <a:p>
            <a:r>
              <a:rPr lang="en-US" b="1" dirty="0"/>
              <a:t>Budget and Resources</a:t>
            </a:r>
            <a:endParaRPr lang="en-US" dirty="0"/>
          </a:p>
        </p:txBody>
      </p:sp>
    </p:spTree>
    <p:extLst>
      <p:ext uri="{BB962C8B-B14F-4D97-AF65-F5344CB8AC3E}">
        <p14:creationId xmlns:p14="http://schemas.microsoft.com/office/powerpoint/2010/main" val="1904941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2:Literature review</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This consists of what has been done in the area of study; related work to your study and why you are not adopting or accepting their results for your study. Students are advised to use papers that are peer reviewed as they have validated solutions. Google Scholar is a valuable tool where you can get up to date works from different scholars. There should be in a chronological order and should not span more than 3 years (latest research). What the researcher intends to do to bridge the gap.</a:t>
            </a:r>
          </a:p>
          <a:p>
            <a:r>
              <a:rPr lang="en-US" dirty="0"/>
              <a:t>The literature review should </a:t>
            </a:r>
            <a:r>
              <a:rPr lang="en-US" b="1" dirty="0"/>
              <a:t>not </a:t>
            </a:r>
            <a:r>
              <a:rPr lang="en-US" dirty="0"/>
              <a:t>be just a compilation or reproduction of the works of others.</a:t>
            </a:r>
          </a:p>
          <a:p>
            <a:r>
              <a:rPr lang="en-US" dirty="0"/>
              <a:t>It requires the student to examine and comment critically on the literature relevant to </a:t>
            </a:r>
            <a:r>
              <a:rPr lang="en-US" dirty="0" err="1" smtClean="0"/>
              <a:t>thestudent’s</a:t>
            </a:r>
            <a:r>
              <a:rPr lang="en-US" dirty="0" smtClean="0"/>
              <a:t> </a:t>
            </a:r>
            <a:r>
              <a:rPr lang="en-US" dirty="0"/>
              <a:t>project area or area of research.</a:t>
            </a:r>
          </a:p>
        </p:txBody>
      </p:sp>
    </p:spTree>
    <p:extLst>
      <p:ext uri="{BB962C8B-B14F-4D97-AF65-F5344CB8AC3E}">
        <p14:creationId xmlns:p14="http://schemas.microsoft.com/office/powerpoint/2010/main" val="5108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3:Methodology</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methodology chapter should describe a model/framework under which the system will be developed. It should address at least the following areas:- </a:t>
            </a:r>
          </a:p>
          <a:p>
            <a:r>
              <a:rPr lang="en-US" dirty="0"/>
              <a:t>The exact techniques used to collect facts and data </a:t>
            </a:r>
          </a:p>
          <a:p>
            <a:r>
              <a:rPr lang="en-US" dirty="0"/>
              <a:t>Tools used to analyze the data and the processes </a:t>
            </a:r>
          </a:p>
          <a:p>
            <a:r>
              <a:rPr lang="en-US" dirty="0"/>
              <a:t>Tools to implement and test the system </a:t>
            </a:r>
          </a:p>
          <a:p>
            <a:r>
              <a:rPr lang="en-US" dirty="0"/>
              <a:t>Time schedule and project cost </a:t>
            </a:r>
          </a:p>
          <a:p>
            <a:r>
              <a:rPr lang="en-US" dirty="0"/>
              <a:t>State the reasons for choosing the methodology. </a:t>
            </a:r>
          </a:p>
          <a:p>
            <a:endParaRPr lang="en-US" dirty="0"/>
          </a:p>
        </p:txBody>
      </p:sp>
    </p:spTree>
    <p:extLst>
      <p:ext uri="{BB962C8B-B14F-4D97-AF65-F5344CB8AC3E}">
        <p14:creationId xmlns:p14="http://schemas.microsoft.com/office/powerpoint/2010/main" val="938153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4:System Analysis and Requirements modeling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This </a:t>
            </a:r>
            <a:r>
              <a:rPr lang="en-US" dirty="0"/>
              <a:t>chapter should address at least the following areas :-</a:t>
            </a:r>
          </a:p>
          <a:p>
            <a:r>
              <a:rPr lang="en-US" dirty="0"/>
              <a:t>Description on how the current system works using system analysis modelling tools such as   flow charts, DFDs, Use cases, UML etc.</a:t>
            </a:r>
          </a:p>
          <a:p>
            <a:r>
              <a:rPr lang="en-US" dirty="0"/>
              <a:t>How the facts and the data gathered including the methods used</a:t>
            </a:r>
          </a:p>
          <a:p>
            <a:r>
              <a:rPr lang="en-US" dirty="0"/>
              <a:t>Requirement definitions and modelling of the current system and proposed system</a:t>
            </a:r>
          </a:p>
          <a:p>
            <a:r>
              <a:rPr lang="en-US" dirty="0"/>
              <a:t>Requirement definitions and specifications of the project</a:t>
            </a:r>
          </a:p>
          <a:p>
            <a:pPr marL="0" indent="0">
              <a:buNone/>
            </a:pPr>
            <a:endParaRPr lang="en-US" dirty="0"/>
          </a:p>
        </p:txBody>
      </p:sp>
    </p:spTree>
    <p:extLst>
      <p:ext uri="{BB962C8B-B14F-4D97-AF65-F5344CB8AC3E}">
        <p14:creationId xmlns:p14="http://schemas.microsoft.com/office/powerpoint/2010/main" val="778665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0690" y="818962"/>
            <a:ext cx="7675418" cy="5290893"/>
          </a:xfrm>
        </p:spPr>
      </p:pic>
    </p:spTree>
    <p:extLst>
      <p:ext uri="{BB962C8B-B14F-4D97-AF65-F5344CB8AC3E}">
        <p14:creationId xmlns:p14="http://schemas.microsoft.com/office/powerpoint/2010/main" val="645064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lstStyle/>
          <a:p>
            <a:r>
              <a:rPr lang="en-US" dirty="0"/>
              <a:t>Project proposed titles(To be handed in by next week </a:t>
            </a:r>
            <a:r>
              <a:rPr lang="en-US" dirty="0" smtClean="0"/>
              <a:t>,17/01/2023 by 11:59am, </a:t>
            </a:r>
            <a:r>
              <a:rPr lang="en-US" dirty="0"/>
              <a:t>through a google form link that will be </a:t>
            </a:r>
            <a:r>
              <a:rPr lang="en-US" dirty="0" smtClean="0"/>
              <a:t>shared). MAX :15 WORDS.</a:t>
            </a:r>
            <a:endParaRPr lang="en-US" dirty="0" smtClean="0"/>
          </a:p>
          <a:p>
            <a:endParaRPr lang="en-US" dirty="0"/>
          </a:p>
          <a:p>
            <a:r>
              <a:rPr lang="en-US" dirty="0"/>
              <a:t>Once title is approved, student will be assigned two supervisors whom the student is to immediately start liaising with. Every meeting between the student and the assigned supervisors will be recorded in a project Progress report log that is mandatory. Any comments from the supervisors will be filled therein</a:t>
            </a:r>
          </a:p>
        </p:txBody>
      </p:sp>
    </p:spTree>
    <p:extLst>
      <p:ext uri="{BB962C8B-B14F-4D97-AF65-F5344CB8AC3E}">
        <p14:creationId xmlns:p14="http://schemas.microsoft.com/office/powerpoint/2010/main" val="148250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a:t>
            </a:r>
            <a:r>
              <a:rPr lang="en-US" dirty="0" err="1" smtClean="0"/>
              <a:t>cont</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a:t>At the end of the semester, the student will be required to make a presentation of Project A and submit documentation on the same. This will only be permitted if and only if the student is cleared by there supervisors</a:t>
            </a:r>
            <a:r>
              <a:rPr lang="en-US" dirty="0" smtClean="0"/>
              <a:t>.</a:t>
            </a:r>
          </a:p>
          <a:p>
            <a:r>
              <a:rPr lang="en-US" dirty="0"/>
              <a:t>After successful defense  of the proposal, the student will proceed to project B.</a:t>
            </a:r>
          </a:p>
        </p:txBody>
      </p:sp>
    </p:spTree>
    <p:extLst>
      <p:ext uri="{BB962C8B-B14F-4D97-AF65-F5344CB8AC3E}">
        <p14:creationId xmlns:p14="http://schemas.microsoft.com/office/powerpoint/2010/main" val="1224585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564" y="658516"/>
            <a:ext cx="9019309" cy="5479048"/>
          </a:xfrm>
        </p:spPr>
      </p:pic>
    </p:spTree>
    <p:extLst>
      <p:ext uri="{BB962C8B-B14F-4D97-AF65-F5344CB8AC3E}">
        <p14:creationId xmlns:p14="http://schemas.microsoft.com/office/powerpoint/2010/main" val="961514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527" y="872744"/>
            <a:ext cx="7523018" cy="5153983"/>
          </a:xfrm>
        </p:spPr>
      </p:pic>
    </p:spTree>
    <p:extLst>
      <p:ext uri="{BB962C8B-B14F-4D97-AF65-F5344CB8AC3E}">
        <p14:creationId xmlns:p14="http://schemas.microsoft.com/office/powerpoint/2010/main" val="281578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r>
              <a:rPr lang="en-US" dirty="0"/>
              <a:t>Your project </a:t>
            </a:r>
            <a:r>
              <a:rPr lang="en-US" dirty="0" smtClean="0"/>
              <a:t>proposal </a:t>
            </a:r>
            <a:r>
              <a:rPr lang="en-US" dirty="0"/>
              <a:t>will be evaluated by a board of teachers to determine if the project idea is appropriate for a </a:t>
            </a:r>
            <a:r>
              <a:rPr lang="en-US" dirty="0" smtClean="0"/>
              <a:t>degree/diploma </a:t>
            </a:r>
            <a:r>
              <a:rPr lang="en-US" dirty="0"/>
              <a:t>project or not. It is, therefore, important that you have listened to the feedback received at the </a:t>
            </a:r>
            <a:r>
              <a:rPr lang="en-US" dirty="0" smtClean="0"/>
              <a:t>presentations</a:t>
            </a:r>
            <a:r>
              <a:rPr lang="en-US" dirty="0"/>
              <a:t>. </a:t>
            </a:r>
            <a:endParaRPr lang="en-US" dirty="0" smtClean="0"/>
          </a:p>
          <a:p>
            <a:r>
              <a:rPr lang="en-US" dirty="0" smtClean="0"/>
              <a:t>The </a:t>
            </a:r>
            <a:r>
              <a:rPr lang="en-US" dirty="0"/>
              <a:t>purpose of the feedback is to make life easier for you, not to criticize. </a:t>
            </a:r>
            <a:endParaRPr lang="en-US" dirty="0" smtClean="0"/>
          </a:p>
          <a:p>
            <a:r>
              <a:rPr lang="en-US" dirty="0" smtClean="0"/>
              <a:t>Some </a:t>
            </a:r>
            <a:r>
              <a:rPr lang="en-US" dirty="0"/>
              <a:t>ideas are simply not suitable </a:t>
            </a:r>
            <a:r>
              <a:rPr lang="en-US" dirty="0" smtClean="0"/>
              <a:t>for</a:t>
            </a:r>
            <a:r>
              <a:rPr lang="en-US" dirty="0"/>
              <a:t> </a:t>
            </a:r>
            <a:r>
              <a:rPr lang="en-US" dirty="0" smtClean="0"/>
              <a:t>Academic projects.</a:t>
            </a:r>
            <a:endParaRPr lang="en-US" dirty="0"/>
          </a:p>
        </p:txBody>
      </p:sp>
    </p:spTree>
    <p:extLst>
      <p:ext uri="{BB962C8B-B14F-4D97-AF65-F5344CB8AC3E}">
        <p14:creationId xmlns:p14="http://schemas.microsoft.com/office/powerpoint/2010/main" val="664104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600" r="2546"/>
          <a:stretch/>
        </p:blipFill>
        <p:spPr>
          <a:xfrm>
            <a:off x="2327564" y="872836"/>
            <a:ext cx="7578436" cy="5218277"/>
          </a:xfrm>
        </p:spPr>
      </p:pic>
    </p:spTree>
    <p:extLst>
      <p:ext uri="{BB962C8B-B14F-4D97-AF65-F5344CB8AC3E}">
        <p14:creationId xmlns:p14="http://schemas.microsoft.com/office/powerpoint/2010/main" val="1142930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a:t>
            </a:r>
            <a:r>
              <a:rPr lang="en-US" dirty="0" err="1" smtClean="0"/>
              <a:t>Cont</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a:t>You will get one of the following grades on your project </a:t>
            </a:r>
            <a:r>
              <a:rPr lang="en-US" dirty="0" smtClean="0"/>
              <a:t>proposal:</a:t>
            </a:r>
            <a:endParaRPr lang="en-US" dirty="0"/>
          </a:p>
          <a:p>
            <a:pPr fontAlgn="base"/>
            <a:r>
              <a:rPr lang="en-US" dirty="0"/>
              <a:t>Pass – the project plan is okay and you can </a:t>
            </a:r>
            <a:r>
              <a:rPr lang="en-US" dirty="0" smtClean="0"/>
              <a:t>continue working </a:t>
            </a:r>
            <a:r>
              <a:rPr lang="en-US" dirty="0"/>
              <a:t>on your project.</a:t>
            </a:r>
          </a:p>
          <a:p>
            <a:pPr fontAlgn="base"/>
            <a:r>
              <a:rPr lang="en-US" dirty="0"/>
              <a:t>Minor revision – the project plan is overall okay but some minor things need to be fixed before you can start working on your project</a:t>
            </a:r>
            <a:r>
              <a:rPr lang="en-US" dirty="0" smtClean="0"/>
              <a:t>.</a:t>
            </a:r>
          </a:p>
          <a:p>
            <a:pPr fontAlgn="base"/>
            <a:r>
              <a:rPr lang="en-US" dirty="0" smtClean="0"/>
              <a:t>Major </a:t>
            </a:r>
            <a:r>
              <a:rPr lang="en-US" dirty="0"/>
              <a:t>revision – the project plan </a:t>
            </a:r>
            <a:r>
              <a:rPr lang="en-US" dirty="0" smtClean="0"/>
              <a:t>is </a:t>
            </a:r>
            <a:r>
              <a:rPr lang="en-US" dirty="0"/>
              <a:t>okay but some </a:t>
            </a:r>
            <a:r>
              <a:rPr lang="en-US" dirty="0" smtClean="0"/>
              <a:t>major </a:t>
            </a:r>
            <a:r>
              <a:rPr lang="en-US" dirty="0"/>
              <a:t>things need to be fixed before you can start working on your project</a:t>
            </a:r>
            <a:r>
              <a:rPr lang="en-US" dirty="0" smtClean="0"/>
              <a:t>.</a:t>
            </a:r>
            <a:endParaRPr lang="en-US" dirty="0"/>
          </a:p>
          <a:p>
            <a:pPr fontAlgn="base"/>
            <a:r>
              <a:rPr lang="en-US" dirty="0"/>
              <a:t>Fail – the project idea is not suitable for a </a:t>
            </a:r>
            <a:r>
              <a:rPr lang="en-US" dirty="0" smtClean="0"/>
              <a:t>degree/diploma </a:t>
            </a:r>
            <a:r>
              <a:rPr lang="en-US" dirty="0"/>
              <a:t>project, or the project plan is of too low quality. In this case, you are not allowed to continue on the </a:t>
            </a:r>
            <a:r>
              <a:rPr lang="en-US" dirty="0" smtClean="0"/>
              <a:t>diploma/degree project </a:t>
            </a:r>
            <a:r>
              <a:rPr lang="en-US" dirty="0"/>
              <a:t>course and have to start over the next semester.</a:t>
            </a:r>
          </a:p>
          <a:p>
            <a:endParaRPr lang="en-US" dirty="0"/>
          </a:p>
        </p:txBody>
      </p:sp>
    </p:spTree>
    <p:extLst>
      <p:ext uri="{BB962C8B-B14F-4D97-AF65-F5344CB8AC3E}">
        <p14:creationId xmlns:p14="http://schemas.microsoft.com/office/powerpoint/2010/main" val="17901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forward</a:t>
            </a:r>
            <a:endParaRPr lang="en-US" dirty="0"/>
          </a:p>
        </p:txBody>
      </p:sp>
      <p:sp>
        <p:nvSpPr>
          <p:cNvPr id="3" name="Content Placeholder 2"/>
          <p:cNvSpPr>
            <a:spLocks noGrp="1"/>
          </p:cNvSpPr>
          <p:nvPr>
            <p:ph idx="1"/>
          </p:nvPr>
        </p:nvSpPr>
        <p:spPr/>
        <p:txBody>
          <a:bodyPr/>
          <a:lstStyle/>
          <a:p>
            <a:r>
              <a:rPr lang="en-US" dirty="0"/>
              <a:t>As mentioned earlier, this unit is examined from the very first class since it does not </a:t>
            </a:r>
            <a:r>
              <a:rPr lang="en-US" dirty="0" smtClean="0"/>
              <a:t>have </a:t>
            </a:r>
            <a:r>
              <a:rPr lang="en-US" dirty="0"/>
              <a:t>sit in </a:t>
            </a:r>
            <a:r>
              <a:rPr lang="en-US" dirty="0" smtClean="0"/>
              <a:t>exams. </a:t>
            </a:r>
            <a:endParaRPr lang="en-US" dirty="0"/>
          </a:p>
        </p:txBody>
      </p:sp>
    </p:spTree>
    <p:extLst>
      <p:ext uri="{BB962C8B-B14F-4D97-AF65-F5344CB8AC3E}">
        <p14:creationId xmlns:p14="http://schemas.microsoft.com/office/powerpoint/2010/main" val="403669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991" y="2712540"/>
            <a:ext cx="5098576" cy="2227950"/>
          </a:xfrm>
        </p:spPr>
        <p:txBody>
          <a:bodyPr>
            <a:normAutofit/>
          </a:bodyPr>
          <a:lstStyle/>
          <a:p>
            <a:pPr algn="ctr"/>
            <a:r>
              <a:rPr lang="en-US" sz="6000" dirty="0" smtClean="0">
                <a:latin typeface="Mistral" charset="0"/>
                <a:ea typeface="Mistral" charset="0"/>
                <a:cs typeface="Mistral" charset="0"/>
              </a:rPr>
              <a:t>THANK YOU</a:t>
            </a:r>
            <a:br>
              <a:rPr lang="en-US" sz="6000" dirty="0" smtClean="0">
                <a:latin typeface="Mistral" charset="0"/>
                <a:ea typeface="Mistral" charset="0"/>
                <a:cs typeface="Mistral" charset="0"/>
              </a:rPr>
            </a:br>
            <a:r>
              <a:rPr lang="zh-TW" altLang="en-US" sz="6000" dirty="0"/>
              <a:t>謝謝</a:t>
            </a:r>
            <a:endParaRPr lang="en-US" sz="6000" dirty="0">
              <a:latin typeface="Mistral" charset="0"/>
              <a:ea typeface="Mistral" charset="0"/>
              <a:cs typeface="Mistral" charset="0"/>
            </a:endParaRPr>
          </a:p>
        </p:txBody>
      </p:sp>
    </p:spTree>
    <p:extLst>
      <p:ext uri="{BB962C8B-B14F-4D97-AF65-F5344CB8AC3E}">
        <p14:creationId xmlns:p14="http://schemas.microsoft.com/office/powerpoint/2010/main" val="1928263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lstStyle/>
          <a:p>
            <a:r>
              <a:rPr lang="en-US" dirty="0" smtClean="0"/>
              <a:t>Research </a:t>
            </a:r>
            <a:r>
              <a:rPr lang="en-US" dirty="0"/>
              <a:t>methods</a:t>
            </a:r>
          </a:p>
          <a:p>
            <a:r>
              <a:rPr lang="en-US" dirty="0" smtClean="0"/>
              <a:t>Programming </a:t>
            </a:r>
            <a:r>
              <a:rPr lang="en-US" dirty="0"/>
              <a:t>units</a:t>
            </a:r>
          </a:p>
          <a:p>
            <a:r>
              <a:rPr lang="en-US" dirty="0" smtClean="0"/>
              <a:t>System </a:t>
            </a:r>
            <a:r>
              <a:rPr lang="en-US" dirty="0"/>
              <a:t>Analysis and Design</a:t>
            </a:r>
          </a:p>
          <a:p>
            <a:r>
              <a:rPr lang="en-US" dirty="0" smtClean="0"/>
              <a:t>software </a:t>
            </a:r>
            <a:r>
              <a:rPr lang="en-US" dirty="0"/>
              <a:t>Development</a:t>
            </a:r>
          </a:p>
          <a:p>
            <a:r>
              <a:rPr lang="en-US" dirty="0"/>
              <a:t>C</a:t>
            </a:r>
            <a:r>
              <a:rPr lang="en-US" dirty="0" smtClean="0"/>
              <a:t>ommunication skills</a:t>
            </a:r>
          </a:p>
          <a:p>
            <a:r>
              <a:rPr lang="en-US" dirty="0" smtClean="0"/>
              <a:t>Et. Al.</a:t>
            </a:r>
            <a:endParaRPr lang="en-US" dirty="0"/>
          </a:p>
        </p:txBody>
      </p:sp>
    </p:spTree>
    <p:extLst>
      <p:ext uri="{BB962C8B-B14F-4D97-AF65-F5344CB8AC3E}">
        <p14:creationId xmlns:p14="http://schemas.microsoft.com/office/powerpoint/2010/main" val="1665457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855" y="711431"/>
            <a:ext cx="7869382" cy="5385471"/>
          </a:xfrm>
        </p:spPr>
      </p:pic>
    </p:spTree>
    <p:extLst>
      <p:ext uri="{BB962C8B-B14F-4D97-AF65-F5344CB8AC3E}">
        <p14:creationId xmlns:p14="http://schemas.microsoft.com/office/powerpoint/2010/main" val="1604031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Overview and Introduction</a:t>
            </a:r>
          </a:p>
        </p:txBody>
      </p:sp>
      <p:sp>
        <p:nvSpPr>
          <p:cNvPr id="3" name="Content Placeholder 2"/>
          <p:cNvSpPr>
            <a:spLocks noGrp="1"/>
          </p:cNvSpPr>
          <p:nvPr>
            <p:ph idx="1"/>
          </p:nvPr>
        </p:nvSpPr>
        <p:spPr/>
        <p:txBody>
          <a:bodyPr/>
          <a:lstStyle/>
          <a:p>
            <a:r>
              <a:rPr lang="en-US" dirty="0"/>
              <a:t>Projects is divided into two parts, that is Project A and project B.</a:t>
            </a:r>
          </a:p>
          <a:p>
            <a:r>
              <a:rPr lang="en-US" dirty="0"/>
              <a:t>For this semester, we will be working on project A</a:t>
            </a:r>
            <a:r>
              <a:rPr lang="en-US" dirty="0" smtClean="0"/>
              <a:t>. It entails proposal writing.</a:t>
            </a:r>
          </a:p>
          <a:p>
            <a:r>
              <a:rPr lang="en-US" dirty="0"/>
              <a:t>The proposal is written in future tense because this is what the learner intends to do in the future </a:t>
            </a:r>
          </a:p>
        </p:txBody>
      </p:sp>
    </p:spTree>
    <p:extLst>
      <p:ext uri="{BB962C8B-B14F-4D97-AF65-F5344CB8AC3E}">
        <p14:creationId xmlns:p14="http://schemas.microsoft.com/office/powerpoint/2010/main" val="64392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a:t>
            </a:r>
            <a:endParaRPr lang="en-US" dirty="0"/>
          </a:p>
        </p:txBody>
      </p:sp>
      <p:sp>
        <p:nvSpPr>
          <p:cNvPr id="3" name="Content Placeholder 2"/>
          <p:cNvSpPr>
            <a:spLocks noGrp="1"/>
          </p:cNvSpPr>
          <p:nvPr>
            <p:ph idx="1"/>
          </p:nvPr>
        </p:nvSpPr>
        <p:spPr/>
        <p:txBody>
          <a:bodyPr/>
          <a:lstStyle/>
          <a:p>
            <a:r>
              <a:rPr lang="en-US" dirty="0"/>
              <a:t>In summary project A requires you to identify a project title.</a:t>
            </a:r>
          </a:p>
          <a:p>
            <a:r>
              <a:rPr lang="en-US" dirty="0"/>
              <a:t>The best way to identity project title is to first review your environment/the real world and spot a problem that can be solved using ICT.</a:t>
            </a:r>
          </a:p>
        </p:txBody>
      </p:sp>
    </p:spTree>
    <p:extLst>
      <p:ext uri="{BB962C8B-B14F-4D97-AF65-F5344CB8AC3E}">
        <p14:creationId xmlns:p14="http://schemas.microsoft.com/office/powerpoint/2010/main" val="1745460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Project Title</a:t>
            </a:r>
            <a:endParaRPr lang="en-US" dirty="0"/>
          </a:p>
        </p:txBody>
      </p:sp>
      <p:sp>
        <p:nvSpPr>
          <p:cNvPr id="3" name="Content Placeholder 2"/>
          <p:cNvSpPr>
            <a:spLocks noGrp="1"/>
          </p:cNvSpPr>
          <p:nvPr>
            <p:ph idx="1"/>
          </p:nvPr>
        </p:nvSpPr>
        <p:spPr/>
        <p:txBody>
          <a:bodyPr/>
          <a:lstStyle/>
          <a:p>
            <a:r>
              <a:rPr lang="en-US" dirty="0"/>
              <a:t>Once you have settled on the problem </a:t>
            </a:r>
            <a:r>
              <a:rPr lang="en-US" dirty="0" smtClean="0"/>
              <a:t>to solve, </a:t>
            </a:r>
            <a:r>
              <a:rPr lang="en-US" dirty="0"/>
              <a:t>then you can phrase this into a title which should be a solution to that problem for </a:t>
            </a:r>
            <a:r>
              <a:rPr lang="en-US" dirty="0" smtClean="0"/>
              <a:t>example.. </a:t>
            </a:r>
            <a:endParaRPr lang="en-US" dirty="0"/>
          </a:p>
        </p:txBody>
      </p:sp>
    </p:spTree>
    <p:extLst>
      <p:ext uri="{BB962C8B-B14F-4D97-AF65-F5344CB8AC3E}">
        <p14:creationId xmlns:p14="http://schemas.microsoft.com/office/powerpoint/2010/main" val="1487805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44" t="27525" r="854" b="1507"/>
          <a:stretch/>
        </p:blipFill>
        <p:spPr>
          <a:xfrm>
            <a:off x="2285999" y="1080654"/>
            <a:ext cx="8008736" cy="4821382"/>
          </a:xfrm>
        </p:spPr>
      </p:pic>
    </p:spTree>
    <p:extLst>
      <p:ext uri="{BB962C8B-B14F-4D97-AF65-F5344CB8AC3E}">
        <p14:creationId xmlns:p14="http://schemas.microsoft.com/office/powerpoint/2010/main" val="53013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a:t>You may have noticed there is a new Block in TUK and it will require network setup and configuration. So you can have a title like Enhanced LAN design for </a:t>
            </a:r>
            <a:r>
              <a:rPr lang="en-US" dirty="0" smtClean="0"/>
              <a:t>block </a:t>
            </a:r>
            <a:r>
              <a:rPr lang="en-US" dirty="0"/>
              <a:t>S.</a:t>
            </a:r>
          </a:p>
          <a:p>
            <a:endParaRPr lang="en-US" dirty="0"/>
          </a:p>
        </p:txBody>
      </p:sp>
    </p:spTree>
    <p:extLst>
      <p:ext uri="{BB962C8B-B14F-4D97-AF65-F5344CB8AC3E}">
        <p14:creationId xmlns:p14="http://schemas.microsoft.com/office/powerpoint/2010/main" val="1089874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3889</TotalTime>
  <Words>1003</Words>
  <Application>Microsoft Macintosh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Garamond</vt:lpstr>
      <vt:lpstr>Mangal</vt:lpstr>
      <vt:lpstr>Mistral</vt:lpstr>
      <vt:lpstr>微軟正黑體</vt:lpstr>
      <vt:lpstr>Arial</vt:lpstr>
      <vt:lpstr>Organic</vt:lpstr>
      <vt:lpstr>SCIT Project A Overview</vt:lpstr>
      <vt:lpstr>PowerPoint Presentation</vt:lpstr>
      <vt:lpstr>Pre-requisites</vt:lpstr>
      <vt:lpstr>PowerPoint Presentation</vt:lpstr>
      <vt:lpstr>Unit Overview and Introduction</vt:lpstr>
      <vt:lpstr>Project A</vt:lpstr>
      <vt:lpstr>Choosing a Project Title</vt:lpstr>
      <vt:lpstr>PowerPoint Presentation</vt:lpstr>
      <vt:lpstr>Example 1</vt:lpstr>
      <vt:lpstr>Example 2</vt:lpstr>
      <vt:lpstr>Example 3</vt:lpstr>
      <vt:lpstr>Sections of Project A</vt:lpstr>
      <vt:lpstr>Chapter 1: Introduction</vt:lpstr>
      <vt:lpstr>Chapter 2:Literature review </vt:lpstr>
      <vt:lpstr>Chapter 3:Methodology </vt:lpstr>
      <vt:lpstr>Chapter 4:System Analysis and Requirements modeling </vt:lpstr>
      <vt:lpstr>PowerPoint Presentation</vt:lpstr>
      <vt:lpstr>Deliverables</vt:lpstr>
      <vt:lpstr>Deliverables cont….</vt:lpstr>
      <vt:lpstr>PowerPoint Presentation</vt:lpstr>
      <vt:lpstr>Grading</vt:lpstr>
      <vt:lpstr>PowerPoint Presentation</vt:lpstr>
      <vt:lpstr>Grading Cont….</vt:lpstr>
      <vt:lpstr>Way forward</vt:lpstr>
      <vt:lpstr>THANK YOU 謝謝</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cp:revision>
  <dcterms:created xsi:type="dcterms:W3CDTF">2021-01-08T10:10:04Z</dcterms:created>
  <dcterms:modified xsi:type="dcterms:W3CDTF">2023-01-11T09:39:26Z</dcterms:modified>
</cp:coreProperties>
</file>