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98C7546-98E6-4CE0-800E-5B995AB4EC9B}">
          <p14:sldIdLst>
            <p14:sldId id="256"/>
            <p14:sldId id="257"/>
            <p14:sldId id="258"/>
            <p14:sldId id="260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859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BAD2-243C-C923-C0BE-80EE00DDC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E9B34-F836-740B-90B1-C120170DF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32F22-29CD-3658-6F85-91F5E8C801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C5667-01D9-4F08-B610-B7739E3B4E2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3CFF6-4B34-9CF9-3CDA-B5FFFF7E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BC301-6E50-4CF2-2A37-74947340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27F042-E6A6-45E7-A18C-318A78E4F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3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E1AB-B815-E56E-4ACE-611CB821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8C2BE-54CE-9818-846A-C9EB12B71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3EDCE-669E-29C2-B7DA-2D3C5093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C5667-01D9-4F08-B610-B7739E3B4E2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6E378-DE25-AA49-52BA-D0CCE528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AD90C-C1C4-1774-9791-2C812369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27F042-E6A6-45E7-A18C-318A78E4F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5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ADCBC1E-8428-0047-E237-FBC061B1A77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24275" y="1193800"/>
            <a:ext cx="3866696" cy="4470400"/>
          </a:xfrm>
          <a:custGeom>
            <a:avLst/>
            <a:gdLst>
              <a:gd name="connsiteX0" fmla="*/ 0 w 3866696"/>
              <a:gd name="connsiteY0" fmla="*/ 0 h 4470400"/>
              <a:gd name="connsiteX1" fmla="*/ 3866696 w 3866696"/>
              <a:gd name="connsiteY1" fmla="*/ 0 h 4470400"/>
              <a:gd name="connsiteX2" fmla="*/ 3866696 w 3866696"/>
              <a:gd name="connsiteY2" fmla="*/ 4470400 h 4470400"/>
              <a:gd name="connsiteX3" fmla="*/ 0 w 3866696"/>
              <a:gd name="connsiteY3" fmla="*/ 4470400 h 447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6696" h="4470400">
                <a:moveTo>
                  <a:pt x="0" y="0"/>
                </a:moveTo>
                <a:lnTo>
                  <a:pt x="3866696" y="0"/>
                </a:lnTo>
                <a:lnTo>
                  <a:pt x="3866696" y="4470400"/>
                </a:lnTo>
                <a:lnTo>
                  <a:pt x="0" y="4470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004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856A7FB-24EC-CDE8-ED54-76F25C8F48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256588" y="3164114"/>
            <a:ext cx="3935412" cy="2987221"/>
          </a:xfrm>
          <a:custGeom>
            <a:avLst/>
            <a:gdLst>
              <a:gd name="connsiteX0" fmla="*/ 0 w 3935412"/>
              <a:gd name="connsiteY0" fmla="*/ 0 h 2987221"/>
              <a:gd name="connsiteX1" fmla="*/ 3935412 w 3935412"/>
              <a:gd name="connsiteY1" fmla="*/ 0 h 2987221"/>
              <a:gd name="connsiteX2" fmla="*/ 3935412 w 3935412"/>
              <a:gd name="connsiteY2" fmla="*/ 2987221 h 2987221"/>
              <a:gd name="connsiteX3" fmla="*/ 0 w 3935412"/>
              <a:gd name="connsiteY3" fmla="*/ 2987221 h 2987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5412" h="2987221">
                <a:moveTo>
                  <a:pt x="0" y="0"/>
                </a:moveTo>
                <a:lnTo>
                  <a:pt x="3935412" y="0"/>
                </a:lnTo>
                <a:lnTo>
                  <a:pt x="3935412" y="2987221"/>
                </a:lnTo>
                <a:lnTo>
                  <a:pt x="0" y="298722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6D1CDEE-EF18-337D-9572-4C20B4333A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68458" y="642711"/>
            <a:ext cx="4281714" cy="2981779"/>
          </a:xfrm>
          <a:custGeom>
            <a:avLst/>
            <a:gdLst>
              <a:gd name="connsiteX0" fmla="*/ 0 w 4281714"/>
              <a:gd name="connsiteY0" fmla="*/ 0 h 2981779"/>
              <a:gd name="connsiteX1" fmla="*/ 4281714 w 4281714"/>
              <a:gd name="connsiteY1" fmla="*/ 0 h 2981779"/>
              <a:gd name="connsiteX2" fmla="*/ 4281714 w 4281714"/>
              <a:gd name="connsiteY2" fmla="*/ 2981779 h 2981779"/>
              <a:gd name="connsiteX3" fmla="*/ 0 w 4281714"/>
              <a:gd name="connsiteY3" fmla="*/ 2981779 h 298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1714" h="2981779">
                <a:moveTo>
                  <a:pt x="0" y="0"/>
                </a:moveTo>
                <a:lnTo>
                  <a:pt x="4281714" y="0"/>
                </a:lnTo>
                <a:lnTo>
                  <a:pt x="4281714" y="2981779"/>
                </a:lnTo>
                <a:lnTo>
                  <a:pt x="0" y="29817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084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50DD999-C0AD-2CF7-CBF4-0CEC46F80C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22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8D969B2-497F-E4D2-499C-BC260E1A09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47257" y="1770744"/>
            <a:ext cx="7097486" cy="2989943"/>
          </a:xfrm>
          <a:custGeom>
            <a:avLst/>
            <a:gdLst>
              <a:gd name="connsiteX0" fmla="*/ 0 w 7097486"/>
              <a:gd name="connsiteY0" fmla="*/ 0 h 2989943"/>
              <a:gd name="connsiteX1" fmla="*/ 7097486 w 7097486"/>
              <a:gd name="connsiteY1" fmla="*/ 0 h 2989943"/>
              <a:gd name="connsiteX2" fmla="*/ 7097486 w 7097486"/>
              <a:gd name="connsiteY2" fmla="*/ 2989943 h 2989943"/>
              <a:gd name="connsiteX3" fmla="*/ 0 w 7097486"/>
              <a:gd name="connsiteY3" fmla="*/ 2989943 h 298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486" h="2989943">
                <a:moveTo>
                  <a:pt x="0" y="0"/>
                </a:moveTo>
                <a:lnTo>
                  <a:pt x="7097486" y="0"/>
                </a:lnTo>
                <a:lnTo>
                  <a:pt x="7097486" y="2989943"/>
                </a:lnTo>
                <a:lnTo>
                  <a:pt x="0" y="29899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35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3A058DA-7C9F-59CC-147D-CD92402B10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4156"/>
            <a:ext cx="12191999" cy="3429000"/>
          </a:xfrm>
          <a:custGeom>
            <a:avLst/>
            <a:gdLst>
              <a:gd name="connsiteX0" fmla="*/ 0 w 11233151"/>
              <a:gd name="connsiteY0" fmla="*/ 0 h 3429000"/>
              <a:gd name="connsiteX1" fmla="*/ 11233151 w 11233151"/>
              <a:gd name="connsiteY1" fmla="*/ 0 h 3429000"/>
              <a:gd name="connsiteX2" fmla="*/ 11233151 w 11233151"/>
              <a:gd name="connsiteY2" fmla="*/ 3429000 h 3429000"/>
              <a:gd name="connsiteX3" fmla="*/ 0 w 11233151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3151" h="3429000">
                <a:moveTo>
                  <a:pt x="0" y="0"/>
                </a:moveTo>
                <a:lnTo>
                  <a:pt x="11233151" y="0"/>
                </a:lnTo>
                <a:lnTo>
                  <a:pt x="11233151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922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78428A-03D9-57CE-BCE9-81F17DEF9F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644" y="1660848"/>
            <a:ext cx="4497355" cy="4720901"/>
          </a:xfrm>
          <a:custGeom>
            <a:avLst/>
            <a:gdLst>
              <a:gd name="connsiteX0" fmla="*/ 0 w 4130675"/>
              <a:gd name="connsiteY0" fmla="*/ 0 h 4718050"/>
              <a:gd name="connsiteX1" fmla="*/ 4130675 w 4130675"/>
              <a:gd name="connsiteY1" fmla="*/ 0 h 4718050"/>
              <a:gd name="connsiteX2" fmla="*/ 4130675 w 4130675"/>
              <a:gd name="connsiteY2" fmla="*/ 4718050 h 4718050"/>
              <a:gd name="connsiteX3" fmla="*/ 0 w 4130675"/>
              <a:gd name="connsiteY3" fmla="*/ 4718050 h 471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4718050">
                <a:moveTo>
                  <a:pt x="0" y="0"/>
                </a:moveTo>
                <a:lnTo>
                  <a:pt x="4130675" y="0"/>
                </a:lnTo>
                <a:lnTo>
                  <a:pt x="4130675" y="4718050"/>
                </a:lnTo>
                <a:lnTo>
                  <a:pt x="0" y="4718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476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4A9AD2E-3676-AA1E-3F2B-BED7171AE1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21828" y="2531835"/>
            <a:ext cx="6270171" cy="3667579"/>
          </a:xfrm>
          <a:custGeom>
            <a:avLst/>
            <a:gdLst>
              <a:gd name="connsiteX0" fmla="*/ 0 w 5790746"/>
              <a:gd name="connsiteY0" fmla="*/ 0 h 3667579"/>
              <a:gd name="connsiteX1" fmla="*/ 5790746 w 5790746"/>
              <a:gd name="connsiteY1" fmla="*/ 0 h 3667579"/>
              <a:gd name="connsiteX2" fmla="*/ 5790746 w 5790746"/>
              <a:gd name="connsiteY2" fmla="*/ 3667579 h 3667579"/>
              <a:gd name="connsiteX3" fmla="*/ 0 w 5790746"/>
              <a:gd name="connsiteY3" fmla="*/ 3667579 h 366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0746" h="3667579">
                <a:moveTo>
                  <a:pt x="0" y="0"/>
                </a:moveTo>
                <a:lnTo>
                  <a:pt x="5790746" y="0"/>
                </a:lnTo>
                <a:lnTo>
                  <a:pt x="5790746" y="3667579"/>
                </a:lnTo>
                <a:lnTo>
                  <a:pt x="0" y="36675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3633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1F255174-10FF-F72C-1F64-FA04BC8BC73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rot="424593">
            <a:off x="10348656" y="4218215"/>
            <a:ext cx="1741714" cy="1757589"/>
          </a:xfrm>
          <a:custGeom>
            <a:avLst/>
            <a:gdLst>
              <a:gd name="connsiteX0" fmla="*/ 0 w 1741714"/>
              <a:gd name="connsiteY0" fmla="*/ 0 h 1757589"/>
              <a:gd name="connsiteX1" fmla="*/ 1741714 w 1741714"/>
              <a:gd name="connsiteY1" fmla="*/ 0 h 1757589"/>
              <a:gd name="connsiteX2" fmla="*/ 1741714 w 1741714"/>
              <a:gd name="connsiteY2" fmla="*/ 1757589 h 1757589"/>
              <a:gd name="connsiteX3" fmla="*/ 0 w 1741714"/>
              <a:gd name="connsiteY3" fmla="*/ 1757589 h 1757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1757589">
                <a:moveTo>
                  <a:pt x="0" y="0"/>
                </a:moveTo>
                <a:lnTo>
                  <a:pt x="1741714" y="0"/>
                </a:lnTo>
                <a:lnTo>
                  <a:pt x="1741714" y="1757589"/>
                </a:lnTo>
                <a:lnTo>
                  <a:pt x="0" y="175758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9D3446B1-5610-5F73-9EE5-DE0A25516E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 rot="424593">
            <a:off x="10517211" y="1570821"/>
            <a:ext cx="1741714" cy="1757589"/>
          </a:xfrm>
          <a:custGeom>
            <a:avLst/>
            <a:gdLst>
              <a:gd name="connsiteX0" fmla="*/ 0 w 1741714"/>
              <a:gd name="connsiteY0" fmla="*/ 0 h 1757589"/>
              <a:gd name="connsiteX1" fmla="*/ 1741714 w 1741714"/>
              <a:gd name="connsiteY1" fmla="*/ 0 h 1757589"/>
              <a:gd name="connsiteX2" fmla="*/ 1741714 w 1741714"/>
              <a:gd name="connsiteY2" fmla="*/ 1757589 h 1757589"/>
              <a:gd name="connsiteX3" fmla="*/ 0 w 1741714"/>
              <a:gd name="connsiteY3" fmla="*/ 1757589 h 1757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1757589">
                <a:moveTo>
                  <a:pt x="0" y="0"/>
                </a:moveTo>
                <a:lnTo>
                  <a:pt x="1741714" y="0"/>
                </a:lnTo>
                <a:lnTo>
                  <a:pt x="1741714" y="1757589"/>
                </a:lnTo>
                <a:lnTo>
                  <a:pt x="0" y="175758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F180BA5C-6E9E-D708-3E03-65DA7383BF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rot="424593">
            <a:off x="8106026" y="4890863"/>
            <a:ext cx="1741714" cy="1757589"/>
          </a:xfrm>
          <a:custGeom>
            <a:avLst/>
            <a:gdLst>
              <a:gd name="connsiteX0" fmla="*/ 0 w 1741714"/>
              <a:gd name="connsiteY0" fmla="*/ 0 h 1757589"/>
              <a:gd name="connsiteX1" fmla="*/ 1741714 w 1741714"/>
              <a:gd name="connsiteY1" fmla="*/ 0 h 1757589"/>
              <a:gd name="connsiteX2" fmla="*/ 1741714 w 1741714"/>
              <a:gd name="connsiteY2" fmla="*/ 1757589 h 1757589"/>
              <a:gd name="connsiteX3" fmla="*/ 0 w 1741714"/>
              <a:gd name="connsiteY3" fmla="*/ 1757589 h 1757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1757589">
                <a:moveTo>
                  <a:pt x="0" y="0"/>
                </a:moveTo>
                <a:lnTo>
                  <a:pt x="1741714" y="0"/>
                </a:lnTo>
                <a:lnTo>
                  <a:pt x="1741714" y="1757589"/>
                </a:lnTo>
                <a:lnTo>
                  <a:pt x="0" y="175758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27B1B295-D6E2-C817-469A-6C149CC473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rot="424593">
            <a:off x="8398125" y="2840265"/>
            <a:ext cx="1741714" cy="1757589"/>
          </a:xfrm>
          <a:custGeom>
            <a:avLst/>
            <a:gdLst>
              <a:gd name="connsiteX0" fmla="*/ 0 w 1741714"/>
              <a:gd name="connsiteY0" fmla="*/ 0 h 1757589"/>
              <a:gd name="connsiteX1" fmla="*/ 1741714 w 1741714"/>
              <a:gd name="connsiteY1" fmla="*/ 0 h 1757589"/>
              <a:gd name="connsiteX2" fmla="*/ 1741714 w 1741714"/>
              <a:gd name="connsiteY2" fmla="*/ 1757589 h 1757589"/>
              <a:gd name="connsiteX3" fmla="*/ 0 w 1741714"/>
              <a:gd name="connsiteY3" fmla="*/ 1757589 h 1757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1757589">
                <a:moveTo>
                  <a:pt x="0" y="0"/>
                </a:moveTo>
                <a:lnTo>
                  <a:pt x="1741714" y="0"/>
                </a:lnTo>
                <a:lnTo>
                  <a:pt x="1741714" y="1757589"/>
                </a:lnTo>
                <a:lnTo>
                  <a:pt x="0" y="175758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A83C4EF9-5585-DA67-FBB9-691E04B2985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424593">
            <a:off x="10085411" y="-383494"/>
            <a:ext cx="1741714" cy="1757589"/>
          </a:xfrm>
          <a:custGeom>
            <a:avLst/>
            <a:gdLst>
              <a:gd name="connsiteX0" fmla="*/ 0 w 1741714"/>
              <a:gd name="connsiteY0" fmla="*/ 0 h 1757589"/>
              <a:gd name="connsiteX1" fmla="*/ 1741714 w 1741714"/>
              <a:gd name="connsiteY1" fmla="*/ 0 h 1757589"/>
              <a:gd name="connsiteX2" fmla="*/ 1741714 w 1741714"/>
              <a:gd name="connsiteY2" fmla="*/ 1757589 h 1757589"/>
              <a:gd name="connsiteX3" fmla="*/ 0 w 1741714"/>
              <a:gd name="connsiteY3" fmla="*/ 1757589 h 1757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1757589">
                <a:moveTo>
                  <a:pt x="0" y="0"/>
                </a:moveTo>
                <a:lnTo>
                  <a:pt x="1741714" y="0"/>
                </a:lnTo>
                <a:lnTo>
                  <a:pt x="1741714" y="1757589"/>
                </a:lnTo>
                <a:lnTo>
                  <a:pt x="0" y="175758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7A865EA-6EAA-980D-068C-5A14F8FB3C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424593">
            <a:off x="7966325" y="715056"/>
            <a:ext cx="1741714" cy="1757589"/>
          </a:xfrm>
          <a:custGeom>
            <a:avLst/>
            <a:gdLst>
              <a:gd name="connsiteX0" fmla="*/ 0 w 1741714"/>
              <a:gd name="connsiteY0" fmla="*/ 0 h 1757589"/>
              <a:gd name="connsiteX1" fmla="*/ 1741714 w 1741714"/>
              <a:gd name="connsiteY1" fmla="*/ 0 h 1757589"/>
              <a:gd name="connsiteX2" fmla="*/ 1741714 w 1741714"/>
              <a:gd name="connsiteY2" fmla="*/ 1757589 h 1757589"/>
              <a:gd name="connsiteX3" fmla="*/ 0 w 1741714"/>
              <a:gd name="connsiteY3" fmla="*/ 1757589 h 1757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1757589">
                <a:moveTo>
                  <a:pt x="0" y="0"/>
                </a:moveTo>
                <a:lnTo>
                  <a:pt x="1741714" y="0"/>
                </a:lnTo>
                <a:lnTo>
                  <a:pt x="1741714" y="1757589"/>
                </a:lnTo>
                <a:lnTo>
                  <a:pt x="0" y="175758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9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19FEA98-259E-04F4-713C-D8E083917D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9425" y="3018971"/>
            <a:ext cx="5877832" cy="3839029"/>
          </a:xfrm>
          <a:custGeom>
            <a:avLst/>
            <a:gdLst>
              <a:gd name="connsiteX0" fmla="*/ 0 w 5877832"/>
              <a:gd name="connsiteY0" fmla="*/ 0 h 3839029"/>
              <a:gd name="connsiteX1" fmla="*/ 5877832 w 5877832"/>
              <a:gd name="connsiteY1" fmla="*/ 0 h 3839029"/>
              <a:gd name="connsiteX2" fmla="*/ 5877832 w 5877832"/>
              <a:gd name="connsiteY2" fmla="*/ 3839029 h 3839029"/>
              <a:gd name="connsiteX3" fmla="*/ 0 w 5877832"/>
              <a:gd name="connsiteY3" fmla="*/ 3839029 h 3839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7832" h="3839029">
                <a:moveTo>
                  <a:pt x="0" y="0"/>
                </a:moveTo>
                <a:lnTo>
                  <a:pt x="5877832" y="0"/>
                </a:lnTo>
                <a:lnTo>
                  <a:pt x="5877832" y="3839029"/>
                </a:lnTo>
                <a:lnTo>
                  <a:pt x="0" y="38390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417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8C3D2E5-67F1-0E75-7809-B0654C867D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898900"/>
          </a:xfrm>
          <a:custGeom>
            <a:avLst/>
            <a:gdLst>
              <a:gd name="connsiteX0" fmla="*/ 0 w 12192000"/>
              <a:gd name="connsiteY0" fmla="*/ 0 h 3898900"/>
              <a:gd name="connsiteX1" fmla="*/ 12192000 w 12192000"/>
              <a:gd name="connsiteY1" fmla="*/ 0 h 3898900"/>
              <a:gd name="connsiteX2" fmla="*/ 12192000 w 12192000"/>
              <a:gd name="connsiteY2" fmla="*/ 3898900 h 3898900"/>
              <a:gd name="connsiteX3" fmla="*/ 0 w 12192000"/>
              <a:gd name="connsiteY3" fmla="*/ 3898900 h 389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898900">
                <a:moveTo>
                  <a:pt x="0" y="0"/>
                </a:moveTo>
                <a:lnTo>
                  <a:pt x="12192000" y="0"/>
                </a:lnTo>
                <a:lnTo>
                  <a:pt x="12192000" y="3898900"/>
                </a:lnTo>
                <a:lnTo>
                  <a:pt x="0" y="38989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05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C2551F8-30F3-8537-8FC3-6E9EF33C9B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9064" y="4508500"/>
            <a:ext cx="7666037" cy="2159000"/>
          </a:xfrm>
          <a:custGeom>
            <a:avLst/>
            <a:gdLst>
              <a:gd name="connsiteX0" fmla="*/ 0 w 7666037"/>
              <a:gd name="connsiteY0" fmla="*/ 0 h 2159000"/>
              <a:gd name="connsiteX1" fmla="*/ 7666037 w 7666037"/>
              <a:gd name="connsiteY1" fmla="*/ 0 h 2159000"/>
              <a:gd name="connsiteX2" fmla="*/ 7666037 w 7666037"/>
              <a:gd name="connsiteY2" fmla="*/ 2159000 h 2159000"/>
              <a:gd name="connsiteX3" fmla="*/ 0 w 7666037"/>
              <a:gd name="connsiteY3" fmla="*/ 2159000 h 215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66037" h="2159000">
                <a:moveTo>
                  <a:pt x="0" y="0"/>
                </a:moveTo>
                <a:lnTo>
                  <a:pt x="7666037" y="0"/>
                </a:lnTo>
                <a:lnTo>
                  <a:pt x="7666037" y="2159000"/>
                </a:lnTo>
                <a:lnTo>
                  <a:pt x="0" y="215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12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49FEFC3-28DF-E82C-2282-AE2F4A9E89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35701" y="3517900"/>
            <a:ext cx="5476875" cy="2863850"/>
          </a:xfrm>
          <a:custGeom>
            <a:avLst/>
            <a:gdLst>
              <a:gd name="connsiteX0" fmla="*/ 0 w 5476875"/>
              <a:gd name="connsiteY0" fmla="*/ 0 h 2863850"/>
              <a:gd name="connsiteX1" fmla="*/ 5476875 w 5476875"/>
              <a:gd name="connsiteY1" fmla="*/ 0 h 2863850"/>
              <a:gd name="connsiteX2" fmla="*/ 5476875 w 5476875"/>
              <a:gd name="connsiteY2" fmla="*/ 2863850 h 2863850"/>
              <a:gd name="connsiteX3" fmla="*/ 0 w 5476875"/>
              <a:gd name="connsiteY3" fmla="*/ 2863850 h 286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6875" h="2863850">
                <a:moveTo>
                  <a:pt x="0" y="0"/>
                </a:moveTo>
                <a:lnTo>
                  <a:pt x="5476875" y="0"/>
                </a:lnTo>
                <a:lnTo>
                  <a:pt x="5476875" y="2863850"/>
                </a:lnTo>
                <a:lnTo>
                  <a:pt x="0" y="28638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B92A7F8-1877-2856-8D6A-EAA0B2155C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35701" y="476250"/>
            <a:ext cx="5476875" cy="2863850"/>
          </a:xfrm>
          <a:custGeom>
            <a:avLst/>
            <a:gdLst>
              <a:gd name="connsiteX0" fmla="*/ 0 w 5476875"/>
              <a:gd name="connsiteY0" fmla="*/ 0 h 2863850"/>
              <a:gd name="connsiteX1" fmla="*/ 5476875 w 5476875"/>
              <a:gd name="connsiteY1" fmla="*/ 0 h 2863850"/>
              <a:gd name="connsiteX2" fmla="*/ 5476875 w 5476875"/>
              <a:gd name="connsiteY2" fmla="*/ 2863850 h 2863850"/>
              <a:gd name="connsiteX3" fmla="*/ 0 w 5476875"/>
              <a:gd name="connsiteY3" fmla="*/ 2863850 h 286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6875" h="2863850">
                <a:moveTo>
                  <a:pt x="0" y="0"/>
                </a:moveTo>
                <a:lnTo>
                  <a:pt x="5476875" y="0"/>
                </a:lnTo>
                <a:lnTo>
                  <a:pt x="5476875" y="2863850"/>
                </a:lnTo>
                <a:lnTo>
                  <a:pt x="0" y="28638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86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ars in the sky with a few stars&#10;&#10;Description automatically generated">
            <a:extLst>
              <a:ext uri="{FF2B5EF4-FFF2-40B4-BE49-F238E27FC236}">
                <a16:creationId xmlns:a16="http://schemas.microsoft.com/office/drawing/2014/main" id="{378713CD-C7AD-5633-BFCD-61116045EBC4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2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F7E4-DB40-0066-E4AA-35BCC7964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Embracing Agility: A Shift to Scrum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Enhancing Development at </a:t>
            </a:r>
            <a:r>
              <a:rPr lang="en-US" sz="3600" dirty="0" err="1">
                <a:solidFill>
                  <a:schemeClr val="bg1"/>
                </a:solidFill>
              </a:rPr>
              <a:t>ChadaTech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55F80-7693-C52B-03A8-8025CCE27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Presenter: Michael Puckett</a:t>
            </a:r>
          </a:p>
          <a:p>
            <a:r>
              <a:rPr lang="en-US" dirty="0">
                <a:solidFill>
                  <a:schemeClr val="bg1"/>
                </a:solidFill>
              </a:rPr>
              <a:t>Date: 2025Apr17</a:t>
            </a:r>
          </a:p>
        </p:txBody>
      </p:sp>
    </p:spTree>
    <p:extLst>
      <p:ext uri="{BB962C8B-B14F-4D97-AF65-F5344CB8AC3E}">
        <p14:creationId xmlns:p14="http://schemas.microsoft.com/office/powerpoint/2010/main" val="191327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3C2B48-F74C-9F43-3073-82513A0E787D}"/>
              </a:ext>
            </a:extLst>
          </p:cNvPr>
          <p:cNvSpPr txBox="1"/>
          <p:nvPr/>
        </p:nvSpPr>
        <p:spPr>
          <a:xfrm>
            <a:off x="381000" y="352425"/>
            <a:ext cx="5524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Key Roles in Scrum-Agile Team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284A72-B5A0-848A-1A0E-56B58E4A07FF}"/>
              </a:ext>
            </a:extLst>
          </p:cNvPr>
          <p:cNvSpPr txBox="1"/>
          <p:nvPr/>
        </p:nvSpPr>
        <p:spPr>
          <a:xfrm>
            <a:off x="800099" y="1704975"/>
            <a:ext cx="93535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“The Scrum Guide” explains the roles within a Scrum Team.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Product Owner: Serves as the voice of the customer, prioritizing user needs and translating them into user stories.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Scrum Master: Facilitates the Scrum Process, removes impediments, and ensures the team adheres to Agile principles.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Development Team: Self-organizing group responsible for delivering the product increment.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833D5-F132-A2CB-94C4-ED66D74684FC}"/>
              </a:ext>
            </a:extLst>
          </p:cNvPr>
          <p:cNvSpPr txBox="1"/>
          <p:nvPr/>
        </p:nvSpPr>
        <p:spPr>
          <a:xfrm>
            <a:off x="952499" y="6105525"/>
            <a:ext cx="761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Source: Schwaber, K. &amp; Sutherland, J. (2020). The Scrum Guide. Scrum.org</a:t>
            </a:r>
          </a:p>
        </p:txBody>
      </p:sp>
    </p:spTree>
    <p:extLst>
      <p:ext uri="{BB962C8B-B14F-4D97-AF65-F5344CB8AC3E}">
        <p14:creationId xmlns:p14="http://schemas.microsoft.com/office/powerpoint/2010/main" val="412781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D2017-F988-32EB-BC93-B1A8DA1B0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DAA6D2-4074-F0A4-6B7F-906D888897E7}"/>
              </a:ext>
            </a:extLst>
          </p:cNvPr>
          <p:cNvSpPr txBox="1"/>
          <p:nvPr/>
        </p:nvSpPr>
        <p:spPr>
          <a:xfrm>
            <a:off x="381000" y="352425"/>
            <a:ext cx="5524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Agile Phases and the SDLC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85474-C161-9253-88FB-0A9F7BC56A4E}"/>
              </a:ext>
            </a:extLst>
          </p:cNvPr>
          <p:cNvSpPr txBox="1"/>
          <p:nvPr/>
        </p:nvSpPr>
        <p:spPr>
          <a:xfrm>
            <a:off x="800099" y="1125141"/>
            <a:ext cx="93535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Agile methodologies apply the SLDC iteratively.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Requirements: User stories define user needs, emphasizing clean and concise communication.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Development: Iterative sprints allow for incorporating changes gradually, reducing the risk of major disruptions.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Testing: Continuous testing ensures quality and alignment with user stories.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Deployment: Incremental delivery of working software.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B0071-F2B7-3F22-1CB7-D739C06F4A81}"/>
              </a:ext>
            </a:extLst>
          </p:cNvPr>
          <p:cNvSpPr txBox="1"/>
          <p:nvPr/>
        </p:nvSpPr>
        <p:spPr>
          <a:xfrm>
            <a:off x="800099" y="6248400"/>
            <a:ext cx="10353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Source: Crispin, L. &amp; Gregory, J. Agile testing: A practical guide from testers and agile teams. Addison-Wesley Professional.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D2D27-4D3F-9F23-679C-D16310D24578}"/>
              </a:ext>
            </a:extLst>
          </p:cNvPr>
          <p:cNvSpPr txBox="1"/>
          <p:nvPr/>
        </p:nvSpPr>
        <p:spPr>
          <a:xfrm>
            <a:off x="1104900" y="3559851"/>
            <a:ext cx="7115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Waterfall:</a:t>
            </a:r>
          </a:p>
          <a:p>
            <a:r>
              <a:rPr lang="en-US" dirty="0">
                <a:solidFill>
                  <a:schemeClr val="bg1"/>
                </a:solidFill>
              </a:rPr>
              <a:t>Requirements -&gt; Design -&gt; Development -&gt; Testing -&gt; Deployment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i="1" dirty="0">
                <a:solidFill>
                  <a:schemeClr val="bg1"/>
                </a:solidFill>
              </a:rPr>
              <a:t>Agile:</a:t>
            </a:r>
          </a:p>
          <a:p>
            <a:r>
              <a:rPr lang="en-US" dirty="0">
                <a:solidFill>
                  <a:schemeClr val="bg1"/>
                </a:solidFill>
              </a:rPr>
              <a:t>Sprint 1: Planning -&gt; Development -&gt; Testing</a:t>
            </a:r>
          </a:p>
          <a:p>
            <a:r>
              <a:rPr lang="en-US" dirty="0">
                <a:solidFill>
                  <a:schemeClr val="bg1"/>
                </a:solidFill>
              </a:rPr>
              <a:t>Sprint 2: Planning -&gt; Development -&gt; Testing</a:t>
            </a:r>
          </a:p>
          <a:p>
            <a:r>
              <a:rPr lang="en-US" dirty="0">
                <a:solidFill>
                  <a:schemeClr val="bg1"/>
                </a:solidFill>
              </a:rPr>
              <a:t>Sprint 3: Planning -&gt; Development -&gt; Testing</a:t>
            </a:r>
          </a:p>
          <a:p>
            <a:r>
              <a:rPr lang="en-US" dirty="0">
                <a:solidFill>
                  <a:schemeClr val="bg1"/>
                </a:solidFill>
              </a:rPr>
              <a:t>…(Iterative)</a:t>
            </a:r>
          </a:p>
        </p:txBody>
      </p:sp>
    </p:spTree>
    <p:extLst>
      <p:ext uri="{BB962C8B-B14F-4D97-AF65-F5344CB8AC3E}">
        <p14:creationId xmlns:p14="http://schemas.microsoft.com/office/powerpoint/2010/main" val="1622968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084F7-10A5-CBB6-2FCE-AC3B19832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A7293A-72A4-7A01-0713-2BCE40687DB3}"/>
              </a:ext>
            </a:extLst>
          </p:cNvPr>
          <p:cNvSpPr txBox="1"/>
          <p:nvPr/>
        </p:nvSpPr>
        <p:spPr>
          <a:xfrm>
            <a:off x="381000" y="352425"/>
            <a:ext cx="5524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Agile vs. Waterfall Development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0BEB1-118A-CFC4-BB26-E652F2F70228}"/>
              </a:ext>
            </a:extLst>
          </p:cNvPr>
          <p:cNvSpPr txBox="1"/>
          <p:nvPr/>
        </p:nvSpPr>
        <p:spPr>
          <a:xfrm>
            <a:off x="800099" y="1125141"/>
            <a:ext cx="93535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Waterfall: Linear, sequential phases with rigid requirements.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Agile: Iterative, incremental, and adaptive to change.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Example: In the SNHU Travel Project, a Waterfall approach would struggle with the shift to a new focus, whereas Agile adapted.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466DAF-E148-6384-6A17-22E30A66FA96}"/>
              </a:ext>
            </a:extLst>
          </p:cNvPr>
          <p:cNvSpPr txBox="1"/>
          <p:nvPr/>
        </p:nvSpPr>
        <p:spPr>
          <a:xfrm>
            <a:off x="800099" y="6248400"/>
            <a:ext cx="10353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Source: Shore, J., &amp; Warden, S. (2021). The Art of Agile Development. O’Reilly Media.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217D4-82E6-7EAD-F370-9EC4C920DA5A}"/>
              </a:ext>
            </a:extLst>
          </p:cNvPr>
          <p:cNvSpPr txBox="1"/>
          <p:nvPr/>
        </p:nvSpPr>
        <p:spPr>
          <a:xfrm>
            <a:off x="1104900" y="3559851"/>
            <a:ext cx="7115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| </a:t>
            </a:r>
            <a:r>
              <a:rPr lang="en-US" i="1" dirty="0">
                <a:solidFill>
                  <a:schemeClr val="bg1"/>
                </a:solidFill>
              </a:rPr>
              <a:t>Feature			</a:t>
            </a:r>
            <a:r>
              <a:rPr lang="en-US" dirty="0">
                <a:solidFill>
                  <a:schemeClr val="bg1"/>
                </a:solidFill>
              </a:rPr>
              <a:t>| </a:t>
            </a:r>
            <a:r>
              <a:rPr lang="en-US" i="1" dirty="0">
                <a:solidFill>
                  <a:schemeClr val="bg1"/>
                </a:solidFill>
              </a:rPr>
              <a:t>Waterfall	</a:t>
            </a:r>
            <a:r>
              <a:rPr lang="en-US" dirty="0">
                <a:solidFill>
                  <a:schemeClr val="bg1"/>
                </a:solidFill>
              </a:rPr>
              <a:t>| </a:t>
            </a:r>
            <a:r>
              <a:rPr lang="en-US" i="1" dirty="0">
                <a:solidFill>
                  <a:schemeClr val="bg1"/>
                </a:solidFill>
              </a:rPr>
              <a:t>Agile		</a:t>
            </a:r>
            <a:r>
              <a:rPr lang="en-US" dirty="0">
                <a:solidFill>
                  <a:schemeClr val="bg1"/>
                </a:solidFill>
              </a:rPr>
              <a:t>|</a:t>
            </a:r>
          </a:p>
          <a:p>
            <a:r>
              <a:rPr lang="en-US" dirty="0">
                <a:solidFill>
                  <a:schemeClr val="bg1"/>
                </a:solidFill>
              </a:rPr>
              <a:t>|-------------------------------------	|------------------------	|------------------------	|</a:t>
            </a:r>
          </a:p>
          <a:p>
            <a:r>
              <a:rPr lang="en-US" dirty="0">
                <a:solidFill>
                  <a:schemeClr val="bg1"/>
                </a:solidFill>
              </a:rPr>
              <a:t>| </a:t>
            </a:r>
            <a:r>
              <a:rPr lang="en-US" i="1" dirty="0">
                <a:solidFill>
                  <a:schemeClr val="bg1"/>
                </a:solidFill>
              </a:rPr>
              <a:t>Flexibility		</a:t>
            </a:r>
            <a:r>
              <a:rPr lang="en-US" dirty="0">
                <a:solidFill>
                  <a:schemeClr val="bg1"/>
                </a:solidFill>
              </a:rPr>
              <a:t>| </a:t>
            </a:r>
            <a:r>
              <a:rPr lang="en-US" i="1" dirty="0">
                <a:solidFill>
                  <a:schemeClr val="bg1"/>
                </a:solidFill>
              </a:rPr>
              <a:t>Low		</a:t>
            </a:r>
            <a:r>
              <a:rPr lang="en-US" dirty="0">
                <a:solidFill>
                  <a:schemeClr val="bg1"/>
                </a:solidFill>
              </a:rPr>
              <a:t>| </a:t>
            </a:r>
            <a:r>
              <a:rPr lang="en-US" i="1" dirty="0">
                <a:solidFill>
                  <a:schemeClr val="bg1"/>
                </a:solidFill>
              </a:rPr>
              <a:t>High		</a:t>
            </a:r>
            <a:r>
              <a:rPr lang="en-US" dirty="0">
                <a:solidFill>
                  <a:schemeClr val="bg1"/>
                </a:solidFill>
              </a:rPr>
              <a:t>|</a:t>
            </a:r>
          </a:p>
          <a:p>
            <a:r>
              <a:rPr lang="en-US" dirty="0">
                <a:solidFill>
                  <a:schemeClr val="bg1"/>
                </a:solidFill>
              </a:rPr>
              <a:t>| </a:t>
            </a:r>
            <a:r>
              <a:rPr lang="en-US" i="1" dirty="0">
                <a:solidFill>
                  <a:schemeClr val="bg1"/>
                </a:solidFill>
              </a:rPr>
              <a:t>Change Management	</a:t>
            </a:r>
            <a:r>
              <a:rPr lang="en-US" dirty="0">
                <a:solidFill>
                  <a:schemeClr val="bg1"/>
                </a:solidFill>
              </a:rPr>
              <a:t>| </a:t>
            </a:r>
            <a:r>
              <a:rPr lang="en-US" i="1" dirty="0">
                <a:solidFill>
                  <a:schemeClr val="bg1"/>
                </a:solidFill>
              </a:rPr>
              <a:t>Difficult		</a:t>
            </a:r>
            <a:r>
              <a:rPr lang="en-US" dirty="0">
                <a:solidFill>
                  <a:schemeClr val="bg1"/>
                </a:solidFill>
              </a:rPr>
              <a:t>| </a:t>
            </a:r>
            <a:r>
              <a:rPr lang="en-US" i="1" dirty="0">
                <a:solidFill>
                  <a:schemeClr val="bg1"/>
                </a:solidFill>
              </a:rPr>
              <a:t>Easy		</a:t>
            </a:r>
            <a:r>
              <a:rPr lang="en-US" dirty="0">
                <a:solidFill>
                  <a:schemeClr val="bg1"/>
                </a:solidFill>
              </a:rPr>
              <a:t>|</a:t>
            </a:r>
          </a:p>
          <a:p>
            <a:r>
              <a:rPr lang="en-US" dirty="0">
                <a:solidFill>
                  <a:schemeClr val="bg1"/>
                </a:solidFill>
              </a:rPr>
              <a:t>| </a:t>
            </a:r>
            <a:r>
              <a:rPr lang="en-US" i="1" dirty="0">
                <a:solidFill>
                  <a:schemeClr val="bg1"/>
                </a:solidFill>
              </a:rPr>
              <a:t>Delivery			</a:t>
            </a:r>
            <a:r>
              <a:rPr lang="en-US" dirty="0">
                <a:solidFill>
                  <a:schemeClr val="bg1"/>
                </a:solidFill>
              </a:rPr>
              <a:t>| </a:t>
            </a:r>
            <a:r>
              <a:rPr lang="en-US" i="1" dirty="0">
                <a:solidFill>
                  <a:schemeClr val="bg1"/>
                </a:solidFill>
              </a:rPr>
              <a:t>All at once	</a:t>
            </a:r>
            <a:r>
              <a:rPr lang="en-US" dirty="0">
                <a:solidFill>
                  <a:schemeClr val="bg1"/>
                </a:solidFill>
              </a:rPr>
              <a:t>| </a:t>
            </a:r>
            <a:r>
              <a:rPr lang="en-US" i="1" dirty="0">
                <a:solidFill>
                  <a:schemeClr val="bg1"/>
                </a:solidFill>
              </a:rPr>
              <a:t>Incremental	</a:t>
            </a:r>
            <a:r>
              <a:rPr lang="en-US" dirty="0">
                <a:solidFill>
                  <a:schemeClr val="bg1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90757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A7C56-8BE2-C7E2-F7E4-3652904C0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E52F8D-054E-13EC-A0E4-9622279F7B57}"/>
              </a:ext>
            </a:extLst>
          </p:cNvPr>
          <p:cNvSpPr txBox="1"/>
          <p:nvPr/>
        </p:nvSpPr>
        <p:spPr>
          <a:xfrm>
            <a:off x="381000" y="352425"/>
            <a:ext cx="7800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Importance of Communication in Agile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165BF7-45C9-D32C-7D5C-A243C141EE67}"/>
              </a:ext>
            </a:extLst>
          </p:cNvPr>
          <p:cNvSpPr txBox="1"/>
          <p:nvPr/>
        </p:nvSpPr>
        <p:spPr>
          <a:xfrm>
            <a:off x="800099" y="1125141"/>
            <a:ext cx="93535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Effective communication is critical for Scrum Teams.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Agile methodologies thrive on constant feedback and collaboration.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Communication with the Product Owner helps clarify user stories and validate assumptions.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Developers need to communicate effectively with the Product Owner and Testers to adapt to project changes.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Tools like Scrum boards, sprints reviews, and daily scrums enhance team communication and transparency.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7D05AE-2A1B-A6D0-DF18-6CB44E3DA478}"/>
              </a:ext>
            </a:extLst>
          </p:cNvPr>
          <p:cNvSpPr txBox="1"/>
          <p:nvPr/>
        </p:nvSpPr>
        <p:spPr>
          <a:xfrm>
            <a:off x="800099" y="6248400"/>
            <a:ext cx="10353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Source: Knowledgewoods.com (2024, July 17). The role of communication in agile project management. Retrieved from https://www.knowledgewoods.com/blog/the-role-of-communication</a:t>
            </a:r>
          </a:p>
        </p:txBody>
      </p:sp>
    </p:spTree>
    <p:extLst>
      <p:ext uri="{BB962C8B-B14F-4D97-AF65-F5344CB8AC3E}">
        <p14:creationId xmlns:p14="http://schemas.microsoft.com/office/powerpoint/2010/main" val="416749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385A7-5023-AA5F-9B17-AC343A5B5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33A1BE-4B5C-2549-89B4-22AD3CD5CBDC}"/>
              </a:ext>
            </a:extLst>
          </p:cNvPr>
          <p:cNvSpPr txBox="1"/>
          <p:nvPr/>
        </p:nvSpPr>
        <p:spPr>
          <a:xfrm>
            <a:off x="381000" y="352425"/>
            <a:ext cx="7800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Key Benefits of Agile Adoption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57EE98-C797-5724-BB85-634E6CE36908}"/>
              </a:ext>
            </a:extLst>
          </p:cNvPr>
          <p:cNvSpPr txBox="1"/>
          <p:nvPr/>
        </p:nvSpPr>
        <p:spPr>
          <a:xfrm>
            <a:off x="800099" y="1125141"/>
            <a:ext cx="93535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Improved Product Quality: </a:t>
            </a:r>
            <a:r>
              <a:rPr lang="en-US" sz="2000" dirty="0" err="1">
                <a:solidFill>
                  <a:schemeClr val="bg1"/>
                </a:solidFill>
              </a:rPr>
              <a:t>Agile’s</a:t>
            </a:r>
            <a:r>
              <a:rPr lang="en-US" sz="2000" dirty="0">
                <a:solidFill>
                  <a:schemeClr val="bg1"/>
                </a:solidFill>
              </a:rPr>
              <a:t> focus on user feedback and iterative development leads to better alignment with user needs.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Increased User Satisfaction: Engaging users throughout the development process fosters a sense of ownership and ensures the final product meets their expectations.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Reduce Development Costs: Early feedback and continuous testing help identify and address potential issues, preventing costly rework.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Enhanced Team Collaboration: Agile methodologies promote communication, collaboration, and shared responsibility among team member.</a:t>
            </a:r>
          </a:p>
        </p:txBody>
      </p:sp>
    </p:spTree>
    <p:extLst>
      <p:ext uri="{BB962C8B-B14F-4D97-AF65-F5344CB8AC3E}">
        <p14:creationId xmlns:p14="http://schemas.microsoft.com/office/powerpoint/2010/main" val="1835891881"/>
      </p:ext>
    </p:extLst>
  </p:cSld>
  <p:clrMapOvr>
    <a:masterClrMapping/>
  </p:clrMapOvr>
</p:sld>
</file>

<file path=ppt/theme/theme1.xml><?xml version="1.0" encoding="utf-8"?>
<a:theme xmlns:a="http://schemas.openxmlformats.org/drawingml/2006/main" name="SpaceX Presentatio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SpaceX Presentation Template</Template>
  <TotalTime>136</TotalTime>
  <Words>564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SpaceX Presentation Template</vt:lpstr>
      <vt:lpstr>Embracing Agility: A Shift to Scrum Enhancing Development at ChadaTech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Embracing Agility: A Shift to Scrum Enhancing Development at ChadaTech</dc:title>
  <dc:creator>Michael Puckett</dc:creator>
  <cp:lastModifiedBy>Michael Puckett</cp:lastModifiedBy>
  <cp:revision>2</cp:revision>
  <dcterms:created xsi:type="dcterms:W3CDTF">2025-04-17T15:03:43Z</dcterms:created>
  <dcterms:modified xsi:type="dcterms:W3CDTF">2025-04-18T00:46:27Z</dcterms:modified>
</cp:coreProperties>
</file>