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2" r:id="rId6"/>
    <p:sldId id="268" r:id="rId7"/>
    <p:sldId id="269" r:id="rId8"/>
    <p:sldId id="270" r:id="rId9"/>
    <p:sldId id="271" r:id="rId10"/>
    <p:sldId id="289" r:id="rId11"/>
    <p:sldId id="280" r:id="rId12"/>
    <p:sldId id="282" r:id="rId13"/>
    <p:sldId id="284" r:id="rId14"/>
    <p:sldId id="283" r:id="rId15"/>
    <p:sldId id="285" r:id="rId16"/>
    <p:sldId id="286" r:id="rId17"/>
    <p:sldId id="287" r:id="rId18"/>
    <p:sldId id="28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Pang" initials="MP" lastIdx="14" clrIdx="0">
    <p:extLst>
      <p:ext uri="{19B8F6BF-5375-455C-9EA6-DF929625EA0E}">
        <p15:presenceInfo xmlns:p15="http://schemas.microsoft.com/office/powerpoint/2012/main" userId="2556bb31e630a5e9" providerId="Windows Live"/>
      </p:ext>
    </p:extLst>
  </p:cmAuthor>
  <p:cmAuthor id="2" name="Hui Xiang Chua" initials="HXC" lastIdx="6" clrIdx="1">
    <p:extLst>
      <p:ext uri="{19B8F6BF-5375-455C-9EA6-DF929625EA0E}">
        <p15:presenceInfo xmlns:p15="http://schemas.microsoft.com/office/powerpoint/2012/main" userId="2afff29eaff019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12/30/2020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573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995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8685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74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626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90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995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996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0811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7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12/30/2020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8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12/30/2020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145796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20ACE-606D-48AE-8795-1495BA74CD65}"/>
              </a:ext>
            </a:extLst>
          </p:cNvPr>
          <p:cNvSpPr>
            <a:spLocks noGrp="1"/>
          </p:cNvSpPr>
          <p:nvPr>
            <p:ph type="ctrTitle"/>
          </p:nvPr>
        </p:nvSpPr>
        <p:spPr>
          <a:xfrm>
            <a:off x="638882" y="3899644"/>
            <a:ext cx="10909640" cy="1365626"/>
          </a:xfrm>
        </p:spPr>
        <p:txBody>
          <a:bodyPr anchor="b">
            <a:noAutofit/>
          </a:bodyPr>
          <a:lstStyle/>
          <a:p>
            <a:pPr algn="ctr"/>
            <a:r>
              <a:rPr lang="en-SG" sz="5400" dirty="0"/>
              <a:t>Electronics(in USA) - EDA</a:t>
            </a:r>
          </a:p>
        </p:txBody>
      </p:sp>
      <p:sp>
        <p:nvSpPr>
          <p:cNvPr id="3" name="Subtitle 2">
            <a:extLst>
              <a:ext uri="{FF2B5EF4-FFF2-40B4-BE49-F238E27FC236}">
                <a16:creationId xmlns:a16="http://schemas.microsoft.com/office/drawing/2014/main" id="{75AF4120-6A36-4CFA-9E65-3A1AA3B27FEB}"/>
              </a:ext>
            </a:extLst>
          </p:cNvPr>
          <p:cNvSpPr>
            <a:spLocks noGrp="1"/>
          </p:cNvSpPr>
          <p:nvPr>
            <p:ph type="subTitle" idx="1"/>
          </p:nvPr>
        </p:nvSpPr>
        <p:spPr>
          <a:xfrm>
            <a:off x="638881" y="5660607"/>
            <a:ext cx="10909643" cy="552659"/>
          </a:xfrm>
        </p:spPr>
        <p:txBody>
          <a:bodyPr anchor="t">
            <a:normAutofit/>
          </a:bodyPr>
          <a:lstStyle/>
          <a:p>
            <a:pPr algn="ctr"/>
            <a:r>
              <a:rPr lang="en-SG" sz="2400"/>
              <a:t>En Ching and Michael </a:t>
            </a:r>
          </a:p>
        </p:txBody>
      </p:sp>
      <p:pic>
        <p:nvPicPr>
          <p:cNvPr id="5" name="Picture 4" descr="A bunch of items that are on display&#10;&#10;Description automatically generated">
            <a:extLst>
              <a:ext uri="{FF2B5EF4-FFF2-40B4-BE49-F238E27FC236}">
                <a16:creationId xmlns:a16="http://schemas.microsoft.com/office/drawing/2014/main" id="{A5103C62-1BB4-447C-B0CB-0780AC19AAF8}"/>
              </a:ext>
            </a:extLst>
          </p:cNvPr>
          <p:cNvPicPr>
            <a:picLocks noChangeAspect="1"/>
          </p:cNvPicPr>
          <p:nvPr/>
        </p:nvPicPr>
        <p:blipFill rotWithShape="1">
          <a:blip r:embed="rId2">
            <a:extLst>
              <a:ext uri="{28A0092B-C50C-407E-A947-70E740481C1C}">
                <a14:useLocalDpi xmlns:a14="http://schemas.microsoft.com/office/drawing/2010/main" val="0"/>
              </a:ext>
            </a:extLst>
          </a:blip>
          <a:srcRect t="534" r="2" b="2"/>
          <a:stretch/>
        </p:blipFill>
        <p:spPr>
          <a:xfrm>
            <a:off x="3595190" y="591670"/>
            <a:ext cx="4997024" cy="2688873"/>
          </a:xfrm>
          <a:prstGeom prst="rect">
            <a:avLst/>
          </a:prstGeom>
        </p:spPr>
      </p:pic>
      <p:sp>
        <p:nvSpPr>
          <p:cNvPr id="68"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F8AF41"/>
          </a:solidFill>
          <a:ln w="38100" cap="rnd">
            <a:solidFill>
              <a:srgbClr val="F8AF4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72"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74"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54875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3. Data Pre-processing &amp; Feature Engineering</a:t>
            </a:r>
          </a:p>
        </p:txBody>
      </p:sp>
      <p:sp>
        <p:nvSpPr>
          <p:cNvPr id="3" name="TextBox 2">
            <a:extLst>
              <a:ext uri="{FF2B5EF4-FFF2-40B4-BE49-F238E27FC236}">
                <a16:creationId xmlns:a16="http://schemas.microsoft.com/office/drawing/2014/main" id="{A72C9C80-FD9E-4B00-8FC5-4682E013D51D}"/>
              </a:ext>
            </a:extLst>
          </p:cNvPr>
          <p:cNvSpPr txBox="1"/>
          <p:nvPr/>
        </p:nvSpPr>
        <p:spPr>
          <a:xfrm>
            <a:off x="465338" y="2739757"/>
            <a:ext cx="11660697" cy="6140142"/>
          </a:xfrm>
          <a:prstGeom prst="rect">
            <a:avLst/>
          </a:prstGeom>
          <a:noFill/>
        </p:spPr>
        <p:txBody>
          <a:bodyPr wrap="square" rtlCol="0">
            <a:spAutoFit/>
          </a:bodyPr>
          <a:lstStyle/>
          <a:p>
            <a:pPr marL="742950" indent="-742950">
              <a:spcAft>
                <a:spcPts val="1800"/>
              </a:spcAft>
              <a:buFont typeface="+mj-lt"/>
              <a:buAutoNum type="alphaLcPeriod" startAt="4"/>
            </a:pPr>
            <a:r>
              <a:rPr lang="en-SG" sz="2400" dirty="0">
                <a:latin typeface="Arial" panose="020B0604020202020204" pitchFamily="34" charset="0"/>
                <a:cs typeface="Arial" panose="020B0604020202020204" pitchFamily="34" charset="0"/>
              </a:rPr>
              <a:t>Price: An estimated price is tagged to each date of observation based on the assumptions of a simple linear regression (Add column – “</a:t>
            </a:r>
            <a:r>
              <a:rPr lang="en-SG" sz="2400" dirty="0" err="1">
                <a:latin typeface="Arial" panose="020B0604020202020204" pitchFamily="34" charset="0"/>
                <a:cs typeface="Arial" panose="020B0604020202020204" pitchFamily="34" charset="0"/>
              </a:rPr>
              <a:t>est_price</a:t>
            </a:r>
            <a:r>
              <a:rPr lang="en-SG" sz="2400" dirty="0">
                <a:latin typeface="Arial" panose="020B0604020202020204" pitchFamily="34" charset="0"/>
                <a:cs typeface="Arial" panose="020B0604020202020204" pitchFamily="34" charset="0"/>
              </a:rPr>
              <a:t>”; Drop columns – “</a:t>
            </a:r>
            <a:r>
              <a:rPr lang="en-SG" sz="2400" dirty="0" err="1">
                <a:latin typeface="Arial" panose="020B0604020202020204" pitchFamily="34" charset="0"/>
                <a:cs typeface="Arial" panose="020B0604020202020204" pitchFamily="34" charset="0"/>
              </a:rPr>
              <a:t>prices_amountmax</a:t>
            </a:r>
            <a:r>
              <a:rPr lang="en-SG" sz="2400" dirty="0">
                <a:latin typeface="Arial" panose="020B0604020202020204" pitchFamily="34" charset="0"/>
                <a:cs typeface="Arial" panose="020B0604020202020204" pitchFamily="34" charset="0"/>
              </a:rPr>
              <a:t>”, “</a:t>
            </a:r>
            <a:r>
              <a:rPr lang="en-SG" sz="2400" dirty="0" err="1">
                <a:latin typeface="Arial" panose="020B0604020202020204" pitchFamily="34" charset="0"/>
                <a:cs typeface="Arial" panose="020B0604020202020204" pitchFamily="34" charset="0"/>
              </a:rPr>
              <a:t>prices_amountmin</a:t>
            </a:r>
            <a:r>
              <a:rPr lang="en-SG" sz="2400" dirty="0">
                <a:latin typeface="Arial" panose="020B0604020202020204" pitchFamily="34" charset="0"/>
                <a:cs typeface="Arial" panose="020B0604020202020204" pitchFamily="34" charset="0"/>
              </a:rPr>
              <a:t>” and “</a:t>
            </a:r>
            <a:r>
              <a:rPr lang="en-SG" sz="2400" dirty="0" err="1">
                <a:latin typeface="Arial" panose="020B0604020202020204" pitchFamily="34" charset="0"/>
                <a:cs typeface="Arial" panose="020B0604020202020204" pitchFamily="34" charset="0"/>
              </a:rPr>
              <a:t>prices_dateseen</a:t>
            </a:r>
            <a:r>
              <a:rPr lang="en-SG" sz="2400" dirty="0">
                <a:latin typeface="Arial" panose="020B0604020202020204" pitchFamily="34" charset="0"/>
                <a:cs typeface="Arial" panose="020B0604020202020204" pitchFamily="34" charset="0"/>
              </a:rPr>
              <a:t>”) </a:t>
            </a:r>
          </a:p>
          <a:p>
            <a:pPr marL="742950" indent="-742950">
              <a:spcAft>
                <a:spcPts val="1800"/>
              </a:spcAft>
              <a:buFont typeface="+mj-lt"/>
              <a:buAutoNum type="alphaLcPeriod" startAt="4"/>
            </a:pPr>
            <a:r>
              <a:rPr lang="en-SG" sz="2400" dirty="0">
                <a:latin typeface="Arial" panose="020B0604020202020204" pitchFamily="34" charset="0"/>
                <a:cs typeface="Arial" panose="020B0604020202020204" pitchFamily="34" charset="0"/>
              </a:rPr>
              <a:t>Date: Binning the dates into Month and Year (Add columns – “month” and “year”)</a:t>
            </a:r>
          </a:p>
          <a:p>
            <a:pPr marL="742950" indent="-742950">
              <a:spcAft>
                <a:spcPts val="1800"/>
              </a:spcAft>
              <a:buFont typeface="+mj-lt"/>
              <a:buAutoNum type="alphaLcPeriod" startAt="4"/>
            </a:pPr>
            <a:r>
              <a:rPr lang="en-SG" sz="2400" dirty="0">
                <a:latin typeface="Arial" panose="020B0604020202020204" pitchFamily="34" charset="0"/>
                <a:cs typeface="Arial" panose="020B0604020202020204" pitchFamily="34" charset="0"/>
              </a:rPr>
              <a:t>Merchants: Identify the top 3 merchants vs others (label other merchants as “others”)</a:t>
            </a:r>
          </a:p>
          <a:p>
            <a:pPr marL="742950" indent="-742950">
              <a:spcAft>
                <a:spcPts val="1800"/>
              </a:spcAft>
              <a:buFont typeface="+mj-lt"/>
              <a:buAutoNum type="alphaLcPeriod" startAt="4"/>
            </a:pPr>
            <a:endParaRPr lang="en-SG" sz="2400" dirty="0">
              <a:latin typeface="Arial" panose="020B0604020202020204" pitchFamily="34" charset="0"/>
              <a:cs typeface="Arial" panose="020B0604020202020204" pitchFamily="34" charset="0"/>
            </a:endParaRPr>
          </a:p>
          <a:p>
            <a:pPr marL="742950" indent="-742950">
              <a:spcAft>
                <a:spcPts val="1800"/>
              </a:spcAft>
              <a:buFont typeface="+mj-lt"/>
              <a:buAutoNum type="alphaLcPeriod" startAt="4"/>
            </a:pPr>
            <a:endParaRPr lang="en-SG" sz="2400" dirty="0">
              <a:latin typeface="Arial" panose="020B0604020202020204" pitchFamily="34" charset="0"/>
              <a:cs typeface="Arial" panose="020B0604020202020204" pitchFamily="34" charset="0"/>
            </a:endParaRPr>
          </a:p>
          <a:p>
            <a:pPr marL="742950" indent="-742950">
              <a:spcAft>
                <a:spcPts val="1800"/>
              </a:spcAft>
              <a:buFont typeface="+mj-lt"/>
              <a:buAutoNum type="alphaLcPeriod" startAt="4"/>
            </a:pPr>
            <a:endParaRPr lang="en-SG" sz="2400" dirty="0">
              <a:latin typeface="Arial" panose="020B0604020202020204" pitchFamily="34" charset="0"/>
              <a:cs typeface="Arial" panose="020B0604020202020204" pitchFamily="34" charset="0"/>
            </a:endParaRPr>
          </a:p>
          <a:p>
            <a:pPr marL="742950" indent="-742950">
              <a:spcAft>
                <a:spcPts val="1800"/>
              </a:spcAft>
              <a:buFont typeface="+mj-lt"/>
              <a:buAutoNum type="alphaLcPeriod" startAt="4"/>
            </a:pPr>
            <a:endParaRPr lang="en-SG" sz="2400" dirty="0">
              <a:latin typeface="Arial" panose="020B0604020202020204" pitchFamily="34" charset="0"/>
              <a:cs typeface="Arial" panose="020B0604020202020204" pitchFamily="34" charset="0"/>
            </a:endParaRPr>
          </a:p>
          <a:p>
            <a:pPr marL="742950" indent="-742950">
              <a:spcAft>
                <a:spcPts val="1800"/>
              </a:spcAft>
              <a:buFont typeface="+mj-lt"/>
              <a:buAutoNum type="alphaLcPeriod" startAt="4"/>
            </a:pPr>
            <a:endParaRPr lang="en-S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22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3. Data </a:t>
            </a:r>
            <a:r>
              <a:rPr lang="en-SG" sz="6000" dirty="0" err="1">
                <a:solidFill>
                  <a:schemeClr val="bg1"/>
                </a:solidFill>
              </a:rPr>
              <a:t>Preprocessing</a:t>
            </a:r>
            <a:r>
              <a:rPr lang="en-SG" sz="6000" dirty="0">
                <a:solidFill>
                  <a:schemeClr val="bg1"/>
                </a:solidFill>
              </a:rPr>
              <a:t> &amp; Feature Engineering</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Correlations analysis on the main features identified</a:t>
            </a:r>
          </a:p>
        </p:txBody>
      </p:sp>
      <p:pic>
        <p:nvPicPr>
          <p:cNvPr id="6" name="Picture 5">
            <a:extLst>
              <a:ext uri="{FF2B5EF4-FFF2-40B4-BE49-F238E27FC236}">
                <a16:creationId xmlns:a16="http://schemas.microsoft.com/office/drawing/2014/main" id="{3EDD9086-7CAC-484D-BB75-5B6150C86EF0}"/>
              </a:ext>
            </a:extLst>
          </p:cNvPr>
          <p:cNvPicPr>
            <a:picLocks noChangeAspect="1"/>
          </p:cNvPicPr>
          <p:nvPr/>
        </p:nvPicPr>
        <p:blipFill>
          <a:blip r:embed="rId2"/>
          <a:stretch>
            <a:fillRect/>
          </a:stretch>
        </p:blipFill>
        <p:spPr>
          <a:xfrm>
            <a:off x="657839" y="2897816"/>
            <a:ext cx="7754432" cy="2562583"/>
          </a:xfrm>
          <a:prstGeom prst="rect">
            <a:avLst/>
          </a:prstGeom>
        </p:spPr>
      </p:pic>
    </p:spTree>
    <p:extLst>
      <p:ext uri="{BB962C8B-B14F-4D97-AF65-F5344CB8AC3E}">
        <p14:creationId xmlns:p14="http://schemas.microsoft.com/office/powerpoint/2010/main" val="191139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4. EDA / Visualization</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a. Top Merchants</a:t>
            </a:r>
          </a:p>
        </p:txBody>
      </p:sp>
      <p:pic>
        <p:nvPicPr>
          <p:cNvPr id="6" name="Picture 5">
            <a:extLst>
              <a:ext uri="{FF2B5EF4-FFF2-40B4-BE49-F238E27FC236}">
                <a16:creationId xmlns:a16="http://schemas.microsoft.com/office/drawing/2014/main" id="{120A2DEF-1A5E-47FE-99F4-527ACDB17358}"/>
              </a:ext>
            </a:extLst>
          </p:cNvPr>
          <p:cNvPicPr>
            <a:picLocks noChangeAspect="1"/>
          </p:cNvPicPr>
          <p:nvPr/>
        </p:nvPicPr>
        <p:blipFill>
          <a:blip r:embed="rId2"/>
          <a:stretch>
            <a:fillRect/>
          </a:stretch>
        </p:blipFill>
        <p:spPr>
          <a:xfrm>
            <a:off x="1176642" y="2739757"/>
            <a:ext cx="10071365" cy="3949414"/>
          </a:xfrm>
          <a:prstGeom prst="rect">
            <a:avLst/>
          </a:prstGeom>
        </p:spPr>
      </p:pic>
    </p:spTree>
    <p:extLst>
      <p:ext uri="{BB962C8B-B14F-4D97-AF65-F5344CB8AC3E}">
        <p14:creationId xmlns:p14="http://schemas.microsoft.com/office/powerpoint/2010/main" val="227154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4. EDA / Visualization</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b. Most expensive items (by merchants)</a:t>
            </a:r>
          </a:p>
        </p:txBody>
      </p:sp>
      <p:pic>
        <p:nvPicPr>
          <p:cNvPr id="11" name="Picture 10">
            <a:extLst>
              <a:ext uri="{FF2B5EF4-FFF2-40B4-BE49-F238E27FC236}">
                <a16:creationId xmlns:a16="http://schemas.microsoft.com/office/drawing/2014/main" id="{34EA7284-AEDF-40D8-BD51-545F83E144BB}"/>
              </a:ext>
            </a:extLst>
          </p:cNvPr>
          <p:cNvPicPr>
            <a:picLocks noChangeAspect="1"/>
          </p:cNvPicPr>
          <p:nvPr/>
        </p:nvPicPr>
        <p:blipFill>
          <a:blip r:embed="rId2"/>
          <a:stretch>
            <a:fillRect/>
          </a:stretch>
        </p:blipFill>
        <p:spPr>
          <a:xfrm>
            <a:off x="2022765" y="2678893"/>
            <a:ext cx="7666180" cy="4003686"/>
          </a:xfrm>
          <a:prstGeom prst="rect">
            <a:avLst/>
          </a:prstGeom>
        </p:spPr>
      </p:pic>
    </p:spTree>
    <p:extLst>
      <p:ext uri="{BB962C8B-B14F-4D97-AF65-F5344CB8AC3E}">
        <p14:creationId xmlns:p14="http://schemas.microsoft.com/office/powerpoint/2010/main" val="81185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4. EDA / Visualization</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c. Items sold with/without shipping</a:t>
            </a:r>
          </a:p>
        </p:txBody>
      </p:sp>
      <p:pic>
        <p:nvPicPr>
          <p:cNvPr id="5" name="Picture 4">
            <a:extLst>
              <a:ext uri="{FF2B5EF4-FFF2-40B4-BE49-F238E27FC236}">
                <a16:creationId xmlns:a16="http://schemas.microsoft.com/office/drawing/2014/main" id="{D5B85258-2CAC-4DEF-9FA4-7DCDFD21E46D}"/>
              </a:ext>
            </a:extLst>
          </p:cNvPr>
          <p:cNvPicPr>
            <a:picLocks noChangeAspect="1"/>
          </p:cNvPicPr>
          <p:nvPr/>
        </p:nvPicPr>
        <p:blipFill>
          <a:blip r:embed="rId2"/>
          <a:stretch>
            <a:fillRect/>
          </a:stretch>
        </p:blipFill>
        <p:spPr>
          <a:xfrm>
            <a:off x="535708" y="2739757"/>
            <a:ext cx="10982375" cy="3822605"/>
          </a:xfrm>
          <a:prstGeom prst="rect">
            <a:avLst/>
          </a:prstGeom>
        </p:spPr>
      </p:pic>
    </p:spTree>
    <p:extLst>
      <p:ext uri="{BB962C8B-B14F-4D97-AF65-F5344CB8AC3E}">
        <p14:creationId xmlns:p14="http://schemas.microsoft.com/office/powerpoint/2010/main" val="2255430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4. EDA / Visualization</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d. Samsung TVs and </a:t>
            </a:r>
            <a:r>
              <a:rPr lang="en-SG" sz="2000" b="1" dirty="0" err="1"/>
              <a:t>Macbook</a:t>
            </a:r>
            <a:r>
              <a:rPr lang="en-SG" sz="2000" b="1" dirty="0"/>
              <a:t> Pro &amp; iMac (by merchants)</a:t>
            </a:r>
          </a:p>
        </p:txBody>
      </p:sp>
      <p:pic>
        <p:nvPicPr>
          <p:cNvPr id="21" name="Picture 20">
            <a:extLst>
              <a:ext uri="{FF2B5EF4-FFF2-40B4-BE49-F238E27FC236}">
                <a16:creationId xmlns:a16="http://schemas.microsoft.com/office/drawing/2014/main" id="{7F041467-CD76-4123-916D-832A7EE7DECB}"/>
              </a:ext>
            </a:extLst>
          </p:cNvPr>
          <p:cNvPicPr>
            <a:picLocks noChangeAspect="1"/>
          </p:cNvPicPr>
          <p:nvPr/>
        </p:nvPicPr>
        <p:blipFill>
          <a:blip r:embed="rId2"/>
          <a:stretch>
            <a:fillRect/>
          </a:stretch>
        </p:blipFill>
        <p:spPr>
          <a:xfrm>
            <a:off x="508000" y="2857462"/>
            <a:ext cx="11323782" cy="3752932"/>
          </a:xfrm>
          <a:prstGeom prst="rect">
            <a:avLst/>
          </a:prstGeom>
        </p:spPr>
      </p:pic>
    </p:spTree>
    <p:extLst>
      <p:ext uri="{BB962C8B-B14F-4D97-AF65-F5344CB8AC3E}">
        <p14:creationId xmlns:p14="http://schemas.microsoft.com/office/powerpoint/2010/main" val="75817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4. EDA / Visualization</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e. Compare price movement (for items in </a:t>
            </a:r>
            <a:r>
              <a:rPr lang="en-SG" sz="2000" b="1" dirty="0" err="1"/>
              <a:t>bestbuy</a:t>
            </a:r>
            <a:r>
              <a:rPr lang="en-SG" sz="2000" b="1" dirty="0"/>
              <a:t>)</a:t>
            </a:r>
          </a:p>
        </p:txBody>
      </p:sp>
      <p:pic>
        <p:nvPicPr>
          <p:cNvPr id="13" name="Picture 12">
            <a:extLst>
              <a:ext uri="{FF2B5EF4-FFF2-40B4-BE49-F238E27FC236}">
                <a16:creationId xmlns:a16="http://schemas.microsoft.com/office/drawing/2014/main" id="{634DCA7E-C924-402B-B1AB-F14AABC71320}"/>
              </a:ext>
            </a:extLst>
          </p:cNvPr>
          <p:cNvPicPr>
            <a:picLocks noChangeAspect="1"/>
          </p:cNvPicPr>
          <p:nvPr/>
        </p:nvPicPr>
        <p:blipFill>
          <a:blip r:embed="rId2"/>
          <a:stretch>
            <a:fillRect/>
          </a:stretch>
        </p:blipFill>
        <p:spPr>
          <a:xfrm>
            <a:off x="489527" y="2739757"/>
            <a:ext cx="11238282" cy="3971436"/>
          </a:xfrm>
          <a:prstGeom prst="rect">
            <a:avLst/>
          </a:prstGeom>
        </p:spPr>
      </p:pic>
    </p:spTree>
    <p:extLst>
      <p:ext uri="{BB962C8B-B14F-4D97-AF65-F5344CB8AC3E}">
        <p14:creationId xmlns:p14="http://schemas.microsoft.com/office/powerpoint/2010/main" val="94862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4. EDA / Visualization</a:t>
            </a:r>
          </a:p>
        </p:txBody>
      </p:sp>
      <p:sp>
        <p:nvSpPr>
          <p:cNvPr id="3" name="TextBox 2">
            <a:extLst>
              <a:ext uri="{FF2B5EF4-FFF2-40B4-BE49-F238E27FC236}">
                <a16:creationId xmlns:a16="http://schemas.microsoft.com/office/drawing/2014/main" id="{A72C9C80-FD9E-4B00-8FC5-4682E013D51D}"/>
              </a:ext>
            </a:extLst>
          </p:cNvPr>
          <p:cNvSpPr txBox="1"/>
          <p:nvPr/>
        </p:nvSpPr>
        <p:spPr>
          <a:xfrm>
            <a:off x="385894" y="2278783"/>
            <a:ext cx="11660697" cy="400110"/>
          </a:xfrm>
          <a:prstGeom prst="rect">
            <a:avLst/>
          </a:prstGeom>
          <a:noFill/>
        </p:spPr>
        <p:txBody>
          <a:bodyPr wrap="square" rtlCol="0">
            <a:spAutoFit/>
          </a:bodyPr>
          <a:lstStyle/>
          <a:p>
            <a:r>
              <a:rPr lang="en-SG" sz="2000" b="1" dirty="0"/>
              <a:t>f. Seasonality</a:t>
            </a:r>
          </a:p>
        </p:txBody>
      </p:sp>
      <p:pic>
        <p:nvPicPr>
          <p:cNvPr id="5" name="Picture 4">
            <a:extLst>
              <a:ext uri="{FF2B5EF4-FFF2-40B4-BE49-F238E27FC236}">
                <a16:creationId xmlns:a16="http://schemas.microsoft.com/office/drawing/2014/main" id="{A7493114-C4C2-41C6-A193-21779B647A7D}"/>
              </a:ext>
            </a:extLst>
          </p:cNvPr>
          <p:cNvPicPr>
            <a:picLocks noChangeAspect="1"/>
          </p:cNvPicPr>
          <p:nvPr/>
        </p:nvPicPr>
        <p:blipFill>
          <a:blip r:embed="rId2"/>
          <a:stretch>
            <a:fillRect/>
          </a:stretch>
        </p:blipFill>
        <p:spPr>
          <a:xfrm>
            <a:off x="535605" y="2678893"/>
            <a:ext cx="5220429" cy="266737"/>
          </a:xfrm>
          <a:prstGeom prst="rect">
            <a:avLst/>
          </a:prstGeom>
        </p:spPr>
      </p:pic>
      <p:pic>
        <p:nvPicPr>
          <p:cNvPr id="23" name="Picture 22">
            <a:extLst>
              <a:ext uri="{FF2B5EF4-FFF2-40B4-BE49-F238E27FC236}">
                <a16:creationId xmlns:a16="http://schemas.microsoft.com/office/drawing/2014/main" id="{39A0F487-8812-41BF-B07C-A7EAEE0F9048}"/>
              </a:ext>
            </a:extLst>
          </p:cNvPr>
          <p:cNvPicPr>
            <a:picLocks noChangeAspect="1"/>
          </p:cNvPicPr>
          <p:nvPr/>
        </p:nvPicPr>
        <p:blipFill>
          <a:blip r:embed="rId3"/>
          <a:stretch>
            <a:fillRect/>
          </a:stretch>
        </p:blipFill>
        <p:spPr>
          <a:xfrm>
            <a:off x="535606" y="2998967"/>
            <a:ext cx="10712402" cy="3653503"/>
          </a:xfrm>
          <a:prstGeom prst="rect">
            <a:avLst/>
          </a:prstGeom>
        </p:spPr>
      </p:pic>
    </p:spTree>
    <p:extLst>
      <p:ext uri="{BB962C8B-B14F-4D97-AF65-F5344CB8AC3E}">
        <p14:creationId xmlns:p14="http://schemas.microsoft.com/office/powerpoint/2010/main" val="191784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5. Conclusion</a:t>
            </a:r>
          </a:p>
        </p:txBody>
      </p:sp>
      <p:sp>
        <p:nvSpPr>
          <p:cNvPr id="10" name="TextBox 9">
            <a:extLst>
              <a:ext uri="{FF2B5EF4-FFF2-40B4-BE49-F238E27FC236}">
                <a16:creationId xmlns:a16="http://schemas.microsoft.com/office/drawing/2014/main" id="{C5AD479B-DA58-4440-98BC-9A58B2E06B95}"/>
              </a:ext>
            </a:extLst>
          </p:cNvPr>
          <p:cNvSpPr txBox="1"/>
          <p:nvPr/>
        </p:nvSpPr>
        <p:spPr>
          <a:xfrm>
            <a:off x="493815" y="2254491"/>
            <a:ext cx="9949342" cy="3970318"/>
          </a:xfrm>
          <a:prstGeom prst="rect">
            <a:avLst/>
          </a:prstGeom>
          <a:noFill/>
        </p:spPr>
        <p:txBody>
          <a:bodyPr wrap="square">
            <a:spAutoFit/>
          </a:bodyPr>
          <a:lstStyle/>
          <a:p>
            <a:pPr marL="0" indent="0">
              <a:lnSpc>
                <a:spcPct val="100000"/>
              </a:lnSpc>
              <a:buNone/>
            </a:pPr>
            <a:r>
              <a:rPr lang="en-US" b="1" u="sng" dirty="0">
                <a:latin typeface="Arial" panose="020B0604020202020204" pitchFamily="34" charset="0"/>
                <a:cs typeface="Arial" panose="020B0604020202020204" pitchFamily="34" charset="0"/>
              </a:rPr>
              <a:t>Insights</a:t>
            </a:r>
          </a:p>
          <a:p>
            <a:pPr marL="342900" indent="-342900">
              <a:buFontTx/>
              <a:buAutoNum type="arabicPeriod"/>
            </a:pPr>
            <a:endParaRPr lang="en-US" b="1" dirty="0">
              <a:latin typeface="Arial" panose="020B0604020202020204" pitchFamily="34" charset="0"/>
              <a:cs typeface="Arial" panose="020B0604020202020204" pitchFamily="34" charset="0"/>
            </a:endParaRPr>
          </a:p>
          <a:p>
            <a:pPr marL="342900" indent="-342900">
              <a:buFontTx/>
              <a:buAutoNum type="arabicPeriod"/>
            </a:pPr>
            <a:r>
              <a:rPr lang="en-US" b="1" dirty="0">
                <a:latin typeface="Arial" panose="020B0604020202020204" pitchFamily="34" charset="0"/>
                <a:cs typeface="Arial" panose="020B0604020202020204" pitchFamily="34" charset="0"/>
              </a:rPr>
              <a:t>Merchant</a:t>
            </a:r>
            <a:r>
              <a:rPr lang="en-US" dirty="0">
                <a:latin typeface="Arial" panose="020B0604020202020204" pitchFamily="34" charset="0"/>
                <a:cs typeface="Arial" panose="020B0604020202020204" pitchFamily="34" charset="0"/>
              </a:rPr>
              <a:t>: Walmart, BestBuy and BHP are the biggest merchants/players in the US electronic market. They also sell the most expensive priced electronic products in the market.</a:t>
            </a:r>
          </a:p>
          <a:p>
            <a:pPr marL="342900" indent="-342900">
              <a:buFontTx/>
              <a:buAutoNum type="arabicPeriod"/>
            </a:pPr>
            <a:endParaRPr lang="en-US" dirty="0">
              <a:latin typeface="Arial" panose="020B0604020202020204" pitchFamily="34" charset="0"/>
              <a:cs typeface="Arial" panose="020B0604020202020204" pitchFamily="34" charset="0"/>
            </a:endParaRPr>
          </a:p>
          <a:p>
            <a:pPr marL="342900" indent="-342900">
              <a:lnSpc>
                <a:spcPct val="100000"/>
              </a:lnSpc>
              <a:buAutoNum type="arabicPeriod"/>
            </a:pPr>
            <a:r>
              <a:rPr lang="en-US" b="1" dirty="0">
                <a:latin typeface="Arial" panose="020B0604020202020204" pitchFamily="34" charset="0"/>
                <a:cs typeface="Arial" panose="020B0604020202020204" pitchFamily="34" charset="0"/>
              </a:rPr>
              <a:t>Shipping: </a:t>
            </a:r>
            <a:r>
              <a:rPr lang="en-US" dirty="0">
                <a:latin typeface="Arial" panose="020B0604020202020204" pitchFamily="34" charset="0"/>
                <a:cs typeface="Arial" panose="020B0604020202020204" pitchFamily="34" charset="0"/>
              </a:rPr>
              <a:t>Shipping does not affect the demand of a product.</a:t>
            </a:r>
          </a:p>
          <a:p>
            <a:pPr marL="342900" indent="-342900">
              <a:lnSpc>
                <a:spcPct val="100000"/>
              </a:lnSpc>
              <a:buAutoNum type="arabicPeriod"/>
            </a:pPr>
            <a:endParaRPr lang="en-US" dirty="0">
              <a:latin typeface="Arial" panose="020B0604020202020204" pitchFamily="34" charset="0"/>
              <a:cs typeface="Arial" panose="020B0604020202020204" pitchFamily="34" charset="0"/>
            </a:endParaRPr>
          </a:p>
          <a:p>
            <a:pPr marL="342900" indent="-342900">
              <a:lnSpc>
                <a:spcPct val="100000"/>
              </a:lnSpc>
              <a:buAutoNum type="arabicPeriod"/>
            </a:pPr>
            <a:r>
              <a:rPr lang="en-US" b="1" dirty="0">
                <a:latin typeface="Arial" panose="020B0604020202020204" pitchFamily="34" charset="0"/>
                <a:cs typeface="Arial" panose="020B0604020202020204" pitchFamily="34" charset="0"/>
              </a:rPr>
              <a:t>Pricing</a:t>
            </a:r>
            <a:r>
              <a:rPr lang="en-US" dirty="0">
                <a:latin typeface="Arial" panose="020B0604020202020204" pitchFamily="34" charset="0"/>
                <a:cs typeface="Arial" panose="020B0604020202020204" pitchFamily="34" charset="0"/>
              </a:rPr>
              <a:t>: Bigger well-known merchants does not necessarily sell their products cheaper than other merchants. </a:t>
            </a:r>
          </a:p>
          <a:p>
            <a:pPr marL="342900" indent="-342900">
              <a:lnSpc>
                <a:spcPct val="100000"/>
              </a:lnSpc>
              <a:buAutoNum type="arabicPeriod"/>
            </a:pPr>
            <a:endParaRPr lang="en-US" dirty="0">
              <a:latin typeface="Arial" panose="020B0604020202020204" pitchFamily="34" charset="0"/>
              <a:cs typeface="Arial" panose="020B0604020202020204" pitchFamily="34" charset="0"/>
            </a:endParaRPr>
          </a:p>
          <a:p>
            <a:pPr marL="342900" indent="-342900">
              <a:buFontTx/>
              <a:buAutoNum type="arabicPeriod"/>
            </a:pPr>
            <a:r>
              <a:rPr lang="en-US" b="1" dirty="0">
                <a:latin typeface="Arial" panose="020B0604020202020204" pitchFamily="34" charset="0"/>
                <a:cs typeface="Arial" panose="020B0604020202020204" pitchFamily="34" charset="0"/>
              </a:rPr>
              <a:t>Depreciation</a:t>
            </a:r>
            <a:r>
              <a:rPr lang="en-US" dirty="0">
                <a:latin typeface="Arial" panose="020B0604020202020204" pitchFamily="34" charset="0"/>
                <a:cs typeface="Arial" panose="020B0604020202020204" pitchFamily="34" charset="0"/>
              </a:rPr>
              <a:t>: Certain product categories does not tend to be cheaper over-time (for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Headphones)</a:t>
            </a:r>
          </a:p>
          <a:p>
            <a:endParaRPr lang="en-US" dirty="0">
              <a:latin typeface="Arial" panose="020B0604020202020204" pitchFamily="34" charset="0"/>
              <a:cs typeface="Arial" panose="020B0604020202020204" pitchFamily="34" charset="0"/>
            </a:endParaRPr>
          </a:p>
          <a:p>
            <a:pPr marL="342900" indent="-342900">
              <a:buFont typeface="+mj-lt"/>
              <a:buAutoNum type="arabicPeriod" startAt="5"/>
            </a:pPr>
            <a:r>
              <a:rPr lang="en-US" b="1" dirty="0">
                <a:latin typeface="Arial" panose="020B0604020202020204" pitchFamily="34" charset="0"/>
                <a:cs typeface="Arial" panose="020B0604020202020204" pitchFamily="34" charset="0"/>
              </a:rPr>
              <a:t>Seasonality: </a:t>
            </a:r>
            <a:r>
              <a:rPr lang="en-US" dirty="0">
                <a:latin typeface="Arial" panose="020B0604020202020204" pitchFamily="34" charset="0"/>
                <a:cs typeface="Arial" panose="020B0604020202020204" pitchFamily="34" charset="0"/>
              </a:rPr>
              <a:t>Highest electronic sales occur in the month of August (end of summer break). </a:t>
            </a:r>
          </a:p>
        </p:txBody>
      </p:sp>
    </p:spTree>
    <p:extLst>
      <p:ext uri="{BB962C8B-B14F-4D97-AF65-F5344CB8AC3E}">
        <p14:creationId xmlns:p14="http://schemas.microsoft.com/office/powerpoint/2010/main" val="1096490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841248" y="644652"/>
            <a:ext cx="4175758" cy="5568696"/>
          </a:xfrm>
        </p:spPr>
        <p:txBody>
          <a:bodyPr>
            <a:normAutofit/>
          </a:bodyPr>
          <a:lstStyle/>
          <a:p>
            <a:r>
              <a:rPr lang="en-SG" sz="7200" dirty="0"/>
              <a:t>Q&amp;A</a:t>
            </a:r>
          </a:p>
        </p:txBody>
      </p:sp>
      <p:sp>
        <p:nvSpPr>
          <p:cNvPr id="10" name="Freeform: Shape 9">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4E5E235C-9D1F-4B46-9C40-B7C35E6E6562}"/>
              </a:ext>
            </a:extLst>
          </p:cNvPr>
          <p:cNvSpPr>
            <a:spLocks noGrp="1"/>
          </p:cNvSpPr>
          <p:nvPr>
            <p:ph idx="1"/>
          </p:nvPr>
        </p:nvSpPr>
        <p:spPr>
          <a:xfrm>
            <a:off x="6647966" y="142614"/>
            <a:ext cx="4985348" cy="6282442"/>
          </a:xfrm>
        </p:spPr>
        <p:txBody>
          <a:bodyPr anchor="ctr">
            <a:noAutofit/>
          </a:bodyPr>
          <a:lstStyle/>
          <a:p>
            <a:pPr marL="342900" indent="-342900">
              <a:lnSpc>
                <a:spcPct val="100000"/>
              </a:lnSpc>
              <a:buAutoNum type="arabicPeriod"/>
            </a:pPr>
            <a:endParaRPr lang="en-SG" sz="1400" dirty="0">
              <a:solidFill>
                <a:srgbClr val="FFFFFF"/>
              </a:solidFill>
            </a:endParaRPr>
          </a:p>
        </p:txBody>
      </p:sp>
    </p:spTree>
    <p:extLst>
      <p:ext uri="{BB962C8B-B14F-4D97-AF65-F5344CB8AC3E}">
        <p14:creationId xmlns:p14="http://schemas.microsoft.com/office/powerpoint/2010/main" val="335774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E43CB-6945-4C57-8C67-CC9011A10D24}"/>
              </a:ext>
            </a:extLst>
          </p:cNvPr>
          <p:cNvSpPr>
            <a:spLocks noGrp="1"/>
          </p:cNvSpPr>
          <p:nvPr>
            <p:ph type="title"/>
          </p:nvPr>
        </p:nvSpPr>
        <p:spPr>
          <a:xfrm>
            <a:off x="841248" y="644652"/>
            <a:ext cx="4175758" cy="5568696"/>
          </a:xfrm>
        </p:spPr>
        <p:txBody>
          <a:bodyPr>
            <a:normAutofit/>
          </a:bodyPr>
          <a:lstStyle/>
          <a:p>
            <a:r>
              <a:rPr lang="en-SG" sz="5600" dirty="0"/>
              <a:t>Domain Background</a:t>
            </a:r>
          </a:p>
        </p:txBody>
      </p:sp>
      <p:sp>
        <p:nvSpPr>
          <p:cNvPr id="17" name="Freeform: Shape 16">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7CC17F3A-2A65-4A03-96A9-11BD97C14960}"/>
              </a:ext>
            </a:extLst>
          </p:cNvPr>
          <p:cNvSpPr>
            <a:spLocks noGrp="1"/>
          </p:cNvSpPr>
          <p:nvPr>
            <p:ph idx="1"/>
          </p:nvPr>
        </p:nvSpPr>
        <p:spPr>
          <a:xfrm>
            <a:off x="6365404" y="644652"/>
            <a:ext cx="4985348" cy="5568695"/>
          </a:xfrm>
        </p:spPr>
        <p:txBody>
          <a:bodyPr anchor="ctr">
            <a:normAutofit lnSpcReduction="10000"/>
          </a:bodyPr>
          <a:lstStyle/>
          <a:p>
            <a:pPr>
              <a:lnSpc>
                <a:spcPct val="100000"/>
              </a:lnSpc>
              <a:spcBef>
                <a:spcPts val="1200"/>
              </a:spcBef>
              <a:spcAft>
                <a:spcPts val="1200"/>
              </a:spcAft>
            </a:pPr>
            <a:r>
              <a:rPr lang="en-SG" sz="1600" dirty="0">
                <a:solidFill>
                  <a:srgbClr val="FFFFFF"/>
                </a:solidFill>
                <a:effectLst/>
                <a:latin typeface="Arial" panose="020B0604020202020204" pitchFamily="34" charset="0"/>
                <a:ea typeface="Arial" panose="020B0604020202020204" pitchFamily="34" charset="0"/>
              </a:rPr>
              <a:t>Manufacturers and merchants have always faced a critical issue in setting prices. </a:t>
            </a:r>
          </a:p>
          <a:p>
            <a:pPr>
              <a:lnSpc>
                <a:spcPct val="100000"/>
              </a:lnSpc>
              <a:spcBef>
                <a:spcPts val="1200"/>
              </a:spcBef>
              <a:spcAft>
                <a:spcPts val="1200"/>
              </a:spcAft>
            </a:pPr>
            <a:r>
              <a:rPr lang="en-SG" sz="1600" dirty="0">
                <a:solidFill>
                  <a:srgbClr val="FFFFFF"/>
                </a:solidFill>
                <a:effectLst/>
                <a:latin typeface="Arial" panose="020B0604020202020204" pitchFamily="34" charset="0"/>
                <a:ea typeface="Arial" panose="020B0604020202020204" pitchFamily="34" charset="0"/>
              </a:rPr>
              <a:t>Pricing strategy sometimes focuses on market share objectives, while at other times it concentrates on competitors by either engaging in price cartels or destroying them. </a:t>
            </a:r>
          </a:p>
          <a:p>
            <a:pPr>
              <a:lnSpc>
                <a:spcPct val="100000"/>
              </a:lnSpc>
              <a:spcBef>
                <a:spcPts val="1200"/>
              </a:spcBef>
              <a:spcAft>
                <a:spcPts val="1200"/>
              </a:spcAft>
            </a:pPr>
            <a:r>
              <a:rPr lang="en-SG" sz="1600" dirty="0">
                <a:solidFill>
                  <a:srgbClr val="FFFFFF"/>
                </a:solidFill>
                <a:effectLst/>
                <a:latin typeface="Arial" panose="020B0604020202020204" pitchFamily="34" charset="0"/>
                <a:ea typeface="Arial" panose="020B0604020202020204" pitchFamily="34" charset="0"/>
              </a:rPr>
              <a:t>More often than not, setting the overall price position against other products in the same category, or against competitors have been a challenge in consumer electronics. </a:t>
            </a:r>
          </a:p>
          <a:p>
            <a:pPr>
              <a:lnSpc>
                <a:spcPct val="100000"/>
              </a:lnSpc>
              <a:spcBef>
                <a:spcPts val="1200"/>
              </a:spcBef>
              <a:spcAft>
                <a:spcPts val="1200"/>
              </a:spcAft>
            </a:pPr>
            <a:r>
              <a:rPr lang="en-SG" sz="1600" dirty="0">
                <a:solidFill>
                  <a:srgbClr val="FFFFFF"/>
                </a:solidFill>
                <a:latin typeface="Arial" panose="020B0604020202020204" pitchFamily="34" charset="0"/>
              </a:rPr>
              <a:t>One of the biggest determinators of success is getting pricing right: priced too low and profitability is broken, plus it is almost impossible to later increase the price (substantially). Launch at too high a price and you may not sell enough to get off the ground.</a:t>
            </a:r>
          </a:p>
          <a:p>
            <a:pPr>
              <a:lnSpc>
                <a:spcPct val="100000"/>
              </a:lnSpc>
              <a:spcBef>
                <a:spcPts val="1200"/>
              </a:spcBef>
              <a:spcAft>
                <a:spcPts val="1200"/>
              </a:spcAft>
            </a:pPr>
            <a:r>
              <a:rPr lang="en-SG" sz="1600" dirty="0">
                <a:solidFill>
                  <a:srgbClr val="FFFFFF"/>
                </a:solidFill>
                <a:effectLst/>
                <a:latin typeface="Arial" panose="020B0604020202020204" pitchFamily="34" charset="0"/>
                <a:ea typeface="Arial" panose="020B0604020202020204" pitchFamily="34" charset="0"/>
              </a:rPr>
              <a:t>It is beneficial tha</a:t>
            </a:r>
            <a:r>
              <a:rPr lang="en-SG" sz="1600" dirty="0">
                <a:solidFill>
                  <a:srgbClr val="FFFFFF"/>
                </a:solidFill>
                <a:latin typeface="Arial" panose="020B0604020202020204" pitchFamily="34" charset="0"/>
                <a:ea typeface="Arial" panose="020B0604020202020204" pitchFamily="34" charset="0"/>
              </a:rPr>
              <a:t>t m</a:t>
            </a:r>
            <a:r>
              <a:rPr lang="en-SG" sz="1600" dirty="0">
                <a:solidFill>
                  <a:srgbClr val="FFFFFF"/>
                </a:solidFill>
                <a:effectLst/>
                <a:latin typeface="Arial" panose="020B0604020202020204" pitchFamily="34" charset="0"/>
                <a:ea typeface="Arial" panose="020B0604020202020204" pitchFamily="34" charset="0"/>
              </a:rPr>
              <a:t>anufacturers and merchants to base their pricing on data rather than costs, competitors or guesses.</a:t>
            </a:r>
            <a:endParaRPr lang="en-SG" sz="1600" dirty="0">
              <a:solidFill>
                <a:srgbClr val="FF0000"/>
              </a:solidFill>
            </a:endParaRPr>
          </a:p>
        </p:txBody>
      </p:sp>
    </p:spTree>
    <p:extLst>
      <p:ext uri="{BB962C8B-B14F-4D97-AF65-F5344CB8AC3E}">
        <p14:creationId xmlns:p14="http://schemas.microsoft.com/office/powerpoint/2010/main" val="256948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67DA1-CBBC-42ED-A1FC-3397201D4E1A}"/>
              </a:ext>
            </a:extLst>
          </p:cNvPr>
          <p:cNvSpPr>
            <a:spLocks noGrp="1"/>
          </p:cNvSpPr>
          <p:nvPr>
            <p:ph type="title"/>
          </p:nvPr>
        </p:nvSpPr>
        <p:spPr>
          <a:xfrm>
            <a:off x="841248" y="644652"/>
            <a:ext cx="4175758" cy="5568696"/>
          </a:xfrm>
        </p:spPr>
        <p:txBody>
          <a:bodyPr>
            <a:normAutofit/>
          </a:bodyPr>
          <a:lstStyle/>
          <a:p>
            <a:r>
              <a:rPr lang="en-SG" sz="6100" dirty="0"/>
              <a:t>Problem Statement</a:t>
            </a:r>
          </a:p>
        </p:txBody>
      </p:sp>
      <p:sp>
        <p:nvSpPr>
          <p:cNvPr id="10" name="Freeform: Shape 9">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11350F67-9BC8-4D4A-AAFE-5142B7F550C9}"/>
              </a:ext>
            </a:extLst>
          </p:cNvPr>
          <p:cNvSpPr>
            <a:spLocks noGrp="1"/>
          </p:cNvSpPr>
          <p:nvPr>
            <p:ph idx="1"/>
          </p:nvPr>
        </p:nvSpPr>
        <p:spPr>
          <a:xfrm>
            <a:off x="6365404" y="644652"/>
            <a:ext cx="4985348" cy="5568695"/>
          </a:xfrm>
        </p:spPr>
        <p:txBody>
          <a:bodyPr anchor="ctr">
            <a:normAutofit/>
          </a:bodyPr>
          <a:lstStyle/>
          <a:p>
            <a:r>
              <a:rPr lang="en-SG" sz="1600" dirty="0">
                <a:solidFill>
                  <a:srgbClr val="FFFFFF"/>
                </a:solidFill>
                <a:effectLst/>
                <a:latin typeface="Arial" panose="020B0604020202020204" pitchFamily="34" charset="0"/>
                <a:ea typeface="Arial" panose="020B0604020202020204" pitchFamily="34" charset="0"/>
              </a:rPr>
              <a:t>The goal is to know what factors impact pricing strategies for the products listed by merchants, based on the trends or patterns in the ways merchant do their pricing strategies for their products.</a:t>
            </a:r>
            <a:r>
              <a:rPr lang="en-SG" sz="1600" dirty="0">
                <a:solidFill>
                  <a:srgbClr val="FFFFFF"/>
                </a:solidFill>
                <a:effectLst/>
                <a:latin typeface="Helvetica" panose="020B0604020202020204" pitchFamily="34" charset="0"/>
                <a:ea typeface="Times New Roman" panose="02020603050405020304" pitchFamily="18" charset="0"/>
              </a:rPr>
              <a:t> </a:t>
            </a:r>
            <a:endParaRPr lang="en-SG" sz="1600" dirty="0">
              <a:solidFill>
                <a:srgbClr val="FFFFFF"/>
              </a:solidFill>
            </a:endParaRPr>
          </a:p>
        </p:txBody>
      </p:sp>
    </p:spTree>
    <p:extLst>
      <p:ext uri="{BB962C8B-B14F-4D97-AF65-F5344CB8AC3E}">
        <p14:creationId xmlns:p14="http://schemas.microsoft.com/office/powerpoint/2010/main" val="237468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DC0D7-FF5A-4A52-9DEB-546C9C36E1C4}"/>
              </a:ext>
            </a:extLst>
          </p:cNvPr>
          <p:cNvSpPr>
            <a:spLocks noGrp="1"/>
          </p:cNvSpPr>
          <p:nvPr>
            <p:ph type="title"/>
          </p:nvPr>
        </p:nvSpPr>
        <p:spPr>
          <a:xfrm>
            <a:off x="841248" y="644652"/>
            <a:ext cx="4175758" cy="5568696"/>
          </a:xfrm>
        </p:spPr>
        <p:txBody>
          <a:bodyPr>
            <a:normAutofit/>
          </a:bodyPr>
          <a:lstStyle/>
          <a:p>
            <a:r>
              <a:rPr lang="en-SG" sz="7200" dirty="0"/>
              <a:t>Datasets and Inputs</a:t>
            </a:r>
          </a:p>
        </p:txBody>
      </p:sp>
      <p:sp>
        <p:nvSpPr>
          <p:cNvPr id="10" name="Freeform: Shape 9">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6956C6D5-33F1-43E1-9B64-D98B7BB8F161}"/>
              </a:ext>
            </a:extLst>
          </p:cNvPr>
          <p:cNvSpPr>
            <a:spLocks noGrp="1"/>
          </p:cNvSpPr>
          <p:nvPr>
            <p:ph idx="1"/>
          </p:nvPr>
        </p:nvSpPr>
        <p:spPr>
          <a:xfrm>
            <a:off x="6639724" y="990092"/>
            <a:ext cx="4985348" cy="5568695"/>
          </a:xfrm>
        </p:spPr>
        <p:txBody>
          <a:bodyPr anchor="ctr">
            <a:normAutofit/>
          </a:bodyPr>
          <a:lstStyle/>
          <a:p>
            <a:pPr marL="0" indent="0">
              <a:lnSpc>
                <a:spcPct val="100000"/>
              </a:lnSpc>
              <a:buNone/>
            </a:pPr>
            <a:r>
              <a:rPr lang="en-SG" sz="1600" dirty="0">
                <a:solidFill>
                  <a:srgbClr val="FFFFFF"/>
                </a:solidFill>
                <a:latin typeface="Arial" panose="020B0604020202020204" pitchFamily="34" charset="0"/>
                <a:ea typeface="Times New Roman" panose="02020603050405020304" pitchFamily="18" charset="0"/>
                <a:cs typeface="Arial" panose="020B0604020202020204" pitchFamily="34" charset="0"/>
              </a:rPr>
              <a:t>D</a:t>
            </a:r>
            <a:r>
              <a:rPr lang="en-SG" sz="16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ataset containing a list of over 7,000 electronic products (some are same products) with pricing, manufacturer, product type information etc</a:t>
            </a:r>
          </a:p>
          <a:p>
            <a:pPr marL="0" indent="0">
              <a:lnSpc>
                <a:spcPct val="100000"/>
              </a:lnSpc>
              <a:buNone/>
            </a:pPr>
            <a:r>
              <a:rPr lang="en-SG" sz="1600" u="sng"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Assumptions / Considerations</a:t>
            </a:r>
          </a:p>
          <a:p>
            <a:pPr marL="342900" lvl="0" indent="-342900">
              <a:lnSpc>
                <a:spcPct val="100000"/>
              </a:lnSpc>
              <a:buFont typeface="+mj-lt"/>
              <a:buAutoNum type="arabicPeriod"/>
            </a:pPr>
            <a:r>
              <a:rPr lang="en-SG" sz="1600" dirty="0">
                <a:solidFill>
                  <a:srgbClr val="FFFFFF"/>
                </a:solidFill>
                <a:effectLst/>
                <a:latin typeface="Arial" panose="020B0604020202020204" pitchFamily="34" charset="0"/>
                <a:ea typeface="Arial" panose="020B0604020202020204" pitchFamily="34" charset="0"/>
                <a:cs typeface="Arial" panose="020B0604020202020204" pitchFamily="34" charset="0"/>
              </a:rPr>
              <a:t>As we don’t have data on the quantity sold, all these products at those prices are deemed to be “comparable”.</a:t>
            </a:r>
          </a:p>
          <a:p>
            <a:pPr marL="342900" lvl="0" indent="-342900">
              <a:lnSpc>
                <a:spcPct val="100000"/>
              </a:lnSpc>
              <a:buFont typeface="+mj-lt"/>
              <a:buAutoNum type="arabicPeriod"/>
            </a:pPr>
            <a:r>
              <a:rPr lang="en-SG" sz="1600" dirty="0">
                <a:solidFill>
                  <a:srgbClr val="FFFFFF"/>
                </a:solidFill>
                <a:effectLst/>
                <a:latin typeface="Arial" panose="020B0604020202020204" pitchFamily="34" charset="0"/>
                <a:ea typeface="Arial" panose="020B0604020202020204" pitchFamily="34" charset="0"/>
                <a:cs typeface="Arial" panose="020B0604020202020204" pitchFamily="34" charset="0"/>
              </a:rPr>
              <a:t>No </a:t>
            </a:r>
            <a:r>
              <a:rPr lang="en-SG" sz="1600" dirty="0">
                <a:solidFill>
                  <a:srgbClr val="FFFFFF"/>
                </a:solidFill>
                <a:latin typeface="Arial" panose="020B0604020202020204" pitchFamily="34" charset="0"/>
                <a:ea typeface="Arial" panose="020B0604020202020204" pitchFamily="34" charset="0"/>
                <a:cs typeface="Arial" panose="020B0604020202020204" pitchFamily="34" charset="0"/>
              </a:rPr>
              <a:t>additional factors such as tax to affect the prices</a:t>
            </a:r>
          </a:p>
          <a:p>
            <a:pPr marL="342900" lvl="0" indent="-342900">
              <a:lnSpc>
                <a:spcPct val="100000"/>
              </a:lnSpc>
              <a:buFont typeface="+mj-lt"/>
              <a:buAutoNum type="arabicPeriod"/>
            </a:pPr>
            <a:r>
              <a:rPr lang="en-SG" sz="1600" dirty="0">
                <a:solidFill>
                  <a:srgbClr val="FFFFFF"/>
                </a:solidFill>
                <a:effectLst/>
                <a:latin typeface="Arial" panose="020B0604020202020204" pitchFamily="34" charset="0"/>
                <a:ea typeface="Arial" panose="020B0604020202020204" pitchFamily="34" charset="0"/>
                <a:cs typeface="Arial" panose="020B0604020202020204" pitchFamily="34" charset="0"/>
              </a:rPr>
              <a:t>Products listed in sa</a:t>
            </a:r>
            <a:r>
              <a:rPr lang="en-SG" sz="1600" dirty="0">
                <a:solidFill>
                  <a:srgbClr val="FFFFFF"/>
                </a:solidFill>
                <a:latin typeface="Arial" panose="020B0604020202020204" pitchFamily="34" charset="0"/>
                <a:ea typeface="Arial" panose="020B0604020202020204" pitchFamily="34" charset="0"/>
                <a:cs typeface="Arial" panose="020B0604020202020204" pitchFamily="34" charset="0"/>
              </a:rPr>
              <a:t>me categories are comparable across brands.</a:t>
            </a:r>
          </a:p>
          <a:p>
            <a:pPr marL="342900" lvl="0" indent="-342900">
              <a:lnSpc>
                <a:spcPct val="100000"/>
              </a:lnSpc>
              <a:buFont typeface="+mj-lt"/>
              <a:buAutoNum type="arabicPeriod"/>
            </a:pPr>
            <a:r>
              <a:rPr lang="en-SG" sz="1600" dirty="0">
                <a:solidFill>
                  <a:srgbClr val="FFFFFF"/>
                </a:solidFill>
                <a:latin typeface="Arial" panose="020B0604020202020204" pitchFamily="34" charset="0"/>
                <a:ea typeface="Arial" panose="020B0604020202020204" pitchFamily="34" charset="0"/>
                <a:cs typeface="Arial" panose="020B0604020202020204" pitchFamily="34" charset="0"/>
              </a:rPr>
              <a:t>No external shock factors within the 2 years worth data (2017 and 2018). </a:t>
            </a:r>
          </a:p>
          <a:p>
            <a:pPr marL="0" lvl="0" indent="0">
              <a:lnSpc>
                <a:spcPct val="100000"/>
              </a:lnSpc>
              <a:buNone/>
            </a:pPr>
            <a:endParaRPr lang="en-SG" sz="1600" dirty="0">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a:lnSpc>
                <a:spcPct val="100000"/>
              </a:lnSpc>
            </a:pPr>
            <a:endParaRPr lang="en-SG" sz="1600" dirty="0">
              <a:solidFill>
                <a:srgbClr val="FFFFFF"/>
              </a:solidFill>
              <a:latin typeface="Arial" panose="020B0604020202020204" pitchFamily="34" charset="0"/>
              <a:ea typeface="Times New Roman" panose="02020603050405020304" pitchFamily="18" charset="0"/>
              <a:cs typeface="Arial" panose="020B0604020202020204" pitchFamily="34" charset="0"/>
            </a:endParaRPr>
          </a:p>
          <a:p>
            <a:pPr>
              <a:lnSpc>
                <a:spcPct val="100000"/>
              </a:lnSpc>
            </a:pPr>
            <a:endParaRPr lang="en-SG" sz="16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3343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841248" y="644652"/>
            <a:ext cx="4175758" cy="5568696"/>
          </a:xfrm>
        </p:spPr>
        <p:txBody>
          <a:bodyPr>
            <a:normAutofit/>
          </a:bodyPr>
          <a:lstStyle/>
          <a:p>
            <a:r>
              <a:rPr lang="en-SG" sz="7200" dirty="0"/>
              <a:t>Project Design</a:t>
            </a:r>
          </a:p>
        </p:txBody>
      </p:sp>
      <p:sp>
        <p:nvSpPr>
          <p:cNvPr id="10" name="Freeform: Shape 9">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4E5E235C-9D1F-4B46-9C40-B7C35E6E6562}"/>
              </a:ext>
            </a:extLst>
          </p:cNvPr>
          <p:cNvSpPr>
            <a:spLocks noGrp="1"/>
          </p:cNvSpPr>
          <p:nvPr>
            <p:ph idx="1"/>
          </p:nvPr>
        </p:nvSpPr>
        <p:spPr>
          <a:xfrm>
            <a:off x="6647966" y="142614"/>
            <a:ext cx="4985348" cy="6282442"/>
          </a:xfrm>
        </p:spPr>
        <p:txBody>
          <a:bodyPr anchor="ctr">
            <a:noAutofit/>
          </a:bodyPr>
          <a:lstStyle/>
          <a:p>
            <a:pPr marL="0" indent="0">
              <a:lnSpc>
                <a:spcPct val="100000"/>
              </a:lnSpc>
              <a:buNone/>
            </a:pPr>
            <a:r>
              <a:rPr lang="en-SG" sz="1600" u="sng" dirty="0">
                <a:solidFill>
                  <a:srgbClr val="FFFFFF"/>
                </a:solidFill>
                <a:latin typeface="Arial" panose="020B0604020202020204" pitchFamily="34" charset="0"/>
                <a:cs typeface="Arial" panose="020B0604020202020204" pitchFamily="34" charset="0"/>
              </a:rPr>
              <a:t>Workflow </a:t>
            </a:r>
          </a:p>
          <a:p>
            <a:pPr marL="342900" indent="-342900">
              <a:lnSpc>
                <a:spcPct val="100000"/>
              </a:lnSpc>
              <a:buAutoNum type="arabicPeriod"/>
            </a:pPr>
            <a:r>
              <a:rPr lang="en-SG" sz="1600" dirty="0">
                <a:solidFill>
                  <a:srgbClr val="FFFFFF"/>
                </a:solidFill>
                <a:latin typeface="Arial" panose="020B0604020202020204" pitchFamily="34" charset="0"/>
                <a:cs typeface="Arial" panose="020B0604020202020204" pitchFamily="34" charset="0"/>
              </a:rPr>
              <a:t>Data Gathering / Understanding</a:t>
            </a:r>
          </a:p>
          <a:p>
            <a:pPr marL="342900" indent="-342900">
              <a:lnSpc>
                <a:spcPct val="100000"/>
              </a:lnSpc>
              <a:buAutoNum type="arabicPeriod"/>
            </a:pPr>
            <a:r>
              <a:rPr lang="en-SG" sz="1600" dirty="0">
                <a:solidFill>
                  <a:srgbClr val="FFFFFF"/>
                </a:solidFill>
                <a:latin typeface="Arial" panose="020B0604020202020204" pitchFamily="34" charset="0"/>
                <a:cs typeface="Arial" panose="020B0604020202020204" pitchFamily="34" charset="0"/>
              </a:rPr>
              <a:t>Data Cleaning</a:t>
            </a:r>
          </a:p>
          <a:p>
            <a:pPr marL="342900" indent="-342900">
              <a:lnSpc>
                <a:spcPct val="100000"/>
              </a:lnSpc>
              <a:buAutoNum type="arabicPeriod"/>
            </a:pPr>
            <a:r>
              <a:rPr lang="en-SG" sz="1600" dirty="0">
                <a:solidFill>
                  <a:srgbClr val="FFFFFF"/>
                </a:solidFill>
                <a:latin typeface="Arial" panose="020B0604020202020204" pitchFamily="34" charset="0"/>
                <a:cs typeface="Arial" panose="020B0604020202020204" pitchFamily="34" charset="0"/>
              </a:rPr>
              <a:t>Data Pre-Processing &amp; Feature Engineering</a:t>
            </a:r>
          </a:p>
          <a:p>
            <a:pPr marL="342900" indent="-342900">
              <a:lnSpc>
                <a:spcPct val="100000"/>
              </a:lnSpc>
              <a:buAutoNum type="arabicPeriod"/>
            </a:pPr>
            <a:r>
              <a:rPr lang="en-SG" sz="1600" dirty="0">
                <a:solidFill>
                  <a:srgbClr val="FFFFFF"/>
                </a:solidFill>
                <a:latin typeface="Arial" panose="020B0604020202020204" pitchFamily="34" charset="0"/>
                <a:cs typeface="Arial" panose="020B0604020202020204" pitchFamily="34" charset="0"/>
              </a:rPr>
              <a:t>EDA / Visualization</a:t>
            </a:r>
          </a:p>
          <a:p>
            <a:pPr marL="342900" indent="-342900">
              <a:lnSpc>
                <a:spcPct val="100000"/>
              </a:lnSpc>
              <a:buAutoNum type="arabicPeriod"/>
            </a:pPr>
            <a:r>
              <a:rPr lang="en-SG" sz="1600" dirty="0">
                <a:solidFill>
                  <a:srgbClr val="FFFFFF"/>
                </a:solidFill>
                <a:latin typeface="Arial" panose="020B0604020202020204" pitchFamily="34" charset="0"/>
                <a:cs typeface="Arial" panose="020B0604020202020204" pitchFamily="34" charset="0"/>
              </a:rPr>
              <a:t>Conclusion	</a:t>
            </a:r>
          </a:p>
          <a:p>
            <a:pPr marL="342900" indent="-342900">
              <a:lnSpc>
                <a:spcPct val="100000"/>
              </a:lnSpc>
              <a:buAutoNum type="arabicPeriod"/>
            </a:pPr>
            <a:endParaRPr lang="en-SG" sz="1600" dirty="0">
              <a:solidFill>
                <a:srgbClr val="FFFFFF"/>
              </a:solidFill>
            </a:endParaRPr>
          </a:p>
        </p:txBody>
      </p:sp>
    </p:spTree>
    <p:extLst>
      <p:ext uri="{BB962C8B-B14F-4D97-AF65-F5344CB8AC3E}">
        <p14:creationId xmlns:p14="http://schemas.microsoft.com/office/powerpoint/2010/main" val="84239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838200" y="401221"/>
            <a:ext cx="10933590" cy="1348065"/>
          </a:xfrm>
        </p:spPr>
        <p:txBody>
          <a:bodyPr>
            <a:noAutofit/>
          </a:bodyPr>
          <a:lstStyle/>
          <a:p>
            <a:r>
              <a:rPr lang="en-SG" sz="6000" dirty="0">
                <a:solidFill>
                  <a:schemeClr val="bg1"/>
                </a:solidFill>
              </a:rPr>
              <a:t>1. Data Gathering / Understanding </a:t>
            </a:r>
          </a:p>
        </p:txBody>
      </p:sp>
      <p:pic>
        <p:nvPicPr>
          <p:cNvPr id="11" name="Content Placeholder 4">
            <a:extLst>
              <a:ext uri="{FF2B5EF4-FFF2-40B4-BE49-F238E27FC236}">
                <a16:creationId xmlns:a16="http://schemas.microsoft.com/office/drawing/2014/main" id="{38A403F4-B051-4C66-8A7A-DECA3C9069BC}"/>
              </a:ext>
            </a:extLst>
          </p:cNvPr>
          <p:cNvPicPr>
            <a:picLocks noGrp="1" noChangeAspect="1"/>
          </p:cNvPicPr>
          <p:nvPr>
            <p:ph idx="1"/>
          </p:nvPr>
        </p:nvPicPr>
        <p:blipFill>
          <a:blip r:embed="rId2"/>
          <a:stretch>
            <a:fillRect/>
          </a:stretch>
        </p:blipFill>
        <p:spPr>
          <a:xfrm>
            <a:off x="1239547" y="2347414"/>
            <a:ext cx="3554126" cy="4252912"/>
          </a:xfrm>
        </p:spPr>
      </p:pic>
      <p:pic>
        <p:nvPicPr>
          <p:cNvPr id="12" name="Picture 11">
            <a:extLst>
              <a:ext uri="{FF2B5EF4-FFF2-40B4-BE49-F238E27FC236}">
                <a16:creationId xmlns:a16="http://schemas.microsoft.com/office/drawing/2014/main" id="{6E8D7A49-F2B8-482B-85F3-C590BE206CF1}"/>
              </a:ext>
            </a:extLst>
          </p:cNvPr>
          <p:cNvPicPr>
            <a:picLocks noChangeAspect="1"/>
          </p:cNvPicPr>
          <p:nvPr/>
        </p:nvPicPr>
        <p:blipFill>
          <a:blip r:embed="rId3"/>
          <a:stretch>
            <a:fillRect/>
          </a:stretch>
        </p:blipFill>
        <p:spPr>
          <a:xfrm>
            <a:off x="5836207" y="2337922"/>
            <a:ext cx="3554125" cy="4118857"/>
          </a:xfrm>
          <a:prstGeom prst="rect">
            <a:avLst/>
          </a:prstGeom>
        </p:spPr>
      </p:pic>
    </p:spTree>
    <p:extLst>
      <p:ext uri="{BB962C8B-B14F-4D97-AF65-F5344CB8AC3E}">
        <p14:creationId xmlns:p14="http://schemas.microsoft.com/office/powerpoint/2010/main" val="121941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820445" y="401221"/>
            <a:ext cx="10933590" cy="1179004"/>
          </a:xfrm>
        </p:spPr>
        <p:txBody>
          <a:bodyPr>
            <a:noAutofit/>
          </a:bodyPr>
          <a:lstStyle/>
          <a:p>
            <a:r>
              <a:rPr lang="en-SG" sz="6000" dirty="0">
                <a:solidFill>
                  <a:schemeClr val="bg1"/>
                </a:solidFill>
              </a:rPr>
              <a:t>2. Data Cleaning - Duplication</a:t>
            </a:r>
          </a:p>
        </p:txBody>
      </p:sp>
      <p:pic>
        <p:nvPicPr>
          <p:cNvPr id="9" name="Picture 8">
            <a:extLst>
              <a:ext uri="{FF2B5EF4-FFF2-40B4-BE49-F238E27FC236}">
                <a16:creationId xmlns:a16="http://schemas.microsoft.com/office/drawing/2014/main" id="{BBD92B55-7DCB-41D1-9DCD-A726F6E6808C}"/>
              </a:ext>
            </a:extLst>
          </p:cNvPr>
          <p:cNvPicPr>
            <a:picLocks noChangeAspect="1"/>
          </p:cNvPicPr>
          <p:nvPr/>
        </p:nvPicPr>
        <p:blipFill>
          <a:blip r:embed="rId2"/>
          <a:stretch>
            <a:fillRect/>
          </a:stretch>
        </p:blipFill>
        <p:spPr>
          <a:xfrm>
            <a:off x="820445" y="2347414"/>
            <a:ext cx="10757728" cy="3658111"/>
          </a:xfrm>
          <a:prstGeom prst="rect">
            <a:avLst/>
          </a:prstGeom>
        </p:spPr>
      </p:pic>
    </p:spTree>
    <p:extLst>
      <p:ext uri="{BB962C8B-B14F-4D97-AF65-F5344CB8AC3E}">
        <p14:creationId xmlns:p14="http://schemas.microsoft.com/office/powerpoint/2010/main" val="295476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820445" y="401221"/>
            <a:ext cx="10933590" cy="1179004"/>
          </a:xfrm>
        </p:spPr>
        <p:txBody>
          <a:bodyPr>
            <a:noAutofit/>
          </a:bodyPr>
          <a:lstStyle/>
          <a:p>
            <a:r>
              <a:rPr lang="en-SG" sz="6000" dirty="0">
                <a:solidFill>
                  <a:schemeClr val="bg1"/>
                </a:solidFill>
              </a:rPr>
              <a:t>2. Data Cleaning – Missing Data</a:t>
            </a:r>
          </a:p>
        </p:txBody>
      </p:sp>
      <p:pic>
        <p:nvPicPr>
          <p:cNvPr id="6" name="Picture 5">
            <a:extLst>
              <a:ext uri="{FF2B5EF4-FFF2-40B4-BE49-F238E27FC236}">
                <a16:creationId xmlns:a16="http://schemas.microsoft.com/office/drawing/2014/main" id="{0996AC94-FC83-4A98-B456-5E96DF87A9BB}"/>
              </a:ext>
            </a:extLst>
          </p:cNvPr>
          <p:cNvPicPr>
            <a:picLocks noChangeAspect="1"/>
          </p:cNvPicPr>
          <p:nvPr/>
        </p:nvPicPr>
        <p:blipFill>
          <a:blip r:embed="rId2"/>
          <a:stretch>
            <a:fillRect/>
          </a:stretch>
        </p:blipFill>
        <p:spPr>
          <a:xfrm>
            <a:off x="1074099" y="2511772"/>
            <a:ext cx="9834045" cy="3611937"/>
          </a:xfrm>
          <a:prstGeom prst="rect">
            <a:avLst/>
          </a:prstGeom>
        </p:spPr>
      </p:pic>
      <p:pic>
        <p:nvPicPr>
          <p:cNvPr id="10" name="Picture 9">
            <a:extLst>
              <a:ext uri="{FF2B5EF4-FFF2-40B4-BE49-F238E27FC236}">
                <a16:creationId xmlns:a16="http://schemas.microsoft.com/office/drawing/2014/main" id="{52CEE24C-C09F-4758-88D5-0F50E2C19A0F}"/>
              </a:ext>
            </a:extLst>
          </p:cNvPr>
          <p:cNvPicPr>
            <a:picLocks noChangeAspect="1"/>
          </p:cNvPicPr>
          <p:nvPr/>
        </p:nvPicPr>
        <p:blipFill>
          <a:blip r:embed="rId3"/>
          <a:stretch>
            <a:fillRect/>
          </a:stretch>
        </p:blipFill>
        <p:spPr>
          <a:xfrm>
            <a:off x="1272429" y="6190042"/>
            <a:ext cx="9549451" cy="492421"/>
          </a:xfrm>
          <a:prstGeom prst="rect">
            <a:avLst/>
          </a:prstGeom>
        </p:spPr>
      </p:pic>
    </p:spTree>
    <p:extLst>
      <p:ext uri="{BB962C8B-B14F-4D97-AF65-F5344CB8AC3E}">
        <p14:creationId xmlns:p14="http://schemas.microsoft.com/office/powerpoint/2010/main" val="394559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128B5E-CAE8-4107-9F95-5E798B31CC33}"/>
              </a:ext>
            </a:extLst>
          </p:cNvPr>
          <p:cNvSpPr>
            <a:spLocks noGrp="1"/>
          </p:cNvSpPr>
          <p:nvPr>
            <p:ph type="title"/>
          </p:nvPr>
        </p:nvSpPr>
        <p:spPr>
          <a:xfrm>
            <a:off x="314417" y="392343"/>
            <a:ext cx="10933590" cy="1179004"/>
          </a:xfrm>
        </p:spPr>
        <p:txBody>
          <a:bodyPr>
            <a:noAutofit/>
          </a:bodyPr>
          <a:lstStyle/>
          <a:p>
            <a:r>
              <a:rPr lang="en-SG" sz="6000" dirty="0">
                <a:solidFill>
                  <a:schemeClr val="bg1"/>
                </a:solidFill>
              </a:rPr>
              <a:t>3. Data Pre-processing &amp; Feature Engineering</a:t>
            </a:r>
          </a:p>
        </p:txBody>
      </p:sp>
      <p:sp>
        <p:nvSpPr>
          <p:cNvPr id="3" name="TextBox 2">
            <a:extLst>
              <a:ext uri="{FF2B5EF4-FFF2-40B4-BE49-F238E27FC236}">
                <a16:creationId xmlns:a16="http://schemas.microsoft.com/office/drawing/2014/main" id="{A72C9C80-FD9E-4B00-8FC5-4682E013D51D}"/>
              </a:ext>
            </a:extLst>
          </p:cNvPr>
          <p:cNvSpPr txBox="1"/>
          <p:nvPr/>
        </p:nvSpPr>
        <p:spPr>
          <a:xfrm>
            <a:off x="456460" y="2621132"/>
            <a:ext cx="11660697" cy="5216813"/>
          </a:xfrm>
          <a:prstGeom prst="rect">
            <a:avLst/>
          </a:prstGeom>
          <a:noFill/>
        </p:spPr>
        <p:txBody>
          <a:bodyPr wrap="square" rtlCol="0">
            <a:spAutoFit/>
          </a:bodyPr>
          <a:lstStyle/>
          <a:p>
            <a:pPr marL="457200" indent="-457200">
              <a:spcAft>
                <a:spcPts val="1800"/>
              </a:spcAft>
              <a:buAutoNum type="alphaLcPeriod"/>
            </a:pPr>
            <a:r>
              <a:rPr lang="en-SG" sz="2400" dirty="0">
                <a:latin typeface="Arial" panose="020B0604020202020204" pitchFamily="34" charset="0"/>
                <a:cs typeface="Arial" panose="020B0604020202020204" pitchFamily="34" charset="0"/>
              </a:rPr>
              <a:t>Shipping : Indicate whether shipping is provided, and whether it’s free shipping or there’s a shipping cost charged to buyers (Add columns - “</a:t>
            </a:r>
            <a:r>
              <a:rPr lang="en-SG" sz="2400" dirty="0" err="1">
                <a:latin typeface="Arial" panose="020B0604020202020204" pitchFamily="34" charset="0"/>
                <a:cs typeface="Arial" panose="020B0604020202020204" pitchFamily="34" charset="0"/>
              </a:rPr>
              <a:t>shipping_provided</a:t>
            </a:r>
            <a:r>
              <a:rPr lang="en-SG" sz="2400" dirty="0">
                <a:latin typeface="Arial" panose="020B0604020202020204" pitchFamily="34" charset="0"/>
                <a:cs typeface="Arial" panose="020B0604020202020204" pitchFamily="34" charset="0"/>
              </a:rPr>
              <a:t>”, “</a:t>
            </a:r>
            <a:r>
              <a:rPr lang="en-SG" sz="2400" dirty="0" err="1">
                <a:latin typeface="Arial" panose="020B0604020202020204" pitchFamily="34" charset="0"/>
                <a:cs typeface="Arial" panose="020B0604020202020204" pitchFamily="34" charset="0"/>
              </a:rPr>
              <a:t>shipping_free</a:t>
            </a:r>
            <a:r>
              <a:rPr lang="en-SG" sz="2400" dirty="0">
                <a:latin typeface="Arial" panose="020B0604020202020204" pitchFamily="34" charset="0"/>
                <a:cs typeface="Arial" panose="020B0604020202020204" pitchFamily="34" charset="0"/>
              </a:rPr>
              <a:t>” and “</a:t>
            </a:r>
            <a:r>
              <a:rPr lang="en-SG" sz="2400" dirty="0" err="1">
                <a:latin typeface="Arial" panose="020B0604020202020204" pitchFamily="34" charset="0"/>
                <a:cs typeface="Arial" panose="020B0604020202020204" pitchFamily="34" charset="0"/>
              </a:rPr>
              <a:t>shipping_charges</a:t>
            </a:r>
            <a:r>
              <a:rPr lang="en-SG" sz="2400" dirty="0">
                <a:latin typeface="Arial" panose="020B0604020202020204" pitchFamily="34" charset="0"/>
                <a:cs typeface="Arial" panose="020B0604020202020204" pitchFamily="34" charset="0"/>
              </a:rPr>
              <a:t>”; Drop column – “</a:t>
            </a:r>
            <a:r>
              <a:rPr lang="en-SG" sz="2400" dirty="0" err="1">
                <a:latin typeface="Arial" panose="020B0604020202020204" pitchFamily="34" charset="0"/>
                <a:cs typeface="Arial" panose="020B0604020202020204" pitchFamily="34" charset="0"/>
              </a:rPr>
              <a:t>prices_shipping</a:t>
            </a:r>
            <a:r>
              <a:rPr lang="en-SG" sz="2400" dirty="0">
                <a:latin typeface="Arial" panose="020B0604020202020204" pitchFamily="34" charset="0"/>
                <a:cs typeface="Arial" panose="020B0604020202020204" pitchFamily="34" charset="0"/>
              </a:rPr>
              <a:t>”)</a:t>
            </a:r>
          </a:p>
          <a:p>
            <a:pPr marL="457200" indent="-457200">
              <a:spcAft>
                <a:spcPts val="1800"/>
              </a:spcAft>
              <a:buAutoNum type="alphaLcPeriod"/>
            </a:pPr>
            <a:r>
              <a:rPr lang="en-SG" sz="2400" dirty="0">
                <a:latin typeface="Arial" panose="020B0604020202020204" pitchFamily="34" charset="0"/>
                <a:cs typeface="Arial" panose="020B0604020202020204" pitchFamily="34" charset="0"/>
              </a:rPr>
              <a:t>Currency : Change non USD-denominated prices to USD  (Drop Column – “</a:t>
            </a:r>
            <a:r>
              <a:rPr lang="en-SG" sz="2400" dirty="0" err="1">
                <a:latin typeface="Arial" panose="020B0604020202020204" pitchFamily="34" charset="0"/>
                <a:cs typeface="Arial" panose="020B0604020202020204" pitchFamily="34" charset="0"/>
              </a:rPr>
              <a:t>prices_currency</a:t>
            </a:r>
            <a:r>
              <a:rPr lang="en-SG" sz="2400" dirty="0">
                <a:latin typeface="Arial" panose="020B0604020202020204" pitchFamily="34" charset="0"/>
                <a:cs typeface="Arial" panose="020B0604020202020204" pitchFamily="34" charset="0"/>
              </a:rPr>
              <a:t>”)</a:t>
            </a:r>
          </a:p>
          <a:p>
            <a:pPr marL="457200" indent="-457200">
              <a:spcAft>
                <a:spcPts val="1800"/>
              </a:spcAft>
              <a:buAutoNum type="alphaLcPeriod"/>
            </a:pPr>
            <a:r>
              <a:rPr lang="en-SG" sz="2400" dirty="0">
                <a:latin typeface="Arial" panose="020B0604020202020204" pitchFamily="34" charset="0"/>
                <a:cs typeface="Arial" panose="020B0604020202020204" pitchFamily="34" charset="0"/>
              </a:rPr>
              <a:t>Weight: All existing weight are converted and standardised to grams (Add column – “</a:t>
            </a:r>
            <a:r>
              <a:rPr lang="en-SG" sz="2400" dirty="0" err="1">
                <a:latin typeface="Arial" panose="020B0604020202020204" pitchFamily="34" charset="0"/>
                <a:cs typeface="Arial" panose="020B0604020202020204" pitchFamily="34" charset="0"/>
              </a:rPr>
              <a:t>weight_grams</a:t>
            </a:r>
            <a:r>
              <a:rPr lang="en-SG" sz="2400" dirty="0">
                <a:latin typeface="Arial" panose="020B0604020202020204" pitchFamily="34" charset="0"/>
                <a:cs typeface="Arial" panose="020B0604020202020204" pitchFamily="34" charset="0"/>
              </a:rPr>
              <a:t>”; Drop Column – “weight”)</a:t>
            </a:r>
          </a:p>
          <a:p>
            <a:endParaRPr lang="en-SG" sz="2400" dirty="0">
              <a:latin typeface="Arial" panose="020B0604020202020204" pitchFamily="34" charset="0"/>
              <a:cs typeface="Arial" panose="020B0604020202020204" pitchFamily="34" charset="0"/>
            </a:endParaRPr>
          </a:p>
          <a:p>
            <a:pPr marL="457200" indent="-457200">
              <a:buAutoNum type="alphaLcPeriod"/>
            </a:pPr>
            <a:endParaRPr lang="en-SG" sz="2400" dirty="0">
              <a:latin typeface="Arial" panose="020B0604020202020204" pitchFamily="34" charset="0"/>
              <a:cs typeface="Arial" panose="020B0604020202020204" pitchFamily="34" charset="0"/>
            </a:endParaRPr>
          </a:p>
          <a:p>
            <a:pPr marL="457200" indent="-457200">
              <a:buAutoNum type="alphaLcPeriod"/>
            </a:pPr>
            <a:endParaRPr lang="en-SG" sz="2400" dirty="0">
              <a:latin typeface="Arial" panose="020B0604020202020204" pitchFamily="34" charset="0"/>
              <a:cs typeface="Arial" panose="020B0604020202020204" pitchFamily="34" charset="0"/>
            </a:endParaRPr>
          </a:p>
          <a:p>
            <a:pPr marL="457200" indent="-457200">
              <a:buAutoNum type="alphaLcPeriod"/>
            </a:pPr>
            <a:endParaRPr lang="en-SG" sz="2400" dirty="0">
              <a:latin typeface="Arial" panose="020B0604020202020204" pitchFamily="34" charset="0"/>
              <a:cs typeface="Arial" panose="020B0604020202020204" pitchFamily="34" charset="0"/>
            </a:endParaRPr>
          </a:p>
          <a:p>
            <a:pPr marL="457200" indent="-457200">
              <a:buAutoNum type="alphaLcPeriod"/>
            </a:pPr>
            <a:endParaRPr lang="en-S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5567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2519</TotalTime>
  <Words>703</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Helvetica</vt:lpstr>
      <vt:lpstr>Modern Love</vt:lpstr>
      <vt:lpstr>The Hand</vt:lpstr>
      <vt:lpstr>SketchyVTI</vt:lpstr>
      <vt:lpstr>Electronics(in USA) - EDA</vt:lpstr>
      <vt:lpstr>Domain Background</vt:lpstr>
      <vt:lpstr>Problem Statement</vt:lpstr>
      <vt:lpstr>Datasets and Inputs</vt:lpstr>
      <vt:lpstr>Project Design</vt:lpstr>
      <vt:lpstr>1. Data Gathering / Understanding </vt:lpstr>
      <vt:lpstr>2. Data Cleaning - Duplication</vt:lpstr>
      <vt:lpstr>2. Data Cleaning – Missing Data</vt:lpstr>
      <vt:lpstr>3. Data Pre-processing &amp; Feature Engineering</vt:lpstr>
      <vt:lpstr>3. Data Pre-processing &amp; Feature Engineering</vt:lpstr>
      <vt:lpstr>3. Data Preprocessing &amp; Feature Engineering</vt:lpstr>
      <vt:lpstr>4. EDA / Visualization</vt:lpstr>
      <vt:lpstr>4. EDA / Visualization</vt:lpstr>
      <vt:lpstr>4. EDA / Visualization</vt:lpstr>
      <vt:lpstr>4. EDA / Visualization</vt:lpstr>
      <vt:lpstr>4. EDA / Visualization</vt:lpstr>
      <vt:lpstr>4. EDA / Visualization</vt:lpstr>
      <vt:lpstr>5. 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 EDA</dc:title>
  <dc:creator>Michael Pang</dc:creator>
  <cp:lastModifiedBy>Michael Pang</cp:lastModifiedBy>
  <cp:revision>63</cp:revision>
  <dcterms:created xsi:type="dcterms:W3CDTF">2020-12-28T11:17:59Z</dcterms:created>
  <dcterms:modified xsi:type="dcterms:W3CDTF">2020-12-30T05:27:13Z</dcterms:modified>
</cp:coreProperties>
</file>