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56" r:id="rId2"/>
    <p:sldId id="264" r:id="rId3"/>
    <p:sldId id="257" r:id="rId4"/>
    <p:sldId id="263" r:id="rId5"/>
    <p:sldId id="259" r:id="rId6"/>
    <p:sldId id="262" r:id="rId7"/>
    <p:sldId id="260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79"/>
  </p:normalViewPr>
  <p:slideViewPr>
    <p:cSldViewPr snapToGrid="0">
      <p:cViewPr varScale="1">
        <p:scale>
          <a:sx n="124" d="100"/>
          <a:sy n="124" d="100"/>
        </p:scale>
        <p:origin x="14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93F3-4DA9-CE41-81C6-9FA757E6A3E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8510-A512-D147-A36E-7FE88C58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93F3-4DA9-CE41-81C6-9FA757E6A3E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8510-A512-D147-A36E-7FE88C58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3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93F3-4DA9-CE41-81C6-9FA757E6A3E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8510-A512-D147-A36E-7FE88C58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93F3-4DA9-CE41-81C6-9FA757E6A3E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8510-A512-D147-A36E-7FE88C58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1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93F3-4DA9-CE41-81C6-9FA757E6A3E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8510-A512-D147-A36E-7FE88C58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35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93F3-4DA9-CE41-81C6-9FA757E6A3E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8510-A512-D147-A36E-7FE88C58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75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93F3-4DA9-CE41-81C6-9FA757E6A3E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8510-A512-D147-A36E-7FE88C58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92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93F3-4DA9-CE41-81C6-9FA757E6A3E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8510-A512-D147-A36E-7FE88C58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58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93F3-4DA9-CE41-81C6-9FA757E6A3E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8510-A512-D147-A36E-7FE88C58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08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93F3-4DA9-CE41-81C6-9FA757E6A3E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8510-A512-D147-A36E-7FE88C58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20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93F3-4DA9-CE41-81C6-9FA757E6A3E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8510-A512-D147-A36E-7FE88C58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93F3-4DA9-CE41-81C6-9FA757E6A3E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8510-A512-D147-A36E-7FE88C58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2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93F3-4DA9-CE41-81C6-9FA757E6A3E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8510-A512-D147-A36E-7FE88C58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0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93F3-4DA9-CE41-81C6-9FA757E6A3E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8510-A512-D147-A36E-7FE88C58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7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93F3-4DA9-CE41-81C6-9FA757E6A3E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8510-A512-D147-A36E-7FE88C58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5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93F3-4DA9-CE41-81C6-9FA757E6A3E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8510-A512-D147-A36E-7FE88C58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93F3-4DA9-CE41-81C6-9FA757E6A3E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8510-A512-D147-A36E-7FE88C58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7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93F3-4DA9-CE41-81C6-9FA757E6A3E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8510-A512-D147-A36E-7FE88C58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2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2C993F3-4DA9-CE41-81C6-9FA757E6A3E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E6E8510-A512-D147-A36E-7FE88C58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4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2C993F3-4DA9-CE41-81C6-9FA757E6A3E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E6E8510-A512-D147-A36E-7FE88C58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05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  <p:sldLayoutId id="2147483778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108D-A572-0705-200C-EEC92C4EC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CAP6617 Term Project:</a:t>
            </a:r>
            <a:br>
              <a:rPr lang="en-US" dirty="0"/>
            </a:br>
            <a:r>
              <a:rPr lang="en-US" dirty="0"/>
              <a:t>investigation of </a:t>
            </a:r>
            <a:r>
              <a:rPr lang="en-US" dirty="0" err="1"/>
              <a:t>adam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62388-634D-915C-8D3D-AFD887C0D4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Pérez</a:t>
            </a:r>
          </a:p>
          <a:p>
            <a:r>
              <a:rPr lang="en-US" dirty="0"/>
              <a:t>Dr. </a:t>
            </a:r>
            <a:r>
              <a:rPr lang="en-US" dirty="0" err="1"/>
              <a:t>Kejun</a:t>
            </a:r>
            <a:r>
              <a:rPr lang="en-US" dirty="0"/>
              <a:t> Huang</a:t>
            </a:r>
          </a:p>
        </p:txBody>
      </p:sp>
    </p:spTree>
    <p:extLst>
      <p:ext uri="{BB962C8B-B14F-4D97-AF65-F5344CB8AC3E}">
        <p14:creationId xmlns:p14="http://schemas.microsoft.com/office/powerpoint/2010/main" val="288987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AF4C-5219-2A0C-08D5-54E5111F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398858"/>
            <a:ext cx="10364451" cy="1596177"/>
          </a:xfrm>
        </p:spPr>
        <p:txBody>
          <a:bodyPr/>
          <a:lstStyle/>
          <a:p>
            <a:r>
              <a:rPr lang="en-US" dirty="0"/>
              <a:t>Dropout (orange) vs. no dropout (blue)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2433F02-4390-FF6C-55B5-05A1FEBC6FE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4839" y="804168"/>
            <a:ext cx="3543926" cy="2330030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37448A3-5E54-7559-024D-389B25797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015" y="804168"/>
            <a:ext cx="3718014" cy="232477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D11D426-CF54-3B76-7A62-ACDADC5A4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39" y="3710084"/>
            <a:ext cx="3633734" cy="2446123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ABBB2A0-3AF6-0AC6-0291-FDBAEF7B4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916" y="3710084"/>
            <a:ext cx="3713113" cy="244374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BBFDE94-B8EE-8B8A-5919-E41197F7D219}"/>
              </a:ext>
            </a:extLst>
          </p:cNvPr>
          <p:cNvSpPr txBox="1">
            <a:spLocks/>
          </p:cNvSpPr>
          <p:nvPr/>
        </p:nvSpPr>
        <p:spPr>
          <a:xfrm>
            <a:off x="630974" y="2643699"/>
            <a:ext cx="500891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nn</a:t>
            </a:r>
            <a:r>
              <a:rPr lang="en-US" dirty="0"/>
              <a:t> with ADAM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B5BDF78-3C72-B38C-BEEB-735D59AC7E87}"/>
              </a:ext>
            </a:extLst>
          </p:cNvPr>
          <p:cNvSpPr txBox="1">
            <a:spLocks/>
          </p:cNvSpPr>
          <p:nvPr/>
        </p:nvSpPr>
        <p:spPr>
          <a:xfrm>
            <a:off x="5825564" y="2643699"/>
            <a:ext cx="500891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cnn</a:t>
            </a:r>
            <a:r>
              <a:rPr lang="en-US" dirty="0"/>
              <a:t> with ADAM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B6E1730-831E-52A8-1B5F-7E0F2D84B30F}"/>
              </a:ext>
            </a:extLst>
          </p:cNvPr>
          <p:cNvSpPr txBox="1">
            <a:spLocks/>
          </p:cNvSpPr>
          <p:nvPr/>
        </p:nvSpPr>
        <p:spPr>
          <a:xfrm>
            <a:off x="532344" y="5686256"/>
            <a:ext cx="500891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nn</a:t>
            </a:r>
            <a:r>
              <a:rPr lang="en-US" dirty="0"/>
              <a:t> with </a:t>
            </a:r>
            <a:r>
              <a:rPr lang="en-US" dirty="0" err="1"/>
              <a:t>ADAMax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A07B79A-3804-FB8E-9C4C-ED7D6C5D2FBC}"/>
              </a:ext>
            </a:extLst>
          </p:cNvPr>
          <p:cNvSpPr txBox="1">
            <a:spLocks/>
          </p:cNvSpPr>
          <p:nvPr/>
        </p:nvSpPr>
        <p:spPr>
          <a:xfrm>
            <a:off x="5825564" y="5686255"/>
            <a:ext cx="500891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cnn</a:t>
            </a:r>
            <a:r>
              <a:rPr lang="en-US" dirty="0"/>
              <a:t> with </a:t>
            </a:r>
            <a:r>
              <a:rPr lang="en-US" dirty="0" err="1"/>
              <a:t>ADAMax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2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2EDA-FD16-1250-D626-89DDABBE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D13DD-FB23-1F75-694D-7914A46181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adam</a:t>
            </a:r>
            <a:r>
              <a:rPr lang="en-US" dirty="0"/>
              <a:t> and </a:t>
            </a:r>
            <a:r>
              <a:rPr lang="en-US" dirty="0" err="1"/>
              <a:t>adamax</a:t>
            </a:r>
            <a:r>
              <a:rPr lang="en-US" dirty="0"/>
              <a:t> optimization algorithms and apply them to three objective functions:</a:t>
            </a:r>
          </a:p>
          <a:p>
            <a:pPr lvl="1"/>
            <a:r>
              <a:rPr lang="en-US" dirty="0"/>
              <a:t>Multi-class logistic regression</a:t>
            </a:r>
          </a:p>
          <a:p>
            <a:pPr lvl="1"/>
            <a:r>
              <a:rPr lang="en-US" dirty="0"/>
              <a:t>Multi-layer neural network (with and without dropout)</a:t>
            </a:r>
          </a:p>
          <a:p>
            <a:pPr lvl="1"/>
            <a:r>
              <a:rPr lang="en-US" dirty="0"/>
              <a:t>Convolutional neural network (with and without dropout)</a:t>
            </a:r>
          </a:p>
        </p:txBody>
      </p:sp>
    </p:spTree>
    <p:extLst>
      <p:ext uri="{BB962C8B-B14F-4D97-AF65-F5344CB8AC3E}">
        <p14:creationId xmlns:p14="http://schemas.microsoft.com/office/powerpoint/2010/main" val="66309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350A-36D6-A696-3FA3-7F035AB0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064" y="618517"/>
            <a:ext cx="5855416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Adam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34696-B776-97B2-0B92-E2A0680BB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4065" y="2367092"/>
            <a:ext cx="5855415" cy="384744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Aims to reap the benefits of </a:t>
            </a:r>
            <a:r>
              <a:rPr lang="en-US" dirty="0" err="1"/>
              <a:t>adagrad</a:t>
            </a:r>
            <a:r>
              <a:rPr lang="en-US" dirty="0"/>
              <a:t> and </a:t>
            </a:r>
            <a:r>
              <a:rPr lang="en-US" dirty="0" err="1"/>
              <a:t>rmsprop</a:t>
            </a:r>
            <a:endParaRPr lang="en-US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 err="1"/>
              <a:t>Adagrad</a:t>
            </a:r>
            <a:endParaRPr lang="en-US" dirty="0"/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dirty="0"/>
              <a:t>Uses adaptive learning rate to better handle sparse gradients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 err="1"/>
              <a:t>Rmsprop</a:t>
            </a:r>
            <a:endParaRPr lang="en-US" dirty="0"/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dirty="0"/>
              <a:t>Uses adaptive learning rate and updates it based on estimates of the mean and variance of the gradient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/>
              <a:t>adam</a:t>
            </a:r>
            <a:endParaRPr lang="en-US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Exponentially decaying averages of the gradient and squared gradient are updated using the decay rates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To counteract the initialization bias, the gradient and squared gradient are bias-corrected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Parameters are updated based on the mean and variance of the gradient, using the step size and machine precision threshold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298D792-A94A-8734-047A-EBD68E2C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750" y="902146"/>
            <a:ext cx="4237980" cy="505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F7CC97F-4AB1-0017-08A5-264469F84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861" y="902147"/>
            <a:ext cx="4186609" cy="50537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98350A-36D6-A696-3FA3-7F035AB0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064" y="618517"/>
            <a:ext cx="5855416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Adamax</a:t>
            </a:r>
            <a:r>
              <a:rPr lang="en-US" sz="3600" dirty="0"/>
              <a:t>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34696-B776-97B2-0B92-E2A0680BB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4065" y="2367092"/>
            <a:ext cx="5855415" cy="38474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In Adam, weights are updated by scaling their gradients inversely proportional to a scaled L2-norm of current and past gradients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/>
              <a:t>Adamax</a:t>
            </a:r>
            <a:r>
              <a:rPr lang="en-US" dirty="0"/>
              <a:t> extends </a:t>
            </a:r>
            <a:r>
              <a:rPr lang="en-US" dirty="0" err="1"/>
              <a:t>adam</a:t>
            </a:r>
            <a:r>
              <a:rPr lang="en-US" dirty="0"/>
              <a:t> to use an update rule based on the infinity norm instead of the L2-norm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Using the infinity norm yields a simple update rule and a numerically stable algorithm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Instead of keeping track of the second moment of the gradient, the exponentially weighted infinity norm is used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No bias correction is needed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1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1873AD-E0D4-7E68-F7B8-CDC6B408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D057D-0EC5-56C9-6E40-F74C625FE3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Multi-class logistic regression</a:t>
            </a:r>
          </a:p>
          <a:p>
            <a:endParaRPr lang="en-US" dirty="0"/>
          </a:p>
          <a:p>
            <a:r>
              <a:rPr lang="en-US" dirty="0"/>
              <a:t>Multi-layer neural network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Convolutional neural network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E02A449-7CF8-C4C7-1D92-6994058C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2060754"/>
            <a:ext cx="5588000" cy="82550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0997F314-DB3C-E9EF-974D-FF2C3678D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0" y="3038652"/>
            <a:ext cx="5588000" cy="1529747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8FC21786-8D97-62D5-33CE-5AC821FE5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600" y="4737708"/>
            <a:ext cx="5588000" cy="131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4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350A-36D6-A696-3FA3-7F035AB0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Mnist</a:t>
            </a:r>
            <a:r>
              <a:rPr lang="en-US" dirty="0"/>
              <a:t>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34696-B776-97B2-0B92-E2A0680BB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60,000 training images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10,000 test images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10 classes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28 x 28 pixels, grayscale images</a:t>
            </a:r>
          </a:p>
        </p:txBody>
      </p:sp>
      <p:pic>
        <p:nvPicPr>
          <p:cNvPr id="1026" name="Picture 2" descr="MNIST database - Wikipedia">
            <a:extLst>
              <a:ext uri="{FF2B5EF4-FFF2-40B4-BE49-F238E27FC236}">
                <a16:creationId xmlns:a16="http://schemas.microsoft.com/office/drawing/2014/main" id="{3160A3E1-92A1-A932-B6D1-0B8F795B7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099" y="1714999"/>
            <a:ext cx="5636765" cy="342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18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914F-0556-6ADB-72E2-75F5B7B4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 on </a:t>
            </a:r>
            <a:r>
              <a:rPr lang="en-US" dirty="0" err="1"/>
              <a:t>mnist</a:t>
            </a:r>
            <a:r>
              <a:rPr lang="en-US" dirty="0"/>
              <a:t> test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23A016-1F9E-D150-F36F-BA612254C7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3543691"/>
            <a:ext cx="10363200" cy="1070781"/>
          </a:xfrm>
        </p:spPr>
      </p:pic>
    </p:spTree>
    <p:extLst>
      <p:ext uri="{BB962C8B-B14F-4D97-AF65-F5344CB8AC3E}">
        <p14:creationId xmlns:p14="http://schemas.microsoft.com/office/powerpoint/2010/main" val="81765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F227-03BC-0B29-86D1-185FB6C9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(blue) vs. </a:t>
            </a:r>
            <a:r>
              <a:rPr lang="en-US" dirty="0" err="1"/>
              <a:t>adamax</a:t>
            </a:r>
            <a:r>
              <a:rPr lang="en-US" dirty="0"/>
              <a:t> (orange)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D127E59-6234-4D41-A95D-385E14ABE6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114268" y="2192222"/>
            <a:ext cx="3829898" cy="2484722"/>
          </a:xfr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88C287B-63D7-9AA5-B775-BB60A8D4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847" y="2178264"/>
            <a:ext cx="3821987" cy="2484723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39F1372-F34A-4DAF-CB1D-20AC30B9B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66" y="2178265"/>
            <a:ext cx="3688422" cy="251263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82C0E3A-4EC0-8416-235F-5DC794D230F7}"/>
              </a:ext>
            </a:extLst>
          </p:cNvPr>
          <p:cNvSpPr txBox="1">
            <a:spLocks/>
          </p:cNvSpPr>
          <p:nvPr/>
        </p:nvSpPr>
        <p:spPr>
          <a:xfrm>
            <a:off x="212166" y="4662987"/>
            <a:ext cx="368842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Logistic regression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BFEB0D-BF77-16E2-B442-2EB0A2A9EBD9}"/>
              </a:ext>
            </a:extLst>
          </p:cNvPr>
          <p:cNvSpPr txBox="1">
            <a:spLocks/>
          </p:cNvSpPr>
          <p:nvPr/>
        </p:nvSpPr>
        <p:spPr>
          <a:xfrm>
            <a:off x="4251789" y="4755639"/>
            <a:ext cx="368842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multi-class neural network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EBF168-244D-D076-9A3F-5CE71A6AB24D}"/>
              </a:ext>
            </a:extLst>
          </p:cNvPr>
          <p:cNvSpPr txBox="1">
            <a:spLocks/>
          </p:cNvSpPr>
          <p:nvPr/>
        </p:nvSpPr>
        <p:spPr>
          <a:xfrm>
            <a:off x="8157847" y="4755638"/>
            <a:ext cx="368842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Conv.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2082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0DA2-A8A0-977B-5E91-04BC2058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02759"/>
            <a:ext cx="10364451" cy="1596177"/>
          </a:xfrm>
        </p:spPr>
        <p:txBody>
          <a:bodyPr/>
          <a:lstStyle/>
          <a:p>
            <a:r>
              <a:rPr lang="en-US" dirty="0"/>
              <a:t>Logistic regression (blue) vs. </a:t>
            </a:r>
            <a:r>
              <a:rPr lang="en-US" dirty="0" err="1"/>
              <a:t>nn</a:t>
            </a:r>
            <a:r>
              <a:rPr lang="en-US" dirty="0"/>
              <a:t> (orange) vs. </a:t>
            </a:r>
            <a:r>
              <a:rPr lang="en-US" dirty="0" err="1"/>
              <a:t>cnn</a:t>
            </a:r>
            <a:r>
              <a:rPr lang="en-US" dirty="0"/>
              <a:t> (green)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9F834D1-0547-1E2A-EE1D-FEF46DA01CC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46100" y="1925204"/>
            <a:ext cx="5008916" cy="3424237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7702931-FD03-708E-12FF-7FD4A13CE6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84"/>
          <a:stretch/>
        </p:blipFill>
        <p:spPr>
          <a:xfrm>
            <a:off x="6636984" y="1998936"/>
            <a:ext cx="5008916" cy="33505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01CFE83-CD9B-B218-77B2-C292D7D00CB0}"/>
              </a:ext>
            </a:extLst>
          </p:cNvPr>
          <p:cNvSpPr txBox="1">
            <a:spLocks/>
          </p:cNvSpPr>
          <p:nvPr/>
        </p:nvSpPr>
        <p:spPr>
          <a:xfrm>
            <a:off x="546101" y="5181097"/>
            <a:ext cx="500891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31C9C4-6721-88A0-45F8-65533882022F}"/>
              </a:ext>
            </a:extLst>
          </p:cNvPr>
          <p:cNvSpPr txBox="1">
            <a:spLocks/>
          </p:cNvSpPr>
          <p:nvPr/>
        </p:nvSpPr>
        <p:spPr>
          <a:xfrm>
            <a:off x="6636983" y="5261823"/>
            <a:ext cx="500891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ADAMax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42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{1B372329-DDD8-FF47-86DE-D65755998CA1}tf10001063</Template>
  <TotalTime>125</TotalTime>
  <Words>315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CAP6617 Term Project: investigation of adam</vt:lpstr>
      <vt:lpstr>Project goals</vt:lpstr>
      <vt:lpstr>Adam Algorithm</vt:lpstr>
      <vt:lpstr>Adamax Algorithm</vt:lpstr>
      <vt:lpstr>Objective functions</vt:lpstr>
      <vt:lpstr>Mnist dataset</vt:lpstr>
      <vt:lpstr>Classification Results on mnist test set</vt:lpstr>
      <vt:lpstr>Adam (blue) vs. adamax (orange)</vt:lpstr>
      <vt:lpstr>Logistic regression (blue) vs. nn (orange) vs. cnn (green)</vt:lpstr>
      <vt:lpstr>Dropout (orange) vs. no dropout (blue)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CAP6617 Term Project: investigation of adam</dc:title>
  <dc:creator>Perez,Michael F</dc:creator>
  <cp:lastModifiedBy>Perez,Michael F</cp:lastModifiedBy>
  <cp:revision>10</cp:revision>
  <dcterms:created xsi:type="dcterms:W3CDTF">2022-12-11T23:35:14Z</dcterms:created>
  <dcterms:modified xsi:type="dcterms:W3CDTF">2022-12-12T01:41:02Z</dcterms:modified>
</cp:coreProperties>
</file>