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04f340715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04f340715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04f340715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04f340715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04f340715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04f340715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04f340715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04f340715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04f340715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04f340715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04f340715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04f340715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04f340715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04f340715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04f34071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04f34071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04f340715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04f340715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http://www.mdpi.com/2077-0472/5/2/155/htm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04f340715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04f340715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04f340715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04f340715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04f340715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04f340715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04f340715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04f340715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04f340715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04f340715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04f340715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04f340715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94175" y="1822825"/>
            <a:ext cx="7755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Impacts of ozone air pollution and temperature extremes on vegetation density and ecosystem health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Michael Longyin Poon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Co-author: Shirley Xueying Liu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Advised by Prof. Amos P.K. Tai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436975" y="234675"/>
            <a:ext cx="4443900" cy="406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Tai Group for Atmosphere-Biosphere Interactions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725" y="3596300"/>
            <a:ext cx="1636071" cy="129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temperature response to ozone increases?</a:t>
            </a:r>
            <a:endParaRPr/>
          </a:p>
        </p:txBody>
      </p:sp>
      <p:pic>
        <p:nvPicPr>
          <p:cNvPr id="372" name="Google Shape;3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035801" cy="2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575" y="1824050"/>
            <a:ext cx="3522026" cy="24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2"/>
          <p:cNvSpPr/>
          <p:nvPr/>
        </p:nvSpPr>
        <p:spPr>
          <a:xfrm>
            <a:off x="3534450" y="3976525"/>
            <a:ext cx="1323918" cy="999324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82</a:t>
            </a:r>
            <a:r>
              <a:rPr b="1" lang="en"/>
              <a:t>%</a:t>
            </a:r>
            <a:endParaRPr b="1"/>
          </a:p>
        </p:txBody>
      </p:sp>
      <p:sp>
        <p:nvSpPr>
          <p:cNvPr id="375" name="Google Shape;375;p22"/>
          <p:cNvSpPr/>
          <p:nvPr/>
        </p:nvSpPr>
        <p:spPr>
          <a:xfrm>
            <a:off x="5448825" y="2338425"/>
            <a:ext cx="1203600" cy="6735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0.16</a:t>
            </a:r>
            <a:endParaRPr b="1"/>
          </a:p>
        </p:txBody>
      </p:sp>
      <p:pic>
        <p:nvPicPr>
          <p:cNvPr id="376" name="Google Shape;376;p22"/>
          <p:cNvPicPr preferRelativeResize="0"/>
          <p:nvPr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True Sensitivity on ln(LAI)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 txBox="1"/>
          <p:nvPr>
            <p:ph idx="1" type="body"/>
          </p:nvPr>
        </p:nvSpPr>
        <p:spPr>
          <a:xfrm>
            <a:off x="661650" y="1780400"/>
            <a:ext cx="5304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Estimated using CLM4.5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Simulated SP LAI changes when temperature increases 1 degree </a:t>
            </a:r>
            <a:r>
              <a:rPr lang="en" sz="1800"/>
              <a:t>Celsius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 the difference between relative and absolute LAI changes to fix overestimating issues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Temperature rise enhances boreal LAI  but decreases tropical LAI</a:t>
            </a:r>
            <a:endParaRPr sz="1800"/>
          </a:p>
        </p:txBody>
      </p:sp>
      <p:pic>
        <p:nvPicPr>
          <p:cNvPr id="383" name="Google Shape;3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525" y="1705075"/>
            <a:ext cx="1344975" cy="13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100" y="3430175"/>
            <a:ext cx="2423837" cy="17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3"/>
          <p:cNvPicPr preferRelativeResize="0"/>
          <p:nvPr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True Sensitivity on ln(LAI)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0" y="1597876"/>
            <a:ext cx="8292569" cy="33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4"/>
          <p:cNvPicPr preferRelativeResize="0"/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True Sensitivity on ln(LAI)</a:t>
            </a:r>
            <a:endParaRPr/>
          </a:p>
        </p:txBody>
      </p:sp>
      <p:pic>
        <p:nvPicPr>
          <p:cNvPr id="398" name="Google Shape;3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0" y="1689350"/>
            <a:ext cx="4429151" cy="31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425" y="1689350"/>
            <a:ext cx="4328364" cy="3237274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5"/>
          <p:cNvSpPr/>
          <p:nvPr/>
        </p:nvSpPr>
        <p:spPr>
          <a:xfrm>
            <a:off x="5619050" y="2208100"/>
            <a:ext cx="1190100" cy="1852800"/>
          </a:xfrm>
          <a:prstGeom prst="verticalScroll">
            <a:avLst>
              <a:gd fmla="val 125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55%inc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29%dec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16% - </a:t>
            </a:r>
            <a:endParaRPr/>
          </a:p>
        </p:txBody>
      </p:sp>
      <p:pic>
        <p:nvPicPr>
          <p:cNvPr id="401" name="Google Shape;401;p25"/>
          <p:cNvPicPr preferRelativeResize="0"/>
          <p:nvPr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Ozone Sensitivity on ln(LAI)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817350"/>
            <a:ext cx="3766200" cy="14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825" y="2454038"/>
            <a:ext cx="2193775" cy="21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6"/>
          <p:cNvPicPr preferRelativeResize="0"/>
          <p:nvPr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Ozone Sensitivity on ln(LAI)</a:t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6948225" y="886625"/>
            <a:ext cx="1612926" cy="1230822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60</a:t>
            </a:r>
            <a:r>
              <a:rPr b="1" lang="en"/>
              <a:t>%</a:t>
            </a:r>
            <a:endParaRPr b="1"/>
          </a:p>
        </p:txBody>
      </p:sp>
      <p:sp>
        <p:nvSpPr>
          <p:cNvPr id="416" name="Google Shape;416;p27"/>
          <p:cNvSpPr/>
          <p:nvPr/>
        </p:nvSpPr>
        <p:spPr>
          <a:xfrm>
            <a:off x="7058000" y="2124875"/>
            <a:ext cx="1686042" cy="1230822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-0.003</a:t>
            </a:r>
            <a:endParaRPr b="1"/>
          </a:p>
        </p:txBody>
      </p:sp>
      <p:pic>
        <p:nvPicPr>
          <p:cNvPr id="417" name="Google Shape;4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289250"/>
            <a:ext cx="5066083" cy="33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7"/>
          <p:cNvPicPr preferRelativeResize="0"/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4" name="Google Shape;424;p28"/>
          <p:cNvSpPr txBox="1"/>
          <p:nvPr>
            <p:ph idx="1" type="body"/>
          </p:nvPr>
        </p:nvSpPr>
        <p:spPr>
          <a:xfrm>
            <a:off x="701225" y="1718875"/>
            <a:ext cx="6218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ozone concentration decreases vegetation density in general even removed temperature effect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Ozone positive impacts on vegetation density were unable to offset its negative impacts in most cases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Ozone not only damages plant growth but also harmful to vegetation density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May consider adding more confounding variables (ex. p</a:t>
            </a:r>
            <a:r>
              <a:rPr lang="en" sz="1400"/>
              <a:t>recipitation</a:t>
            </a:r>
            <a:r>
              <a:rPr lang="en" sz="1400"/>
              <a:t> and CO2 concentration) to further capture the true sensitivity of ozone on vegetation density</a:t>
            </a:r>
            <a:endParaRPr sz="1400"/>
          </a:p>
        </p:txBody>
      </p:sp>
      <p:pic>
        <p:nvPicPr>
          <p:cNvPr id="425" name="Google Shape;4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930" y="3347325"/>
            <a:ext cx="2010100" cy="200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8"/>
          <p:cNvPicPr preferRelativeResize="0"/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046700" y="377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Ozone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675" y="1313675"/>
            <a:ext cx="1365025" cy="1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275" y="1484488"/>
            <a:ext cx="1299500" cy="11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38" y="3033874"/>
            <a:ext cx="1656550" cy="1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2651" y="3292763"/>
            <a:ext cx="1092225" cy="122225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7440000" dist="19050">
              <a:srgbClr val="000000">
                <a:alpha val="50000"/>
              </a:srgbClr>
            </a:outerShdw>
          </a:effectLst>
        </p:spPr>
      </p:pic>
      <p:sp>
        <p:nvSpPr>
          <p:cNvPr id="290" name="Google Shape;290;p14"/>
          <p:cNvSpPr/>
          <p:nvPr/>
        </p:nvSpPr>
        <p:spPr>
          <a:xfrm>
            <a:off x="1786675" y="3765925"/>
            <a:ext cx="347100" cy="58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3683738" y="3765913"/>
            <a:ext cx="347100" cy="58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2133775" y="1162800"/>
            <a:ext cx="709200" cy="520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1101600" y="2754208"/>
            <a:ext cx="2112600" cy="42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4375850" y="3705625"/>
            <a:ext cx="996000" cy="709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5869750" y="3669600"/>
            <a:ext cx="2239077" cy="781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BVOC</a:t>
            </a:r>
          </a:p>
        </p:txBody>
      </p:sp>
      <p:sp>
        <p:nvSpPr>
          <p:cNvPr id="296" name="Google Shape;296;p14"/>
          <p:cNvSpPr/>
          <p:nvPr/>
        </p:nvSpPr>
        <p:spPr>
          <a:xfrm>
            <a:off x="8423213" y="3765913"/>
            <a:ext cx="347100" cy="58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6126300" y="2754200"/>
            <a:ext cx="1894200" cy="520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300" y="1208463"/>
            <a:ext cx="1299500" cy="11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4"/>
          <p:cNvPicPr preferRelativeResize="0"/>
          <p:nvPr/>
        </p:nvPicPr>
        <p:blipFill>
          <a:blip r:embed="rId7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4"/>
          <p:cNvSpPr/>
          <p:nvPr/>
        </p:nvSpPr>
        <p:spPr>
          <a:xfrm>
            <a:off x="7673388" y="1580275"/>
            <a:ext cx="347100" cy="58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Ozone Damages</a:t>
            </a:r>
            <a:endParaRPr/>
          </a:p>
        </p:txBody>
      </p:sp>
      <p:sp>
        <p:nvSpPr>
          <p:cNvPr id="306" name="Google Shape;306;p15"/>
          <p:cNvSpPr txBox="1"/>
          <p:nvPr>
            <p:ph idx="1" type="body"/>
          </p:nvPr>
        </p:nvSpPr>
        <p:spPr>
          <a:xfrm>
            <a:off x="738225" y="1700475"/>
            <a:ext cx="3314100" cy="27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Results from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research  on “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Effect of Ozone Treatment on Inactivation of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Escherichia coli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Listeria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sp. on Spinach”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(A) Impact of ozone exposure levels on visual quality of spinach when treated at 1 ppm ozone concentration for 10 min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(B) Ozone injury/visual damage on spinach when exposed to 10 ppm ozone concentration for 10 min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276" y="1540763"/>
            <a:ext cx="3888575" cy="27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5"/>
          <p:cNvPicPr preferRelativeResize="0"/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716300" y="1597875"/>
            <a:ext cx="2598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Leaf Area Index (LAI)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Defined as total leaf area per unit ground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MODIS LAI in the 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1982 - 2011 (30 years)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Summer (JJA)</a:t>
            </a:r>
            <a:endParaRPr/>
          </a:p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3520050" y="1597875"/>
            <a:ext cx="2598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Ozone Concentration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United States environmental Protection Agency (USEPA)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Hourly Ozone concentration measured by each site / monitor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1982 - 2011 (30 years)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Summer (JJA)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Daytime (08:00 - 19:59)</a:t>
            </a:r>
            <a:endParaRPr/>
          </a:p>
        </p:txBody>
      </p:sp>
      <p:sp>
        <p:nvSpPr>
          <p:cNvPr id="316" name="Google Shape;316;p16"/>
          <p:cNvSpPr txBox="1"/>
          <p:nvPr>
            <p:ph idx="1" type="body"/>
          </p:nvPr>
        </p:nvSpPr>
        <p:spPr>
          <a:xfrm>
            <a:off x="6188200" y="1597875"/>
            <a:ext cx="2598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United States environmental Protection Agency (USEPA)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Hourly temperature recorded by each site / monitor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1982 - 2011 (30 years)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Summer (JJA)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Daytime (08:00 - 19:59)</a:t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602650" y="4392425"/>
            <a:ext cx="7908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All data are averaged to yearly means, gridded to 2x2.5 resolution and confined in the US</a:t>
            </a:r>
            <a:endParaRPr/>
          </a:p>
        </p:txBody>
      </p:sp>
      <p:pic>
        <p:nvPicPr>
          <p:cNvPr id="318" name="Google Shape;3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773" y="6961"/>
            <a:ext cx="2598000" cy="21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Ozone - LAI</a:t>
            </a:r>
            <a:endParaRPr/>
          </a:p>
        </p:txBody>
      </p:sp>
      <p:pic>
        <p:nvPicPr>
          <p:cNvPr id="325" name="Google Shape;3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5" y="1700875"/>
            <a:ext cx="4402150" cy="315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383" y="1750275"/>
            <a:ext cx="4482218" cy="29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- LAI</a:t>
            </a:r>
            <a:endParaRPr/>
          </a:p>
        </p:txBody>
      </p:sp>
      <p:pic>
        <p:nvPicPr>
          <p:cNvPr id="333" name="Google Shape;3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50" y="1597875"/>
            <a:ext cx="4334449" cy="30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7875"/>
            <a:ext cx="4419599" cy="30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/>
          <p:nvPr>
            <p:ph type="title"/>
          </p:nvPr>
        </p:nvSpPr>
        <p:spPr>
          <a:xfrm>
            <a:off x="1056750" y="390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Ozone - Temperature</a:t>
            </a:r>
            <a:endParaRPr/>
          </a:p>
        </p:txBody>
      </p:sp>
      <p:pic>
        <p:nvPicPr>
          <p:cNvPr id="341" name="Google Shape;3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" y="1800200"/>
            <a:ext cx="4334004" cy="29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300" y="1743875"/>
            <a:ext cx="3925099" cy="3070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/>
          <p:nvPr/>
        </p:nvSpPr>
        <p:spPr>
          <a:xfrm>
            <a:off x="7912250" y="1314350"/>
            <a:ext cx="1084500" cy="774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0.32</a:t>
            </a:r>
            <a:endParaRPr sz="1800"/>
          </a:p>
        </p:txBody>
      </p:sp>
      <p:sp>
        <p:nvSpPr>
          <p:cNvPr id="344" name="Google Shape;344;p19"/>
          <p:cNvSpPr/>
          <p:nvPr/>
        </p:nvSpPr>
        <p:spPr>
          <a:xfrm>
            <a:off x="4346025" y="1389675"/>
            <a:ext cx="1084500" cy="774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82%</a:t>
            </a:r>
            <a:endParaRPr sz="1800"/>
          </a:p>
        </p:txBody>
      </p:sp>
      <p:pic>
        <p:nvPicPr>
          <p:cNvPr id="345" name="Google Shape;345;p19"/>
          <p:cNvPicPr preferRelativeResize="0"/>
          <p:nvPr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51" name="Google Shape;351;p20"/>
          <p:cNvSpPr txBox="1"/>
          <p:nvPr>
            <p:ph idx="1" type="body"/>
          </p:nvPr>
        </p:nvSpPr>
        <p:spPr>
          <a:xfrm>
            <a:off x="819150" y="1990725"/>
            <a:ext cx="25854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Partial </a:t>
            </a:r>
            <a:r>
              <a:rPr lang="en"/>
              <a:t>Derivative</a:t>
            </a:r>
            <a:r>
              <a:rPr lang="en"/>
              <a:t> Linear Regression (PDLR)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Assume ln(LAI) can be written as a function of ozone concentration and temperature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derivatives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Solve the equation to obtain ozone true sensitivity to ln(LAI)</a:t>
            </a:r>
            <a:endParaRPr/>
          </a:p>
        </p:txBody>
      </p:sp>
      <p:pic>
        <p:nvPicPr>
          <p:cNvPr id="352" name="Google Shape;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65038"/>
            <a:ext cx="3691985" cy="14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050" y="427625"/>
            <a:ext cx="2350026" cy="220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0"/>
          <p:cNvSpPr/>
          <p:nvPr/>
        </p:nvSpPr>
        <p:spPr>
          <a:xfrm>
            <a:off x="4404800" y="4302050"/>
            <a:ext cx="1280400" cy="662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Ozone True Sensitivity</a:t>
            </a:r>
            <a:endParaRPr b="1"/>
          </a:p>
        </p:txBody>
      </p:sp>
      <p:sp>
        <p:nvSpPr>
          <p:cNvPr id="355" name="Google Shape;355;p20"/>
          <p:cNvSpPr/>
          <p:nvPr/>
        </p:nvSpPr>
        <p:spPr>
          <a:xfrm>
            <a:off x="6349850" y="4144250"/>
            <a:ext cx="1280400" cy="999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</a:t>
            </a:r>
            <a:r>
              <a:rPr b="1" lang="en"/>
              <a:t> True Sensitivity</a:t>
            </a:r>
            <a:endParaRPr b="1"/>
          </a:p>
        </p:txBody>
      </p:sp>
      <p:pic>
        <p:nvPicPr>
          <p:cNvPr id="356" name="Google Shape;356;p20"/>
          <p:cNvPicPr preferRelativeResize="0"/>
          <p:nvPr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ln(LAI) response to ozone concentration increases?</a:t>
            </a:r>
            <a:endParaRPr/>
          </a:p>
        </p:txBody>
      </p:sp>
      <p:pic>
        <p:nvPicPr>
          <p:cNvPr id="362" name="Google Shape;3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950" y="1642410"/>
            <a:ext cx="4206725" cy="341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75" y="1795475"/>
            <a:ext cx="4206725" cy="31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1"/>
          <p:cNvSpPr/>
          <p:nvPr/>
        </p:nvSpPr>
        <p:spPr>
          <a:xfrm>
            <a:off x="3359025" y="4144175"/>
            <a:ext cx="1323918" cy="999324"/>
          </a:xfrm>
          <a:prstGeom prst="irregularSeal2">
            <a:avLst/>
          </a:prstGeom>
          <a:solidFill>
            <a:srgbClr val="3C78D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74%</a:t>
            </a:r>
            <a:endParaRPr b="1"/>
          </a:p>
        </p:txBody>
      </p:sp>
      <p:sp>
        <p:nvSpPr>
          <p:cNvPr id="365" name="Google Shape;365;p21"/>
          <p:cNvSpPr/>
          <p:nvPr/>
        </p:nvSpPr>
        <p:spPr>
          <a:xfrm>
            <a:off x="6598225" y="2343700"/>
            <a:ext cx="1235400" cy="7080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-0.0037</a:t>
            </a:r>
            <a:endParaRPr/>
          </a:p>
        </p:txBody>
      </p:sp>
      <p:pic>
        <p:nvPicPr>
          <p:cNvPr id="366" name="Google Shape;366;p21"/>
          <p:cNvPicPr preferRelativeResize="0"/>
          <p:nvPr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165800" y="76200"/>
            <a:ext cx="860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