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5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7" r:id="rId16"/>
    <p:sldId id="287" r:id="rId17"/>
    <p:sldId id="286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4694"/>
  </p:normalViewPr>
  <p:slideViewPr>
    <p:cSldViewPr snapToGrid="0">
      <p:cViewPr varScale="1">
        <p:scale>
          <a:sx n="121" d="100"/>
          <a:sy n="121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9:09:53.1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0 322 24575,'89'0'0,"-45"0"0,32 0 0,-56 0 0,-1 0 0,0 0 0,1 0 0,-1 0 0,1 2 0,-1 3 0,0 2 0,1 0 0,-1 0 0,-2-3 0,-2 0 0,-2 0 0,-2-1 0,2-1 0,0-1 0,1-1 0,-1 0 0,-1 0 0,-2 0 0,0 0 0,-1 2 0,2 2 0,1 1 0,0 1 0,3-1 0,0 1 0,0-2 0,2-1 0,-3-1 0,1-2 0,2 0 0,0 0 0,3 0 0,-1 0 0,1 0 0,2 0 0,0 0 0,1 0 0,-1 0 0,-3 0 0,1 0 0,-2 0 0,-2 0 0,-3 0 0,-1 0 0,0 0 0,4 0 0,0 0 0,0 0 0,1 0 0,1 0 0,2 0 0,-1 0 0,1 0 0,-1 0 0,1 0 0,-3 0 0,-1 0 0,-2 0 0,1 0 0,2 0 0,1 0 0,1 0 0,0 0 0,1 0 0,-1 0 0,1 0 0,-1 0 0,1 0 0,-1 0 0,0 0 0,1 0 0,-1 0 0,1 0 0,2 0 0,0 0 0,6 0 0,3 0 0,4 0 0,5 0 0,2 0 0,5 0 0,2 2 0,1 0 0,-1 1 0,-3 0 0,-5-2 0,-1-1 0,-3 0 0,-3 0 0,-2 0 0,-4 0 0,0 0 0,0 0 0,2 0 0,2 0 0,2 0 0,1-2 0,2-1 0,-2 0 0,-1-1 0,-5 1 0,-2 0 0,-2 1 0,-2 1 0,-1-1 0,-5 0 0,0-1 0,-2 2 0,-1 1 0,3 0 0,2 0 0,5 0 0,4 0 0,6 0 0,1 0 0,0 0 0,-2 0 0,-5 0 0,0 0 0,-3 0 0,-3 0 0,3 0 0,-3 0 0,3 0 0,1 0 0,-4 0 0,0 0 0,-2-1 0,-1-1 0,1 0 0,2-1 0,3 1 0,2 2 0,0 0 0,1 0 0,0 0 0,1-1 0,1-2 0,0 0 0,1 0 0,3 3 0,1 0 0,2-2 0,0-1 0,1-1 0,2-1 0,1 2 0,0 1 0,-2 0 0,-6 0 0,-7-1 0,-4 1 0,-3 0 0,1 2 0,2 0 0,1 0 0,3 0 0,4 0 0,2 0 0,3 0 0,-1 0 0,-1 0 0,-3 0 0,-1 0 0,0 0 0,1 0 0,3 0 0,1 0 0,0 0 0,-1 0 0,-4 0 0,-2 0 0,-2 0 0,0 0 0,3 0 0,0 0 0,5-3 0,3 1 0,3-1 0,1 0 0,-3 3 0,0 0 0,-2 0 0,2 0 0,0 0 0,-3 0 0,-4 0 0,-3 0 0,-3 0 0,-1 0 0,-1 0 0,-3 0 0,1 0 0,-2 0 0,-1 0 0,3 0 0,3 0 0,7 0 0,4 3 0,-3 0 0,-4 2 0,-9 1 0,-7 0 0,-6 2 0,-4 0 0,0 2 0,-1-2 0,0 5 0,0-4 0,0 3 0,0-2 0,0-1 0,-3 1 0,-2-4 0,-8 0 0,-4-3 0,-11-3 0,-4 0 0,-4 0 0,-1 0 0,2 0 0,1 0 0,0 0 0,2 0 0,2-2 0,3-3 0,7 0 0,3 0 0,2 3 0,2 2 0,-2 0 0,5-1 0,-2-2 0,1 1 0,0 0 0,-1 1 0,3 1 0,-2 0 0,-1 0 0,0 0 0,-2 0 0,-1 0 0,-5 0 0,-5 0 0,-4 0 0,-3 0 0,0 1 0,-1 4 0,0 5 0,0 0 0,3 1 0,3-1 0,1 1 0,1 1 0,0-3 0,0-1 0,0-3 0,0 0 0,-1 0 0,0-1 0,-3 2 0,-1-1 0,0 2 0,3-2 0,1-1 0,-3 0 0,-2-1 0,-3 0 0,1 2 0,4-2 0,1-1 0,0 1 0,2-3 0,1 0 0,4 0 0,1 1 0,1 1 0,-1 1 0,1 1 0,-1-1 0,-2 0 0,-5-1 0,-5 1 0,-2 0 0,1 1 0,1 1 0,-2-3 0,-6 3 0,-6-3 0,-9 1 0,-7 0 0,-1-3 0,4 2 0,8 1 0,6 0 0,1 0 0,1-3 0,2 0 0,4 0 0,1 0 0,4 0 0,2 0 0,1 0 0,3 0 0,-2 0 0,-3 0 0,-2 0 0,-6 2 0,-2 1 0,-2 0 0,1-1 0,1-2 0,2 3 0,3 0 0,2-1 0,2 1 0,1-3 0,-2 0 0,0 0 0,-6 0 0,-4 0 0,-1 0 0,-2 0 0,6 0 0,3 0 0,7 0 0,4 0 0,1 0 0,2 0 0,-1 0 0,1 0 0,-3 0 0,1 0 0,1 0 0,0 0 0,-1-3 0,-6 1 0,-6-1 0,-2-2 0,-1 1 0,1-1 0,4 0 0,2 0 0,6 1 0,1 1 0,3-1 0,0 0 0,-1-3 0,1 0 0,1 0 0,-3-1 0,2 0 0,-3-4 0,-3-1 0,-3-3 0,-3-5 0,0-4 0,2-5 0,5-5 0,5-5 0,6-2 0,6 1 0,5 0 0,3 7 0,3 5 0,0 4 0,0 6 0,0 0 0,0 2 0,3 2 0,6 1 0,5 1 0,4-3 0,2-4 0,3 1 0,0 3 0,0 6 0,-1 8 0,-2 2 0,2 2 0,3 7 0,1 4 0,1 5 0,-1 2 0,2 0 0,0-1 0,-1-4 0,2-4 0,-3-4 0,2-2 0,4 0 0,6 3 0,10-2 0,9 2 0,11 0 0,5-1 0,2-2 0,-3-2 0,-11-3 0,-6 0 0,-8 0 0,4 0 0,6 0 0,9 0 0,8 0 0,1 0 0,1 0 0,-5-3 0,-6 0 0,-5-1 0,-11-1 0,-6 2 0,-8 1 0,-3 1 0,2 1 0,0 0 0,3 0 0,4 0 0,4 0 0,9 0 0,11 0 0,13 0 0,15 0 0,-40 0 0,2 0 0,2 0 0,1 0 0,1 0 0,-1 0 0,-2 0 0,-1 0 0,-3 0 0,0 0 0,47 2 0,-7 4 0,-10 0 0,-10 1 0,-10-2 0,-10-2 0,-13 0 0,-10-1 0,-7-2 0,-3 0 0,0 0 0,-2 0 0,0 0 0,-3 0 0,2 0 0,4 0 0,3 0 0,9 0 0,3 0 0,0 0 0,-2 0 0,-3 0 0,1 0 0,1 0 0,2 0 0,-3 0 0,-5 0 0,-6-3 0,-8-8 0,-6-7 0,-4 4 0,-2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9:09:58.7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60 24575,'56'0'0,"9"0"0,14 0 0,7 0 0,-14 0 0,1 0 0,-3 0 0,-3 0 0,1 0 0,-15 0 0,-7-2 0,-3-1 0,3-3 0,0 1 0,-5 0 0,-10-3 0,-14-5 0,-11 6 0,-4-4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9:10:00.6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10 24575,'72'-5'0,"-14"2"0,7 2 0,27 1 0,4 0 0,-3 0 0,0 0 0,6 0 0,-1 0 0,-11 0 0,-2 0 0,-6 0 0,0 0 0,7 0 0,-1 0 0,-18 0 0,-2 0 0,-4 0 0,-2 0 0,-5 0 0,-3 0 0,46 0 0,-12 0 0,-16 0 0,-17 0 0,-14 0 0,-19 0 0,-8 0 0,-10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9:10:01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24575,'5'34'0,"0"8"0,-5-3 0,0 0 0,0-7 0,6-12 0,14-2 0,13 0 0,11 4 0,0-3 0,-7-9 0,-6-5 0,-6-5 0,-3 0 0,-4 0 0,-5-1 0,-4-6 0,-8-9 0,-2 6 0,-1-4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6E3C1-7145-5749-927C-3FB209D26A6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A3F98-9586-794D-AD11-90D26D187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A3F98-9586-794D-AD11-90D26D187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1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A3F98-9586-794D-AD11-90D26D187B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C915B-C383-1048-1131-791D2D825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F22FF-8853-21F3-8259-A4ED44C6B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3B33D-1CFE-64AB-D538-17F192FE5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B78FB-C078-DCA5-77F3-07B942E72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A3F98-9586-794D-AD11-90D26D187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2C91F-E983-E4EC-09EB-E9C20B1E2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3B687-444E-8977-1CE0-7940F2006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5D10D-16DB-C926-8F8B-A9A2471AB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7C1F-052C-2E69-1B8E-7EDEF45F6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A3F98-9586-794D-AD11-90D26D187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D438-5F17-5DB6-A0D5-3CA78E8B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51D52-E671-FFBA-3368-903EF79FD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22DBF-754E-6A62-9AF6-89A8395C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329E-C251-022D-0834-5EEB7BC02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A3F98-9586-794D-AD11-90D26D187B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0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3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5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9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850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409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1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learn.org.nz/images/5156-neural-network-diagram" TargetMode="External"/><Relationship Id="rId2" Type="http://schemas.openxmlformats.org/officeDocument/2006/relationships/hyperlink" Target="https://doi.org/10.1111/j.1467-9868.2005.00503.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01A9-76FD-7AAD-6595-00E6A368D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 estimation using DNA methylation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996BD-8A93-F75D-F91B-0CDFDEED7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Michael Molloy</a:t>
            </a:r>
          </a:p>
        </p:txBody>
      </p:sp>
    </p:spTree>
    <p:extLst>
      <p:ext uri="{BB962C8B-B14F-4D97-AF65-F5344CB8AC3E}">
        <p14:creationId xmlns:p14="http://schemas.microsoft.com/office/powerpoint/2010/main" val="226441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3CF80-F688-09A7-2EC5-056DE751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64557-A665-CF7C-D835-63C0E0218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33AD8-88C6-5CFE-D697-031E2DC1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8E8CE-25FC-7201-0A8C-F7E6AA04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C1D68-278D-DFE0-F45C-B0D6DCC3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Pca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CEA53-3B09-4C00-C0A3-A625B72C60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02742"/>
            <a:ext cx="6705600" cy="38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6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F75BA-C75C-A1C3-C626-18DEA50E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92FED-9A82-98A5-D024-C02049E0A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A3A463-2605-0082-9CF4-EDB21AD50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C3CBA-528F-8C01-3876-88DBD0124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BAEDA-97F5-77C4-4AF9-5D92802B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UMAP neural-net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0B80-F38A-D2F1-EA9C-ED89228C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10" y="1776549"/>
            <a:ext cx="4875456" cy="3670663"/>
          </a:xfrm>
        </p:spPr>
        <p:txBody>
          <a:bodyPr>
            <a:normAutofit/>
          </a:bodyPr>
          <a:lstStyle/>
          <a:p>
            <a:r>
              <a:rPr lang="en-US" sz="2800" dirty="0"/>
              <a:t>16 UMAP components </a:t>
            </a:r>
          </a:p>
          <a:p>
            <a:r>
              <a:rPr lang="en-US" sz="2800" dirty="0"/>
              <a:t>5 hidden layer neural network with three 20% dropout layers in between hidden layers</a:t>
            </a:r>
          </a:p>
          <a:p>
            <a:r>
              <a:rPr lang="en-US" sz="2800" dirty="0"/>
              <a:t>Performed poorly in both age cohorts</a:t>
            </a:r>
          </a:p>
          <a:p>
            <a:r>
              <a:rPr lang="en-US" sz="2800" dirty="0"/>
              <a:t>Standard error of 9.08 years </a:t>
            </a:r>
          </a:p>
          <a:p>
            <a:endParaRPr lang="en-US" sz="2800" dirty="0"/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B012DF58-77A7-5F7D-C79B-BBA2E5CB0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76" y="1587534"/>
            <a:ext cx="4072234" cy="39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6C3D09-4908-DB62-1237-D52C1DEA6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ABFB69-CC4B-DF26-5BD9-EFE3A907D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F33DE-4BBA-58B3-9969-A678174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BA0E3-7A35-1231-6C3D-418F54D1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CFF79-AA45-2A72-33AB-2CE50ACF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PCA neural-net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C68C-9042-AB5C-6961-94D63C5C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09" y="1776549"/>
            <a:ext cx="5066697" cy="3670663"/>
          </a:xfrm>
        </p:spPr>
        <p:txBody>
          <a:bodyPr>
            <a:normAutofit/>
          </a:bodyPr>
          <a:lstStyle/>
          <a:p>
            <a:r>
              <a:rPr lang="en-US" sz="2800" dirty="0"/>
              <a:t>60 PCA components</a:t>
            </a:r>
          </a:p>
          <a:p>
            <a:r>
              <a:rPr lang="en-US" sz="2800" dirty="0"/>
              <a:t>Performed accurately in the younger cohort </a:t>
            </a:r>
          </a:p>
          <a:p>
            <a:r>
              <a:rPr lang="en-US" sz="2800" dirty="0"/>
              <a:t>Accuracy reduced significantly in the older cohort</a:t>
            </a:r>
          </a:p>
          <a:p>
            <a:r>
              <a:rPr lang="en-US" sz="2800" dirty="0"/>
              <a:t>Standard error of 5.38 years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974D5-C5C5-5431-78B8-B6EE401A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59" y="1617433"/>
            <a:ext cx="4120036" cy="39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C7F89-F34D-227E-E01B-77FB9938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19C7DA-5EC2-B54C-EA17-EA2A6BAD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9FC99A-6E6C-F70D-493B-03CB966B2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2BC75-06E4-E4CB-8A86-DF7C18F12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1FE4F-82F9-5989-7EC1-49B505F7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Elastic-net 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94F317-29F4-D225-38DB-5A459CD3E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34" y="1887495"/>
            <a:ext cx="7113722" cy="36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83DF4-F585-B7FB-38CB-889370A12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C83092-953C-F7B1-64CA-AA4F2DB4D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4346F-436D-B558-8707-548A546B0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A9BA6-1AB9-E578-050F-B327AFB5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C6C6B-7651-67B0-4C11-F8CA7E81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Elastic-net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1289-3F29-FE9B-C24B-844F927A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09" y="1776549"/>
            <a:ext cx="5066697" cy="36706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102 methylation markers</a:t>
            </a:r>
          </a:p>
          <a:p>
            <a:r>
              <a:rPr lang="en-US" sz="2800" dirty="0"/>
              <a:t>An alpha value of 0.5 was used to train the model</a:t>
            </a:r>
          </a:p>
          <a:p>
            <a:r>
              <a:rPr lang="en-US" sz="2800" dirty="0"/>
              <a:t>Performed very accurately in the younger cohort</a:t>
            </a:r>
          </a:p>
          <a:p>
            <a:r>
              <a:rPr lang="en-US" sz="2800" dirty="0"/>
              <a:t>Accuracy reduced slightly in the older cohort </a:t>
            </a:r>
          </a:p>
          <a:p>
            <a:r>
              <a:rPr lang="en-US" sz="2800" dirty="0"/>
              <a:t>Standard error of 2.61 years 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3CB1-AD36-7A21-AA2D-829D4507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35" y="1718001"/>
            <a:ext cx="3944357" cy="37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7F460BB-FB87-45F2-BD48-0F23BCD24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860C8EC5-C967-4AFD-C563-25CF18ED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37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B8BF8EA-B255-B553-EEE6-6D67542AFE53}"/>
              </a:ext>
            </a:extLst>
          </p:cNvPr>
          <p:cNvSpPr txBox="1">
            <a:spLocks/>
          </p:cNvSpPr>
          <p:nvPr/>
        </p:nvSpPr>
        <p:spPr bwMode="black">
          <a:xfrm>
            <a:off x="385704" y="2865782"/>
            <a:ext cx="3882887" cy="112643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models compared </a:t>
            </a:r>
          </a:p>
        </p:txBody>
      </p:sp>
    </p:spTree>
    <p:extLst>
      <p:ext uri="{BB962C8B-B14F-4D97-AF65-F5344CB8AC3E}">
        <p14:creationId xmlns:p14="http://schemas.microsoft.com/office/powerpoint/2010/main" val="95654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ACEC2-EC24-2F73-86F3-270EDDE4C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833DD-048C-D147-AF3F-32457ED13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5EC924-B740-A53A-2C7F-201E5E7EC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E19FBF-DD8C-7CC6-F3EE-9A27F5741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270D7-C57F-8202-3F7E-91379E06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2B4F-8EF8-5663-93E1-F85C1CC4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156" y="1904351"/>
            <a:ext cx="8759687" cy="3457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Elastic-net model is superior:</a:t>
            </a:r>
          </a:p>
          <a:p>
            <a:r>
              <a:rPr lang="en-US" sz="2400" dirty="0"/>
              <a:t>High prediction accuracy </a:t>
            </a:r>
          </a:p>
          <a:p>
            <a:r>
              <a:rPr lang="en-US" sz="2400" dirty="0"/>
              <a:t>Reproducibility of results </a:t>
            </a:r>
          </a:p>
          <a:p>
            <a:r>
              <a:rPr lang="en-US" sz="2400" dirty="0"/>
              <a:t>Model implementation</a:t>
            </a:r>
          </a:p>
          <a:p>
            <a:r>
              <a:rPr lang="en-US" sz="2400" dirty="0"/>
              <a:t>Model training</a:t>
            </a:r>
          </a:p>
          <a:p>
            <a:r>
              <a:rPr lang="en-US" sz="2400" dirty="0"/>
              <a:t>Parameter optimization</a:t>
            </a:r>
          </a:p>
          <a:p>
            <a:r>
              <a:rPr lang="en-US" sz="2400" dirty="0"/>
              <a:t>Interpretability of the final model </a:t>
            </a:r>
          </a:p>
          <a:p>
            <a:endParaRPr lang="en-U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2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245C7-B46E-6721-7747-5FC8672A4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7922B9-328D-98C0-0790-629C7CEBA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F6737F-3008-25D1-CDC7-04048B930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C1FEA-89C6-B92E-C4FC-AE1F5F9A0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3F9EF-AE63-53F9-7AE0-5BD54619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382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3825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1D58-636D-766C-3513-CB857741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1" y="555266"/>
            <a:ext cx="7729728" cy="11887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71904-AA47-DC26-737C-2E8494B9148F}"/>
              </a:ext>
            </a:extLst>
          </p:cNvPr>
          <p:cNvSpPr txBox="1"/>
          <p:nvPr/>
        </p:nvSpPr>
        <p:spPr>
          <a:xfrm>
            <a:off x="2070073" y="2469023"/>
            <a:ext cx="7729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Zou, Hui, and Trevor Hastie. 2005. “Regularization and Variable Selection via the Elastic Net.” </a:t>
            </a:r>
            <a:r>
              <a:rPr lang="en-AU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Journal of the Royal Statistical Society: Series B (Statistical Methodology)</a:t>
            </a:r>
            <a:r>
              <a:rPr lang="en-AU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</a:rPr>
              <a:t> 67 (2): 301–20. </a:t>
            </a:r>
            <a:r>
              <a:rPr lang="en-AU" sz="18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Cordia New" panose="020B0304020202020204" pitchFamily="34" charset="-34"/>
                <a:hlinkClick r:id="rId2"/>
              </a:rPr>
              <a:t>https://doi.org/10.1111/j.1467-9868.2005.00503.x</a:t>
            </a:r>
            <a:r>
              <a:rPr lang="en-AU" dirty="0">
                <a:effectLst/>
              </a:rPr>
              <a:t> </a:t>
            </a:r>
            <a:endParaRPr lang="en-AU" dirty="0"/>
          </a:p>
          <a:p>
            <a:endParaRPr lang="en-AU" dirty="0"/>
          </a:p>
          <a:p>
            <a:r>
              <a:rPr lang="en-AU" dirty="0"/>
              <a:t>2</a:t>
            </a:r>
            <a:r>
              <a:rPr lang="en-AU" sz="1800" dirty="0">
                <a:effectLst/>
              </a:rPr>
              <a:t>. “Neural Network Diagram.” 2023. Science Learning Hub. March 14, 2023. </a:t>
            </a:r>
            <a:r>
              <a:rPr lang="en-AU" sz="1800" dirty="0">
                <a:effectLst/>
                <a:hlinkClick r:id="rId3"/>
              </a:rPr>
              <a:t>https://www.sciencelearn.org.nz/images/5156-neural-network-diagram</a:t>
            </a:r>
            <a:r>
              <a:rPr lang="en-AU" sz="1800" dirty="0">
                <a:effectLst/>
              </a:rPr>
              <a:t>.</a:t>
            </a:r>
          </a:p>
          <a:p>
            <a:endParaRPr lang="en-AU" dirty="0"/>
          </a:p>
          <a:p>
            <a:endParaRPr lang="en-AU" sz="18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E219C-4CAD-EA99-BE8D-B85DAB59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45DA-7B29-80DC-9BF4-54BD10FF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28799"/>
            <a:ext cx="8779512" cy="3670663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Background </a:t>
            </a:r>
          </a:p>
          <a:p>
            <a:r>
              <a:rPr lang="en-US" sz="3100" dirty="0"/>
              <a:t>Objectives and significance of research</a:t>
            </a:r>
          </a:p>
          <a:p>
            <a:r>
              <a:rPr lang="en-US" sz="3100" dirty="0"/>
              <a:t>Data </a:t>
            </a:r>
          </a:p>
          <a:p>
            <a:r>
              <a:rPr lang="en-US" sz="3100" dirty="0"/>
              <a:t>Methods </a:t>
            </a:r>
          </a:p>
          <a:p>
            <a:r>
              <a:rPr lang="en-US" sz="3100" dirty="0"/>
              <a:t>Results </a:t>
            </a:r>
          </a:p>
          <a:p>
            <a:r>
              <a:rPr lang="en-US" sz="3100" dirty="0"/>
              <a:t>Discussion </a:t>
            </a:r>
          </a:p>
          <a:p>
            <a:r>
              <a:rPr lang="en-US" sz="3100" dirty="0"/>
              <a:t>Conclusion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97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2BAED-3B2A-5A97-4EFA-FCFD14FAB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938AE9-AE03-0DF4-1998-657AE19C3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93EF93-9EE7-475F-0527-031E0CC60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ED53AE-2A7E-A1CD-5C66-536014165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5975-B83C-555D-6CC3-72649DFE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Methylation</a:t>
            </a:r>
          </a:p>
        </p:txBody>
      </p:sp>
      <p:pic>
        <p:nvPicPr>
          <p:cNvPr id="5" name="Content Placeholder 3" descr="A diagram of a molecule&#10;&#10;Description automatically generated with medium confidence">
            <a:extLst>
              <a:ext uri="{FF2B5EF4-FFF2-40B4-BE49-F238E27FC236}">
                <a16:creationId xmlns:a16="http://schemas.microsoft.com/office/drawing/2014/main" id="{BDEF610C-4010-F6BF-DA7B-8D8D04988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82" y="2123556"/>
            <a:ext cx="8010081" cy="31054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85CEDC-5788-EEAB-6AE1-118ED4FF3D01}"/>
                  </a:ext>
                </a:extLst>
              </p14:cNvPr>
              <p14:cNvContentPartPr/>
              <p14:nvPr/>
            </p14:nvContentPartPr>
            <p14:xfrm>
              <a:off x="4961469" y="3426686"/>
              <a:ext cx="1915560" cy="24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85CEDC-5788-EEAB-6AE1-118ED4FF3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8469" y="3364046"/>
                <a:ext cx="2041200" cy="3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DE18198-13CC-CE56-4299-7DF8CAF5CDBB}"/>
              </a:ext>
            </a:extLst>
          </p:cNvPr>
          <p:cNvGrpSpPr/>
          <p:nvPr/>
        </p:nvGrpSpPr>
        <p:grpSpPr>
          <a:xfrm>
            <a:off x="4975869" y="3326606"/>
            <a:ext cx="1775520" cy="277920"/>
            <a:chOff x="4975869" y="3326606"/>
            <a:chExt cx="177552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6EEB3E-6834-61A9-57BF-85A1599BEA76}"/>
                    </a:ext>
                  </a:extLst>
                </p14:cNvPr>
                <p14:cNvContentPartPr/>
                <p14:nvPr/>
              </p14:nvContentPartPr>
              <p14:xfrm>
                <a:off x="4975869" y="3582566"/>
                <a:ext cx="348480" cy="2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6EEB3E-6834-61A9-57BF-85A1599BEA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12869" y="3519566"/>
                  <a:ext cx="474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AD95D3-C5F2-C2B7-7C03-8A6207747DFE}"/>
                    </a:ext>
                  </a:extLst>
                </p14:cNvPr>
                <p14:cNvContentPartPr/>
                <p14:nvPr/>
              </p14:nvContentPartPr>
              <p14:xfrm>
                <a:off x="5920149" y="3326606"/>
                <a:ext cx="718560" cy="3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AD95D3-C5F2-C2B7-7C03-8A6207747D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57149" y="3263966"/>
                  <a:ext cx="844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B973EA-E76E-FF3F-832D-35DCBB00122B}"/>
                    </a:ext>
                  </a:extLst>
                </p14:cNvPr>
                <p14:cNvContentPartPr/>
                <p14:nvPr/>
              </p14:nvContentPartPr>
              <p14:xfrm>
                <a:off x="6638349" y="3352526"/>
                <a:ext cx="113040" cy="10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B973EA-E76E-FF3F-832D-35DCBB0012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75709" y="3289886"/>
                  <a:ext cx="238680" cy="233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C18E62E-6092-D516-E17F-D89D62A9E335}"/>
              </a:ext>
            </a:extLst>
          </p:cNvPr>
          <p:cNvSpPr txBox="1"/>
          <p:nvPr/>
        </p:nvSpPr>
        <p:spPr>
          <a:xfrm>
            <a:off x="10085294" y="49619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54737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4C372B-E2C5-8D97-62CB-6E39C565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8583CF-7026-9134-0F77-B1B430E90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738AB-AF85-309F-2A03-6FBE69067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4BB15-4CF8-2E58-2DF3-11E3B33E6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D6A19-99F5-93C2-516E-23F52F43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Landmark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AA65-D989-470A-CE7A-6275778EF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AU" sz="28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Hyen</a:t>
            </a:r>
            <a:r>
              <a:rPr lang="en-AU" sz="2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et al. (2012) researched the epigenetic difference in methylation profiles of a newborn child and a 103-year-old man</a:t>
            </a:r>
            <a:r>
              <a:rPr lang="en-AU" sz="2800" dirty="0">
                <a:solidFill>
                  <a:srgbClr val="404040"/>
                </a:solidFill>
                <a:effectLst/>
              </a:rPr>
              <a:t> </a:t>
            </a:r>
            <a:endParaRPr lang="en-AU" sz="28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r>
              <a:rPr lang="en-AU" sz="2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Hannum et al. (2013) explored the link between chronological age and DNA methylation.</a:t>
            </a:r>
            <a:r>
              <a:rPr lang="en-AU" sz="2800" dirty="0">
                <a:solidFill>
                  <a:srgbClr val="40404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6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60C48-1812-E677-6D81-B9A9173B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Objectives and significance of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64AFE-9D58-A38F-027A-5185E51F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156" y="1904351"/>
            <a:ext cx="8759687" cy="345728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404040"/>
                </a:solidFill>
              </a:rPr>
              <a:t>Create an epigenetic clock model</a:t>
            </a:r>
          </a:p>
          <a:p>
            <a:r>
              <a:rPr lang="en-US" sz="2800" dirty="0">
                <a:solidFill>
                  <a:srgbClr val="404040"/>
                </a:solidFill>
              </a:rPr>
              <a:t>Compare the performance of elastic-net model to neural network models</a:t>
            </a:r>
          </a:p>
          <a:p>
            <a:r>
              <a:rPr lang="en-US" sz="2800" dirty="0">
                <a:solidFill>
                  <a:srgbClr val="404040"/>
                </a:solidFill>
              </a:rPr>
              <a:t>Compare PCA and UMAP dimensionality reduction techniques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2800" dirty="0">
                <a:solidFill>
                  <a:srgbClr val="404040"/>
                </a:solidFill>
              </a:rPr>
              <a:t>Applicable to diet and lifestyle research</a:t>
            </a:r>
          </a:p>
        </p:txBody>
      </p:sp>
    </p:spTree>
    <p:extLst>
      <p:ext uri="{BB962C8B-B14F-4D97-AF65-F5344CB8AC3E}">
        <p14:creationId xmlns:p14="http://schemas.microsoft.com/office/powerpoint/2010/main" val="282606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AD3B1-B91D-0429-463A-C5561773C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BB1C0C-CC6D-61D3-DF5E-57848B2EF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4B18C9-84CC-CF8F-7104-BA21D1FF6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3105F-355C-9342-CF5E-EB2457480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5D592-A87F-A252-F7A3-DD04B020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1792-5969-1E8C-729E-372EB29F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10" y="1776549"/>
            <a:ext cx="3915539" cy="36706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sourced from Powell et al. (2012) study</a:t>
            </a:r>
            <a:endParaRPr lang="en-AU" sz="28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win peaks represent th</a:t>
            </a:r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parents and children in the original study</a:t>
            </a:r>
          </a:p>
          <a:p>
            <a:r>
              <a:rPr lang="en-A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Samples were assumed to be independent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257 samples with ages from 10-75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033A-FB3C-B1CE-9DC0-9332E04A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02" y="2240139"/>
            <a:ext cx="5303474" cy="3155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3451B-9132-837A-BFEF-C0358637B612}"/>
              </a:ext>
            </a:extLst>
          </p:cNvPr>
          <p:cNvSpPr txBox="1"/>
          <p:nvPr/>
        </p:nvSpPr>
        <p:spPr>
          <a:xfrm>
            <a:off x="7498080" y="1776549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518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3E094-87D4-EDDB-E67C-5F91ABFC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0EEDB-C602-CC48-E579-84E67A510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471A7-2974-CC75-7DAA-40A233154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C542B-3849-9C2B-1292-BE77C533B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2F48D-5E2B-CED7-3812-8B59F1C3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025914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Elastic-net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416E-0E46-6464-6494-73F2C83C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10" y="1618315"/>
            <a:ext cx="8234990" cy="2252182"/>
          </a:xfrm>
        </p:spPr>
        <p:txBody>
          <a:bodyPr>
            <a:normAutofit/>
          </a:bodyPr>
          <a:lstStyle/>
          <a:p>
            <a:r>
              <a:rPr lang="en-US" sz="2400" dirty="0"/>
              <a:t>Hybrid regression technique</a:t>
            </a:r>
          </a:p>
          <a:p>
            <a:r>
              <a:rPr lang="en-US" sz="2400" dirty="0"/>
              <a:t>Loss function is </a:t>
            </a:r>
            <a:r>
              <a:rPr lang="en-US" sz="2400" dirty="0" err="1"/>
              <a:t>minimised</a:t>
            </a:r>
            <a:r>
              <a:rPr lang="en-US" sz="2400" dirty="0"/>
              <a:t> to train the model </a:t>
            </a:r>
          </a:p>
          <a:p>
            <a:r>
              <a:rPr lang="en-AU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Cordia New" panose="020B0304020202020204" pitchFamily="34" charset="-34"/>
              </a:rPr>
              <a:t>The Lasso penalty is the sum of parameter weights</a:t>
            </a:r>
            <a:endParaRPr lang="en-US" sz="2400" dirty="0"/>
          </a:p>
          <a:p>
            <a:r>
              <a:rPr lang="en-AU" sz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Cordia New" panose="020B0304020202020204" pitchFamily="34" charset="-34"/>
              </a:rPr>
              <a:t>The Ridge penalty is the sum of the squared parameter weights</a:t>
            </a:r>
          </a:p>
          <a:p>
            <a:endParaRPr lang="en-AU" sz="24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Cordia New" panose="020B0304020202020204" pitchFamily="34" charset="-34"/>
            </a:endParaRP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4903C-3E42-53A9-3AC0-A154BD65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671544"/>
            <a:ext cx="6958688" cy="1297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E5FBBB-B98F-6C39-DAD6-71D2916D1DC9}"/>
              </a:ext>
            </a:extLst>
          </p:cNvPr>
          <p:cNvSpPr txBox="1"/>
          <p:nvPr/>
        </p:nvSpPr>
        <p:spPr>
          <a:xfrm>
            <a:off x="5702549" y="510495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 penalty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865E2-72AF-1451-EACD-B57D624AFDCC}"/>
              </a:ext>
            </a:extLst>
          </p:cNvPr>
          <p:cNvSpPr txBox="1"/>
          <p:nvPr/>
        </p:nvSpPr>
        <p:spPr>
          <a:xfrm>
            <a:off x="7963682" y="510495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 penalty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A2EB2-23F3-9174-2556-A3BD58AD810D}"/>
              </a:ext>
            </a:extLst>
          </p:cNvPr>
          <p:cNvSpPr txBox="1"/>
          <p:nvPr/>
        </p:nvSpPr>
        <p:spPr>
          <a:xfrm>
            <a:off x="3549981" y="51049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RSS term</a:t>
            </a:r>
          </a:p>
        </p:txBody>
      </p:sp>
    </p:spTree>
    <p:extLst>
      <p:ext uri="{BB962C8B-B14F-4D97-AF65-F5344CB8AC3E}">
        <p14:creationId xmlns:p14="http://schemas.microsoft.com/office/powerpoint/2010/main" val="21203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F865C-6662-36F4-8122-BD7A1C4A1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5D57F0-A0E2-1B89-2961-974474B8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D221E-7540-EC74-6530-D36E914EC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12870-9DFB-35E4-1CEE-AB07D1819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606D0-62F8-4BA1-9565-5B4F5003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AC0F-52F4-A4C0-7C6E-1946F4C2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10" y="1776549"/>
            <a:ext cx="4365355" cy="3670663"/>
          </a:xfrm>
        </p:spPr>
        <p:txBody>
          <a:bodyPr>
            <a:normAutofit/>
          </a:bodyPr>
          <a:lstStyle/>
          <a:p>
            <a:r>
              <a:rPr lang="en-US" sz="2800" dirty="0"/>
              <a:t>The implemented neural networks both included 5 hidden layers with each layer reducing in size until the output layer</a:t>
            </a:r>
          </a:p>
          <a:p>
            <a:r>
              <a:rPr lang="en-US" sz="2800" dirty="0"/>
              <a:t>Dropout </a:t>
            </a:r>
            <a:r>
              <a:rPr lang="en-US" sz="2800" dirty="0" err="1"/>
              <a:t>regularisation</a:t>
            </a:r>
            <a:r>
              <a:rPr lang="en-US" sz="2800" dirty="0"/>
              <a:t> was used to prevent overfitting</a:t>
            </a:r>
            <a:endParaRPr lang="en-AU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AU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sz="2800" dirty="0"/>
          </a:p>
        </p:txBody>
      </p:sp>
      <p:pic>
        <p:nvPicPr>
          <p:cNvPr id="1026" name="Picture 2" descr="Neural network diagram — Science Learning Hub">
            <a:extLst>
              <a:ext uri="{FF2B5EF4-FFF2-40B4-BE49-F238E27FC236}">
                <a16:creationId xmlns:a16="http://schemas.microsoft.com/office/drawing/2014/main" id="{7B09F658-80BC-27F1-B541-027C1BBCA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87" y="1920240"/>
            <a:ext cx="4677703" cy="323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ACB98F-0B26-C66B-C96F-9F8A07208B50}"/>
              </a:ext>
            </a:extLst>
          </p:cNvPr>
          <p:cNvSpPr txBox="1"/>
          <p:nvPr/>
        </p:nvSpPr>
        <p:spPr>
          <a:xfrm>
            <a:off x="10156762" y="469319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94920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AED3C-87D1-3106-5EA5-8C827D04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C4D9CF-9AAA-5037-75F9-413E67BFD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A74818-8CEA-032F-EAA5-5F1A6B6EC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CE243-56CB-5784-0D58-5C936134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71C63-FF69-054D-A49A-C6CF7263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4949"/>
            <a:ext cx="7729728" cy="1110342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UMAP plot</a:t>
            </a:r>
          </a:p>
        </p:txBody>
      </p:sp>
      <p:pic>
        <p:nvPicPr>
          <p:cNvPr id="9" name="Content Placeholder 3" descr="A graph with blue dots&#10;&#10;Description automatically generated">
            <a:extLst>
              <a:ext uri="{FF2B5EF4-FFF2-40B4-BE49-F238E27FC236}">
                <a16:creationId xmlns:a16="http://schemas.microsoft.com/office/drawing/2014/main" id="{7ECE9913-BAF6-0085-7E6C-6CBE62A02E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4" y="1689280"/>
            <a:ext cx="6581560" cy="37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8320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1323</TotalTime>
  <Words>418</Words>
  <Application>Microsoft Macintosh PowerPoint</Application>
  <PresentationFormat>Widescreen</PresentationFormat>
  <Paragraphs>79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Gill Sans MT</vt:lpstr>
      <vt:lpstr>Times New Roman</vt:lpstr>
      <vt:lpstr>Parcel</vt:lpstr>
      <vt:lpstr>Age estimation using DNA methylation data</vt:lpstr>
      <vt:lpstr>Overview</vt:lpstr>
      <vt:lpstr>Methylation</vt:lpstr>
      <vt:lpstr>Landmark studies </vt:lpstr>
      <vt:lpstr>Objectives and significance of research </vt:lpstr>
      <vt:lpstr>Data</vt:lpstr>
      <vt:lpstr>Elastic-net regression</vt:lpstr>
      <vt:lpstr>Neural network </vt:lpstr>
      <vt:lpstr>UMAP plot</vt:lpstr>
      <vt:lpstr>Pca plot</vt:lpstr>
      <vt:lpstr>UMAP neural-net accuracy</vt:lpstr>
      <vt:lpstr>PCA neural-net accuracy</vt:lpstr>
      <vt:lpstr>Elastic-net training</vt:lpstr>
      <vt:lpstr>Elastic-net accuracy</vt:lpstr>
      <vt:lpstr>PowerPoint Presentation</vt:lpstr>
      <vt:lpstr>conclusion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Molloy (Student)</dc:creator>
  <cp:lastModifiedBy>Michael Molloy (Student)</cp:lastModifiedBy>
  <cp:revision>9</cp:revision>
  <dcterms:created xsi:type="dcterms:W3CDTF">2024-10-22T03:36:01Z</dcterms:created>
  <dcterms:modified xsi:type="dcterms:W3CDTF">2025-02-17T03:17:56Z</dcterms:modified>
</cp:coreProperties>
</file>