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6000"/>
            </a:lvl1pPr>
            <a:lvl2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2pPr>
            <a:lvl3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3pPr>
            <a:lvl4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4pPr>
            <a:lvl5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5pPr>
            <a:lvl6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6pPr>
            <a:lvl7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7pPr>
            <a:lvl8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8pPr>
            <a:lvl9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774E92"/>
              </a:buClr>
              <a:buSzPct val="100000"/>
              <a:defRPr sz="4800">
                <a:solidFill>
                  <a:srgbClr val="774E92"/>
                </a:solidFill>
              </a:defRPr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5374772" y="843525"/>
            <a:ext cx="2963199" cy="2740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600"/>
            </a:lvl1pPr>
            <a:lvl2pPr rtl="0">
              <a:spcBef>
                <a:spcPts val="0"/>
              </a:spcBef>
              <a:buSzPct val="100000"/>
              <a:defRPr sz="2600"/>
            </a:lvl2pPr>
            <a:lvl3pPr rtl="0">
              <a:spcBef>
                <a:spcPts val="0"/>
              </a:spcBef>
              <a:buSzPct val="100000"/>
              <a:defRPr sz="2600"/>
            </a:lvl3pPr>
            <a:lvl4pPr rtl="0">
              <a:spcBef>
                <a:spcPts val="0"/>
              </a:spcBef>
              <a:buSzPct val="100000"/>
              <a:defRPr sz="2600"/>
            </a:lvl4pPr>
            <a:lvl5pPr rtl="0">
              <a:spcBef>
                <a:spcPts val="0"/>
              </a:spcBef>
              <a:buSzPct val="100000"/>
              <a:defRPr sz="2600"/>
            </a:lvl5pPr>
            <a:lvl6pPr rtl="0">
              <a:spcBef>
                <a:spcPts val="0"/>
              </a:spcBef>
              <a:buSzPct val="100000"/>
              <a:defRPr sz="2600"/>
            </a:lvl6pPr>
            <a:lvl7pPr rtl="0">
              <a:spcBef>
                <a:spcPts val="0"/>
              </a:spcBef>
              <a:buSzPct val="100000"/>
              <a:defRPr sz="2600"/>
            </a:lvl7pPr>
            <a:lvl8pPr rtl="0">
              <a:spcBef>
                <a:spcPts val="0"/>
              </a:spcBef>
              <a:buSzPct val="100000"/>
              <a:defRPr sz="2600"/>
            </a:lvl8pPr>
            <a:lvl9pPr rtl="0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600"/>
            </a:lvl1pPr>
            <a:lvl2pPr rtl="0">
              <a:spcBef>
                <a:spcPts val="0"/>
              </a:spcBef>
              <a:buSzPct val="100000"/>
              <a:defRPr sz="2600"/>
            </a:lvl2pPr>
            <a:lvl3pPr rtl="0">
              <a:spcBef>
                <a:spcPts val="0"/>
              </a:spcBef>
              <a:buSzPct val="100000"/>
              <a:defRPr sz="2600"/>
            </a:lvl3pPr>
            <a:lvl4pPr rtl="0">
              <a:spcBef>
                <a:spcPts val="0"/>
              </a:spcBef>
              <a:buSzPct val="100000"/>
              <a:defRPr sz="2600"/>
            </a:lvl4pPr>
            <a:lvl5pPr rtl="0">
              <a:spcBef>
                <a:spcPts val="0"/>
              </a:spcBef>
              <a:buSzPct val="100000"/>
              <a:defRPr sz="2600"/>
            </a:lvl5pPr>
            <a:lvl6pPr rtl="0">
              <a:spcBef>
                <a:spcPts val="0"/>
              </a:spcBef>
              <a:buSzPct val="100000"/>
              <a:defRPr sz="2600"/>
            </a:lvl6pPr>
            <a:lvl7pPr rtl="0">
              <a:spcBef>
                <a:spcPts val="0"/>
              </a:spcBef>
              <a:buSzPct val="100000"/>
              <a:defRPr sz="2600"/>
            </a:lvl7pPr>
            <a:lvl8pPr rtl="0">
              <a:spcBef>
                <a:spcPts val="0"/>
              </a:spcBef>
              <a:buSzPct val="100000"/>
              <a:defRPr sz="2600"/>
            </a:lvl8pPr>
            <a:lvl9pPr rtl="0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3448447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Clr>
                <a:srgbClr val="39A6DE"/>
              </a:buClr>
              <a:buSzPct val="100000"/>
              <a:buFont typeface="Oswald"/>
              <a:buNone/>
              <a:defRPr sz="1800">
                <a:solidFill>
                  <a:srgbClr val="39A6DE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7.png"/><Relationship Id="rId10" Type="http://schemas.openxmlformats.org/officeDocument/2006/relationships/slideLayout" Target="../slideLayouts/slideLayout9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274E13"/>
              </a:buClr>
              <a:buSzPct val="100000"/>
              <a:buFont typeface="Oswald"/>
              <a:buNone/>
              <a:defRPr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9.png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02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4.png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TASK 14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Final Presentation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776975" y="6117100"/>
            <a:ext cx="19286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09. June 2015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2586425" y="6117100"/>
            <a:ext cx="63557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Team Green: MR, NM, RZ, SB, 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Medication Views (Sergii)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Used BeanItemContainer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Makes search on getters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75" y="2551775"/>
            <a:ext cx="8392825" cy="13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175" y="5233475"/>
            <a:ext cx="3706736" cy="13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(Nalet) Login &amp; Admin Model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LoginView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de"/>
              <a:t>Login Logic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de"/>
              <a:t>Entity:User; AdminModel;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50" y="549025"/>
            <a:ext cx="414337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025" y="3455550"/>
            <a:ext cx="56769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Demo of prototype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012362"/>
            <a:ext cx="63436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Lessons Learned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 sz="1800"/>
              <a:t>Scrum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de" sz="1800"/>
              <a:t>Tasks should be better distributed</a:t>
            </a:r>
          </a:p>
          <a:p>
            <a:pPr indent="-3429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de" sz="1800"/>
              <a:t>Member A should not be dependent of member B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de" sz="1800"/>
              <a:t>Communication with customer give a chance to adjust the application logic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de" sz="1800"/>
              <a:t>Team collaboration is important in order to distibute tasks and efficiently solve issues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 sz="1800"/>
              <a:t>Development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de" sz="1800"/>
              <a:t>Implemented the Vaadin app using MVP pattern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de" sz="1800"/>
              <a:t>Successfully applied Vaadin developer experience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de" sz="1800"/>
              <a:t>Successfully used Git</a:t>
            </a:r>
          </a:p>
          <a:p>
            <a:pPr indent="-3429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de" sz="1800"/>
              <a:t>Not everyone understands the concepts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de" sz="1800"/>
              <a:t>Used neo4j graph database to keep app data</a:t>
            </a:r>
          </a:p>
          <a:p>
            <a:pPr indent="-3429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de" sz="1800"/>
              <a:t>Implemented client-server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96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Agenda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/>
              <a:t>Demo of prototype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/>
              <a:t>Contribution of each team member</a:t>
            </a: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/>
              <a:t>Lessons Learned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Package Overview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00" y="2481250"/>
            <a:ext cx="66579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Class Diagram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979" y="0"/>
            <a:ext cx="724584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27250" y="788425"/>
            <a:ext cx="4672500" cy="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Patients (Michael)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27250" y="12954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200"/>
              <a:t>Views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 sz="2200"/>
              <a:t>PatientView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 sz="2200"/>
              <a:t>PatientDataView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 sz="2200"/>
              <a:t>PatientForm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de" sz="2200"/>
              <a:t>Model (DB connection)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 sz="2200"/>
              <a:t>PatientModel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rPr lang="de" sz="2200"/>
              <a:t>Entity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 sz="2200"/>
              <a:t>Patient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225" y="184925"/>
            <a:ext cx="4246975" cy="15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348" y="2176787"/>
            <a:ext cx="2579850" cy="17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8125" y="4381899"/>
            <a:ext cx="6138075" cy="231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Appointments (Tobias)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200"/>
              <a:t>Views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 sz="2200"/>
              <a:t>Global Improvments</a:t>
            </a:r>
          </a:p>
          <a:p>
            <a:pPr indent="-3683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de" sz="2200"/>
              <a:t>Standardize</a:t>
            </a:r>
          </a:p>
          <a:p>
            <a:pPr indent="-3683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de" sz="2200"/>
              <a:t>CSS Fixes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de" sz="2200"/>
              <a:t>Appointments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50" y="4268900"/>
            <a:ext cx="63055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050" y="514925"/>
            <a:ext cx="32099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Admin View (Reto)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rPr lang="de" sz="2200"/>
              <a:t>delete Button</a:t>
            </a:r>
          </a:p>
          <a:p>
            <a:pPr indent="-3683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+"/>
            </a:pPr>
            <a:r>
              <a:rPr lang="de" sz="2200">
                <a:solidFill>
                  <a:schemeClr val="lt1"/>
                </a:solidFill>
              </a:rPr>
              <a:t>CSS-Styles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+"/>
            </a:pPr>
            <a:r>
              <a:rPr lang="de" sz="2200"/>
              <a:t>ClickListener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+"/>
            </a:pPr>
            <a:r>
              <a:rPr lang="de" sz="2200"/>
              <a:t>Check if user is selected</a:t>
            </a:r>
          </a:p>
          <a:p>
            <a:pPr indent="-368300" lvl="0" marL="45720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+"/>
            </a:pPr>
            <a:r>
              <a:rPr lang="de" sz="2200"/>
              <a:t>If not show nice warning Notification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9926" l="0" r="0" t="0"/>
          <a:stretch/>
        </p:blipFill>
        <p:spPr>
          <a:xfrm>
            <a:off x="1711650" y="1509799"/>
            <a:ext cx="7139526" cy="218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Default Model (Sergii)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Establishes a connection to DB (neo4j)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Triggers default queries using RestGraphDatabase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700" y="3184900"/>
            <a:ext cx="59436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50" y="5470900"/>
            <a:ext cx="61817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Medication Models (Sergii)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Added Medication View and Model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Dose control is implemented over amount of mg per day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875" y="3200375"/>
            <a:ext cx="72485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