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6000"/>
            </a:lvl1pPr>
            <a:lvl2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2pPr>
            <a:lvl3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3pPr>
            <a:lvl4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4pPr>
            <a:lvl5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5pPr>
            <a:lvl6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6pPr>
            <a:lvl7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7pPr>
            <a:lvl8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8pPr>
            <a:lvl9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774E92"/>
              </a:buClr>
              <a:buSzPct val="100000"/>
              <a:defRPr sz="4800">
                <a:solidFill>
                  <a:srgbClr val="774E92"/>
                </a:solidFill>
              </a:defRPr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5374772" y="843525"/>
            <a:ext cx="2963199" cy="274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600"/>
            </a:lvl1pPr>
            <a:lvl2pPr rtl="0">
              <a:spcBef>
                <a:spcPts val="0"/>
              </a:spcBef>
              <a:buSzPct val="100000"/>
              <a:defRPr sz="2600"/>
            </a:lvl2pPr>
            <a:lvl3pPr rtl="0">
              <a:spcBef>
                <a:spcPts val="0"/>
              </a:spcBef>
              <a:buSzPct val="100000"/>
              <a:defRPr sz="2600"/>
            </a:lvl3pPr>
            <a:lvl4pPr rtl="0">
              <a:spcBef>
                <a:spcPts val="0"/>
              </a:spcBef>
              <a:buSzPct val="100000"/>
              <a:defRPr sz="2600"/>
            </a:lvl4pPr>
            <a:lvl5pPr rtl="0">
              <a:spcBef>
                <a:spcPts val="0"/>
              </a:spcBef>
              <a:buSzPct val="100000"/>
              <a:defRPr sz="2600"/>
            </a:lvl5pPr>
            <a:lvl6pPr rtl="0">
              <a:spcBef>
                <a:spcPts val="0"/>
              </a:spcBef>
              <a:buSzPct val="100000"/>
              <a:defRPr sz="2600"/>
            </a:lvl6pPr>
            <a:lvl7pPr rtl="0">
              <a:spcBef>
                <a:spcPts val="0"/>
              </a:spcBef>
              <a:buSzPct val="100000"/>
              <a:defRPr sz="2600"/>
            </a:lvl7pPr>
            <a:lvl8pPr rtl="0">
              <a:spcBef>
                <a:spcPts val="0"/>
              </a:spcBef>
              <a:buSzPct val="100000"/>
              <a:defRPr sz="2600"/>
            </a:lvl8pPr>
            <a:lvl9pPr rtl="0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600"/>
            </a:lvl1pPr>
            <a:lvl2pPr rtl="0">
              <a:spcBef>
                <a:spcPts val="0"/>
              </a:spcBef>
              <a:buSzPct val="100000"/>
              <a:defRPr sz="2600"/>
            </a:lvl2pPr>
            <a:lvl3pPr rtl="0">
              <a:spcBef>
                <a:spcPts val="0"/>
              </a:spcBef>
              <a:buSzPct val="100000"/>
              <a:defRPr sz="2600"/>
            </a:lvl3pPr>
            <a:lvl4pPr rtl="0">
              <a:spcBef>
                <a:spcPts val="0"/>
              </a:spcBef>
              <a:buSzPct val="100000"/>
              <a:defRPr sz="2600"/>
            </a:lvl4pPr>
            <a:lvl5pPr rtl="0">
              <a:spcBef>
                <a:spcPts val="0"/>
              </a:spcBef>
              <a:buSzPct val="100000"/>
              <a:defRPr sz="2600"/>
            </a:lvl5pPr>
            <a:lvl6pPr rtl="0">
              <a:spcBef>
                <a:spcPts val="0"/>
              </a:spcBef>
              <a:buSzPct val="100000"/>
              <a:defRPr sz="2600"/>
            </a:lvl6pPr>
            <a:lvl7pPr rtl="0">
              <a:spcBef>
                <a:spcPts val="0"/>
              </a:spcBef>
              <a:buSzPct val="100000"/>
              <a:defRPr sz="2600"/>
            </a:lvl7pPr>
            <a:lvl8pPr rtl="0">
              <a:spcBef>
                <a:spcPts val="0"/>
              </a:spcBef>
              <a:buSzPct val="100000"/>
              <a:defRPr sz="2600"/>
            </a:lvl8pPr>
            <a:lvl9pPr rtl="0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3448447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Clr>
                <a:srgbClr val="39A6DE"/>
              </a:buClr>
              <a:buSzPct val="100000"/>
              <a:buFont typeface="Oswald"/>
              <a:buNone/>
              <a:defRPr sz="1800">
                <a:solidFill>
                  <a:srgbClr val="39A6DE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4.png"/><Relationship Id="rId10" Type="http://schemas.openxmlformats.org/officeDocument/2006/relationships/slideLayout" Target="../slideLayouts/slideLayout9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274E13"/>
              </a:buClr>
              <a:buSzPct val="100000"/>
              <a:buFont typeface="Oswald"/>
              <a:buNone/>
              <a:defRPr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1.png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TASK 12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State Pattern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776975" y="6117100"/>
            <a:ext cx="19286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26. May 2015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2586425" y="6117100"/>
            <a:ext cx="63557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Team Green: MR, NM, RZ, SB, 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 sz="96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Agenda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State-Dependent Features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Selected Feature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State Diagram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Code walkthrough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Pros &amp; Cons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State-Dependent Features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Tracking of user actions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Calendar events/tasks and actions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Meeting Flow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Selected Feature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de"/>
              <a:t>Meeting flow</a:t>
            </a:r>
            <a:r>
              <a:rPr lang="de"/>
              <a:t> is an important feature of our application that leads a doctor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From creating/selecting patient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To Setting appointments/Medications and taking notes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Finishing the meeting with Prescription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State Diagram</a:t>
            </a:r>
          </a:p>
        </p:txBody>
      </p:sp>
      <p:sp>
        <p:nvSpPr>
          <p:cNvPr id="60" name="Shape 60"/>
          <p:cNvSpPr/>
          <p:nvPr/>
        </p:nvSpPr>
        <p:spPr>
          <a:xfrm>
            <a:off x="3611550" y="1723825"/>
            <a:ext cx="1920899" cy="765300"/>
          </a:xfrm>
          <a:prstGeom prst="ellipse">
            <a:avLst/>
          </a:prstGeom>
          <a:solidFill>
            <a:srgbClr val="98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Start Meeting</a:t>
            </a:r>
          </a:p>
        </p:txBody>
      </p:sp>
      <p:sp>
        <p:nvSpPr>
          <p:cNvPr id="61" name="Shape 61"/>
          <p:cNvSpPr/>
          <p:nvPr/>
        </p:nvSpPr>
        <p:spPr>
          <a:xfrm>
            <a:off x="827250" y="2716675"/>
            <a:ext cx="1920899" cy="76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Create Patient</a:t>
            </a:r>
          </a:p>
        </p:txBody>
      </p:sp>
      <p:sp>
        <p:nvSpPr>
          <p:cNvPr id="62" name="Shape 62"/>
          <p:cNvSpPr/>
          <p:nvPr/>
        </p:nvSpPr>
        <p:spPr>
          <a:xfrm>
            <a:off x="6672875" y="2716675"/>
            <a:ext cx="1920899" cy="76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Select Patient</a:t>
            </a:r>
          </a:p>
        </p:txBody>
      </p:sp>
      <p:cxnSp>
        <p:nvCxnSpPr>
          <p:cNvPr id="63" name="Shape 63"/>
          <p:cNvCxnSpPr>
            <a:stCxn id="60" idx="2"/>
            <a:endCxn id="61" idx="0"/>
          </p:cNvCxnSpPr>
          <p:nvPr/>
        </p:nvCxnSpPr>
        <p:spPr>
          <a:xfrm flipH="1">
            <a:off x="1787550" y="2106475"/>
            <a:ext cx="1824000" cy="610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4" name="Shape 64"/>
          <p:cNvCxnSpPr>
            <a:stCxn id="60" idx="6"/>
            <a:endCxn id="62" idx="0"/>
          </p:cNvCxnSpPr>
          <p:nvPr/>
        </p:nvCxnSpPr>
        <p:spPr>
          <a:xfrm>
            <a:off x="5532449" y="2106475"/>
            <a:ext cx="2100900" cy="610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5" name="Shape 65"/>
          <p:cNvSpPr/>
          <p:nvPr/>
        </p:nvSpPr>
        <p:spPr>
          <a:xfrm>
            <a:off x="3611550" y="5852775"/>
            <a:ext cx="1920899" cy="76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Add Meeting</a:t>
            </a:r>
          </a:p>
        </p:txBody>
      </p:sp>
      <p:cxnSp>
        <p:nvCxnSpPr>
          <p:cNvPr id="66" name="Shape 66"/>
          <p:cNvCxnSpPr>
            <a:stCxn id="62" idx="4"/>
            <a:endCxn id="65" idx="6"/>
          </p:cNvCxnSpPr>
          <p:nvPr/>
        </p:nvCxnSpPr>
        <p:spPr>
          <a:xfrm rot="5400000">
            <a:off x="5206174" y="3808225"/>
            <a:ext cx="2753400" cy="2100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" name="Shape 67"/>
          <p:cNvCxnSpPr>
            <a:stCxn id="61" idx="4"/>
            <a:endCxn id="65" idx="2"/>
          </p:cNvCxnSpPr>
          <p:nvPr/>
        </p:nvCxnSpPr>
        <p:spPr>
          <a:xfrm flipH="1" rot="-5400000">
            <a:off x="1322999" y="3946675"/>
            <a:ext cx="2753400" cy="1823999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8" name="Shape 68"/>
          <p:cNvSpPr/>
          <p:nvPr/>
        </p:nvSpPr>
        <p:spPr>
          <a:xfrm>
            <a:off x="4751975" y="4533237"/>
            <a:ext cx="1920899" cy="765300"/>
          </a:xfrm>
          <a:prstGeom prst="ellipse">
            <a:avLst/>
          </a:prstGeom>
          <a:solidFill>
            <a:srgbClr val="20124D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</a:rPr>
              <a:t>Prescription</a:t>
            </a:r>
          </a:p>
        </p:txBody>
      </p:sp>
      <p:sp>
        <p:nvSpPr>
          <p:cNvPr id="69" name="Shape 69"/>
          <p:cNvSpPr/>
          <p:nvPr/>
        </p:nvSpPr>
        <p:spPr>
          <a:xfrm>
            <a:off x="2531075" y="3596350"/>
            <a:ext cx="1920899" cy="76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Make Notes</a:t>
            </a:r>
          </a:p>
        </p:txBody>
      </p:sp>
      <p:cxnSp>
        <p:nvCxnSpPr>
          <p:cNvPr id="70" name="Shape 70"/>
          <p:cNvCxnSpPr>
            <a:stCxn id="61" idx="6"/>
            <a:endCxn id="69" idx="0"/>
          </p:cNvCxnSpPr>
          <p:nvPr/>
        </p:nvCxnSpPr>
        <p:spPr>
          <a:xfrm>
            <a:off x="2748149" y="3099325"/>
            <a:ext cx="743399" cy="4971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1" name="Shape 71"/>
          <p:cNvCxnSpPr>
            <a:stCxn id="62" idx="2"/>
            <a:endCxn id="69" idx="7"/>
          </p:cNvCxnSpPr>
          <p:nvPr/>
        </p:nvCxnSpPr>
        <p:spPr>
          <a:xfrm flipH="1">
            <a:off x="4170575" y="3099325"/>
            <a:ext cx="2502300" cy="609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2" name="Shape 72"/>
          <p:cNvCxnSpPr>
            <a:stCxn id="69" idx="2"/>
            <a:endCxn id="65" idx="1"/>
          </p:cNvCxnSpPr>
          <p:nvPr/>
        </p:nvCxnSpPr>
        <p:spPr>
          <a:xfrm>
            <a:off x="2531075" y="3979000"/>
            <a:ext cx="1361700" cy="1986000"/>
          </a:xfrm>
          <a:prstGeom prst="curvedConnector4">
            <a:avLst>
              <a:gd fmla="val -17487" name="adj1"/>
              <a:gd fmla="val 5680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" name="Shape 73"/>
          <p:cNvCxnSpPr>
            <a:stCxn id="65" idx="0"/>
            <a:endCxn id="68" idx="4"/>
          </p:cNvCxnSpPr>
          <p:nvPr/>
        </p:nvCxnSpPr>
        <p:spPr>
          <a:xfrm rot="-5400000">
            <a:off x="4865099" y="5005575"/>
            <a:ext cx="554100" cy="1140300"/>
          </a:xfrm>
          <a:prstGeom prst="curvedConnector3">
            <a:avLst>
              <a:gd fmla="val 5001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" name="Shape 74"/>
          <p:cNvCxnSpPr>
            <a:stCxn id="69" idx="6"/>
            <a:endCxn id="68" idx="0"/>
          </p:cNvCxnSpPr>
          <p:nvPr/>
        </p:nvCxnSpPr>
        <p:spPr>
          <a:xfrm>
            <a:off x="4451974" y="3979000"/>
            <a:ext cx="1260600" cy="5541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Code Walkthrough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827250" y="1600200"/>
            <a:ext cx="7489500" cy="17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Interface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Function to set Parent View and Current context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50" y="3361500"/>
            <a:ext cx="7489500" cy="18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Code Walkthrough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27250" y="1600200"/>
            <a:ext cx="7489500" cy="215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State Context Class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>
                <a:solidFill>
                  <a:schemeClr val="lt1"/>
                </a:solidFill>
              </a:rPr>
              <a:t>Changes State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Manipulates the current context before the change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50" y="1600200"/>
            <a:ext cx="7566930" cy="45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Code Walkthrough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27250" y="1600200"/>
            <a:ext cx="7489500" cy="360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Implementation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States are embedded into the Views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State change defined by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Open Sans"/>
              <a:buChar char="-"/>
            </a:pPr>
            <a:r>
              <a:rPr lang="de"/>
              <a:t>Button-click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80000"/>
              <a:buFont typeface="Open Sans"/>
              <a:buChar char="-"/>
            </a:pPr>
            <a:r>
              <a:rPr lang="de"/>
              <a:t>Input validation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50" y="3157225"/>
            <a:ext cx="8196900" cy="2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50" y="5207400"/>
            <a:ext cx="8196900" cy="13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Pros &amp; Cons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27250" y="1600200"/>
            <a:ext cx="37496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Pros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Easy control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Easy to change the flow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All data stored in session and saved to the DB in the end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746300" y="1723825"/>
            <a:ext cx="37496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Cons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-"/>
            </a:pPr>
            <a:r>
              <a:rPr lang="de"/>
              <a:t>Separate class for every state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