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776975" y="665975"/>
            <a:ext cx="6255299" cy="540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6000"/>
            </a:lvl1pPr>
            <a:lvl2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2pPr>
            <a:lvl3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3pPr>
            <a:lvl4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4pPr>
            <a:lvl5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5pPr>
            <a:lvl6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6pPr>
            <a:lvl7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7pPr>
            <a:lvl8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8pPr>
            <a:lvl9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774E92"/>
              </a:buClr>
              <a:buSzPct val="100000"/>
              <a:defRPr sz="4800">
                <a:solidFill>
                  <a:srgbClr val="774E92"/>
                </a:solidFill>
              </a:defRPr>
            </a:lvl1pPr>
            <a:lvl2pPr rtl="0">
              <a:spcBef>
                <a:spcPts val="0"/>
              </a:spcBef>
              <a:buSzPct val="100000"/>
              <a:defRPr sz="4800"/>
            </a:lvl2pPr>
            <a:lvl3pPr rtl="0">
              <a:spcBef>
                <a:spcPts val="0"/>
              </a:spcBef>
              <a:buSzPct val="100000"/>
              <a:defRPr sz="4800"/>
            </a:lvl3pPr>
            <a:lvl4pPr rtl="0">
              <a:spcBef>
                <a:spcPts val="0"/>
              </a:spcBef>
              <a:buSzPct val="100000"/>
              <a:defRPr sz="4800"/>
            </a:lvl4pPr>
            <a:lvl5pPr rtl="0">
              <a:spcBef>
                <a:spcPts val="0"/>
              </a:spcBef>
              <a:buSzPct val="100000"/>
              <a:defRPr sz="4800"/>
            </a:lvl5pPr>
            <a:lvl6pPr rtl="0">
              <a:spcBef>
                <a:spcPts val="0"/>
              </a:spcBef>
              <a:buSzPct val="100000"/>
              <a:defRPr sz="4800"/>
            </a:lvl6pPr>
            <a:lvl7pPr rtl="0">
              <a:spcBef>
                <a:spcPts val="0"/>
              </a:spcBef>
              <a:buSzPct val="100000"/>
              <a:defRPr sz="4800"/>
            </a:lvl7pPr>
            <a:lvl8pPr rtl="0">
              <a:spcBef>
                <a:spcPts val="0"/>
              </a:spcBef>
              <a:buSzPct val="100000"/>
              <a:defRPr sz="4800"/>
            </a:lvl8pPr>
            <a:lvl9pPr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810450" y="2730000"/>
            <a:ext cx="6093300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" name="Shape 15"/>
          <p:cNvSpPr/>
          <p:nvPr/>
        </p:nvSpPr>
        <p:spPr>
          <a:xfrm>
            <a:off x="5374772" y="843525"/>
            <a:ext cx="2963199" cy="2740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rgbClr val="FFFFFF"/>
              </a:buClr>
              <a:buSzPct val="100000"/>
              <a:buFont typeface="Open Sans"/>
              <a:buChar char="◇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27250" y="1600200"/>
            <a:ext cx="3606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600"/>
            </a:lvl1pPr>
            <a:lvl2pPr rtl="0">
              <a:spcBef>
                <a:spcPts val="0"/>
              </a:spcBef>
              <a:buSzPct val="100000"/>
              <a:defRPr sz="2600"/>
            </a:lvl2pPr>
            <a:lvl3pPr rtl="0">
              <a:spcBef>
                <a:spcPts val="0"/>
              </a:spcBef>
              <a:buSzPct val="100000"/>
              <a:defRPr sz="2600"/>
            </a:lvl3pPr>
            <a:lvl4pPr rtl="0">
              <a:spcBef>
                <a:spcPts val="0"/>
              </a:spcBef>
              <a:buSzPct val="100000"/>
              <a:defRPr sz="2600"/>
            </a:lvl4pPr>
            <a:lvl5pPr rtl="0">
              <a:spcBef>
                <a:spcPts val="0"/>
              </a:spcBef>
              <a:buSzPct val="100000"/>
              <a:defRPr sz="2600"/>
            </a:lvl5pPr>
            <a:lvl6pPr rtl="0">
              <a:spcBef>
                <a:spcPts val="0"/>
              </a:spcBef>
              <a:buSzPct val="100000"/>
              <a:defRPr sz="2600"/>
            </a:lvl6pPr>
            <a:lvl7pPr rtl="0">
              <a:spcBef>
                <a:spcPts val="0"/>
              </a:spcBef>
              <a:buSzPct val="100000"/>
              <a:defRPr sz="2600"/>
            </a:lvl7pPr>
            <a:lvl8pPr rtl="0">
              <a:spcBef>
                <a:spcPts val="0"/>
              </a:spcBef>
              <a:buSzPct val="100000"/>
              <a:defRPr sz="2600"/>
            </a:lvl8pPr>
            <a:lvl9pPr rtl="0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0825" y="1600200"/>
            <a:ext cx="3606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600"/>
            </a:lvl1pPr>
            <a:lvl2pPr rtl="0">
              <a:spcBef>
                <a:spcPts val="0"/>
              </a:spcBef>
              <a:buSzPct val="100000"/>
              <a:defRPr sz="2600"/>
            </a:lvl2pPr>
            <a:lvl3pPr rtl="0">
              <a:spcBef>
                <a:spcPts val="0"/>
              </a:spcBef>
              <a:buSzPct val="100000"/>
              <a:defRPr sz="2600"/>
            </a:lvl3pPr>
            <a:lvl4pPr rtl="0">
              <a:spcBef>
                <a:spcPts val="0"/>
              </a:spcBef>
              <a:buSzPct val="100000"/>
              <a:defRPr sz="2600"/>
            </a:lvl4pPr>
            <a:lvl5pPr rtl="0">
              <a:spcBef>
                <a:spcPts val="0"/>
              </a:spcBef>
              <a:buSzPct val="100000"/>
              <a:defRPr sz="2600"/>
            </a:lvl5pPr>
            <a:lvl6pPr rtl="0">
              <a:spcBef>
                <a:spcPts val="0"/>
              </a:spcBef>
              <a:buSzPct val="100000"/>
              <a:defRPr sz="2600"/>
            </a:lvl6pPr>
            <a:lvl7pPr rtl="0">
              <a:spcBef>
                <a:spcPts val="0"/>
              </a:spcBef>
              <a:buSzPct val="100000"/>
              <a:defRPr sz="2600"/>
            </a:lvl7pPr>
            <a:lvl8pPr rtl="0">
              <a:spcBef>
                <a:spcPts val="0"/>
              </a:spcBef>
              <a:buSzPct val="100000"/>
              <a:defRPr sz="2600"/>
            </a:lvl8pPr>
            <a:lvl9pPr rtl="0">
              <a:spcBef>
                <a:spcPts val="0"/>
              </a:spcBef>
              <a:buSzPct val="100000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27250" y="1600200"/>
            <a:ext cx="24932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3448447" y="1600200"/>
            <a:ext cx="24932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6069644" y="1600200"/>
            <a:ext cx="24932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Clr>
                <a:srgbClr val="39A6DE"/>
              </a:buClr>
              <a:buSzPct val="100000"/>
              <a:buFont typeface="Oswald"/>
              <a:buNone/>
              <a:defRPr sz="1800">
                <a:solidFill>
                  <a:srgbClr val="39A6DE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02.png"/><Relationship Id="rId10" Type="http://schemas.openxmlformats.org/officeDocument/2006/relationships/slideLayout" Target="../slideLayouts/slideLayout9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3C47D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rgbClr val="274E13"/>
              </a:buClr>
              <a:buSzPct val="100000"/>
              <a:buFont typeface="Oswald"/>
              <a:buNone/>
              <a:defRPr sz="24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rgbClr val="FFFFFF"/>
              </a:buClr>
              <a:buSzPct val="100000"/>
              <a:buFont typeface="Open Sans"/>
              <a:buChar char="◇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776975" y="665975"/>
            <a:ext cx="6255299" cy="5407199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TASK 04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USER &amp; SYSTEM REQUIREMENTS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776975" y="6117100"/>
            <a:ext cx="1928699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24. März 2015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2586425" y="6117100"/>
            <a:ext cx="6355799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Team Green: MR, NM, RZ, SB, TS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Appendices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57800" y="1600200"/>
            <a:ext cx="85079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Frontend: Responsive Web Design (Desktop/Notebook, Tablet, Mobile)</a:t>
            </a:r>
          </a:p>
          <a:p>
            <a:pPr lv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GitHub Repository with Branches per Task</a:t>
            </a:r>
          </a:p>
          <a:p>
            <a:pPr lv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Web Server with Database</a:t>
            </a:r>
          </a:p>
          <a:p>
            <a:pPr lv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Regular backups</a:t>
            </a:r>
          </a:p>
          <a:p>
            <a:pPr lv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Minimal Server Configuration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1 CPU, 2 GB RAM, 50 GB HDD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"/>
              <a:t>User requirements definition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57800" y="1600200"/>
            <a:ext cx="85079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Login page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Single landing page for the list of patients (i.e. Dashboard)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de" sz="1800">
                <a:solidFill>
                  <a:schemeClr val="lt1"/>
                </a:solidFill>
              </a:rPr>
              <a:t>Possibility to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○"/>
            </a:pPr>
            <a:r>
              <a:rPr lang="de" sz="1800">
                <a:solidFill>
                  <a:schemeClr val="lt1"/>
                </a:solidFill>
              </a:rPr>
              <a:t>Open Appointments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○"/>
            </a:pPr>
            <a:r>
              <a:rPr lang="de" sz="1800">
                <a:solidFill>
                  <a:schemeClr val="lt1"/>
                </a:solidFill>
              </a:rPr>
              <a:t>Open/Change patient data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○"/>
            </a:pPr>
            <a:r>
              <a:rPr lang="de" sz="1800">
                <a:solidFill>
                  <a:schemeClr val="lt1"/>
                </a:solidFill>
              </a:rPr>
              <a:t>Open/Change/Add medication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○"/>
            </a:pPr>
            <a:r>
              <a:rPr lang="de" sz="1800">
                <a:solidFill>
                  <a:schemeClr val="lt1"/>
                </a:solidFill>
              </a:rPr>
              <a:t>Open biography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○"/>
            </a:pPr>
            <a:r>
              <a:rPr lang="de" sz="1800">
                <a:solidFill>
                  <a:schemeClr val="lt1"/>
                </a:solidFill>
              </a:rPr>
              <a:t>Open/Change caregivers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○"/>
            </a:pPr>
            <a:r>
              <a:rPr lang="de" sz="1800">
                <a:solidFill>
                  <a:schemeClr val="lt1"/>
                </a:solidFill>
              </a:rPr>
              <a:t>Medication search in Swissmedic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Fulltext search on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All properties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Single properties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Use Case Diagram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491" y="1428000"/>
            <a:ext cx="6689025" cy="52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27250" y="788425"/>
            <a:ext cx="5120399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"/>
              <a:t>Use Cases I - Check Patient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8000" y="1600200"/>
            <a:ext cx="85079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Involves Doctor and System itself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Doctor selects the patient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System retrieves the data and shows to a Doctor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Following exceptions may occur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Connection failure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Session timeout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"/>
              <a:t>Use Cases II - Add/Edit Medication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800" y="1600200"/>
            <a:ext cx="85079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Involves Doctor and System itself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Doctor decides to add/change a medication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Add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Search / Select from drop-down list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Specify interval and dosing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Change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Edit a desired medication entry via editable fields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Save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Following exceptions may occur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Connection failure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Session timeout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Non existing medication selected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Dose/interval exceeded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System architecture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700" y="1723825"/>
            <a:ext cx="5734050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435200" y="1723825"/>
            <a:ext cx="2575199" cy="28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de" sz="1800">
                <a:solidFill>
                  <a:srgbClr val="FFFFFF"/>
                </a:solidFill>
              </a:rPr>
              <a:t>Redundant Infrastructure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de" sz="1800">
                <a:solidFill>
                  <a:srgbClr val="FFFFFF"/>
                </a:solidFill>
              </a:rPr>
              <a:t>Scalable DB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de" sz="1800">
                <a:solidFill>
                  <a:srgbClr val="FFFFFF"/>
                </a:solidFill>
              </a:rPr>
              <a:t>SSL Encrypted data transfer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de" sz="1800">
                <a:solidFill>
                  <a:srgbClr val="FFFFFF"/>
                </a:solidFill>
              </a:rPr>
              <a:t>Connection to Swissmedic Search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Non-Functional Requirements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57800" y="1600200"/>
            <a:ext cx="85079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System Properties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System works on most of devices and browsers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Legislative / Security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A Doctor receives and stores the credentials safely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A Doctor makes sure that SSL connection is valid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A Doctor must follow the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Dependencies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Application requires persistent internet connection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Reliability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Connection to the Swissmedic search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"/>
              <a:t>System Evolution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57800" y="1600200"/>
            <a:ext cx="85079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System will be safely developed </a:t>
            </a:r>
            <a:r>
              <a:rPr lang="de" sz="1800">
                <a:solidFill>
                  <a:schemeClr val="lt1"/>
                </a:solidFill>
              </a:rPr>
              <a:t>further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○"/>
            </a:pPr>
            <a:r>
              <a:rPr lang="de" sz="1800">
                <a:solidFill>
                  <a:schemeClr val="lt1"/>
                </a:solidFill>
              </a:rPr>
              <a:t>Modularity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Our system may grow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Apllication complexity</a:t>
            </a:r>
          </a:p>
          <a:p>
            <a:pPr indent="-342900" lvl="2" marL="13716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■"/>
            </a:pPr>
            <a:r>
              <a:rPr lang="de" sz="1800"/>
              <a:t>Cashing functionality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Scalability of DB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Browser/OS support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New browsers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Testing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57800" y="1600200"/>
            <a:ext cx="85079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Testing all parts of our system</a:t>
            </a:r>
          </a:p>
          <a:p>
            <a:pPr lv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Main focus: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Login &amp; Access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Medication limits test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Usability tests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Connection to external providers (as Swissmedic)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ber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