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2644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59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405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673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9671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344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798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854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967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8462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1/17/2024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253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1/17/2024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222173649"/>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892B6E1-A9E5-07F4-76C0-69ABBDDB3F6C}"/>
              </a:ext>
            </a:extLst>
          </p:cNvPr>
          <p:cNvSpPr>
            <a:spLocks noGrp="1"/>
          </p:cNvSpPr>
          <p:nvPr>
            <p:ph type="ctrTitle"/>
          </p:nvPr>
        </p:nvSpPr>
        <p:spPr>
          <a:xfrm>
            <a:off x="6858000" y="753765"/>
            <a:ext cx="4572000" cy="3056235"/>
          </a:xfrm>
        </p:spPr>
        <p:txBody>
          <a:bodyPr>
            <a:normAutofit/>
          </a:bodyPr>
          <a:lstStyle/>
          <a:p>
            <a:pPr algn="l"/>
            <a:r>
              <a:rPr lang="en-US" sz="4400" dirty="0"/>
              <a:t>Job portal data</a:t>
            </a:r>
            <a:br>
              <a:rPr lang="en-US" sz="4400" dirty="0"/>
            </a:br>
            <a:r>
              <a:rPr lang="en-US" sz="4400" dirty="0"/>
              <a:t>Project 2 </a:t>
            </a:r>
            <a:br>
              <a:rPr lang="en-US" sz="4400" dirty="0"/>
            </a:br>
            <a:r>
              <a:rPr lang="en-US" sz="4400" dirty="0" err="1"/>
              <a:t>Oeson</a:t>
            </a:r>
            <a:endParaRPr lang="en-US" sz="4400" dirty="0"/>
          </a:p>
        </p:txBody>
      </p:sp>
      <p:sp>
        <p:nvSpPr>
          <p:cNvPr id="3" name="Subtitle 2">
            <a:extLst>
              <a:ext uri="{FF2B5EF4-FFF2-40B4-BE49-F238E27FC236}">
                <a16:creationId xmlns:a16="http://schemas.microsoft.com/office/drawing/2014/main" id="{10869DD2-F7D2-C627-ACF7-073BDE408BD7}"/>
              </a:ext>
            </a:extLst>
          </p:cNvPr>
          <p:cNvSpPr>
            <a:spLocks noGrp="1"/>
          </p:cNvSpPr>
          <p:nvPr>
            <p:ph type="subTitle" idx="1"/>
          </p:nvPr>
        </p:nvSpPr>
        <p:spPr>
          <a:xfrm>
            <a:off x="6857999" y="4571999"/>
            <a:ext cx="4571999" cy="1524000"/>
          </a:xfrm>
        </p:spPr>
        <p:txBody>
          <a:bodyPr>
            <a:normAutofit/>
          </a:bodyPr>
          <a:lstStyle/>
          <a:p>
            <a:pPr algn="l"/>
            <a:r>
              <a:rPr lang="en-US" dirty="0"/>
              <a:t>By Michael Rantisi  </a:t>
            </a:r>
          </a:p>
        </p:txBody>
      </p:sp>
      <p:pic>
        <p:nvPicPr>
          <p:cNvPr id="4" name="Picture 3">
            <a:extLst>
              <a:ext uri="{FF2B5EF4-FFF2-40B4-BE49-F238E27FC236}">
                <a16:creationId xmlns:a16="http://schemas.microsoft.com/office/drawing/2014/main" id="{8B230B81-5FD1-4A5C-0940-22BCBCF061D5}"/>
              </a:ext>
            </a:extLst>
          </p:cNvPr>
          <p:cNvPicPr>
            <a:picLocks noChangeAspect="1"/>
          </p:cNvPicPr>
          <p:nvPr/>
        </p:nvPicPr>
        <p:blipFill rotWithShape="1">
          <a:blip r:embed="rId2"/>
          <a:srcRect l="28703" r="9524"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8968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94C4-B5F4-962B-9380-AEBCAB1FC656}"/>
              </a:ext>
            </a:extLst>
          </p:cNvPr>
          <p:cNvSpPr>
            <a:spLocks noGrp="1"/>
          </p:cNvSpPr>
          <p:nvPr>
            <p:ph type="title"/>
          </p:nvPr>
        </p:nvSpPr>
        <p:spPr>
          <a:xfrm>
            <a:off x="463420" y="102054"/>
            <a:ext cx="6414895" cy="1524000"/>
          </a:xfrm>
        </p:spPr>
        <p:txBody>
          <a:bodyPr>
            <a:normAutofit fontScale="90000"/>
          </a:bodyPr>
          <a:lstStyle/>
          <a:p>
            <a:r>
              <a:rPr lang="en-US" dirty="0"/>
              <a:t>Average salary based on residency of employees and company location </a:t>
            </a:r>
          </a:p>
        </p:txBody>
      </p:sp>
      <p:sp>
        <p:nvSpPr>
          <p:cNvPr id="3" name="Content Placeholder 2">
            <a:extLst>
              <a:ext uri="{FF2B5EF4-FFF2-40B4-BE49-F238E27FC236}">
                <a16:creationId xmlns:a16="http://schemas.microsoft.com/office/drawing/2014/main" id="{BF79A586-29D7-34AE-BEBE-EC230D2D9108}"/>
              </a:ext>
            </a:extLst>
          </p:cNvPr>
          <p:cNvSpPr>
            <a:spLocks noGrp="1"/>
          </p:cNvSpPr>
          <p:nvPr>
            <p:ph idx="1"/>
          </p:nvPr>
        </p:nvSpPr>
        <p:spPr>
          <a:xfrm>
            <a:off x="765110" y="2286000"/>
            <a:ext cx="6333830" cy="3818083"/>
          </a:xfrm>
        </p:spPr>
        <p:txBody>
          <a:bodyPr>
            <a:normAutofit fontScale="92500" lnSpcReduction="20000"/>
          </a:bodyPr>
          <a:lstStyle/>
          <a:p>
            <a:r>
              <a:rPr lang="en-US" dirty="0"/>
              <a:t>We can see a general trend that in both factors Qatar average salary is the highest at 300k but the rest of the countries vary and we can deduce as well that Qatar’s average salary 3x the lowest in both factors for the top 20 countries for both factors making it the best place to work for the factor of salary </a:t>
            </a:r>
          </a:p>
        </p:txBody>
      </p:sp>
      <p:pic>
        <p:nvPicPr>
          <p:cNvPr id="7172" name="Picture 4">
            <a:extLst>
              <a:ext uri="{FF2B5EF4-FFF2-40B4-BE49-F238E27FC236}">
                <a16:creationId xmlns:a16="http://schemas.microsoft.com/office/drawing/2014/main" id="{6C672872-4481-5CC1-9BAA-9A25248FC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941" y="0"/>
            <a:ext cx="5093058" cy="334147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E233B0E-216D-8FE8-31DB-A76C85904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942" y="3332917"/>
            <a:ext cx="5093058" cy="352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99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D849-BC94-5D48-4682-7DDF4A193F7C}"/>
              </a:ext>
            </a:extLst>
          </p:cNvPr>
          <p:cNvSpPr>
            <a:spLocks noGrp="1"/>
          </p:cNvSpPr>
          <p:nvPr>
            <p:ph type="title"/>
          </p:nvPr>
        </p:nvSpPr>
        <p:spPr/>
        <p:txBody>
          <a:bodyPr/>
          <a:lstStyle/>
          <a:p>
            <a:r>
              <a:rPr lang="en-US" dirty="0"/>
              <a:t>Average salary by experience  </a:t>
            </a:r>
          </a:p>
        </p:txBody>
      </p:sp>
      <p:sp>
        <p:nvSpPr>
          <p:cNvPr id="3" name="Content Placeholder 2">
            <a:extLst>
              <a:ext uri="{FF2B5EF4-FFF2-40B4-BE49-F238E27FC236}">
                <a16:creationId xmlns:a16="http://schemas.microsoft.com/office/drawing/2014/main" id="{4363075B-55D9-0880-7A9F-74A0858CADE2}"/>
              </a:ext>
            </a:extLst>
          </p:cNvPr>
          <p:cNvSpPr>
            <a:spLocks noGrp="1"/>
          </p:cNvSpPr>
          <p:nvPr>
            <p:ph idx="1"/>
          </p:nvPr>
        </p:nvSpPr>
        <p:spPr>
          <a:xfrm>
            <a:off x="762000" y="2286000"/>
            <a:ext cx="4948335" cy="3818083"/>
          </a:xfrm>
        </p:spPr>
        <p:txBody>
          <a:bodyPr>
            <a:normAutofit fontScale="92500" lnSpcReduction="20000"/>
          </a:bodyPr>
          <a:lstStyle/>
          <a:p>
            <a:r>
              <a:rPr lang="en-US" dirty="0"/>
              <a:t>This plot shows a  positive correlation between the experience level and average salary as the experience level increases the average salary increases gradually seen from the entry level being at 86k avg while at the executive level is 189k </a:t>
            </a:r>
          </a:p>
        </p:txBody>
      </p:sp>
      <p:pic>
        <p:nvPicPr>
          <p:cNvPr id="8194" name="Picture 2">
            <a:extLst>
              <a:ext uri="{FF2B5EF4-FFF2-40B4-BE49-F238E27FC236}">
                <a16:creationId xmlns:a16="http://schemas.microsoft.com/office/drawing/2014/main" id="{9E1A188B-144D-27A7-0BFE-551779313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87123"/>
            <a:ext cx="6162481" cy="409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8E1F-EBB9-419B-F0DF-D4806B3AE92A}"/>
              </a:ext>
            </a:extLst>
          </p:cNvPr>
          <p:cNvSpPr>
            <a:spLocks noGrp="1"/>
          </p:cNvSpPr>
          <p:nvPr>
            <p:ph type="title"/>
          </p:nvPr>
        </p:nvSpPr>
        <p:spPr>
          <a:xfrm>
            <a:off x="704850" y="99392"/>
            <a:ext cx="10668000" cy="1524000"/>
          </a:xfrm>
        </p:spPr>
        <p:txBody>
          <a:bodyPr/>
          <a:lstStyle/>
          <a:p>
            <a:r>
              <a:rPr lang="en-US" dirty="0"/>
              <a:t>Average Salary Based on Employment Type, Work Setting and Company Size</a:t>
            </a:r>
          </a:p>
        </p:txBody>
      </p:sp>
      <p:pic>
        <p:nvPicPr>
          <p:cNvPr id="9218" name="Picture 2">
            <a:extLst>
              <a:ext uri="{FF2B5EF4-FFF2-40B4-BE49-F238E27FC236}">
                <a16:creationId xmlns:a16="http://schemas.microsoft.com/office/drawing/2014/main" id="{DD3B4873-37C3-B0A2-96E4-255681542D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9392" y="1828801"/>
            <a:ext cx="7062107" cy="42944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732055-3295-1126-AEF2-3844C922E5BE}"/>
              </a:ext>
            </a:extLst>
          </p:cNvPr>
          <p:cNvSpPr txBox="1"/>
          <p:nvPr/>
        </p:nvSpPr>
        <p:spPr>
          <a:xfrm>
            <a:off x="0" y="1502688"/>
            <a:ext cx="4939392" cy="5355312"/>
          </a:xfrm>
          <a:prstGeom prst="rect">
            <a:avLst/>
          </a:prstGeom>
          <a:noFill/>
        </p:spPr>
        <p:txBody>
          <a:bodyPr wrap="square" rtlCol="0">
            <a:spAutoFit/>
          </a:bodyPr>
          <a:lstStyle/>
          <a:p>
            <a:r>
              <a:rPr lang="en-US" dirty="0"/>
              <a:t>From these different plots we can deduce the following:</a:t>
            </a:r>
            <a:br>
              <a:rPr lang="en-US" dirty="0"/>
            </a:br>
            <a:endParaRPr lang="en-US" dirty="0"/>
          </a:p>
          <a:p>
            <a:r>
              <a:rPr lang="en-US" dirty="0"/>
              <a:t>Different employment types (Full-time, Part-time, Contract) show variations in average salaries, reflecting the differing nature of employment agreements.</a:t>
            </a:r>
            <a:br>
              <a:rPr lang="en-US" dirty="0"/>
            </a:br>
            <a:endParaRPr lang="en-US" dirty="0"/>
          </a:p>
          <a:p>
            <a:r>
              <a:rPr lang="en-US" dirty="0"/>
              <a:t>The work setting (Remote, In-person, Hybrid) also influences salaries, although the exact nature of this influence might be nuanced and dependent on the specific job and industry context.</a:t>
            </a:r>
            <a:br>
              <a:rPr lang="en-US" dirty="0"/>
            </a:br>
            <a:endParaRPr lang="en-US" dirty="0"/>
          </a:p>
          <a:p>
            <a:r>
              <a:rPr lang="en-US" dirty="0"/>
              <a:t>Company size shows a correlation with average salary, suggesting that larger companies may offer higher compensation, possibly due to greater resources and scalability.</a:t>
            </a:r>
          </a:p>
        </p:txBody>
      </p:sp>
    </p:spTree>
    <p:extLst>
      <p:ext uri="{BB962C8B-B14F-4D97-AF65-F5344CB8AC3E}">
        <p14:creationId xmlns:p14="http://schemas.microsoft.com/office/powerpoint/2010/main" val="279104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A7D4-C565-8136-76ED-1289D06DC1C1}"/>
              </a:ext>
            </a:extLst>
          </p:cNvPr>
          <p:cNvSpPr>
            <a:spLocks noGrp="1"/>
          </p:cNvSpPr>
          <p:nvPr>
            <p:ph type="title"/>
          </p:nvPr>
        </p:nvSpPr>
        <p:spPr>
          <a:xfrm>
            <a:off x="762000" y="528735"/>
            <a:ext cx="10668000" cy="1524000"/>
          </a:xfrm>
        </p:spPr>
        <p:txBody>
          <a:bodyPr/>
          <a:lstStyle/>
          <a:p>
            <a:r>
              <a:rPr lang="en-US" dirty="0"/>
              <a:t>salary Variations across experience levels </a:t>
            </a:r>
          </a:p>
        </p:txBody>
      </p:sp>
      <p:pic>
        <p:nvPicPr>
          <p:cNvPr id="10244" name="Picture 4">
            <a:extLst>
              <a:ext uri="{FF2B5EF4-FFF2-40B4-BE49-F238E27FC236}">
                <a16:creationId xmlns:a16="http://schemas.microsoft.com/office/drawing/2014/main" id="{C8B4FB74-98A4-FBDF-DF83-5C7EEA16AF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5486" y="2052735"/>
            <a:ext cx="5411324" cy="38179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5C1D91-7515-6E04-BDD5-E623901B59B8}"/>
              </a:ext>
            </a:extLst>
          </p:cNvPr>
          <p:cNvSpPr txBox="1"/>
          <p:nvPr/>
        </p:nvSpPr>
        <p:spPr>
          <a:xfrm>
            <a:off x="445190" y="1796143"/>
            <a:ext cx="5490246" cy="4247317"/>
          </a:xfrm>
          <a:prstGeom prst="rect">
            <a:avLst/>
          </a:prstGeom>
          <a:noFill/>
        </p:spPr>
        <p:txBody>
          <a:bodyPr wrap="square" rtlCol="0">
            <a:spAutoFit/>
          </a:bodyPr>
          <a:lstStyle/>
          <a:p>
            <a:pPr algn="l"/>
            <a:r>
              <a:rPr lang="en-US" b="0" i="0" dirty="0">
                <a:solidFill>
                  <a:srgbClr val="D1D5DB"/>
                </a:solidFill>
                <a:effectLst/>
                <a:latin typeface="Söhne"/>
              </a:rPr>
              <a:t>The box plot demonstrates a clear progression in salary levels as experience increases, which is consistent with market expectations that reward experience and seniority.</a:t>
            </a:r>
          </a:p>
          <a:p>
            <a:pPr algn="l"/>
            <a:endParaRPr lang="en-US" b="0" i="0" dirty="0">
              <a:solidFill>
                <a:srgbClr val="D1D5DB"/>
              </a:solidFill>
              <a:effectLst/>
              <a:latin typeface="Söhne"/>
            </a:endParaRPr>
          </a:p>
          <a:p>
            <a:pPr algn="l"/>
            <a:r>
              <a:rPr lang="en-US" b="0" i="0" dirty="0">
                <a:solidFill>
                  <a:srgbClr val="D1D5DB"/>
                </a:solidFill>
                <a:effectLst/>
                <a:latin typeface="Söhne"/>
              </a:rPr>
              <a:t>The number of outliers at the senior and executive levels suggests that there may be potential for high earnings growth in these career stages, depending on individual performance, negotiation skills, and the specific employer.</a:t>
            </a:r>
          </a:p>
          <a:p>
            <a:pPr algn="l"/>
            <a:endParaRPr lang="en-US" b="0" i="0" dirty="0">
              <a:solidFill>
                <a:srgbClr val="D1D5DB"/>
              </a:solidFill>
              <a:effectLst/>
              <a:latin typeface="Söhne"/>
            </a:endParaRPr>
          </a:p>
          <a:p>
            <a:pPr algn="l"/>
            <a:r>
              <a:rPr lang="en-US" b="0" i="0" dirty="0">
                <a:solidFill>
                  <a:srgbClr val="D1D5DB"/>
                </a:solidFill>
                <a:effectLst/>
                <a:latin typeface="Söhne"/>
              </a:rPr>
              <a:t>For all experience levels, the bottom of the box (the 25th percentile) is quite distinct from the top (the 75th percentile), especially at senior and executive levels, indicating a broad salary range within each category.</a:t>
            </a:r>
          </a:p>
        </p:txBody>
      </p:sp>
    </p:spTree>
    <p:extLst>
      <p:ext uri="{BB962C8B-B14F-4D97-AF65-F5344CB8AC3E}">
        <p14:creationId xmlns:p14="http://schemas.microsoft.com/office/powerpoint/2010/main" val="316860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0B96-8208-4532-D3C9-253FBFA3A728}"/>
              </a:ext>
            </a:extLst>
          </p:cNvPr>
          <p:cNvSpPr>
            <a:spLocks noGrp="1"/>
          </p:cNvSpPr>
          <p:nvPr>
            <p:ph type="title"/>
          </p:nvPr>
        </p:nvSpPr>
        <p:spPr/>
        <p:txBody>
          <a:bodyPr/>
          <a:lstStyle/>
          <a:p>
            <a:r>
              <a:rPr lang="en-US" dirty="0"/>
              <a:t>Average salary by experience and employment </a:t>
            </a:r>
          </a:p>
        </p:txBody>
      </p:sp>
      <p:sp>
        <p:nvSpPr>
          <p:cNvPr id="3" name="Content Placeholder 2">
            <a:extLst>
              <a:ext uri="{FF2B5EF4-FFF2-40B4-BE49-F238E27FC236}">
                <a16:creationId xmlns:a16="http://schemas.microsoft.com/office/drawing/2014/main" id="{40507323-14DB-1BFA-54BF-A6C5E7F36E50}"/>
              </a:ext>
            </a:extLst>
          </p:cNvPr>
          <p:cNvSpPr>
            <a:spLocks noGrp="1"/>
          </p:cNvSpPr>
          <p:nvPr>
            <p:ph idx="1"/>
          </p:nvPr>
        </p:nvSpPr>
        <p:spPr>
          <a:xfrm>
            <a:off x="762000" y="2286000"/>
            <a:ext cx="5265576" cy="3818083"/>
          </a:xfrm>
        </p:spPr>
        <p:txBody>
          <a:bodyPr>
            <a:normAutofit fontScale="77500" lnSpcReduction="20000"/>
          </a:bodyPr>
          <a:lstStyle/>
          <a:p>
            <a:pPr algn="l">
              <a:buFont typeface="Arial" panose="020B0604020202020204" pitchFamily="34" charset="0"/>
              <a:buChar char="•"/>
            </a:pPr>
            <a:r>
              <a:rPr lang="en-US" b="0" i="0" dirty="0">
                <a:solidFill>
                  <a:srgbClr val="D1D5DB"/>
                </a:solidFill>
                <a:effectLst/>
                <a:latin typeface="Söhne"/>
              </a:rPr>
              <a:t>There is a clear trend where average salaries increase with higher experience levels across all employment types, which underscores the value of experience in the data industry.</a:t>
            </a:r>
          </a:p>
          <a:p>
            <a:pPr algn="l">
              <a:buFont typeface="Arial" panose="020B0604020202020204" pitchFamily="34" charset="0"/>
              <a:buChar char="•"/>
            </a:pPr>
            <a:r>
              <a:rPr lang="en-US" b="0" i="0" dirty="0">
                <a:solidFill>
                  <a:srgbClr val="D1D5DB"/>
                </a:solidFill>
                <a:effectLst/>
                <a:latin typeface="Söhne"/>
              </a:rPr>
              <a:t>Contract roles generally offer higher average salaries than full-time roles at the executive level, while full-time roles seem to provide better compensation at the senior level.</a:t>
            </a:r>
          </a:p>
          <a:p>
            <a:endParaRPr lang="en-US" dirty="0"/>
          </a:p>
        </p:txBody>
      </p:sp>
      <p:pic>
        <p:nvPicPr>
          <p:cNvPr id="11266" name="Picture 2">
            <a:extLst>
              <a:ext uri="{FF2B5EF4-FFF2-40B4-BE49-F238E27FC236}">
                <a16:creationId xmlns:a16="http://schemas.microsoft.com/office/drawing/2014/main" id="{43898785-19A3-1ED4-81FF-5A7E14BCA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833" y="1926771"/>
            <a:ext cx="4910138" cy="408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9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E11A-196F-9BE1-72C7-AFC720A0ACF4}"/>
              </a:ext>
            </a:extLst>
          </p:cNvPr>
          <p:cNvSpPr>
            <a:spLocks noGrp="1"/>
          </p:cNvSpPr>
          <p:nvPr>
            <p:ph type="title"/>
          </p:nvPr>
        </p:nvSpPr>
        <p:spPr/>
        <p:txBody>
          <a:bodyPr/>
          <a:lstStyle/>
          <a:p>
            <a:r>
              <a:rPr lang="en-US" dirty="0"/>
              <a:t>Average salaries for contracts vs full time </a:t>
            </a:r>
          </a:p>
        </p:txBody>
      </p:sp>
      <p:pic>
        <p:nvPicPr>
          <p:cNvPr id="12290" name="Picture 2">
            <a:extLst>
              <a:ext uri="{FF2B5EF4-FFF2-40B4-BE49-F238E27FC236}">
                <a16:creationId xmlns:a16="http://schemas.microsoft.com/office/drawing/2014/main" id="{3B6A57F4-7B47-6233-A9F5-D65CFF5C77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2666" y="2397967"/>
            <a:ext cx="6121264" cy="3817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3FADC7-26BD-2D18-13AE-5E914846BEA2}"/>
              </a:ext>
            </a:extLst>
          </p:cNvPr>
          <p:cNvSpPr txBox="1"/>
          <p:nvPr/>
        </p:nvSpPr>
        <p:spPr>
          <a:xfrm>
            <a:off x="762000" y="2621902"/>
            <a:ext cx="4416490" cy="3693319"/>
          </a:xfrm>
          <a:prstGeom prst="rect">
            <a:avLst/>
          </a:prstGeom>
          <a:noFill/>
        </p:spPr>
        <p:txBody>
          <a:bodyPr wrap="square" rtlCol="0">
            <a:spAutoFit/>
          </a:bodyPr>
          <a:lstStyle/>
          <a:p>
            <a:r>
              <a:rPr lang="en-US" b="0" i="0" dirty="0">
                <a:solidFill>
                  <a:srgbClr val="D1D5DB"/>
                </a:solidFill>
                <a:effectLst/>
                <a:latin typeface="Söhne"/>
              </a:rPr>
              <a:t>The bar chart shows that full-time employees have a higher average salary of approximately $150,630 compared to contract employees, who have an average salary of around $117,190. This indicates that full-time positions tend to offer better compensation than contract positions in the data job market. The error bar on the Contract employment bar suggests more variability in contract salaries than full-time salaries. Overall, the chart illustrates a clear distinction in compensation between these two types of employment.</a:t>
            </a:r>
            <a:endParaRPr lang="en-US" dirty="0"/>
          </a:p>
        </p:txBody>
      </p:sp>
    </p:spTree>
    <p:extLst>
      <p:ext uri="{BB962C8B-B14F-4D97-AF65-F5344CB8AC3E}">
        <p14:creationId xmlns:p14="http://schemas.microsoft.com/office/powerpoint/2010/main" val="425653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B9AB-F69C-51E2-32CB-A7BCB8F7D93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7AB6A6-37C8-2491-FAEA-96178D5F6B1E}"/>
              </a:ext>
            </a:extLst>
          </p:cNvPr>
          <p:cNvSpPr>
            <a:spLocks noGrp="1"/>
          </p:cNvSpPr>
          <p:nvPr>
            <p:ph idx="1"/>
          </p:nvPr>
        </p:nvSpPr>
        <p:spPr>
          <a:xfrm>
            <a:off x="762000" y="1975758"/>
            <a:ext cx="10014857" cy="4128326"/>
          </a:xfrm>
        </p:spPr>
        <p:txBody>
          <a:bodyPr>
            <a:normAutofit fontScale="77500" lnSpcReduction="20000"/>
          </a:bodyPr>
          <a:lstStyle/>
          <a:p>
            <a:r>
              <a:rPr lang="en-US" dirty="0"/>
              <a:t>Overall, the project reveals key trends in the data job market: a growing demand for data roles is driving up salaries, especially in specialized positions like Analytics Engineering and AI. Geographic location, currency, and company size significantly impact salary variations, emphasizing the role of regional market dynamics. A strong correlation exists between higher experience levels and increased compensation, highlighting the value of expertise in the industry. Additionally, full-time roles typically offer better remuneration compared to contract positions. These insights collectively paint a picture of a dynamic and evolving data job market, where specialized skills, experience, and geographical factors play crucial roles in determining salaries.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8599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48BA-7514-1A81-1E31-1F66B27FFA21}"/>
              </a:ext>
            </a:extLst>
          </p:cNvPr>
          <p:cNvSpPr>
            <a:spLocks noGrp="1"/>
          </p:cNvSpPr>
          <p:nvPr>
            <p:ph type="title"/>
          </p:nvPr>
        </p:nvSpPr>
        <p:spPr/>
        <p:txBody>
          <a:bodyPr/>
          <a:lstStyle/>
          <a:p>
            <a:r>
              <a:rPr lang="en-US" dirty="0"/>
              <a:t>GitHub link </a:t>
            </a:r>
          </a:p>
        </p:txBody>
      </p:sp>
      <p:sp>
        <p:nvSpPr>
          <p:cNvPr id="3" name="Content Placeholder 2">
            <a:extLst>
              <a:ext uri="{FF2B5EF4-FFF2-40B4-BE49-F238E27FC236}">
                <a16:creationId xmlns:a16="http://schemas.microsoft.com/office/drawing/2014/main" id="{73516DDE-4DAB-B416-4711-BA6E1C7540C0}"/>
              </a:ext>
            </a:extLst>
          </p:cNvPr>
          <p:cNvSpPr>
            <a:spLocks noGrp="1"/>
          </p:cNvSpPr>
          <p:nvPr>
            <p:ph idx="1"/>
          </p:nvPr>
        </p:nvSpPr>
        <p:spPr/>
        <p:txBody>
          <a:bodyPr/>
          <a:lstStyle/>
          <a:p>
            <a:r>
              <a:rPr lang="en-US" dirty="0"/>
              <a:t>https://github.com/michaelrantisi/Project-2</a:t>
            </a:r>
          </a:p>
        </p:txBody>
      </p:sp>
    </p:spTree>
    <p:extLst>
      <p:ext uri="{BB962C8B-B14F-4D97-AF65-F5344CB8AC3E}">
        <p14:creationId xmlns:p14="http://schemas.microsoft.com/office/powerpoint/2010/main" val="270779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rson writing on a notepad">
            <a:extLst>
              <a:ext uri="{FF2B5EF4-FFF2-40B4-BE49-F238E27FC236}">
                <a16:creationId xmlns:a16="http://schemas.microsoft.com/office/drawing/2014/main" id="{A79AFDC1-0EE3-22EE-3A35-114C37F76833}"/>
              </a:ext>
            </a:extLst>
          </p:cNvPr>
          <p:cNvPicPr>
            <a:picLocks noChangeAspect="1"/>
          </p:cNvPicPr>
          <p:nvPr/>
        </p:nvPicPr>
        <p:blipFill rotWithShape="1">
          <a:blip r:embed="rId2"/>
          <a:srcRect l="17021" r="9639" b="2"/>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5387198-FF28-B5B1-C703-E2E4F7F604E9}"/>
              </a:ext>
            </a:extLst>
          </p:cNvPr>
          <p:cNvSpPr>
            <a:spLocks noGrp="1"/>
          </p:cNvSpPr>
          <p:nvPr>
            <p:ph idx="1"/>
          </p:nvPr>
        </p:nvSpPr>
        <p:spPr>
          <a:xfrm>
            <a:off x="762000" y="2286000"/>
            <a:ext cx="5334000" cy="3810001"/>
          </a:xfrm>
        </p:spPr>
        <p:txBody>
          <a:bodyPr>
            <a:normAutofit/>
          </a:bodyPr>
          <a:lstStyle/>
          <a:p>
            <a:r>
              <a:rPr lang="en-US" sz="2400" dirty="0"/>
              <a:t>Project Description</a:t>
            </a:r>
          </a:p>
          <a:p>
            <a:r>
              <a:rPr lang="en-US" sz="2400" dirty="0"/>
              <a:t>Data visualization </a:t>
            </a:r>
          </a:p>
          <a:p>
            <a:r>
              <a:rPr lang="en-US" sz="2400" dirty="0"/>
              <a:t>Conclusion  </a:t>
            </a:r>
          </a:p>
        </p:txBody>
      </p:sp>
      <p:sp>
        <p:nvSpPr>
          <p:cNvPr id="2" name="Title 1">
            <a:extLst>
              <a:ext uri="{FF2B5EF4-FFF2-40B4-BE49-F238E27FC236}">
                <a16:creationId xmlns:a16="http://schemas.microsoft.com/office/drawing/2014/main" id="{7DBB52AD-93F3-A473-F13E-F7D10D67BB1F}"/>
              </a:ext>
            </a:extLst>
          </p:cNvPr>
          <p:cNvSpPr>
            <a:spLocks noGrp="1"/>
          </p:cNvSpPr>
          <p:nvPr>
            <p:ph type="title"/>
          </p:nvPr>
        </p:nvSpPr>
        <p:spPr>
          <a:xfrm>
            <a:off x="762000" y="762000"/>
            <a:ext cx="5334000" cy="1524000"/>
          </a:xfrm>
        </p:spPr>
        <p:txBody>
          <a:bodyPr>
            <a:normAutofit/>
          </a:bodyPr>
          <a:lstStyle/>
          <a:p>
            <a:r>
              <a:rPr lang="en-US" sz="3200" dirty="0"/>
              <a:t>content</a:t>
            </a:r>
          </a:p>
        </p:txBody>
      </p:sp>
    </p:spTree>
    <p:extLst>
      <p:ext uri="{BB962C8B-B14F-4D97-AF65-F5344CB8AC3E}">
        <p14:creationId xmlns:p14="http://schemas.microsoft.com/office/powerpoint/2010/main" val="16564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10E0-FB84-DC27-DB03-101943A0C50F}"/>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2EAFC8C2-64B0-B268-EE46-104B0DCA4437}"/>
              </a:ext>
            </a:extLst>
          </p:cNvPr>
          <p:cNvSpPr>
            <a:spLocks noGrp="1"/>
          </p:cNvSpPr>
          <p:nvPr>
            <p:ph idx="1"/>
          </p:nvPr>
        </p:nvSpPr>
        <p:spPr/>
        <p:txBody>
          <a:bodyPr>
            <a:normAutofit fontScale="85000" lnSpcReduction="10000"/>
          </a:bodyPr>
          <a:lstStyle/>
          <a:p>
            <a:r>
              <a:rPr lang="en-US" i="0" dirty="0">
                <a:solidFill>
                  <a:srgbClr val="FFFFFF"/>
                </a:solidFill>
                <a:effectLst/>
                <a:latin typeface="YAD1fQZ_06Y 0"/>
              </a:rPr>
              <a:t>You are given the dataset extracted from a famous job portal that explains the job status of various data-related jobs posted during the year 2023. The data explains the various job designations and related salaries from across the world. As a data scientist at </a:t>
            </a:r>
            <a:r>
              <a:rPr lang="en-US" i="0" dirty="0" err="1">
                <a:solidFill>
                  <a:srgbClr val="FFFFFF"/>
                </a:solidFill>
                <a:effectLst/>
                <a:latin typeface="YAD1fQZ_06Y 0"/>
              </a:rPr>
              <a:t>Oeson</a:t>
            </a:r>
            <a:r>
              <a:rPr lang="en-US" i="0" dirty="0">
                <a:solidFill>
                  <a:srgbClr val="FFFFFF"/>
                </a:solidFill>
                <a:effectLst/>
                <a:latin typeface="YAD1fQZ_06Y 0"/>
              </a:rPr>
              <a:t>, your job is to extract meaningful insight from this data to explain the actual remuneration each job title is providing across the globe. It will help recruiters understand the job requirements better in term</a:t>
            </a:r>
            <a:endParaRPr lang="en-US" dirty="0">
              <a:solidFill>
                <a:srgbClr val="FFFFFF"/>
              </a:solidFill>
              <a:effectLst/>
              <a:latin typeface="YAD1fQZ_06Y 0"/>
            </a:endParaRPr>
          </a:p>
          <a:p>
            <a:r>
              <a:rPr lang="en-US" i="0" dirty="0">
                <a:solidFill>
                  <a:srgbClr val="FFFFFF"/>
                </a:solidFill>
                <a:effectLst/>
                <a:latin typeface="YAD1fQZ_06Y 0"/>
              </a:rPr>
              <a:t>salaries across different levels of work experience so that they can get proficient profiles for any data-related requirement</a:t>
            </a:r>
            <a:endParaRPr lang="en-US" dirty="0">
              <a:solidFill>
                <a:srgbClr val="FFFFFF"/>
              </a:solidFill>
              <a:effectLst/>
              <a:latin typeface="YAD1fQZ_06Y 0"/>
            </a:endParaRPr>
          </a:p>
          <a:p>
            <a:endParaRPr lang="en-US" dirty="0"/>
          </a:p>
        </p:txBody>
      </p:sp>
    </p:spTree>
    <p:extLst>
      <p:ext uri="{BB962C8B-B14F-4D97-AF65-F5344CB8AC3E}">
        <p14:creationId xmlns:p14="http://schemas.microsoft.com/office/powerpoint/2010/main" val="5240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C6F3-C87B-28CC-37CF-3102FB605F64}"/>
              </a:ext>
            </a:extLst>
          </p:cNvPr>
          <p:cNvSpPr>
            <a:spLocks noGrp="1"/>
          </p:cNvSpPr>
          <p:nvPr>
            <p:ph type="title"/>
          </p:nvPr>
        </p:nvSpPr>
        <p:spPr>
          <a:xfrm>
            <a:off x="342122" y="26129"/>
            <a:ext cx="10668000" cy="1524000"/>
          </a:xfrm>
        </p:spPr>
        <p:txBody>
          <a:bodyPr/>
          <a:lstStyle/>
          <a:p>
            <a:r>
              <a:rPr lang="en-US" dirty="0"/>
              <a:t>Frequency of the data for each year </a:t>
            </a:r>
          </a:p>
        </p:txBody>
      </p:sp>
      <p:sp>
        <p:nvSpPr>
          <p:cNvPr id="3" name="Content Placeholder 2">
            <a:extLst>
              <a:ext uri="{FF2B5EF4-FFF2-40B4-BE49-F238E27FC236}">
                <a16:creationId xmlns:a16="http://schemas.microsoft.com/office/drawing/2014/main" id="{C60F2456-90D8-4596-87A1-C85EA9F52146}"/>
              </a:ext>
            </a:extLst>
          </p:cNvPr>
          <p:cNvSpPr>
            <a:spLocks noGrp="1"/>
          </p:cNvSpPr>
          <p:nvPr>
            <p:ph idx="1"/>
          </p:nvPr>
        </p:nvSpPr>
        <p:spPr/>
        <p:txBody>
          <a:bodyPr>
            <a:normAutofit fontScale="92500" lnSpcReduction="20000"/>
          </a:bodyPr>
          <a:lstStyle/>
          <a:p>
            <a:pPr marL="0" indent="0">
              <a:buNone/>
            </a:pPr>
            <a:r>
              <a:rPr lang="en-US" dirty="0"/>
              <a:t>We can notice that the data frequency </a:t>
            </a:r>
          </a:p>
          <a:p>
            <a:pPr marL="0" indent="0">
              <a:buNone/>
            </a:pPr>
            <a:r>
              <a:rPr lang="en-US" dirty="0"/>
              <a:t>Is mainly fixated around the year 2023</a:t>
            </a:r>
          </a:p>
          <a:p>
            <a:pPr marL="0" indent="0">
              <a:buNone/>
            </a:pPr>
            <a:r>
              <a:rPr lang="en-US" dirty="0"/>
              <a:t>With an overall frequency result of 7453</a:t>
            </a:r>
          </a:p>
          <a:p>
            <a:pPr marL="0" indent="0">
              <a:buNone/>
            </a:pPr>
            <a:r>
              <a:rPr lang="en-US" dirty="0"/>
              <a:t>With the year 2020 being the least at </a:t>
            </a:r>
          </a:p>
          <a:p>
            <a:pPr marL="0" indent="0">
              <a:buNone/>
            </a:pPr>
            <a:r>
              <a:rPr lang="en-US" dirty="0"/>
              <a:t>71 frequency.</a:t>
            </a:r>
          </a:p>
          <a:p>
            <a:pPr marL="0" indent="0">
              <a:buNone/>
            </a:pPr>
            <a:r>
              <a:rPr lang="en-US" dirty="0"/>
              <a:t>Overall, this tells us that the frequency </a:t>
            </a:r>
          </a:p>
          <a:p>
            <a:pPr marL="0" indent="0">
              <a:buNone/>
            </a:pPr>
            <a:r>
              <a:rPr lang="en-US" dirty="0"/>
              <a:t>In our project is new and UpToDate </a:t>
            </a:r>
          </a:p>
        </p:txBody>
      </p:sp>
      <p:pic>
        <p:nvPicPr>
          <p:cNvPr id="1030" name="Picture 6">
            <a:extLst>
              <a:ext uri="{FF2B5EF4-FFF2-40B4-BE49-F238E27FC236}">
                <a16:creationId xmlns:a16="http://schemas.microsoft.com/office/drawing/2014/main" id="{29C415E3-32C7-AC76-6CA6-B5D167644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58" y="1550129"/>
            <a:ext cx="4743842" cy="455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1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1F5F-52B5-6C55-16FB-71FAB4D522BF}"/>
              </a:ext>
            </a:extLst>
          </p:cNvPr>
          <p:cNvSpPr>
            <a:spLocks noGrp="1"/>
          </p:cNvSpPr>
          <p:nvPr>
            <p:ph type="title"/>
          </p:nvPr>
        </p:nvSpPr>
        <p:spPr/>
        <p:txBody>
          <a:bodyPr/>
          <a:lstStyle/>
          <a:p>
            <a:r>
              <a:rPr lang="en-US" dirty="0"/>
              <a:t>Average salaries for each of the years</a:t>
            </a:r>
          </a:p>
        </p:txBody>
      </p:sp>
      <p:sp>
        <p:nvSpPr>
          <p:cNvPr id="3" name="Content Placeholder 2">
            <a:extLst>
              <a:ext uri="{FF2B5EF4-FFF2-40B4-BE49-F238E27FC236}">
                <a16:creationId xmlns:a16="http://schemas.microsoft.com/office/drawing/2014/main" id="{9B25DD1D-FB99-DB86-DB19-2071FE1A5F36}"/>
              </a:ext>
            </a:extLst>
          </p:cNvPr>
          <p:cNvSpPr>
            <a:spLocks noGrp="1"/>
          </p:cNvSpPr>
          <p:nvPr>
            <p:ph idx="1"/>
          </p:nvPr>
        </p:nvSpPr>
        <p:spPr>
          <a:xfrm>
            <a:off x="762000" y="2286000"/>
            <a:ext cx="6169479" cy="3818083"/>
          </a:xfrm>
        </p:spPr>
        <p:txBody>
          <a:bodyPr>
            <a:normAutofit lnSpcReduction="10000"/>
          </a:bodyPr>
          <a:lstStyle/>
          <a:p>
            <a:pPr marL="0" indent="0">
              <a:buNone/>
            </a:pPr>
            <a:r>
              <a:rPr lang="en-US" dirty="0"/>
              <a:t>We can deduce that there is a </a:t>
            </a:r>
            <a:br>
              <a:rPr lang="en-US" dirty="0"/>
            </a:br>
            <a:r>
              <a:rPr lang="en-US" dirty="0"/>
              <a:t>Positive correlation between the year</a:t>
            </a:r>
            <a:br>
              <a:rPr lang="en-US" dirty="0"/>
            </a:br>
            <a:r>
              <a:rPr lang="en-US" dirty="0"/>
              <a:t>and average salary as 2020 is the </a:t>
            </a:r>
            <a:br>
              <a:rPr lang="en-US" dirty="0"/>
            </a:br>
            <a:r>
              <a:rPr lang="en-US" dirty="0"/>
              <a:t>lowest at 106k but increases each year</a:t>
            </a:r>
            <a:br>
              <a:rPr lang="en-US" dirty="0"/>
            </a:br>
            <a:r>
              <a:rPr lang="en-US" dirty="0"/>
              <a:t> to reach 155k with jump in salary</a:t>
            </a:r>
            <a:br>
              <a:rPr lang="en-US" dirty="0"/>
            </a:br>
            <a:r>
              <a:rPr lang="en-US" dirty="0"/>
              <a:t>average of 49k </a:t>
            </a:r>
          </a:p>
          <a:p>
            <a:endParaRPr lang="en-US" dirty="0"/>
          </a:p>
        </p:txBody>
      </p:sp>
      <p:pic>
        <p:nvPicPr>
          <p:cNvPr id="2050" name="Picture 2">
            <a:extLst>
              <a:ext uri="{FF2B5EF4-FFF2-40B4-BE49-F238E27FC236}">
                <a16:creationId xmlns:a16="http://schemas.microsoft.com/office/drawing/2014/main" id="{089EA213-F090-6478-93E4-058C2977B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273" y="1835369"/>
            <a:ext cx="5128727" cy="411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0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A468-2281-B25D-6AAF-4ABC0A1F2513}"/>
              </a:ext>
            </a:extLst>
          </p:cNvPr>
          <p:cNvSpPr>
            <a:spLocks noGrp="1"/>
          </p:cNvSpPr>
          <p:nvPr>
            <p:ph type="title"/>
          </p:nvPr>
        </p:nvSpPr>
        <p:spPr/>
        <p:txBody>
          <a:bodyPr>
            <a:normAutofit fontScale="90000"/>
          </a:bodyPr>
          <a:lstStyle/>
          <a:p>
            <a:r>
              <a:rPr lang="en-US" sz="4900" dirty="0"/>
              <a:t>Frequency of Job Titles </a:t>
            </a:r>
            <a:br>
              <a:rPr lang="en-US" sz="4900" dirty="0"/>
            </a:br>
            <a:r>
              <a:rPr lang="en-US" sz="4900" dirty="0"/>
              <a:t>and </a:t>
            </a:r>
            <a:br>
              <a:rPr lang="en-US" sz="4900" dirty="0"/>
            </a:br>
            <a:r>
              <a:rPr lang="en-US" sz="4900" dirty="0"/>
              <a:t>most common data jobs </a:t>
            </a:r>
            <a:br>
              <a:rPr lang="en-US" b="0" dirty="0">
                <a:solidFill>
                  <a:srgbClr val="D4D4D4"/>
                </a:solidFill>
                <a:effectLst/>
                <a:latin typeface="Courier New" panose="02070309020205020404" pitchFamily="49" charset="0"/>
              </a:rPr>
            </a:br>
            <a:endParaRPr lang="en-US" dirty="0"/>
          </a:p>
        </p:txBody>
      </p:sp>
      <p:sp>
        <p:nvSpPr>
          <p:cNvPr id="3" name="Content Placeholder 2">
            <a:extLst>
              <a:ext uri="{FF2B5EF4-FFF2-40B4-BE49-F238E27FC236}">
                <a16:creationId xmlns:a16="http://schemas.microsoft.com/office/drawing/2014/main" id="{18B65427-403B-697D-BD7F-A55D1D67E6F7}"/>
              </a:ext>
            </a:extLst>
          </p:cNvPr>
          <p:cNvSpPr>
            <a:spLocks noGrp="1"/>
          </p:cNvSpPr>
          <p:nvPr>
            <p:ph idx="1"/>
          </p:nvPr>
        </p:nvSpPr>
        <p:spPr>
          <a:xfrm>
            <a:off x="762000" y="2286000"/>
            <a:ext cx="6136821" cy="3818083"/>
          </a:xfrm>
        </p:spPr>
        <p:txBody>
          <a:bodyPr>
            <a:normAutofit lnSpcReduction="10000"/>
          </a:bodyPr>
          <a:lstStyle/>
          <a:p>
            <a:pPr marL="0" indent="0">
              <a:buNone/>
            </a:pPr>
            <a:r>
              <a:rPr lang="en-US" dirty="0"/>
              <a:t>We can see from both plots that jobs</a:t>
            </a:r>
            <a:br>
              <a:rPr lang="en-US" dirty="0"/>
            </a:br>
            <a:r>
              <a:rPr lang="en-US" dirty="0"/>
              <a:t>that are the most acquired are Data -</a:t>
            </a:r>
            <a:br>
              <a:rPr lang="en-US" dirty="0"/>
            </a:br>
            <a:r>
              <a:rPr lang="en-US" dirty="0"/>
              <a:t>Engineer/Scientist  with Engineering</a:t>
            </a:r>
            <a:br>
              <a:rPr lang="en-US" dirty="0"/>
            </a:br>
            <a:r>
              <a:rPr lang="en-US" dirty="0"/>
              <a:t>being the highest at 2195 frequency </a:t>
            </a:r>
          </a:p>
          <a:p>
            <a:pPr marL="0" indent="0">
              <a:buNone/>
            </a:pPr>
            <a:r>
              <a:rPr lang="en-US" dirty="0"/>
              <a:t> reflecting the high demand and centrality of these roles in the data industry</a:t>
            </a:r>
          </a:p>
        </p:txBody>
      </p:sp>
      <p:pic>
        <p:nvPicPr>
          <p:cNvPr id="3074" name="Picture 2">
            <a:extLst>
              <a:ext uri="{FF2B5EF4-FFF2-40B4-BE49-F238E27FC236}">
                <a16:creationId xmlns:a16="http://schemas.microsoft.com/office/drawing/2014/main" id="{363E3BB1-B371-4FB8-095A-6ADB8F940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297" y="233265"/>
            <a:ext cx="4926564" cy="30297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4A640C4-F11E-6B05-6045-D14CBB921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296" y="3377503"/>
            <a:ext cx="4926563" cy="324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49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89E0-60A0-172B-4A57-2F1023A95833}"/>
              </a:ext>
            </a:extLst>
          </p:cNvPr>
          <p:cNvSpPr>
            <a:spLocks noGrp="1"/>
          </p:cNvSpPr>
          <p:nvPr>
            <p:ph type="title"/>
          </p:nvPr>
        </p:nvSpPr>
        <p:spPr>
          <a:xfrm>
            <a:off x="345233" y="466531"/>
            <a:ext cx="4870579" cy="1791477"/>
          </a:xfrm>
        </p:spPr>
        <p:txBody>
          <a:bodyPr>
            <a:normAutofit fontScale="90000"/>
          </a:bodyPr>
          <a:lstStyle/>
          <a:p>
            <a:r>
              <a:rPr lang="en-US" b="0" dirty="0">
                <a:solidFill>
                  <a:srgbClr val="6AA94F"/>
                </a:solidFill>
                <a:effectLst/>
                <a:latin typeface="Courier New" panose="02070309020205020404" pitchFamily="49" charset="0"/>
              </a:rPr>
              <a:t>Average Salaries for </a:t>
            </a:r>
            <a:br>
              <a:rPr lang="en-US" b="0" dirty="0">
                <a:solidFill>
                  <a:srgbClr val="6AA94F"/>
                </a:solidFill>
                <a:effectLst/>
                <a:latin typeface="Courier New" panose="02070309020205020404" pitchFamily="49" charset="0"/>
              </a:rPr>
            </a:br>
            <a:r>
              <a:rPr lang="en-US" b="0" dirty="0">
                <a:solidFill>
                  <a:srgbClr val="6AA94F"/>
                </a:solidFill>
                <a:effectLst/>
                <a:latin typeface="Courier New" panose="02070309020205020404" pitchFamily="49" charset="0"/>
              </a:rPr>
              <a:t>Job Titles </a:t>
            </a:r>
            <a:br>
              <a:rPr lang="en-US" b="0" dirty="0">
                <a:solidFill>
                  <a:srgbClr val="6AA94F"/>
                </a:solidFill>
                <a:effectLst/>
                <a:latin typeface="Courier New" panose="02070309020205020404" pitchFamily="49" charset="0"/>
              </a:rPr>
            </a:br>
            <a:r>
              <a:rPr lang="en-US" b="0" dirty="0">
                <a:solidFill>
                  <a:srgbClr val="6AA94F"/>
                </a:solidFill>
                <a:effectLst/>
                <a:latin typeface="Courier New" panose="02070309020205020404" pitchFamily="49" charset="0"/>
              </a:rPr>
              <a:t>and most common</a:t>
            </a:r>
            <a:br>
              <a:rPr lang="en-US" b="0" dirty="0">
                <a:solidFill>
                  <a:srgbClr val="D4D4D4"/>
                </a:solidFill>
                <a:effectLst/>
                <a:latin typeface="Courier New" panose="02070309020205020404" pitchFamily="49" charset="0"/>
              </a:rPr>
            </a:br>
            <a:endParaRPr lang="en-US" dirty="0"/>
          </a:p>
        </p:txBody>
      </p:sp>
      <p:pic>
        <p:nvPicPr>
          <p:cNvPr id="4098" name="Picture 2">
            <a:extLst>
              <a:ext uri="{FF2B5EF4-FFF2-40B4-BE49-F238E27FC236}">
                <a16:creationId xmlns:a16="http://schemas.microsoft.com/office/drawing/2014/main" id="{D079521E-8615-03ED-EFA6-E641370D2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6046" y="299747"/>
            <a:ext cx="7033072" cy="3248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808548-4968-4CEE-7AB0-DB486F584DAB}"/>
              </a:ext>
            </a:extLst>
          </p:cNvPr>
          <p:cNvSpPr txBox="1"/>
          <p:nvPr/>
        </p:nvSpPr>
        <p:spPr>
          <a:xfrm>
            <a:off x="438539" y="2101334"/>
            <a:ext cx="3946849" cy="4247317"/>
          </a:xfrm>
          <a:prstGeom prst="rect">
            <a:avLst/>
          </a:prstGeom>
          <a:noFill/>
        </p:spPr>
        <p:txBody>
          <a:bodyPr wrap="square" rtlCol="0">
            <a:spAutoFit/>
          </a:bodyPr>
          <a:lstStyle/>
          <a:p>
            <a:r>
              <a:rPr lang="en-US" dirty="0"/>
              <a:t>From these two comparative plots we can deduce the highest annual  average salary with analytics engineering manager being the highest while the lowest annual average salary could be seen to be compliance Data Analyst </a:t>
            </a:r>
          </a:p>
          <a:p>
            <a:endParaRPr lang="en-US" dirty="0"/>
          </a:p>
          <a:p>
            <a:r>
              <a:rPr lang="en-US" dirty="0"/>
              <a:t>From the most common job titles plot we can understand that applied scientist gets paid the highest at 190k annual while the data analyst being the least paid in the top 10 most common jobs at 109k </a:t>
            </a:r>
          </a:p>
        </p:txBody>
      </p:sp>
      <p:pic>
        <p:nvPicPr>
          <p:cNvPr id="4100" name="Picture 4">
            <a:extLst>
              <a:ext uri="{FF2B5EF4-FFF2-40B4-BE49-F238E27FC236}">
                <a16:creationId xmlns:a16="http://schemas.microsoft.com/office/drawing/2014/main" id="{D52C2A8C-E80B-2581-8E45-534D742BE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426" y="3623128"/>
            <a:ext cx="6258217" cy="316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86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1C65-38E3-2489-6402-DB8FF3583BB0}"/>
              </a:ext>
            </a:extLst>
          </p:cNvPr>
          <p:cNvSpPr>
            <a:spLocks noGrp="1"/>
          </p:cNvSpPr>
          <p:nvPr>
            <p:ph type="title"/>
          </p:nvPr>
        </p:nvSpPr>
        <p:spPr/>
        <p:txBody>
          <a:bodyPr/>
          <a:lstStyle/>
          <a:p>
            <a:r>
              <a:rPr lang="en-US" dirty="0"/>
              <a:t>Average salary by job category</a:t>
            </a:r>
          </a:p>
        </p:txBody>
      </p:sp>
      <p:sp>
        <p:nvSpPr>
          <p:cNvPr id="3" name="Content Placeholder 2">
            <a:extLst>
              <a:ext uri="{FF2B5EF4-FFF2-40B4-BE49-F238E27FC236}">
                <a16:creationId xmlns:a16="http://schemas.microsoft.com/office/drawing/2014/main" id="{123BF315-A1FD-A255-6A1B-1AEC76F63FE0}"/>
              </a:ext>
            </a:extLst>
          </p:cNvPr>
          <p:cNvSpPr>
            <a:spLocks noGrp="1"/>
          </p:cNvSpPr>
          <p:nvPr>
            <p:ph idx="1"/>
          </p:nvPr>
        </p:nvSpPr>
        <p:spPr>
          <a:xfrm>
            <a:off x="762000" y="2286000"/>
            <a:ext cx="5433527" cy="3818083"/>
          </a:xfrm>
        </p:spPr>
        <p:txBody>
          <a:bodyPr/>
          <a:lstStyle/>
          <a:p>
            <a:pPr marL="0" indent="0">
              <a:buNone/>
            </a:pPr>
            <a:r>
              <a:rPr lang="en-US" dirty="0"/>
              <a:t>From generated plot we can see that machine learning and AI take the first place as the highest average Salaries by job category at 179k while Data Quality and Operations is the lowest at 101k   </a:t>
            </a:r>
          </a:p>
        </p:txBody>
      </p:sp>
      <p:pic>
        <p:nvPicPr>
          <p:cNvPr id="5124" name="Picture 4">
            <a:extLst>
              <a:ext uri="{FF2B5EF4-FFF2-40B4-BE49-F238E27FC236}">
                <a16:creationId xmlns:a16="http://schemas.microsoft.com/office/drawing/2014/main" id="{4E296D65-98EA-1C78-F2A4-99979F36C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461" y="2129719"/>
            <a:ext cx="5914539" cy="413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2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B40A-E253-206D-594C-2266848C4F64}"/>
              </a:ext>
            </a:extLst>
          </p:cNvPr>
          <p:cNvSpPr>
            <a:spLocks noGrp="1"/>
          </p:cNvSpPr>
          <p:nvPr>
            <p:ph type="title"/>
          </p:nvPr>
        </p:nvSpPr>
        <p:spPr/>
        <p:txBody>
          <a:bodyPr/>
          <a:lstStyle/>
          <a:p>
            <a:r>
              <a:rPr lang="en-US" dirty="0"/>
              <a:t>Average salary in USD based on currency </a:t>
            </a:r>
          </a:p>
        </p:txBody>
      </p:sp>
      <p:sp>
        <p:nvSpPr>
          <p:cNvPr id="3" name="Content Placeholder 2">
            <a:extLst>
              <a:ext uri="{FF2B5EF4-FFF2-40B4-BE49-F238E27FC236}">
                <a16:creationId xmlns:a16="http://schemas.microsoft.com/office/drawing/2014/main" id="{70AFB2F3-6E90-EF53-2CFA-E686ED881EFB}"/>
              </a:ext>
            </a:extLst>
          </p:cNvPr>
          <p:cNvSpPr>
            <a:spLocks noGrp="1"/>
          </p:cNvSpPr>
          <p:nvPr>
            <p:ph idx="1"/>
          </p:nvPr>
        </p:nvSpPr>
        <p:spPr>
          <a:xfrm>
            <a:off x="761999" y="2286000"/>
            <a:ext cx="4976328" cy="3818083"/>
          </a:xfrm>
        </p:spPr>
        <p:txBody>
          <a:bodyPr/>
          <a:lstStyle/>
          <a:p>
            <a:pPr marL="0" indent="0">
              <a:buNone/>
            </a:pPr>
            <a:r>
              <a:rPr lang="en-US" dirty="0"/>
              <a:t>From this plot chart we can deduce that the USD is the highest based on currency while TRY is the lowest on that scale with 22k average salary which is 134k less than the average salary in USD </a:t>
            </a:r>
          </a:p>
        </p:txBody>
      </p:sp>
      <p:pic>
        <p:nvPicPr>
          <p:cNvPr id="6146" name="Picture 2">
            <a:extLst>
              <a:ext uri="{FF2B5EF4-FFF2-40B4-BE49-F238E27FC236}">
                <a16:creationId xmlns:a16="http://schemas.microsoft.com/office/drawing/2014/main" id="{C2177934-14FA-80C3-7276-0E9450BAC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622" y="1903446"/>
            <a:ext cx="6370378" cy="432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037464"/>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032"/>
      </a:dk2>
      <a:lt2>
        <a:srgbClr val="F2F3F0"/>
      </a:lt2>
      <a:accent1>
        <a:srgbClr val="7C3FD1"/>
      </a:accent1>
      <a:accent2>
        <a:srgbClr val="3D3DC4"/>
      </a:accent2>
      <a:accent3>
        <a:srgbClr val="3F7CD1"/>
      </a:accent3>
      <a:accent4>
        <a:srgbClr val="2DA7BF"/>
      </a:accent4>
      <a:accent5>
        <a:srgbClr val="3AC2A0"/>
      </a:accent5>
      <a:accent6>
        <a:srgbClr val="2DBF5E"/>
      </a:accent6>
      <a:hlink>
        <a:srgbClr val="339B9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100</TotalTime>
  <Words>1067</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Avenir Next LT Pro Light</vt:lpstr>
      <vt:lpstr>Courier New</vt:lpstr>
      <vt:lpstr>Sitka Subheading</vt:lpstr>
      <vt:lpstr>Söhne</vt:lpstr>
      <vt:lpstr>YAD1fQZ_06Y 0</vt:lpstr>
      <vt:lpstr>PebbleVTI</vt:lpstr>
      <vt:lpstr>Job portal data Project 2  Oeson</vt:lpstr>
      <vt:lpstr>content</vt:lpstr>
      <vt:lpstr>Project description </vt:lpstr>
      <vt:lpstr>Frequency of the data for each year </vt:lpstr>
      <vt:lpstr>Average salaries for each of the years</vt:lpstr>
      <vt:lpstr>Frequency of Job Titles  and  most common data jobs  </vt:lpstr>
      <vt:lpstr>Average Salaries for  Job Titles  and most common </vt:lpstr>
      <vt:lpstr>Average salary by job category</vt:lpstr>
      <vt:lpstr>Average salary in USD based on currency </vt:lpstr>
      <vt:lpstr>Average salary based on residency of employees and company location </vt:lpstr>
      <vt:lpstr>Average salary by experience  </vt:lpstr>
      <vt:lpstr>Average Salary Based on Employment Type, Work Setting and Company Size</vt:lpstr>
      <vt:lpstr>salary Variations across experience levels </vt:lpstr>
      <vt:lpstr>Average salary by experience and employment </vt:lpstr>
      <vt:lpstr>Average salaries for contracts vs full time </vt:lpstr>
      <vt:lpstr>Conclusion</vt:lpstr>
      <vt:lpstr>GitHub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 data Project 2  Oeson</dc:title>
  <dc:creator>Michael E. M. Rantisi</dc:creator>
  <cp:lastModifiedBy>Michael E. M. Rantisi</cp:lastModifiedBy>
  <cp:revision>8</cp:revision>
  <dcterms:created xsi:type="dcterms:W3CDTF">2024-01-17T14:25:16Z</dcterms:created>
  <dcterms:modified xsi:type="dcterms:W3CDTF">2024-01-17T16:05:17Z</dcterms:modified>
</cp:coreProperties>
</file>