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98" r:id="rId5"/>
    <p:sldId id="300" r:id="rId6"/>
    <p:sldId id="305" r:id="rId7"/>
    <p:sldId id="301" r:id="rId8"/>
    <p:sldId id="302" r:id="rId9"/>
    <p:sldId id="303" r:id="rId10"/>
    <p:sldId id="304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33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8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29.05.2024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29.05.2024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29.05.2024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29.05.2024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29.05.2024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29.05.2024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29.05.2024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29.05.2024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29.05.2024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29.05.2024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Stochastik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-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Space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 err="1">
                <a:solidFill>
                  <a:schemeClr val="tx1"/>
                </a:solidFill>
              </a:rPr>
              <a:t>Missions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600" dirty="0"/>
              <a:t>Julian, Kenan, Michael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Titel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865733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8B2C1-4B10-BDFB-0733-77E6E415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DF37D-AC74-49FA-A242-4F8AF880E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6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61B7ED20-042C-7745-2BEB-AB8D9CE34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" r="1938" b="896"/>
          <a:stretch/>
        </p:blipFill>
        <p:spPr bwMode="auto">
          <a:xfrm>
            <a:off x="15" y="10"/>
            <a:ext cx="12191985" cy="45372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0D35B76-680F-0566-0A8D-4813A96B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de-DE" i="1" dirty="0"/>
              <a:t>Hypothesentest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89501C-6110-CEFE-E28C-0D8CA7FB8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700" dirty="0">
                <a:effectLst/>
              </a:rPr>
              <a:t>Unser Datensatz zeigt die Anzahl an erfolgreichen Weltraum Missionen pro Jahr, von Jahr 1957 bis zum Jahr 2020 an.</a:t>
            </a:r>
          </a:p>
          <a:p>
            <a:pPr>
              <a:lnSpc>
                <a:spcPct val="100000"/>
              </a:lnSpc>
            </a:pP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27980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Bildplatzhalter 1">
                <a:extLst>
                  <a:ext uri="{FF2B5EF4-FFF2-40B4-BE49-F238E27FC236}">
                    <a16:creationId xmlns:a16="http://schemas.microsoft.com/office/drawing/2014/main" id="{26968066-F61C-69E3-888B-5F3ED8946D18}"/>
                  </a:ext>
                </a:extLst>
              </p:cNvPr>
              <p:cNvSpPr>
                <a:spLocks noGrp="1"/>
              </p:cNvSpPr>
              <p:nvPr>
                <p:ph type="pic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sz="2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Bei unserem Datensatz gehen wir davon aus, dass dieser annährend normalverteilt ist und der berechnete Erwartungswert </a:t>
                </a:r>
                <a14:m>
                  <m:oMath xmlns:m="http://schemas.openxmlformats.org/officeDocument/2006/math"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𝝁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𝟔𝟎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𝟔𝟏</m:t>
                    </m:r>
                  </m:oMath>
                </a14:m>
                <a:r>
                  <a:rPr lang="de-DE" sz="2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für die mittlere Anzahl an erfolgreichen Missionen pro Jahr und unsere daraus berechnete Standardabweichung </a:t>
                </a:r>
                <a14:m>
                  <m:oMath xmlns:m="http://schemas.openxmlformats.org/officeDocument/2006/math"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𝟐𝟓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𝟕𝟑</m:t>
                    </m:r>
                  </m:oMath>
                </a14:m>
                <a:r>
                  <a:rPr lang="de-DE" sz="2800" b="1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exakt sind. In unserer Hypothese gehen wir davon aus, dass wenn wir eine </a:t>
                </a:r>
                <a:r>
                  <a:rPr lang="de-DE" sz="2800" b="1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zufällige Stichprobe</a:t>
                </a:r>
                <a:r>
                  <a:rPr lang="de-DE" sz="2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mit </a:t>
                </a:r>
                <a14:m>
                  <m:oMath xmlns:m="http://schemas.openxmlformats.org/officeDocument/2006/math"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𝟏𝟎</m:t>
                    </m:r>
                  </m:oMath>
                </a14:m>
                <a:r>
                  <a:rPr lang="de-DE" sz="2800" b="1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entnehmen, der aus dieser Stichprobe neu berechnete Stichprobenmittelwert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e-DE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e-DE" sz="2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nicht innerhalb eines Signifikanzniveaus mit </a:t>
                </a:r>
                <a14:m>
                  <m:oMath xmlns:m="http://schemas.openxmlformats.org/officeDocument/2006/math">
                    <m:r>
                      <a:rPr lang="de-DE" sz="2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de-DE" sz="28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𝟎𝟓</m:t>
                    </m:r>
                  </m:oMath>
                </a14:m>
                <a:r>
                  <a:rPr lang="de-DE" sz="2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liegt.</a:t>
                </a:r>
                <a:br>
                  <a:rPr lang="de-DE" sz="2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de-DE" sz="2800" dirty="0"/>
                </a:br>
                <a:endParaRPr lang="de-DE" sz="2800" dirty="0"/>
              </a:p>
            </p:txBody>
          </p:sp>
        </mc:Choice>
        <mc:Fallback>
          <p:sp>
            <p:nvSpPr>
              <p:cNvPr id="2" name="Bildplatzhalter 1">
                <a:extLst>
                  <a:ext uri="{FF2B5EF4-FFF2-40B4-BE49-F238E27FC236}">
                    <a16:creationId xmlns:a16="http://schemas.microsoft.com/office/drawing/2014/main" id="{26968066-F61C-69E3-888B-5F3ED8946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pic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091384D2-74A3-EBF8-1505-E1F2877F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Unsere Hypothese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A4EF49-C326-BA19-06EB-7F49D7A93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9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535D00F6-FEAC-2296-80E0-01963EBF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" y="307977"/>
            <a:ext cx="12191985" cy="3962395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19478B50-037C-99B9-D4AE-AD3C6874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de-DE" i="1" dirty="0"/>
              <a:t>Für unsere Stichprobe ergab sich x = 59.2</a:t>
            </a:r>
            <a:endParaRPr lang="en-US" i="1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97C8826-0498-AD36-7E9B-BB970CC4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669702D-283E-2904-5453-F2C50AD35A42}"/>
              </a:ext>
            </a:extLst>
          </p:cNvPr>
          <p:cNvCxnSpPr/>
          <p:nvPr/>
        </p:nvCxnSpPr>
        <p:spPr>
          <a:xfrm>
            <a:off x="8588416" y="5139160"/>
            <a:ext cx="31251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1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Bildplatzhalter 1">
                <a:extLst>
                  <a:ext uri="{FF2B5EF4-FFF2-40B4-BE49-F238E27FC236}">
                    <a16:creationId xmlns:a16="http://schemas.microsoft.com/office/drawing/2014/main" id="{3774B4EC-E7CE-AF14-2DDB-19373ABB18BF}"/>
                  </a:ext>
                </a:extLst>
              </p:cNvPr>
              <p:cNvSpPr>
                <a:spLocks noGrp="1"/>
              </p:cNvSpPr>
              <p:nvPr>
                <p:ph type="pic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2800" b="1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Berechnung:</a:t>
                </a:r>
                <a:endParaRPr lang="de-DE" sz="28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=60.61</m:t>
                    </m:r>
                  </m:oMath>
                </a14:m>
                <a:r>
                  <a:rPr lang="de-DE" sz="24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de-DE" sz="24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=59.2</m:t>
                    </m:r>
                  </m:oMath>
                </a14:m>
                <a:r>
                  <a:rPr lang="de-DE" sz="24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=25.73</m:t>
                    </m:r>
                  </m:oMath>
                </a14:m>
                <a:r>
                  <a:rPr lang="de-DE" sz="24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=0.95</m:t>
                    </m:r>
                  </m:oMath>
                </a14:m>
                <a:r>
                  <a:rPr lang="de-DE" sz="24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2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de-DE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4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 </m:t>
                    </m:r>
                    <m:sSub>
                      <m:sSubPr>
                        <m:ctrlPr>
                          <a:rPr lang="de-DE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ü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𝑠𝑦𝑚𝑚𝑒𝑡𝑟𝑖𝑠𝑐h𝑒𝑠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𝑆𝑖𝑔𝑛𝑖𝑓𝑖𝑘𝑎𝑛𝑧𝑛𝑖𝑣𝑒𝑎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de-DE" sz="24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sz="2400" b="1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Prüfwert:</a:t>
                </a:r>
                <a:r>
                  <a:rPr lang="de-DE" sz="24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59.2−60.61</m:t>
                        </m:r>
                      </m:num>
                      <m:den>
                        <m:f>
                          <m:f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25.73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−1.41</m:t>
                        </m:r>
                      </m:num>
                      <m:den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8,1365</m:t>
                        </m:r>
                      </m:den>
                    </m:f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=−0,17329</m:t>
                    </m:r>
                  </m:oMath>
                </a14:m>
                <a:endParaRPr lang="de-DE" sz="2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→0,17329≤1.96→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𝑖𝑠𝑡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𝑑𝑒𝑟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𝐹𝑎𝑙𝑙</m:t>
                    </m:r>
                  </m:oMath>
                </a14:m>
                <a:r>
                  <a:rPr lang="de-DE" sz="24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2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de-DE" sz="4000" dirty="0"/>
              </a:p>
            </p:txBody>
          </p:sp>
        </mc:Choice>
        <mc:Fallback>
          <p:sp>
            <p:nvSpPr>
              <p:cNvPr id="2" name="Bildplatzhalter 1">
                <a:extLst>
                  <a:ext uri="{FF2B5EF4-FFF2-40B4-BE49-F238E27FC236}">
                    <a16:creationId xmlns:a16="http://schemas.microsoft.com/office/drawing/2014/main" id="{3774B4EC-E7CE-AF14-2DDB-19373ABB1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pic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4432C0D4-68CC-3E0E-1BA8-F1B4657EC1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97279" y="5449738"/>
                <a:ext cx="10113645" cy="743682"/>
              </a:xfrm>
            </p:spPr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sz="3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3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sz="3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𝑤𝑖𝑟𝑑</m:t>
                      </m:r>
                      <m:r>
                        <a:rPr lang="de-DE" sz="3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sz="3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𝑏𝑒𝑖𝑏𝑒h𝑎𝑙𝑡𝑒𝑛</m:t>
                      </m:r>
                      <m:r>
                        <a:rPr lang="de-DE" sz="3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de-DE" sz="3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𝑢𝑛𝑠𝑒𝑟𝑒</m:t>
                      </m:r>
                      <m:r>
                        <a:rPr lang="de-DE" sz="3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sz="3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𝐴𝑛𝑛𝑎h𝑚𝑒</m:t>
                      </m:r>
                      <m:r>
                        <a:rPr lang="de-DE" sz="3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sz="3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𝑤𝑎𝑟</m:t>
                      </m:r>
                      <m:r>
                        <a:rPr lang="de-DE" sz="3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sz="3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de-DE" sz="3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br>
                  <a:rPr lang="de-DE" sz="36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de-DE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𝑑𝑖𝑒𝑠𝑒𝑚</m:t>
                    </m:r>
                    <m:r>
                      <a:rPr lang="de-DE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𝐹𝑎𝑙𝑙</m:t>
                    </m:r>
                    <m:r>
                      <a:rPr lang="de-DE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𝑓𝑎𝑙𝑠𝑐h</m:t>
                    </m:r>
                    <m:r>
                      <a:rPr lang="de-DE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r>
                  <a:rPr lang="de-DE" sz="36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36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4432C0D4-68CC-3E0E-1BA8-F1B4657EC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7279" y="5449738"/>
                <a:ext cx="10113645" cy="743682"/>
              </a:xfrm>
              <a:blipFill>
                <a:blip r:embed="rId3"/>
                <a:stretch>
                  <a:fillRect t="-393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EE77F4-DE88-3E90-4CB5-A8458E1C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51876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{8473B0E0-5295-4BDA-A610-7BA5D6CA4846}tf22712842_win32</Template>
  <TotalTime>0</TotalTime>
  <Words>334</Words>
  <Application>Microsoft Office PowerPoint</Application>
  <PresentationFormat>Breitbild</PresentationFormat>
  <Paragraphs>32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Bookman Old Style</vt:lpstr>
      <vt:lpstr>Calibri</vt:lpstr>
      <vt:lpstr>Cambria Math</vt:lpstr>
      <vt:lpstr>Franklin Gothic Book</vt:lpstr>
      <vt:lpstr>Benutzerdefiniert</vt:lpstr>
      <vt:lpstr>Stochastik - Space Missions</vt:lpstr>
      <vt:lpstr>Titel Lorem Ipsum </vt:lpstr>
      <vt:lpstr>PowerPoint-Präsentation</vt:lpstr>
      <vt:lpstr>Hypothesentest</vt:lpstr>
      <vt:lpstr>Unsere Hypothese</vt:lpstr>
      <vt:lpstr>Für unsere Stichprobe ergab sich x = 59.2</vt:lpstr>
      <vt:lpstr>→H_0  wird beibehalten, unsere Annahme war in  diesem Fall falsch!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Stochastik - Space Missions</dc:title>
  <dc:creator>REINPRECHT Michael</dc:creator>
  <cp:lastModifiedBy>REINPRECHT Michael</cp:lastModifiedBy>
  <cp:revision>1</cp:revision>
  <dcterms:created xsi:type="dcterms:W3CDTF">2024-05-29T14:19:02Z</dcterms:created>
  <dcterms:modified xsi:type="dcterms:W3CDTF">2024-05-29T14:31:25Z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