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598096f9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9598096f9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9598096f9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9598096f9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9598096f9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9598096f9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9598096f9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9598096f9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9068bf354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9068bf354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9068bf35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9068bf35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5e73bb477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5e73bb477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5e73bb477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5e73bb477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8b3d3153c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8b3d3153c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5e73bb477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5e73bb477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068bf354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068bf354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9068bf354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9068bf354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7d84387b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7d84387b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068bf354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068bf354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5e73bb47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5e73bb47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e73bb477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e73bb477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e73bb477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e73bb477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e73bb47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5e73bb47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8b3d3153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8b3d3153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tatswithr.github.io/book/" TargetMode="External"/><Relationship Id="rId4" Type="http://schemas.openxmlformats.org/officeDocument/2006/relationships/hyperlink" Target="https://www.youtube.com/watch?v=P_og8H-VkIY&amp;list=PLwJRxp3blEvZ8AKMXOy0fc0cqT61GsKCG" TargetMode="External"/><Relationship Id="rId5" Type="http://schemas.openxmlformats.org/officeDocument/2006/relationships/hyperlink" Target="https://www.youtube.com/watch?v=HZGCoVF3Yv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3109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Bayesian</a:t>
            </a:r>
            <a:r>
              <a:rPr b="1" lang="en"/>
              <a:t> Inference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267200" y="2318700"/>
            <a:ext cx="40971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Presented By:</a:t>
            </a:r>
            <a:r>
              <a:rPr lang="en" sz="1700"/>
              <a:t> </a:t>
            </a:r>
            <a:r>
              <a:rPr b="1" lang="en" sz="1700"/>
              <a:t>Michael Remington</a:t>
            </a:r>
            <a:endParaRPr b="1"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Brought to you by: </a:t>
            </a:r>
            <a:r>
              <a:rPr b="1" lang="en" sz="1700"/>
              <a:t>Gradquant at UCR</a:t>
            </a:r>
            <a:endParaRPr b="1"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/>
        </p:nvSpPr>
        <p:spPr>
          <a:xfrm>
            <a:off x="1433950" y="745375"/>
            <a:ext cx="65256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Multiplication Rule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P(A∩B)=P(A∣B)⋅P(B)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300" y="1564853"/>
            <a:ext cx="4726350" cy="32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Marginalization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1297500" y="896200"/>
            <a:ext cx="70389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Used to reduce </a:t>
            </a:r>
            <a:r>
              <a:rPr lang="en"/>
              <a:t>dimensionality</a:t>
            </a:r>
            <a:endParaRPr/>
          </a:p>
        </p:txBody>
      </p:sp>
      <p:cxnSp>
        <p:nvCxnSpPr>
          <p:cNvPr id="198" name="Google Shape;198;p23"/>
          <p:cNvCxnSpPr/>
          <p:nvPr/>
        </p:nvCxnSpPr>
        <p:spPr>
          <a:xfrm>
            <a:off x="3594225" y="1515400"/>
            <a:ext cx="9900" cy="29322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3"/>
          <p:cNvCxnSpPr/>
          <p:nvPr/>
        </p:nvCxnSpPr>
        <p:spPr>
          <a:xfrm>
            <a:off x="5207750" y="1537300"/>
            <a:ext cx="9900" cy="29322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3"/>
          <p:cNvCxnSpPr/>
          <p:nvPr/>
        </p:nvCxnSpPr>
        <p:spPr>
          <a:xfrm rot="10800000">
            <a:off x="2669775" y="2364450"/>
            <a:ext cx="37614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3"/>
          <p:cNvCxnSpPr/>
          <p:nvPr/>
        </p:nvCxnSpPr>
        <p:spPr>
          <a:xfrm rot="10800000">
            <a:off x="2669775" y="3395475"/>
            <a:ext cx="37614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23"/>
          <p:cNvSpPr txBox="1"/>
          <p:nvPr/>
        </p:nvSpPr>
        <p:spPr>
          <a:xfrm>
            <a:off x="4010988" y="1767113"/>
            <a:ext cx="789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Female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5549325" y="1767113"/>
            <a:ext cx="789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2618963" y="2707150"/>
            <a:ext cx="789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Smoker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2669763" y="3637813"/>
            <a:ext cx="789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Non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Smoker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4010981" y="2707150"/>
            <a:ext cx="789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0.3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4064668" y="3787563"/>
            <a:ext cx="789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0.2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3"/>
          <p:cNvSpPr txBox="1"/>
          <p:nvPr/>
        </p:nvSpPr>
        <p:spPr>
          <a:xfrm>
            <a:off x="5466543" y="2707163"/>
            <a:ext cx="789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0.1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5459568" y="3787563"/>
            <a:ext cx="789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0.4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1336975" y="4532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Marginalization</a:t>
            </a:r>
            <a:endParaRPr/>
          </a:p>
        </p:txBody>
      </p:sp>
      <p:cxnSp>
        <p:nvCxnSpPr>
          <p:cNvPr id="215" name="Google Shape;215;p24"/>
          <p:cNvCxnSpPr/>
          <p:nvPr/>
        </p:nvCxnSpPr>
        <p:spPr>
          <a:xfrm>
            <a:off x="1186800" y="1619525"/>
            <a:ext cx="9900" cy="29322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4"/>
          <p:cNvCxnSpPr/>
          <p:nvPr/>
        </p:nvCxnSpPr>
        <p:spPr>
          <a:xfrm>
            <a:off x="2800325" y="1641425"/>
            <a:ext cx="9900" cy="29322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4"/>
          <p:cNvCxnSpPr/>
          <p:nvPr/>
        </p:nvCxnSpPr>
        <p:spPr>
          <a:xfrm rot="10800000">
            <a:off x="262350" y="2468575"/>
            <a:ext cx="37614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4"/>
          <p:cNvCxnSpPr/>
          <p:nvPr/>
        </p:nvCxnSpPr>
        <p:spPr>
          <a:xfrm rot="10800000">
            <a:off x="262350" y="3499600"/>
            <a:ext cx="37614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24"/>
          <p:cNvSpPr txBox="1"/>
          <p:nvPr/>
        </p:nvSpPr>
        <p:spPr>
          <a:xfrm>
            <a:off x="1603563" y="1871238"/>
            <a:ext cx="789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Female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4"/>
          <p:cNvSpPr txBox="1"/>
          <p:nvPr/>
        </p:nvSpPr>
        <p:spPr>
          <a:xfrm>
            <a:off x="3141900" y="1871238"/>
            <a:ext cx="789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Male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211538" y="2811275"/>
            <a:ext cx="789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Smoker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262338" y="3741938"/>
            <a:ext cx="789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Non Smoker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1603556" y="2811275"/>
            <a:ext cx="789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0.3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1657243" y="3891688"/>
            <a:ext cx="789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0.2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4"/>
          <p:cNvSpPr txBox="1"/>
          <p:nvPr/>
        </p:nvSpPr>
        <p:spPr>
          <a:xfrm>
            <a:off x="3059118" y="2811288"/>
            <a:ext cx="789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0.1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24"/>
          <p:cNvSpPr txBox="1"/>
          <p:nvPr/>
        </p:nvSpPr>
        <p:spPr>
          <a:xfrm>
            <a:off x="3052143" y="3891688"/>
            <a:ext cx="789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0.4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24"/>
          <p:cNvSpPr/>
          <p:nvPr/>
        </p:nvSpPr>
        <p:spPr>
          <a:xfrm>
            <a:off x="1486463" y="2646250"/>
            <a:ext cx="1002600" cy="19056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2923288" y="2646250"/>
            <a:ext cx="1002600" cy="19056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4"/>
          <p:cNvSpPr/>
          <p:nvPr/>
        </p:nvSpPr>
        <p:spPr>
          <a:xfrm>
            <a:off x="4219225" y="3322025"/>
            <a:ext cx="375300" cy="27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0" name="Google Shape;230;p24"/>
          <p:cNvCxnSpPr/>
          <p:nvPr/>
        </p:nvCxnSpPr>
        <p:spPr>
          <a:xfrm flipH="1">
            <a:off x="5758050" y="2571750"/>
            <a:ext cx="3900" cy="15852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4"/>
          <p:cNvCxnSpPr/>
          <p:nvPr/>
        </p:nvCxnSpPr>
        <p:spPr>
          <a:xfrm>
            <a:off x="7375475" y="2593650"/>
            <a:ext cx="11400" cy="16170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4"/>
          <p:cNvCxnSpPr/>
          <p:nvPr/>
        </p:nvCxnSpPr>
        <p:spPr>
          <a:xfrm rot="10800000">
            <a:off x="4837500" y="3420800"/>
            <a:ext cx="37614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24"/>
          <p:cNvSpPr txBox="1"/>
          <p:nvPr/>
        </p:nvSpPr>
        <p:spPr>
          <a:xfrm>
            <a:off x="6178713" y="2823463"/>
            <a:ext cx="789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Female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7717050" y="2823463"/>
            <a:ext cx="789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Male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6173768" y="3592925"/>
            <a:ext cx="789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0.5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24"/>
          <p:cNvSpPr txBox="1"/>
          <p:nvPr/>
        </p:nvSpPr>
        <p:spPr>
          <a:xfrm>
            <a:off x="7594093" y="3592913"/>
            <a:ext cx="789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0.5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/>
          <p:nvPr>
            <p:ph type="title"/>
          </p:nvPr>
        </p:nvSpPr>
        <p:spPr>
          <a:xfrm>
            <a:off x="1297500" y="4532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Marginalization</a:t>
            </a:r>
            <a:endParaRPr/>
          </a:p>
        </p:txBody>
      </p:sp>
      <p:cxnSp>
        <p:nvCxnSpPr>
          <p:cNvPr id="242" name="Google Shape;242;p25"/>
          <p:cNvCxnSpPr/>
          <p:nvPr/>
        </p:nvCxnSpPr>
        <p:spPr>
          <a:xfrm>
            <a:off x="1186800" y="1619525"/>
            <a:ext cx="9900" cy="29322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25"/>
          <p:cNvCxnSpPr/>
          <p:nvPr/>
        </p:nvCxnSpPr>
        <p:spPr>
          <a:xfrm>
            <a:off x="2800325" y="1641425"/>
            <a:ext cx="9900" cy="29322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5"/>
          <p:cNvCxnSpPr/>
          <p:nvPr/>
        </p:nvCxnSpPr>
        <p:spPr>
          <a:xfrm rot="10800000">
            <a:off x="262350" y="2468575"/>
            <a:ext cx="37614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5"/>
          <p:cNvCxnSpPr/>
          <p:nvPr/>
        </p:nvCxnSpPr>
        <p:spPr>
          <a:xfrm rot="10800000">
            <a:off x="262350" y="3499600"/>
            <a:ext cx="37614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25"/>
          <p:cNvSpPr txBox="1"/>
          <p:nvPr/>
        </p:nvSpPr>
        <p:spPr>
          <a:xfrm>
            <a:off x="1603563" y="1871238"/>
            <a:ext cx="789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Female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3141900" y="1871238"/>
            <a:ext cx="789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Male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25"/>
          <p:cNvSpPr txBox="1"/>
          <p:nvPr/>
        </p:nvSpPr>
        <p:spPr>
          <a:xfrm>
            <a:off x="211538" y="2811275"/>
            <a:ext cx="789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Smoker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25"/>
          <p:cNvSpPr txBox="1"/>
          <p:nvPr/>
        </p:nvSpPr>
        <p:spPr>
          <a:xfrm>
            <a:off x="262338" y="3741938"/>
            <a:ext cx="789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Non Smoker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25"/>
          <p:cNvSpPr txBox="1"/>
          <p:nvPr/>
        </p:nvSpPr>
        <p:spPr>
          <a:xfrm>
            <a:off x="1603556" y="2811275"/>
            <a:ext cx="789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0.3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25"/>
          <p:cNvSpPr txBox="1"/>
          <p:nvPr/>
        </p:nvSpPr>
        <p:spPr>
          <a:xfrm>
            <a:off x="1657243" y="3891688"/>
            <a:ext cx="789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0.2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25"/>
          <p:cNvSpPr txBox="1"/>
          <p:nvPr/>
        </p:nvSpPr>
        <p:spPr>
          <a:xfrm>
            <a:off x="3059118" y="2811288"/>
            <a:ext cx="789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0.1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25"/>
          <p:cNvSpPr/>
          <p:nvPr/>
        </p:nvSpPr>
        <p:spPr>
          <a:xfrm rot="-5400000">
            <a:off x="2342725" y="1844650"/>
            <a:ext cx="730500" cy="2318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25"/>
          <p:cNvSpPr txBox="1"/>
          <p:nvPr/>
        </p:nvSpPr>
        <p:spPr>
          <a:xfrm>
            <a:off x="3052143" y="3891688"/>
            <a:ext cx="789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0.4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25"/>
          <p:cNvSpPr/>
          <p:nvPr/>
        </p:nvSpPr>
        <p:spPr>
          <a:xfrm rot="-5400000">
            <a:off x="2230950" y="2922100"/>
            <a:ext cx="1002600" cy="24189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25"/>
          <p:cNvSpPr/>
          <p:nvPr/>
        </p:nvSpPr>
        <p:spPr>
          <a:xfrm>
            <a:off x="4219225" y="3322025"/>
            <a:ext cx="375300" cy="27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7" name="Google Shape;257;p25"/>
          <p:cNvCxnSpPr/>
          <p:nvPr/>
        </p:nvCxnSpPr>
        <p:spPr>
          <a:xfrm flipH="1" rot="-5400000">
            <a:off x="6365750" y="2664875"/>
            <a:ext cx="3900" cy="15852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25"/>
          <p:cNvCxnSpPr/>
          <p:nvPr/>
        </p:nvCxnSpPr>
        <p:spPr>
          <a:xfrm rot="-5400000">
            <a:off x="6377900" y="1614150"/>
            <a:ext cx="11400" cy="16170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25"/>
          <p:cNvCxnSpPr/>
          <p:nvPr/>
        </p:nvCxnSpPr>
        <p:spPr>
          <a:xfrm flipH="1">
            <a:off x="6380000" y="1778525"/>
            <a:ext cx="7200" cy="26142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25"/>
          <p:cNvSpPr txBox="1"/>
          <p:nvPr/>
        </p:nvSpPr>
        <p:spPr>
          <a:xfrm>
            <a:off x="5467938" y="2769138"/>
            <a:ext cx="789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Smoker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25"/>
          <p:cNvSpPr txBox="1"/>
          <p:nvPr/>
        </p:nvSpPr>
        <p:spPr>
          <a:xfrm>
            <a:off x="5518738" y="3800188"/>
            <a:ext cx="789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Non Smoker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25"/>
          <p:cNvSpPr txBox="1"/>
          <p:nvPr/>
        </p:nvSpPr>
        <p:spPr>
          <a:xfrm>
            <a:off x="6509343" y="2811263"/>
            <a:ext cx="789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0.4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Google Shape;263;p25"/>
          <p:cNvSpPr txBox="1"/>
          <p:nvPr/>
        </p:nvSpPr>
        <p:spPr>
          <a:xfrm>
            <a:off x="6555593" y="3891688"/>
            <a:ext cx="789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0.6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Bayesian Concepts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 </a:t>
            </a:r>
            <a:r>
              <a:rPr lang="en"/>
              <a:t>Theorem for Inference</a:t>
            </a:r>
            <a:r>
              <a:rPr lang="en"/>
              <a:t> </a:t>
            </a:r>
            <a:endParaRPr/>
          </a:p>
        </p:txBody>
      </p:sp>
      <p:pic>
        <p:nvPicPr>
          <p:cNvPr id="274" name="Google Shape;2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125" y="1223325"/>
            <a:ext cx="6700883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7"/>
          <p:cNvSpPr txBox="1"/>
          <p:nvPr/>
        </p:nvSpPr>
        <p:spPr>
          <a:xfrm>
            <a:off x="4830075" y="4329025"/>
            <a:ext cx="2073300" cy="1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(Marginal Likelihood)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pick a Prior function</a:t>
            </a:r>
            <a:endParaRPr/>
          </a:p>
        </p:txBody>
      </p:sp>
      <p:sp>
        <p:nvSpPr>
          <p:cNvPr id="281" name="Google Shape;281;p28"/>
          <p:cNvSpPr txBox="1"/>
          <p:nvPr>
            <p:ph idx="1" type="body"/>
          </p:nvPr>
        </p:nvSpPr>
        <p:spPr>
          <a:xfrm>
            <a:off x="1297500" y="1160000"/>
            <a:ext cx="5191200" cy="33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Pick a probability distribution function you think matches your data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Non-Informative (Weakly Informative) Priors: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04958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If you have little prior knowledge about the parameter being estimated, consider non-informative or weakly informative priors.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04958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Non-informative priors aim to have minimal influence on the posterior, allowing the data to drive the inferences.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04958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Examples include the uniform priors.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Informative Priors: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04958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If you have substantial prior information or beliefs about the parameter, use informative priors.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04958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Informative priors express your prior knowledge and can help regularize the inference.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04958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For example, if you're estimating a population mean and you have historical data, you can use a normal distribution with a mean and standard deviation based on that historical data as the prior.</a:t>
            </a:r>
            <a:endParaRPr/>
          </a:p>
        </p:txBody>
      </p:sp>
      <p:pic>
        <p:nvPicPr>
          <p:cNvPr id="282" name="Google Shape;2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450" y="1979988"/>
            <a:ext cx="2350500" cy="167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pick a Likelihood function</a:t>
            </a:r>
            <a:endParaRPr/>
          </a:p>
        </p:txBody>
      </p:sp>
      <p:sp>
        <p:nvSpPr>
          <p:cNvPr id="288" name="Google Shape;288;p29"/>
          <p:cNvSpPr txBox="1"/>
          <p:nvPr>
            <p:ph idx="1" type="body"/>
          </p:nvPr>
        </p:nvSpPr>
        <p:spPr>
          <a:xfrm>
            <a:off x="1297500" y="1258725"/>
            <a:ext cx="7038900" cy="32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Write down the real life behavior that the model should be capable of explaining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Write down the assumptions of this behavior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Is it continuous or discret?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Are the values independent of one another?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Can two trials happen simultaneously?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Find a probability model that best fits your assumption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Bernoulli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Binomial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Poisson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Many More!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Determine model fit and </a:t>
            </a:r>
            <a:r>
              <a:rPr lang="en"/>
              <a:t>evaluate</a:t>
            </a:r>
            <a:r>
              <a:rPr lang="en"/>
              <a:t> if any assumptions were </a:t>
            </a:r>
            <a:r>
              <a:rPr lang="en"/>
              <a:t>violated</a:t>
            </a:r>
            <a:r>
              <a:rPr lang="en"/>
              <a:t>. If the model doesn’t fit very well go back to step 2!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Types of Probability Distributions</a:t>
            </a:r>
            <a:endParaRPr/>
          </a:p>
        </p:txBody>
      </p:sp>
      <p:sp>
        <p:nvSpPr>
          <p:cNvPr id="294" name="Google Shape;294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https://ben18785.shinyapps.io/distribution-zoo/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MCMC</a:t>
            </a:r>
            <a:endParaRPr/>
          </a:p>
        </p:txBody>
      </p:sp>
      <p:sp>
        <p:nvSpPr>
          <p:cNvPr id="300" name="Google Shape;300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http://chi-feng.github.io/mcmc-demo/app.html?algorithm=RandomWalkMH&amp;target=banana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Learning Resources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120500"/>
            <a:ext cx="7038900" cy="3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Books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Bayesian Inference Python: 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https://bayesiancomputationbook.com/markdown/chp_01.html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Bayesian Statistics in R: 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https://statswithr.github.io/book/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Youtube Tutorials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Ben </a:t>
            </a:r>
            <a:r>
              <a:rPr lang="en"/>
              <a:t>Lambert</a:t>
            </a:r>
            <a:r>
              <a:rPr lang="en"/>
              <a:t>: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https://www.youtube.com/watch?v=P_og8H-VkIY&amp;list=PLwJRxp3blEvZ8AKMXOy0fc0cqT61GsKCG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3blue1Brown: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https://www.youtube.com/watch?v=HZGCoVF3YvM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Ritvikmath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https://www.youtube.com/watch?v=-1dYY43DRMA&amp;list=PLvcbYUQ5t0UEkf2NUEo7XSsyVTyeEk3Gq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069000"/>
            <a:ext cx="7038900" cy="34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Introduction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What is Bayesian Inference?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Bayesian vs Frequentist Framework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Probability Refresher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Conditional </a:t>
            </a:r>
            <a:r>
              <a:rPr lang="en"/>
              <a:t>Probabilities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Marginalizing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Quick intro to Probability Distributions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Understanding Bayesian Concepts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Bayes </a:t>
            </a:r>
            <a:r>
              <a:rPr lang="en"/>
              <a:t>Theorem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Priors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Likelihood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Posterior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Break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Practical Example of a coin toss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Bayesian Data Analysis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Inference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3552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Life is noisy!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Statistical Inference is a logical framework to make sense of this noise and uncertainty  which we use to test our beliefs versus data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Statistical inference is probabilistic</a:t>
            </a:r>
            <a:endParaRPr/>
          </a:p>
        </p:txBody>
      </p:sp>
      <p:sp>
        <p:nvSpPr>
          <p:cNvPr id="159" name="Google Shape;159;p17"/>
          <p:cNvSpPr txBox="1"/>
          <p:nvPr/>
        </p:nvSpPr>
        <p:spPr>
          <a:xfrm>
            <a:off x="693525" y="4743675"/>
            <a:ext cx="77892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Lambert, Ben. A Student’s Guide to Bayesian Statistics. Sage, 2018.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725" y="1567550"/>
            <a:ext cx="3547366" cy="19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vs Frequentist Framework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090900"/>
            <a:ext cx="3403200" cy="3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Frequentist</a:t>
            </a:r>
            <a:endParaRPr sz="1600"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Probability is interpreted as the long-run frequency of an event occurring in an infinite number of repeated, hypothetical experiments.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Sample of data is the result of one of an infinite number of exact repeated experiments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is assumed to be random and the results of sampling from a fixed population distribution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 value usually the metric for certainty </a:t>
            </a:r>
            <a:endParaRPr/>
          </a:p>
        </p:txBody>
      </p:sp>
      <p:sp>
        <p:nvSpPr>
          <p:cNvPr id="167" name="Google Shape;167;p18"/>
          <p:cNvSpPr txBox="1"/>
          <p:nvPr>
            <p:ph idx="2" type="body"/>
          </p:nvPr>
        </p:nvSpPr>
        <p:spPr>
          <a:xfrm>
            <a:off x="4933225" y="1090850"/>
            <a:ext cx="3403200" cy="3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Bayesian</a:t>
            </a:r>
            <a:endParaRPr sz="1600"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Probability is interpreted as a measure of uncertainty or degree of belief in an event.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incorporates both prior information and current data to update beliefs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Gives us the of the probability of getting our parameter value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Bayes </a:t>
            </a:r>
            <a:r>
              <a:rPr lang="en">
                <a:solidFill>
                  <a:schemeClr val="dk1"/>
                </a:solidFill>
              </a:rPr>
              <a:t>Theorem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900" y="1801712"/>
            <a:ext cx="5834525" cy="154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Refresher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Notation and Conditional Probabilities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050700" y="982300"/>
            <a:ext cx="3206700" cy="39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Event (A)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Probability (P(A)): The probability  of event A occurring.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P(B|A): Whats the probability of b happening given A already </a:t>
            </a:r>
            <a:r>
              <a:rPr lang="en" sz="1800"/>
              <a:t>occurred</a:t>
            </a:r>
            <a:r>
              <a:rPr lang="en" sz="1800"/>
              <a:t>?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Conditional probability: captures how the probability of one event changes when you have information about another event.</a:t>
            </a:r>
            <a:endParaRPr sz="1800"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400" y="1660859"/>
            <a:ext cx="4886600" cy="246714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