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b9a16d52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b9a16d52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b9a16d5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b9a16d5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b9a16d52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b9a16d52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b9a16d52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b9a16d52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b9a16d52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b9a16d52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b9a16d52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b9a16d52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b9a16d52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b9a16d52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b9a16d52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b9a16d52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569801d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569801d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5aedadb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5aedadb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5aedadb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5aedadb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5aedadb1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5aedadb1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5aedadb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5aedadb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b6d474b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b6d474b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b6d474b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b6d474b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b7485ff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b7485ff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eather.gov/gis/NWS_Shapefile" TargetMode="External"/><Relationship Id="rId4" Type="http://schemas.openxmlformats.org/officeDocument/2006/relationships/hyperlink" Target="https://www.census.gov/geographies/mapping-files/" TargetMode="External"/><Relationship Id="rId5" Type="http://schemas.openxmlformats.org/officeDocument/2006/relationships/hyperlink" Target="https://www.naturalearthdata.com/" TargetMode="External"/><Relationship Id="rId6" Type="http://schemas.openxmlformats.org/officeDocument/2006/relationships/hyperlink" Target="https://www.openstreetmap.org/" TargetMode="External"/><Relationship Id="rId7" Type="http://schemas.openxmlformats.org/officeDocument/2006/relationships/hyperlink" Target="https://www.arcgis.com/" TargetMode="External"/><Relationship Id="rId8" Type="http://schemas.openxmlformats.org/officeDocument/2006/relationships/hyperlink" Target="https://globaldatalab.org/gdi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GIS with Python Workshop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Remington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5) Data </a:t>
            </a:r>
            <a:r>
              <a:rPr lang="en"/>
              <a:t>Management</a:t>
            </a:r>
            <a:r>
              <a:rPr lang="en"/>
              <a:t>: File Tpes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Data: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Shapefile (.shp)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GeoJSON (.geojson)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Geodatabase (.gdb)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Excel</a:t>
            </a:r>
            <a:r>
              <a:rPr lang="en"/>
              <a:t>, 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Raster Data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GeoTIFF (.tif)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ERDAS Imagine (.img)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ASCII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Esri GRID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6) Spatial Analysis: Popular Techniques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Buffering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Overlay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Spatial Joins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Spatial Interpolation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Spatial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Geocoding and Geolocation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Buffering Analysis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376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zone of specified distance around features such as points, lines, or polygons.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proximity analysis, determining spatial relationships, and identifying areas within a certain distance of a feature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125" y="1017725"/>
            <a:ext cx="4872050" cy="31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Overlay Analysis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412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multiple layers to create new output layers based on spatial relationships.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Overlay operations include intersection, union, difference, and identity. They help identify areas of overlap or proximity, perform spatial queries, and generate new datasets.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60375"/>
            <a:ext cx="4449150" cy="40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Joins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335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attribute data from one layer to another based on their spatial relationship.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allows you to transfer attributes from one layer to another based on shared spatial characteristics, such as joining population data to administrative boundaries.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050" y="950188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Interpolation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622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Estimates values for locations where data is not available based on nearby sample points.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methods:</a:t>
            </a:r>
            <a:r>
              <a:rPr lang="en"/>
              <a:t> include inverse distance weighting, kriging, and spline interpolation.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Commonly used in environmental modeling, creating continuous surfaces, and predicting values in unmeasured locations.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5" y="2571775"/>
            <a:ext cx="9144000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Statistics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453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Analyzes spatial patterns and relationships within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Spatial statistical techniques include clustering analysis, spatial autocorrelation, hotspot analysis, and spatial regression.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help identify spatial trends, patterns, and relationships between variables.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450" y="3224450"/>
            <a:ext cx="4908000" cy="17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Geocoding and geolocation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300" y="1063025"/>
            <a:ext cx="2977798" cy="15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/>
          <p:nvPr/>
        </p:nvSpPr>
        <p:spPr>
          <a:xfrm rot="5400000">
            <a:off x="4002550" y="2600638"/>
            <a:ext cx="391800" cy="51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838" y="3295752"/>
            <a:ext cx="5564725" cy="15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GIS?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Spatial</a:t>
            </a:r>
            <a:r>
              <a:rPr lang="en"/>
              <a:t> 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Coordinate Systems and Map Projections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</a:t>
            </a:r>
            <a:r>
              <a:rPr lang="en"/>
              <a:t>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What is GIS?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48100" y="1215975"/>
            <a:ext cx="4260300" cy="3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GIS: Geographic Information Systems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00" y="2022844"/>
            <a:ext cx="4368500" cy="2510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900" y="1282000"/>
            <a:ext cx="3462085" cy="3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GIS programs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00" y="1191275"/>
            <a:ext cx="17716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263" y="1325062"/>
            <a:ext cx="2205193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7625" y="3496863"/>
            <a:ext cx="19050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3200" y="3320650"/>
            <a:ext cx="41624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2613" y="1255700"/>
            <a:ext cx="2614962" cy="150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2) Spatial Data Types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538825"/>
            <a:ext cx="3999900" cy="30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grid like overlay where each cell represents an area of land.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cell contains a value characterizing the map.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Good for </a:t>
            </a:r>
            <a:r>
              <a:rPr lang="en" sz="1600"/>
              <a:t>representing</a:t>
            </a:r>
            <a:r>
              <a:rPr lang="en" sz="1600"/>
              <a:t> </a:t>
            </a:r>
            <a:r>
              <a:rPr b="1" lang="en" sz="1600"/>
              <a:t>continuous</a:t>
            </a:r>
            <a:r>
              <a:rPr lang="en" sz="1600"/>
              <a:t> data such as elevation, temperature, precipitation, or </a:t>
            </a:r>
            <a:r>
              <a:rPr lang="en" sz="1600"/>
              <a:t>satellite</a:t>
            </a:r>
            <a:r>
              <a:rPr lang="en" sz="1600"/>
              <a:t> data</a:t>
            </a:r>
            <a:endParaRPr sz="1600"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538875"/>
            <a:ext cx="3999900" cy="30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Points, lines, and polygons most often composed of coordinates.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Often has attributes associated as well.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Good for representing </a:t>
            </a:r>
            <a:r>
              <a:rPr b="1" lang="en" sz="1600"/>
              <a:t>discrete</a:t>
            </a:r>
            <a:r>
              <a:rPr lang="en" sz="1600"/>
              <a:t> </a:t>
            </a:r>
            <a:r>
              <a:rPr lang="en" sz="1600"/>
              <a:t>data such as roads, rivers, and points of interest.</a:t>
            </a:r>
            <a:endParaRPr sz="1600"/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1039775"/>
            <a:ext cx="399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Raster</a:t>
            </a:r>
            <a:endParaRPr b="1" sz="1900"/>
          </a:p>
        </p:txBody>
      </p:sp>
      <p:sp>
        <p:nvSpPr>
          <p:cNvPr id="88" name="Google Shape;88;p17"/>
          <p:cNvSpPr txBox="1"/>
          <p:nvPr/>
        </p:nvSpPr>
        <p:spPr>
          <a:xfrm>
            <a:off x="4832400" y="1061875"/>
            <a:ext cx="399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Vector</a:t>
            </a:r>
            <a:endParaRPr b="1"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675" y="704850"/>
            <a:ext cx="70445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Coordinate Systems and Map Projections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74125" y="1132350"/>
            <a:ext cx="4812900" cy="14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Systems: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Geographic Coordinate System (GCS) </a:t>
            </a:r>
            <a:r>
              <a:rPr b="1" lang="en"/>
              <a:t>3D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Projected Coordinate System (PCS) </a:t>
            </a:r>
            <a:r>
              <a:rPr b="1" lang="en"/>
              <a:t>2D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Map Projections: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050" y="2073275"/>
            <a:ext cx="38290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Data Sources: Free data sets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NOAA: National Oceanagraphic and Atmospheric Association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https://www.weather.gov/gis/NWS_Shapefile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Census Bureau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https://www.census.gov/geographies/mapping-files/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Earth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https://www.naturalearthdata.com/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OpenStreetMap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https://www.openstreetmap.org/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ArcGIS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https://www.arcgis.com/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Data 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https://globaldatalab.org/gdi/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Data Soure: Python APIs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ArcGIS API for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QGIS Python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GeoPandas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Maps Python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OpenStreetMap Python API (osmnx)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