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9ff83ec48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69ff83ec48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9ff83ec48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69ff83ec48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bdb9ab33e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bdb9ab33e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bdb9ab33e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bdb9ab33e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be2a30c7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be2a30c7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be2a30c77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be2a30c77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be2a30c77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be2a30c77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be2a30c77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be2a30c77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be2a30c77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be2a30c77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be2a30c77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be2a30c77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9ff83ec48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9ff83ec48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9ff83ec48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9ff83ec48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9ff83ec48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9ff83ec48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db9ab33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bdb9ab33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9ff83ec48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9ff83ec48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9ff83ec48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69ff83ec48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9ff83ec48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9ff83ec48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9ff83ec48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69ff83ec48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psych252.github.io/psych252book/linear-mixed-effects-models-1.html" TargetMode="External"/><Relationship Id="rId4" Type="http://schemas.openxmlformats.org/officeDocument/2006/relationships/hyperlink" Target="https://stats.oarc.ucla.edu/other/mult-pkg/introduction-to-linear-mixed-model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Multilevel and Mixed Models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Presented By: Michael Remington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Dependent Data: Spatial Data</a:t>
            </a:r>
            <a:endParaRPr/>
          </a:p>
        </p:txBody>
      </p:sp>
      <p:sp>
        <p:nvSpPr>
          <p:cNvPr id="198" name="Google Shape;198;p22"/>
          <p:cNvSpPr txBox="1"/>
          <p:nvPr>
            <p:ph idx="1" type="body"/>
          </p:nvPr>
        </p:nvSpPr>
        <p:spPr>
          <a:xfrm>
            <a:off x="107325" y="1493550"/>
            <a:ext cx="4111500" cy="237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23850" lvl="0" marL="457200" rtl="0" algn="l">
              <a:spcBef>
                <a:spcPts val="1200"/>
              </a:spcBef>
              <a:spcAft>
                <a:spcPts val="0"/>
              </a:spcAft>
              <a:buSzPts val="1500"/>
              <a:buChar char="-"/>
            </a:pPr>
            <a:r>
              <a:rPr lang="en" sz="1500"/>
              <a:t>Multiple observations on the same subjects or units over an extended period</a:t>
            </a:r>
            <a:endParaRPr sz="1500"/>
          </a:p>
          <a:p>
            <a:pPr indent="-323850" lvl="0" marL="457200" rtl="0" algn="l">
              <a:spcBef>
                <a:spcPts val="0"/>
              </a:spcBef>
              <a:spcAft>
                <a:spcPts val="0"/>
              </a:spcAft>
              <a:buSzPts val="1500"/>
              <a:buChar char="-"/>
            </a:pPr>
            <a:r>
              <a:rPr lang="en" sz="1500"/>
              <a:t>Looking at the trajectories of individuals over time</a:t>
            </a:r>
            <a:endParaRPr sz="1700"/>
          </a:p>
          <a:p>
            <a:pPr indent="0" lvl="0" marL="0" rtl="0" algn="l">
              <a:spcBef>
                <a:spcPts val="1200"/>
              </a:spcBef>
              <a:spcAft>
                <a:spcPts val="1200"/>
              </a:spcAft>
              <a:buNone/>
            </a:pPr>
            <a:r>
              <a:t/>
            </a:r>
            <a:endParaRPr/>
          </a:p>
        </p:txBody>
      </p:sp>
      <p:sp>
        <p:nvSpPr>
          <p:cNvPr id="199" name="Google Shape;199;p22"/>
          <p:cNvSpPr/>
          <p:nvPr/>
        </p:nvSpPr>
        <p:spPr>
          <a:xfrm>
            <a:off x="4093925" y="1048275"/>
            <a:ext cx="4817400" cy="379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200" name="Google Shape;200;p22"/>
          <p:cNvPicPr preferRelativeResize="0"/>
          <p:nvPr/>
        </p:nvPicPr>
        <p:blipFill>
          <a:blip r:embed="rId3">
            <a:alphaModFix/>
          </a:blip>
          <a:stretch>
            <a:fillRect/>
          </a:stretch>
        </p:blipFill>
        <p:spPr>
          <a:xfrm>
            <a:off x="4158338" y="1048263"/>
            <a:ext cx="4752975" cy="3686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Other Signs: Heterscadacity</a:t>
            </a:r>
            <a:endParaRPr/>
          </a:p>
        </p:txBody>
      </p:sp>
      <p:pic>
        <p:nvPicPr>
          <p:cNvPr id="206" name="Google Shape;206;p23"/>
          <p:cNvPicPr preferRelativeResize="0"/>
          <p:nvPr/>
        </p:nvPicPr>
        <p:blipFill>
          <a:blip r:embed="rId3">
            <a:alphaModFix/>
          </a:blip>
          <a:stretch>
            <a:fillRect/>
          </a:stretch>
        </p:blipFill>
        <p:spPr>
          <a:xfrm>
            <a:off x="560550" y="1381600"/>
            <a:ext cx="3811424" cy="3354775"/>
          </a:xfrm>
          <a:prstGeom prst="rect">
            <a:avLst/>
          </a:prstGeom>
          <a:noFill/>
          <a:ln>
            <a:noFill/>
          </a:ln>
        </p:spPr>
      </p:pic>
      <p:pic>
        <p:nvPicPr>
          <p:cNvPr id="207" name="Google Shape;207;p23"/>
          <p:cNvPicPr preferRelativeResize="0"/>
          <p:nvPr/>
        </p:nvPicPr>
        <p:blipFill>
          <a:blip r:embed="rId4">
            <a:alphaModFix/>
          </a:blip>
          <a:stretch>
            <a:fillRect/>
          </a:stretch>
        </p:blipFill>
        <p:spPr>
          <a:xfrm>
            <a:off x="4438300" y="1381600"/>
            <a:ext cx="4344006" cy="3354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 Background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Lme4 vs nlme</a:t>
            </a:r>
            <a:endParaRPr/>
          </a:p>
        </p:txBody>
      </p:sp>
      <p:pic>
        <p:nvPicPr>
          <p:cNvPr id="218" name="Google Shape;218;p25"/>
          <p:cNvPicPr preferRelativeResize="0"/>
          <p:nvPr/>
        </p:nvPicPr>
        <p:blipFill>
          <a:blip r:embed="rId3">
            <a:alphaModFix/>
          </a:blip>
          <a:stretch>
            <a:fillRect/>
          </a:stretch>
        </p:blipFill>
        <p:spPr>
          <a:xfrm>
            <a:off x="1410575" y="921425"/>
            <a:ext cx="5245149" cy="3894249"/>
          </a:xfrm>
          <a:prstGeom prst="rect">
            <a:avLst/>
          </a:prstGeom>
          <a:noFill/>
          <a:ln>
            <a:noFill/>
          </a:ln>
        </p:spPr>
      </p:pic>
      <p:sp>
        <p:nvSpPr>
          <p:cNvPr id="219" name="Google Shape;219;p25"/>
          <p:cNvSpPr txBox="1"/>
          <p:nvPr/>
        </p:nvSpPr>
        <p:spPr>
          <a:xfrm>
            <a:off x="6728325" y="921425"/>
            <a:ext cx="1673700" cy="13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Restricted Maximum Likelihood (REML): A measure for goodness of fit of a model. Try to minimize.</a:t>
            </a:r>
            <a:endParaRPr sz="130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Notation: Fixed Effects</a:t>
            </a:r>
            <a:endParaRPr/>
          </a:p>
        </p:txBody>
      </p:sp>
      <p:sp>
        <p:nvSpPr>
          <p:cNvPr id="225" name="Google Shape;225;p26"/>
          <p:cNvSpPr txBox="1"/>
          <p:nvPr>
            <p:ph idx="1" type="body"/>
          </p:nvPr>
        </p:nvSpPr>
        <p:spPr>
          <a:xfrm>
            <a:off x="1297500" y="1063575"/>
            <a:ext cx="6339900" cy="3415200"/>
          </a:xfrm>
          <a:prstGeom prst="rect">
            <a:avLst/>
          </a:prstGeom>
          <a:ln cap="flat" cmpd="sng" w="19050">
            <a:solidFill>
              <a:schemeClr val="accent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i="1" lang="en" sz="1700" u="sng"/>
              <a:t>Basic notation</a:t>
            </a:r>
            <a:r>
              <a:rPr lang="en" sz="1700"/>
              <a:t>: </a:t>
            </a:r>
            <a:endParaRPr sz="1700"/>
          </a:p>
          <a:p>
            <a:pPr indent="457200" lvl="0" marL="0" rtl="0" algn="l">
              <a:spcBef>
                <a:spcPts val="1200"/>
              </a:spcBef>
              <a:spcAft>
                <a:spcPts val="0"/>
              </a:spcAft>
              <a:buNone/>
            </a:pPr>
            <a:r>
              <a:rPr b="1" lang="en" sz="1700"/>
              <a:t>response</a:t>
            </a:r>
            <a:r>
              <a:rPr lang="en" sz="1700"/>
              <a:t> </a:t>
            </a:r>
            <a:r>
              <a:rPr b="1" lang="en" sz="1700"/>
              <a:t>~ fixed_effect1 + fixed_effect2</a:t>
            </a:r>
            <a:endParaRPr b="1" sz="1700"/>
          </a:p>
          <a:p>
            <a:pPr indent="0" lvl="0" marL="0" rtl="0" algn="l">
              <a:spcBef>
                <a:spcPts val="1200"/>
              </a:spcBef>
              <a:spcAft>
                <a:spcPts val="0"/>
              </a:spcAft>
              <a:buNone/>
            </a:pPr>
            <a:r>
              <a:rPr lang="en" sz="1700"/>
              <a:t>Example:</a:t>
            </a:r>
            <a:endParaRPr sz="1700"/>
          </a:p>
          <a:p>
            <a:pPr indent="457200" lvl="0" marL="0" rtl="0" algn="l">
              <a:spcBef>
                <a:spcPts val="1200"/>
              </a:spcBef>
              <a:spcAft>
                <a:spcPts val="0"/>
              </a:spcAft>
              <a:buNone/>
            </a:pPr>
            <a:r>
              <a:rPr lang="en" sz="1700"/>
              <a:t> height ~ age + gender</a:t>
            </a:r>
            <a:endParaRPr sz="17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Notation: Random Effects</a:t>
            </a:r>
            <a:endParaRPr/>
          </a:p>
        </p:txBody>
      </p:sp>
      <p:sp>
        <p:nvSpPr>
          <p:cNvPr id="231" name="Google Shape;231;p27"/>
          <p:cNvSpPr txBox="1"/>
          <p:nvPr/>
        </p:nvSpPr>
        <p:spPr>
          <a:xfrm>
            <a:off x="1297500" y="1063575"/>
            <a:ext cx="6253500" cy="3854700"/>
          </a:xfrm>
          <a:prstGeom prst="rect">
            <a:avLst/>
          </a:prstGeom>
          <a:noFill/>
          <a:ln cap="flat" cmpd="sng" w="19050">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700" u="sng">
                <a:solidFill>
                  <a:schemeClr val="lt1"/>
                </a:solidFill>
                <a:latin typeface="Lato"/>
                <a:ea typeface="Lato"/>
                <a:cs typeface="Lato"/>
                <a:sym typeface="Lato"/>
              </a:rPr>
              <a:t>Random intercept:</a:t>
            </a:r>
            <a:endParaRPr i="1" sz="1700" u="sng">
              <a:solidFill>
                <a:schemeClr val="lt1"/>
              </a:solidFill>
              <a:latin typeface="Lato"/>
              <a:ea typeface="Lato"/>
              <a:cs typeface="Lato"/>
              <a:sym typeface="Lato"/>
            </a:endParaRPr>
          </a:p>
          <a:p>
            <a:pPr indent="457200" lvl="0" marL="0" rtl="0" algn="l">
              <a:lnSpc>
                <a:spcPct val="115000"/>
              </a:lnSpc>
              <a:spcBef>
                <a:spcPts val="1200"/>
              </a:spcBef>
              <a:spcAft>
                <a:spcPts val="0"/>
              </a:spcAft>
              <a:buNone/>
            </a:pPr>
            <a:r>
              <a:rPr lang="en" sz="1700">
                <a:solidFill>
                  <a:schemeClr val="lt1"/>
                </a:solidFill>
                <a:latin typeface="Lato"/>
                <a:ea typeface="Lato"/>
                <a:cs typeface="Lato"/>
                <a:sym typeface="Lato"/>
              </a:rPr>
              <a:t> </a:t>
            </a:r>
            <a:r>
              <a:rPr b="1" lang="en" sz="1700">
                <a:solidFill>
                  <a:schemeClr val="lt1"/>
                </a:solidFill>
                <a:latin typeface="Lato"/>
                <a:ea typeface="Lato"/>
                <a:cs typeface="Lato"/>
                <a:sym typeface="Lato"/>
              </a:rPr>
              <a:t>response ~ fixed_effect + (1 | random_effect)</a:t>
            </a:r>
            <a:endParaRPr b="1" sz="1700">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en" sz="1700">
                <a:solidFill>
                  <a:schemeClr val="lt1"/>
                </a:solidFill>
                <a:latin typeface="Lato"/>
                <a:ea typeface="Lato"/>
                <a:cs typeface="Lato"/>
                <a:sym typeface="Lato"/>
              </a:rPr>
              <a:t>Example:</a:t>
            </a:r>
            <a:endParaRPr sz="1700">
              <a:solidFill>
                <a:schemeClr val="lt1"/>
              </a:solidFill>
              <a:latin typeface="Lato"/>
              <a:ea typeface="Lato"/>
              <a:cs typeface="Lato"/>
              <a:sym typeface="Lato"/>
            </a:endParaRPr>
          </a:p>
          <a:p>
            <a:pPr indent="457200" lvl="0" marL="0" rtl="0" algn="l">
              <a:lnSpc>
                <a:spcPct val="115000"/>
              </a:lnSpc>
              <a:spcBef>
                <a:spcPts val="1200"/>
              </a:spcBef>
              <a:spcAft>
                <a:spcPts val="0"/>
              </a:spcAft>
              <a:buNone/>
            </a:pPr>
            <a:r>
              <a:rPr lang="en" sz="1700">
                <a:solidFill>
                  <a:schemeClr val="lt1"/>
                </a:solidFill>
                <a:latin typeface="Lato"/>
                <a:ea typeface="Lato"/>
                <a:cs typeface="Lato"/>
                <a:sym typeface="Lato"/>
              </a:rPr>
              <a:t> weight ~ diet + (1 | mouse)</a:t>
            </a:r>
            <a:endParaRPr sz="1700">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i="1" lang="en" sz="1700" u="sng">
                <a:solidFill>
                  <a:schemeClr val="lt1"/>
                </a:solidFill>
                <a:latin typeface="Lato"/>
                <a:ea typeface="Lato"/>
                <a:cs typeface="Lato"/>
                <a:sym typeface="Lato"/>
              </a:rPr>
              <a:t>Random intercept and slope:</a:t>
            </a:r>
            <a:endParaRPr i="1" sz="1700" u="sng">
              <a:solidFill>
                <a:schemeClr val="lt1"/>
              </a:solidFill>
              <a:latin typeface="Lato"/>
              <a:ea typeface="Lato"/>
              <a:cs typeface="Lato"/>
              <a:sym typeface="Lato"/>
            </a:endParaRPr>
          </a:p>
          <a:p>
            <a:pPr indent="457200" lvl="0" marL="0" rtl="0" algn="l">
              <a:lnSpc>
                <a:spcPct val="115000"/>
              </a:lnSpc>
              <a:spcBef>
                <a:spcPts val="1200"/>
              </a:spcBef>
              <a:spcAft>
                <a:spcPts val="0"/>
              </a:spcAft>
              <a:buNone/>
            </a:pPr>
            <a:r>
              <a:rPr lang="en" sz="1700">
                <a:solidFill>
                  <a:schemeClr val="lt1"/>
                </a:solidFill>
                <a:latin typeface="Lato"/>
                <a:ea typeface="Lato"/>
                <a:cs typeface="Lato"/>
                <a:sym typeface="Lato"/>
              </a:rPr>
              <a:t> </a:t>
            </a:r>
            <a:r>
              <a:rPr b="1" lang="en" sz="1700">
                <a:solidFill>
                  <a:schemeClr val="lt1"/>
                </a:solidFill>
                <a:latin typeface="Lato"/>
                <a:ea typeface="Lato"/>
                <a:cs typeface="Lato"/>
                <a:sym typeface="Lato"/>
              </a:rPr>
              <a:t>response ~ fixed_effect + (1 + fixed_effect | random_effect)</a:t>
            </a:r>
            <a:endParaRPr b="1" sz="1700">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en" sz="1700">
                <a:solidFill>
                  <a:schemeClr val="lt1"/>
                </a:solidFill>
                <a:latin typeface="Lato"/>
                <a:ea typeface="Lato"/>
                <a:cs typeface="Lato"/>
                <a:sym typeface="Lato"/>
              </a:rPr>
              <a:t>Example: </a:t>
            </a:r>
            <a:endParaRPr sz="1700">
              <a:solidFill>
                <a:schemeClr val="lt1"/>
              </a:solidFill>
              <a:latin typeface="Lato"/>
              <a:ea typeface="Lato"/>
              <a:cs typeface="Lato"/>
              <a:sym typeface="Lato"/>
            </a:endParaRPr>
          </a:p>
          <a:p>
            <a:pPr indent="457200" lvl="0" marL="0" rtl="0" algn="l">
              <a:lnSpc>
                <a:spcPct val="115000"/>
              </a:lnSpc>
              <a:spcBef>
                <a:spcPts val="1200"/>
              </a:spcBef>
              <a:spcAft>
                <a:spcPts val="1200"/>
              </a:spcAft>
              <a:buNone/>
            </a:pPr>
            <a:r>
              <a:rPr lang="en" sz="1700">
                <a:solidFill>
                  <a:schemeClr val="lt1"/>
                </a:solidFill>
                <a:latin typeface="Lato"/>
                <a:ea typeface="Lato"/>
                <a:cs typeface="Lato"/>
                <a:sym typeface="Lato"/>
              </a:rPr>
              <a:t>score ~ study_time + (1 + study_time | student).</a:t>
            </a:r>
            <a:endParaRPr sz="1700">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Notation: Nested Effects</a:t>
            </a:r>
            <a:endParaRPr/>
          </a:p>
        </p:txBody>
      </p:sp>
      <p:sp>
        <p:nvSpPr>
          <p:cNvPr id="237" name="Google Shape;237;p28"/>
          <p:cNvSpPr txBox="1"/>
          <p:nvPr/>
        </p:nvSpPr>
        <p:spPr>
          <a:xfrm>
            <a:off x="1416550" y="1063575"/>
            <a:ext cx="6134400" cy="3415200"/>
          </a:xfrm>
          <a:prstGeom prst="rect">
            <a:avLst/>
          </a:prstGeom>
          <a:noFill/>
          <a:ln cap="flat" cmpd="sng" w="19050">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700" u="sng">
                <a:solidFill>
                  <a:schemeClr val="lt1"/>
                </a:solidFill>
                <a:latin typeface="Lato"/>
                <a:ea typeface="Lato"/>
                <a:cs typeface="Lato"/>
                <a:sym typeface="Lato"/>
              </a:rPr>
              <a:t>Simple nested effects:</a:t>
            </a:r>
            <a:r>
              <a:rPr lang="en" sz="1700">
                <a:solidFill>
                  <a:schemeClr val="lt1"/>
                </a:solidFill>
                <a:latin typeface="Lato"/>
                <a:ea typeface="Lato"/>
                <a:cs typeface="Lato"/>
                <a:sym typeface="Lato"/>
              </a:rPr>
              <a:t> </a:t>
            </a:r>
            <a:endParaRPr sz="1700">
              <a:solidFill>
                <a:schemeClr val="lt1"/>
              </a:solidFill>
              <a:latin typeface="Lato"/>
              <a:ea typeface="Lato"/>
              <a:cs typeface="Lato"/>
              <a:sym typeface="Lato"/>
            </a:endParaRPr>
          </a:p>
          <a:p>
            <a:pPr indent="457200" lvl="0" marL="0" rtl="0" algn="l">
              <a:lnSpc>
                <a:spcPct val="115000"/>
              </a:lnSpc>
              <a:spcBef>
                <a:spcPts val="1200"/>
              </a:spcBef>
              <a:spcAft>
                <a:spcPts val="0"/>
              </a:spcAft>
              <a:buNone/>
            </a:pPr>
            <a:r>
              <a:rPr b="1" lang="en" sz="1700">
                <a:solidFill>
                  <a:schemeClr val="lt1"/>
                </a:solidFill>
                <a:latin typeface="Lato"/>
                <a:ea typeface="Lato"/>
                <a:cs typeface="Lato"/>
                <a:sym typeface="Lato"/>
              </a:rPr>
              <a:t>response ~ fixed_effect + (1 | higher_level:nested_level)</a:t>
            </a:r>
            <a:endParaRPr b="1" sz="1700">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en" sz="1700">
                <a:solidFill>
                  <a:schemeClr val="lt1"/>
                </a:solidFill>
                <a:latin typeface="Lato"/>
                <a:ea typeface="Lato"/>
                <a:cs typeface="Lato"/>
                <a:sym typeface="Lato"/>
              </a:rPr>
              <a:t>Example: </a:t>
            </a:r>
            <a:endParaRPr sz="1700">
              <a:solidFill>
                <a:schemeClr val="lt1"/>
              </a:solidFill>
              <a:latin typeface="Lato"/>
              <a:ea typeface="Lato"/>
              <a:cs typeface="Lato"/>
              <a:sym typeface="Lato"/>
            </a:endParaRPr>
          </a:p>
          <a:p>
            <a:pPr indent="457200" lvl="0" marL="0" rtl="0" algn="l">
              <a:lnSpc>
                <a:spcPct val="115000"/>
              </a:lnSpc>
              <a:spcBef>
                <a:spcPts val="1200"/>
              </a:spcBef>
              <a:spcAft>
                <a:spcPts val="1200"/>
              </a:spcAft>
              <a:buNone/>
            </a:pPr>
            <a:r>
              <a:rPr lang="en" sz="1700">
                <a:solidFill>
                  <a:schemeClr val="lt1"/>
                </a:solidFill>
                <a:latin typeface="Lato"/>
                <a:ea typeface="Lato"/>
                <a:cs typeface="Lato"/>
                <a:sym typeface="Lato"/>
              </a:rPr>
              <a:t>yield ~ fertilizer + (1 | field:plot)</a:t>
            </a:r>
            <a:endParaRPr sz="170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Notation: </a:t>
            </a:r>
            <a:r>
              <a:rPr lang="en"/>
              <a:t>Crossed Random Effects</a:t>
            </a:r>
            <a:endParaRPr/>
          </a:p>
        </p:txBody>
      </p:sp>
      <p:sp>
        <p:nvSpPr>
          <p:cNvPr id="243" name="Google Shape;243;p29"/>
          <p:cNvSpPr txBox="1"/>
          <p:nvPr/>
        </p:nvSpPr>
        <p:spPr>
          <a:xfrm>
            <a:off x="1416550" y="1063575"/>
            <a:ext cx="6134400" cy="3415200"/>
          </a:xfrm>
          <a:prstGeom prst="rect">
            <a:avLst/>
          </a:prstGeom>
          <a:noFill/>
          <a:ln cap="flat" cmpd="sng" w="19050">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700" u="sng">
                <a:solidFill>
                  <a:schemeClr val="lt1"/>
                </a:solidFill>
                <a:latin typeface="Lato"/>
                <a:ea typeface="Lato"/>
                <a:cs typeface="Lato"/>
                <a:sym typeface="Lato"/>
              </a:rPr>
              <a:t>Crossed random effects: </a:t>
            </a:r>
            <a:endParaRPr i="1" sz="1700" u="sng">
              <a:solidFill>
                <a:schemeClr val="lt1"/>
              </a:solidFill>
              <a:latin typeface="Lato"/>
              <a:ea typeface="Lato"/>
              <a:cs typeface="Lato"/>
              <a:sym typeface="Lato"/>
            </a:endParaRPr>
          </a:p>
          <a:p>
            <a:pPr indent="457200" lvl="0" marL="0" rtl="0" algn="l">
              <a:lnSpc>
                <a:spcPct val="115000"/>
              </a:lnSpc>
              <a:spcBef>
                <a:spcPts val="1200"/>
              </a:spcBef>
              <a:spcAft>
                <a:spcPts val="0"/>
              </a:spcAft>
              <a:buNone/>
            </a:pPr>
            <a:r>
              <a:rPr b="1" lang="en" sz="1700">
                <a:solidFill>
                  <a:schemeClr val="lt1"/>
                </a:solidFill>
                <a:latin typeface="Lato"/>
                <a:ea typeface="Lato"/>
                <a:cs typeface="Lato"/>
                <a:sym typeface="Lato"/>
              </a:rPr>
              <a:t>response ~ fixed_effect + (1 | random_effect1) + (1 | random_effect2)</a:t>
            </a:r>
            <a:endParaRPr i="1" sz="1700" u="sng">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en" sz="1700">
                <a:solidFill>
                  <a:schemeClr val="lt1"/>
                </a:solidFill>
                <a:latin typeface="Lato"/>
                <a:ea typeface="Lato"/>
                <a:cs typeface="Lato"/>
                <a:sym typeface="Lato"/>
              </a:rPr>
              <a:t>Example: </a:t>
            </a:r>
            <a:endParaRPr sz="1700">
              <a:solidFill>
                <a:schemeClr val="lt1"/>
              </a:solidFill>
              <a:latin typeface="Lato"/>
              <a:ea typeface="Lato"/>
              <a:cs typeface="Lato"/>
              <a:sym typeface="Lato"/>
            </a:endParaRPr>
          </a:p>
          <a:p>
            <a:pPr indent="457200" lvl="0" marL="0" rtl="0" algn="l">
              <a:lnSpc>
                <a:spcPct val="115000"/>
              </a:lnSpc>
              <a:spcBef>
                <a:spcPts val="1200"/>
              </a:spcBef>
              <a:spcAft>
                <a:spcPts val="1200"/>
              </a:spcAft>
              <a:buNone/>
            </a:pPr>
            <a:r>
              <a:rPr lang="en" sz="1700">
                <a:solidFill>
                  <a:schemeClr val="lt1"/>
                </a:solidFill>
                <a:latin typeface="Lato"/>
                <a:ea typeface="Lato"/>
                <a:cs typeface="Lato"/>
                <a:sym typeface="Lato"/>
              </a:rPr>
              <a:t>test_score ~ teaching_method + (1 | student) + (1 | exam)</a:t>
            </a:r>
            <a:endParaRPr sz="1700">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Notation: Bringing it all together</a:t>
            </a:r>
            <a:endParaRPr/>
          </a:p>
        </p:txBody>
      </p:sp>
      <p:sp>
        <p:nvSpPr>
          <p:cNvPr id="249" name="Google Shape;249;p30"/>
          <p:cNvSpPr txBox="1"/>
          <p:nvPr/>
        </p:nvSpPr>
        <p:spPr>
          <a:xfrm>
            <a:off x="1416550" y="1063575"/>
            <a:ext cx="6134400" cy="3415200"/>
          </a:xfrm>
          <a:prstGeom prst="rect">
            <a:avLst/>
          </a:prstGeom>
          <a:noFill/>
          <a:ln cap="flat" cmpd="sng" w="19050">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700" u="sng">
                <a:solidFill>
                  <a:schemeClr val="lt1"/>
                </a:solidFill>
                <a:latin typeface="Lato"/>
                <a:ea typeface="Lato"/>
                <a:cs typeface="Lato"/>
                <a:sym typeface="Lato"/>
              </a:rPr>
              <a:t>Model with nested and crossed effects:</a:t>
            </a:r>
            <a:endParaRPr i="1" sz="1700" u="sng">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b="1" lang="en" sz="1700">
                <a:solidFill>
                  <a:schemeClr val="lt1"/>
                </a:solidFill>
                <a:latin typeface="Lato"/>
                <a:ea typeface="Lato"/>
                <a:cs typeface="Lato"/>
                <a:sym typeface="Lato"/>
              </a:rPr>
              <a:t> </a:t>
            </a:r>
            <a:r>
              <a:rPr b="1" lang="en" sz="1700">
                <a:solidFill>
                  <a:schemeClr val="lt1"/>
                </a:solidFill>
                <a:latin typeface="Lato"/>
                <a:ea typeface="Lato"/>
                <a:cs typeface="Lato"/>
                <a:sym typeface="Lato"/>
              </a:rPr>
              <a:t>response ~ fixed_effect1 * fixed_effect2 + (1 | random_effect1) + (1 + fixed_effect1 | random_effect1/nested_effect)</a:t>
            </a:r>
            <a:endParaRPr b="1" sz="1700">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en" sz="1700">
                <a:solidFill>
                  <a:schemeClr val="lt1"/>
                </a:solidFill>
                <a:latin typeface="Lato"/>
                <a:ea typeface="Lato"/>
                <a:cs typeface="Lato"/>
                <a:sym typeface="Lato"/>
              </a:rPr>
              <a:t>Example: </a:t>
            </a:r>
            <a:endParaRPr sz="1700">
              <a:solidFill>
                <a:schemeClr val="lt1"/>
              </a:solidFill>
              <a:latin typeface="Lato"/>
              <a:ea typeface="Lato"/>
              <a:cs typeface="Lato"/>
              <a:sym typeface="Lato"/>
            </a:endParaRPr>
          </a:p>
          <a:p>
            <a:pPr indent="0" lvl="0" marL="0" rtl="0" algn="l">
              <a:lnSpc>
                <a:spcPct val="115000"/>
              </a:lnSpc>
              <a:spcBef>
                <a:spcPts val="1200"/>
              </a:spcBef>
              <a:spcAft>
                <a:spcPts val="1200"/>
              </a:spcAft>
              <a:buNone/>
            </a:pPr>
            <a:r>
              <a:rPr lang="en" sz="1700">
                <a:solidFill>
                  <a:schemeClr val="lt1"/>
                </a:solidFill>
                <a:latin typeface="Lato"/>
                <a:ea typeface="Lato"/>
                <a:cs typeface="Lato"/>
                <a:sym typeface="Lato"/>
              </a:rPr>
              <a:t>growth ~ water_regime * sunlight + (1 | species) + (1 + water_regime | species:location)</a:t>
            </a:r>
            <a:endParaRPr sz="1700">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Examples in 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141" name="Google Shape;141;p14"/>
          <p:cNvSpPr txBox="1"/>
          <p:nvPr>
            <p:ph idx="1" type="body"/>
          </p:nvPr>
        </p:nvSpPr>
        <p:spPr>
          <a:xfrm>
            <a:off x="1337525" y="1130850"/>
            <a:ext cx="7038900" cy="33318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AutoNum type="arabicParenR"/>
            </a:pPr>
            <a:r>
              <a:rPr lang="en"/>
              <a:t>What is a mixed model?</a:t>
            </a:r>
            <a:endParaRPr/>
          </a:p>
          <a:p>
            <a:pPr indent="-311150" lvl="0" marL="457200" rtl="0" algn="l">
              <a:spcBef>
                <a:spcPts val="0"/>
              </a:spcBef>
              <a:spcAft>
                <a:spcPts val="0"/>
              </a:spcAft>
              <a:buSzPts val="1300"/>
              <a:buAutoNum type="arabicParenR"/>
            </a:pPr>
            <a:r>
              <a:rPr lang="en"/>
              <a:t>Key Concepts</a:t>
            </a:r>
            <a:endParaRPr/>
          </a:p>
          <a:p>
            <a:pPr indent="-298450" lvl="1" marL="914400" rtl="0" algn="l">
              <a:spcBef>
                <a:spcPts val="0"/>
              </a:spcBef>
              <a:spcAft>
                <a:spcPts val="0"/>
              </a:spcAft>
              <a:buSzPts val="1100"/>
              <a:buAutoNum type="alphaLcParenR"/>
            </a:pPr>
            <a:r>
              <a:rPr lang="en"/>
              <a:t>Fixed Effects vs. Random Effects</a:t>
            </a:r>
            <a:endParaRPr/>
          </a:p>
          <a:p>
            <a:pPr indent="-298450" lvl="1" marL="914400" rtl="0" algn="l">
              <a:spcBef>
                <a:spcPts val="0"/>
              </a:spcBef>
              <a:spcAft>
                <a:spcPts val="0"/>
              </a:spcAft>
              <a:buSzPts val="1100"/>
              <a:buAutoNum type="alphaLcParenR"/>
            </a:pPr>
            <a:r>
              <a:rPr lang="en"/>
              <a:t>Hierarchical Structure of Data</a:t>
            </a:r>
            <a:endParaRPr/>
          </a:p>
          <a:p>
            <a:pPr indent="-298450" lvl="1" marL="914400" rtl="0" algn="l">
              <a:spcBef>
                <a:spcPts val="0"/>
              </a:spcBef>
              <a:spcAft>
                <a:spcPts val="0"/>
              </a:spcAft>
              <a:buSzPts val="1100"/>
              <a:buAutoNum type="alphaLcParenR"/>
            </a:pPr>
            <a:r>
              <a:rPr lang="en"/>
              <a:t>Assumptions of Mixed Models</a:t>
            </a:r>
            <a:endParaRPr/>
          </a:p>
          <a:p>
            <a:pPr indent="-311150" lvl="0" marL="457200" rtl="0" algn="l">
              <a:spcBef>
                <a:spcPts val="0"/>
              </a:spcBef>
              <a:spcAft>
                <a:spcPts val="0"/>
              </a:spcAft>
              <a:buSzPts val="1300"/>
              <a:buAutoNum type="arabicParenR"/>
            </a:pPr>
            <a:r>
              <a:rPr lang="en"/>
              <a:t>Types of Dependent Data</a:t>
            </a:r>
            <a:endParaRPr/>
          </a:p>
          <a:p>
            <a:pPr indent="-311150" lvl="0" marL="457200" rtl="0" algn="l">
              <a:spcBef>
                <a:spcPts val="0"/>
              </a:spcBef>
              <a:spcAft>
                <a:spcPts val="0"/>
              </a:spcAft>
              <a:buSzPts val="1300"/>
              <a:buAutoNum type="arabicParenR"/>
            </a:pPr>
            <a:r>
              <a:rPr lang="en"/>
              <a:t>Theory and Model Specification</a:t>
            </a:r>
            <a:endParaRPr/>
          </a:p>
          <a:p>
            <a:pPr indent="-311150" lvl="0" marL="457200" rtl="0" algn="l">
              <a:spcBef>
                <a:spcPts val="0"/>
              </a:spcBef>
              <a:spcAft>
                <a:spcPts val="0"/>
              </a:spcAft>
              <a:buSzPts val="1300"/>
              <a:buAutoNum type="arabicParenR"/>
            </a:pPr>
            <a:r>
              <a:rPr lang="en"/>
              <a:t>Practical Example in R</a:t>
            </a:r>
            <a:endParaRPr/>
          </a:p>
          <a:p>
            <a:pPr indent="-298450" lvl="1" marL="914400" rtl="0" algn="l">
              <a:spcBef>
                <a:spcPts val="0"/>
              </a:spcBef>
              <a:spcAft>
                <a:spcPts val="0"/>
              </a:spcAft>
              <a:buSzPts val="1100"/>
              <a:buAutoNum type="alphaLcParenR"/>
            </a:pPr>
            <a:r>
              <a:rPr lang="en"/>
              <a:t>Model Evaluation</a:t>
            </a:r>
            <a:endParaRPr/>
          </a:p>
          <a:p>
            <a:pPr indent="-298450" lvl="1" marL="914400" rtl="0" algn="l">
              <a:spcBef>
                <a:spcPts val="0"/>
              </a:spcBef>
              <a:spcAft>
                <a:spcPts val="0"/>
              </a:spcAft>
              <a:buSzPts val="1100"/>
              <a:buAutoNum type="alphaLcParenR"/>
            </a:pPr>
            <a:r>
              <a:rPr lang="en"/>
              <a:t>Plots</a:t>
            </a:r>
            <a:endParaRPr/>
          </a:p>
          <a:p>
            <a:pPr indent="-298450" lvl="1" marL="914400" rtl="0" algn="l">
              <a:spcBef>
                <a:spcPts val="0"/>
              </a:spcBef>
              <a:spcAft>
                <a:spcPts val="0"/>
              </a:spcAft>
              <a:buSzPts val="1100"/>
              <a:buAutoNum type="alphaLcParenR"/>
            </a:pPr>
            <a:r>
              <a:rPr lang="en"/>
              <a:t>Model comparrison</a:t>
            </a:r>
            <a:endParaRPr/>
          </a:p>
          <a:p>
            <a:pPr indent="-311150" lvl="0" marL="457200" rtl="0" algn="l">
              <a:spcBef>
                <a:spcPts val="0"/>
              </a:spcBef>
              <a:spcAft>
                <a:spcPts val="0"/>
              </a:spcAft>
              <a:buSzPts val="1300"/>
              <a:buAutoNum type="arabicParenR"/>
            </a:pPr>
            <a:r>
              <a:rPr lang="en" u="sng">
                <a:solidFill>
                  <a:schemeClr val="hlink"/>
                </a:solidFill>
                <a:hlinkClick r:id="rId3"/>
              </a:rPr>
              <a:t>https://psych252.github.io/psych252book/linear-mixed-effects-models-1.html</a:t>
            </a:r>
            <a:endParaRPr/>
          </a:p>
          <a:p>
            <a:pPr indent="-311150" lvl="0" marL="457200" rtl="0" algn="l">
              <a:spcBef>
                <a:spcPts val="0"/>
              </a:spcBef>
              <a:spcAft>
                <a:spcPts val="0"/>
              </a:spcAft>
              <a:buSzPts val="1300"/>
              <a:buAutoNum type="arabicParenR"/>
            </a:pPr>
            <a:r>
              <a:rPr lang="en" u="sng">
                <a:solidFill>
                  <a:schemeClr val="hlink"/>
                </a:solidFill>
                <a:hlinkClick r:id="rId4"/>
              </a:rPr>
              <a:t>https://stats.oarc.ucla.edu/other/mult-pkg/introduction-to-linear-mixed-models/</a:t>
            </a:r>
            <a:endParaRPr/>
          </a:p>
          <a:p>
            <a:pPr indent="-311150" lvl="0" marL="457200" rtl="0" algn="l">
              <a:spcBef>
                <a:spcPts val="0"/>
              </a:spcBef>
              <a:spcAft>
                <a:spcPts val="0"/>
              </a:spcAft>
              <a:buSzPts val="1300"/>
              <a:buAutoNum type="arabicParenR"/>
            </a:pPr>
            <a:r>
              <a:rPr lang="en"/>
              <a:t>https://si.biostat.washington.edu/sites/default/files/modules/IntroMM-Seattle-2019-Lecture02.pdf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 mixed model?</a:t>
            </a:r>
            <a:endParaRPr/>
          </a:p>
        </p:txBody>
      </p:sp>
      <p:sp>
        <p:nvSpPr>
          <p:cNvPr id="147" name="Google Shape;147;p15"/>
          <p:cNvSpPr txBox="1"/>
          <p:nvPr>
            <p:ph idx="1" type="body"/>
          </p:nvPr>
        </p:nvSpPr>
        <p:spPr>
          <a:xfrm>
            <a:off x="1297500" y="1122850"/>
            <a:ext cx="7038900" cy="3331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Mixed models, also known as multilevel models or hierarchical models, are a flexible statistical framework used to analyze data with complex structures or dependencies. </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Pretty much advanced linear models</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Unlike traditional regression models that assume independence among observations, mixed models explicitly account for the correlated nature of the data by incorporating both fixed and random effects.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Fixed vs Random Effects</a:t>
            </a:r>
            <a:endParaRPr/>
          </a:p>
        </p:txBody>
      </p:sp>
      <p:sp>
        <p:nvSpPr>
          <p:cNvPr id="153" name="Google Shape;153;p16"/>
          <p:cNvSpPr txBox="1"/>
          <p:nvPr>
            <p:ph idx="1" type="body"/>
          </p:nvPr>
        </p:nvSpPr>
        <p:spPr>
          <a:xfrm>
            <a:off x="1297500" y="1228725"/>
            <a:ext cx="7038900" cy="3405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t>Fixed Effects</a:t>
            </a:r>
            <a:endParaRPr u="sng"/>
          </a:p>
          <a:p>
            <a:pPr indent="-304958" lvl="0" marL="457200" rtl="0" algn="l">
              <a:spcBef>
                <a:spcPts val="1200"/>
              </a:spcBef>
              <a:spcAft>
                <a:spcPts val="0"/>
              </a:spcAft>
              <a:buSzPct val="100000"/>
              <a:buChar char="-"/>
            </a:pPr>
            <a:r>
              <a:rPr lang="en"/>
              <a:t>Effects of explanatory variables that are of primary interest and are assumed to have consistent and replicable impacts across different contexts or populations. </a:t>
            </a:r>
            <a:endParaRPr/>
          </a:p>
          <a:p>
            <a:pPr indent="-304958" lvl="0" marL="457200" rtl="0" algn="l">
              <a:spcBef>
                <a:spcPts val="0"/>
              </a:spcBef>
              <a:spcAft>
                <a:spcPts val="0"/>
              </a:spcAft>
              <a:buSzPct val="100000"/>
              <a:buChar char="-"/>
            </a:pPr>
            <a:r>
              <a:rPr lang="en"/>
              <a:t>Fixed effects are parameters that represent the relationship between these variables and the response variable, and we are interested in estimating these specific effects. </a:t>
            </a:r>
            <a:endParaRPr/>
          </a:p>
          <a:p>
            <a:pPr indent="-304958" lvl="0" marL="457200" rtl="0" algn="l">
              <a:spcBef>
                <a:spcPts val="0"/>
              </a:spcBef>
              <a:spcAft>
                <a:spcPts val="0"/>
              </a:spcAft>
              <a:buSzPct val="100000"/>
              <a:buChar char="-"/>
            </a:pPr>
            <a:r>
              <a:rPr lang="en"/>
              <a:t>Examples include treatment effects in an experiment or the impact of educational interventions.</a:t>
            </a:r>
            <a:endParaRPr/>
          </a:p>
          <a:p>
            <a:pPr indent="0" lvl="0" marL="0" rtl="0" algn="l">
              <a:spcBef>
                <a:spcPts val="1200"/>
              </a:spcBef>
              <a:spcAft>
                <a:spcPts val="0"/>
              </a:spcAft>
              <a:buNone/>
            </a:pPr>
            <a:r>
              <a:rPr lang="en" u="sng"/>
              <a:t>Random Effects</a:t>
            </a:r>
            <a:endParaRPr u="sng"/>
          </a:p>
          <a:p>
            <a:pPr indent="-304958" lvl="0" marL="457200" rtl="0" algn="l">
              <a:spcBef>
                <a:spcPts val="1200"/>
              </a:spcBef>
              <a:spcAft>
                <a:spcPts val="0"/>
              </a:spcAft>
              <a:buSzPct val="100000"/>
              <a:buChar char="-"/>
            </a:pPr>
            <a:r>
              <a:rPr lang="en"/>
              <a:t>Are effects that come from variables that introduce variability into the model but are not the primary focus of the study. </a:t>
            </a:r>
            <a:endParaRPr/>
          </a:p>
          <a:p>
            <a:pPr indent="-304958" lvl="0" marL="457200" rtl="0" algn="l">
              <a:spcBef>
                <a:spcPts val="0"/>
              </a:spcBef>
              <a:spcAft>
                <a:spcPts val="0"/>
              </a:spcAft>
              <a:buSzPct val="100000"/>
              <a:buChar char="-"/>
            </a:pPr>
            <a:r>
              <a:rPr lang="en"/>
              <a:t>These effects are assumed to be random samples from a larger population. </a:t>
            </a:r>
            <a:endParaRPr/>
          </a:p>
          <a:p>
            <a:pPr indent="-304958" lvl="0" marL="457200" rtl="0" algn="l">
              <a:spcBef>
                <a:spcPts val="0"/>
              </a:spcBef>
              <a:spcAft>
                <a:spcPts val="0"/>
              </a:spcAft>
              <a:buSzPct val="100000"/>
              <a:buChar char="-"/>
            </a:pPr>
            <a:r>
              <a:rPr lang="en"/>
              <a:t>Random effects account for variations that cannot be directly modeled as fixed effects, often used to handle correlations within hierarchical or nested data structures, such as measurements within subjects or subjects within treatment groups. </a:t>
            </a:r>
            <a:endParaRPr/>
          </a:p>
          <a:p>
            <a:pPr indent="-304958" lvl="0" marL="457200" rtl="0" algn="l">
              <a:spcBef>
                <a:spcPts val="0"/>
              </a:spcBef>
              <a:spcAft>
                <a:spcPts val="0"/>
              </a:spcAft>
              <a:buSzPct val="100000"/>
              <a:buChar char="-"/>
            </a:pPr>
            <a:r>
              <a:rPr lang="en"/>
              <a:t>Allow for individual-specific intercepts or slopes and acknowledge that the data are not independent but clustered.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Fixed versus Random Effects (Example)</a:t>
            </a:r>
            <a:endParaRPr/>
          </a:p>
        </p:txBody>
      </p:sp>
      <p:sp>
        <p:nvSpPr>
          <p:cNvPr id="159" name="Google Shape;159;p17"/>
          <p:cNvSpPr txBox="1"/>
          <p:nvPr>
            <p:ph idx="1" type="body"/>
          </p:nvPr>
        </p:nvSpPr>
        <p:spPr>
          <a:xfrm>
            <a:off x="1297500" y="1370300"/>
            <a:ext cx="22584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Fixed Effect</a:t>
            </a:r>
            <a:endParaRPr u="sng"/>
          </a:p>
          <a:p>
            <a:pPr indent="0" lvl="0" marL="0" rtl="0" algn="l">
              <a:spcBef>
                <a:spcPts val="1200"/>
              </a:spcBef>
              <a:spcAft>
                <a:spcPts val="0"/>
              </a:spcAft>
              <a:buNone/>
            </a:pPr>
            <a:r>
              <a:rPr lang="en"/>
              <a:t>Implementing an intervention in a school to such as after school tutoring.</a:t>
            </a:r>
            <a:endParaRPr/>
          </a:p>
          <a:p>
            <a:pPr indent="0" lvl="0" marL="0" rtl="0" algn="l">
              <a:spcBef>
                <a:spcPts val="1200"/>
              </a:spcBef>
              <a:spcAft>
                <a:spcPts val="0"/>
              </a:spcAft>
              <a:buNone/>
            </a:pPr>
            <a:r>
              <a:rPr lang="en" u="sng"/>
              <a:t>Random Effect</a:t>
            </a:r>
            <a:endParaRPr u="sng"/>
          </a:p>
          <a:p>
            <a:pPr indent="0" lvl="0" marL="0" rtl="0" algn="l">
              <a:spcBef>
                <a:spcPts val="1200"/>
              </a:spcBef>
              <a:spcAft>
                <a:spcPts val="1200"/>
              </a:spcAft>
              <a:buNone/>
            </a:pPr>
            <a:r>
              <a:rPr lang="en"/>
              <a:t>Variability among students in performance.</a:t>
            </a:r>
            <a:endParaRPr/>
          </a:p>
        </p:txBody>
      </p:sp>
      <p:pic>
        <p:nvPicPr>
          <p:cNvPr id="160" name="Google Shape;160;p17"/>
          <p:cNvPicPr preferRelativeResize="0"/>
          <p:nvPr/>
        </p:nvPicPr>
        <p:blipFill>
          <a:blip r:embed="rId3">
            <a:alphaModFix/>
          </a:blip>
          <a:stretch>
            <a:fillRect/>
          </a:stretch>
        </p:blipFill>
        <p:spPr>
          <a:xfrm>
            <a:off x="3713198" y="1087151"/>
            <a:ext cx="5082951" cy="339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Dependent Data: </a:t>
            </a:r>
            <a:r>
              <a:rPr lang="en"/>
              <a:t>Multivariate</a:t>
            </a:r>
            <a:r>
              <a:rPr lang="en"/>
              <a:t> </a:t>
            </a:r>
            <a:r>
              <a:rPr lang="en"/>
              <a:t>Measurements</a:t>
            </a:r>
            <a:endParaRPr/>
          </a:p>
        </p:txBody>
      </p:sp>
      <p:sp>
        <p:nvSpPr>
          <p:cNvPr id="166" name="Google Shape;166;p18"/>
          <p:cNvSpPr txBox="1"/>
          <p:nvPr>
            <p:ph idx="1" type="body"/>
          </p:nvPr>
        </p:nvSpPr>
        <p:spPr>
          <a:xfrm>
            <a:off x="1192225" y="1114850"/>
            <a:ext cx="3549600" cy="3667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a:t>
            </a:r>
            <a:r>
              <a:rPr lang="en"/>
              <a:t>easurements that might be correlated</a:t>
            </a:r>
            <a:endParaRPr/>
          </a:p>
          <a:p>
            <a:pPr indent="-311150" lvl="0" marL="457200" rtl="0" algn="l">
              <a:spcBef>
                <a:spcPts val="0"/>
              </a:spcBef>
              <a:spcAft>
                <a:spcPts val="0"/>
              </a:spcAft>
              <a:buSzPts val="1300"/>
              <a:buChar char="-"/>
            </a:pPr>
            <a:r>
              <a:rPr lang="en"/>
              <a:t>Multicollinearity</a:t>
            </a:r>
            <a:endParaRPr/>
          </a:p>
          <a:p>
            <a:pPr indent="-311150" lvl="0" marL="457200" rtl="0" algn="l">
              <a:spcBef>
                <a:spcPts val="0"/>
              </a:spcBef>
              <a:spcAft>
                <a:spcPts val="0"/>
              </a:spcAft>
              <a:buSzPts val="1300"/>
              <a:buChar char="-"/>
            </a:pPr>
            <a:r>
              <a:rPr lang="en"/>
              <a:t>Examples</a:t>
            </a:r>
            <a:endParaRPr/>
          </a:p>
          <a:p>
            <a:pPr indent="-298450" lvl="1" marL="914400" rtl="0" algn="l">
              <a:spcBef>
                <a:spcPts val="0"/>
              </a:spcBef>
              <a:spcAft>
                <a:spcPts val="0"/>
              </a:spcAft>
              <a:buSzPts val="1100"/>
              <a:buChar char="-"/>
            </a:pPr>
            <a:r>
              <a:rPr lang="en"/>
              <a:t>Flower petal width, </a:t>
            </a:r>
            <a:r>
              <a:rPr lang="en"/>
              <a:t>length, and area</a:t>
            </a:r>
            <a:endParaRPr/>
          </a:p>
          <a:p>
            <a:pPr indent="-298450" lvl="1" marL="914400" rtl="0" algn="l">
              <a:spcBef>
                <a:spcPts val="0"/>
              </a:spcBef>
              <a:spcAft>
                <a:spcPts val="0"/>
              </a:spcAft>
              <a:buSzPts val="1100"/>
              <a:buChar char="-"/>
            </a:pPr>
            <a:r>
              <a:rPr lang="en"/>
              <a:t>Blood pressure, Fat, Cholesteral</a:t>
            </a:r>
            <a:endParaRPr/>
          </a:p>
        </p:txBody>
      </p:sp>
      <p:sp>
        <p:nvSpPr>
          <p:cNvPr id="167" name="Google Shape;167;p18"/>
          <p:cNvSpPr/>
          <p:nvPr/>
        </p:nvSpPr>
        <p:spPr>
          <a:xfrm>
            <a:off x="4870775" y="855100"/>
            <a:ext cx="4129200" cy="4040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168" name="Google Shape;168;p18"/>
          <p:cNvPicPr preferRelativeResize="0"/>
          <p:nvPr/>
        </p:nvPicPr>
        <p:blipFill>
          <a:blip r:embed="rId3">
            <a:alphaModFix/>
          </a:blip>
          <a:stretch>
            <a:fillRect/>
          </a:stretch>
        </p:blipFill>
        <p:spPr>
          <a:xfrm>
            <a:off x="4944675" y="949125"/>
            <a:ext cx="3852651" cy="3852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Dependent Data: Clustered </a:t>
            </a:r>
            <a:r>
              <a:rPr lang="en"/>
              <a:t>Measurements</a:t>
            </a:r>
            <a:endParaRPr/>
          </a:p>
        </p:txBody>
      </p:sp>
      <p:sp>
        <p:nvSpPr>
          <p:cNvPr id="174" name="Google Shape;174;p19"/>
          <p:cNvSpPr txBox="1"/>
          <p:nvPr>
            <p:ph idx="1" type="body"/>
          </p:nvPr>
        </p:nvSpPr>
        <p:spPr>
          <a:xfrm>
            <a:off x="1353525" y="1170900"/>
            <a:ext cx="2939100" cy="3667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Data that is group dependent</a:t>
            </a:r>
            <a:endParaRPr/>
          </a:p>
          <a:p>
            <a:pPr indent="-311150" lvl="0" marL="457200" rtl="0" algn="l">
              <a:spcBef>
                <a:spcPts val="0"/>
              </a:spcBef>
              <a:spcAft>
                <a:spcPts val="0"/>
              </a:spcAft>
              <a:buSzPts val="1300"/>
              <a:buChar char="-"/>
            </a:pPr>
            <a:r>
              <a:rPr lang="en"/>
              <a:t>Examples</a:t>
            </a:r>
            <a:endParaRPr/>
          </a:p>
          <a:p>
            <a:pPr indent="-311150" lvl="0" marL="914400" rtl="0" algn="l">
              <a:spcBef>
                <a:spcPts val="0"/>
              </a:spcBef>
              <a:spcAft>
                <a:spcPts val="0"/>
              </a:spcAft>
              <a:buSzPts val="1300"/>
              <a:buChar char="-"/>
            </a:pPr>
            <a:r>
              <a:rPr lang="en"/>
              <a:t>Species</a:t>
            </a:r>
            <a:endParaRPr/>
          </a:p>
          <a:p>
            <a:pPr indent="-311150" lvl="0" marL="914400" rtl="0" algn="l">
              <a:spcBef>
                <a:spcPts val="0"/>
              </a:spcBef>
              <a:spcAft>
                <a:spcPts val="0"/>
              </a:spcAft>
              <a:buSzPts val="1300"/>
              <a:buChar char="-"/>
            </a:pPr>
            <a:r>
              <a:rPr lang="en"/>
              <a:t>Social circles</a:t>
            </a:r>
            <a:endParaRPr/>
          </a:p>
          <a:p>
            <a:pPr indent="-311150" lvl="0" marL="914400" rtl="0" algn="l">
              <a:spcBef>
                <a:spcPts val="0"/>
              </a:spcBef>
              <a:spcAft>
                <a:spcPts val="0"/>
              </a:spcAft>
              <a:buSzPts val="1300"/>
              <a:buChar char="-"/>
            </a:pPr>
            <a:r>
              <a:rPr lang="en"/>
              <a:t>Sports teams</a:t>
            </a:r>
            <a:endParaRPr/>
          </a:p>
          <a:p>
            <a:pPr indent="-311150" lvl="0" marL="914400" rtl="0" algn="l">
              <a:spcBef>
                <a:spcPts val="0"/>
              </a:spcBef>
              <a:spcAft>
                <a:spcPts val="0"/>
              </a:spcAft>
              <a:buSzPts val="1300"/>
              <a:buChar char="-"/>
            </a:pPr>
            <a:r>
              <a:rPr lang="en"/>
              <a:t>Data related as groups</a:t>
            </a:r>
            <a:endParaRPr/>
          </a:p>
          <a:p>
            <a:pPr indent="0" lvl="0" marL="0" rtl="0" algn="l">
              <a:spcBef>
                <a:spcPts val="1200"/>
              </a:spcBef>
              <a:spcAft>
                <a:spcPts val="1200"/>
              </a:spcAft>
              <a:buNone/>
            </a:pPr>
            <a:r>
              <a:t/>
            </a:r>
            <a:endParaRPr/>
          </a:p>
        </p:txBody>
      </p:sp>
      <p:sp>
        <p:nvSpPr>
          <p:cNvPr id="175" name="Google Shape;175;p19"/>
          <p:cNvSpPr/>
          <p:nvPr/>
        </p:nvSpPr>
        <p:spPr>
          <a:xfrm>
            <a:off x="4436100" y="1170900"/>
            <a:ext cx="4636500" cy="290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176" name="Google Shape;176;p19"/>
          <p:cNvPicPr preferRelativeResize="0"/>
          <p:nvPr/>
        </p:nvPicPr>
        <p:blipFill>
          <a:blip r:embed="rId3">
            <a:alphaModFix/>
          </a:blip>
          <a:stretch>
            <a:fillRect/>
          </a:stretch>
        </p:blipFill>
        <p:spPr>
          <a:xfrm>
            <a:off x="4853238" y="1239375"/>
            <a:ext cx="3802216" cy="2767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Dependent Data: </a:t>
            </a:r>
            <a:r>
              <a:rPr lang="en"/>
              <a:t>Repeated</a:t>
            </a:r>
            <a:r>
              <a:rPr lang="en"/>
              <a:t> Measures</a:t>
            </a:r>
            <a:endParaRPr/>
          </a:p>
        </p:txBody>
      </p:sp>
      <p:sp>
        <p:nvSpPr>
          <p:cNvPr id="182" name="Google Shape;182;p20"/>
          <p:cNvSpPr txBox="1"/>
          <p:nvPr>
            <p:ph idx="1" type="body"/>
          </p:nvPr>
        </p:nvSpPr>
        <p:spPr>
          <a:xfrm>
            <a:off x="509800" y="1582075"/>
            <a:ext cx="4111500" cy="237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Char char="-"/>
            </a:pPr>
            <a:r>
              <a:rPr lang="en"/>
              <a:t>Repeated measures data involve collecting multiple observations on the same subjects or units under different conditions or time points.</a:t>
            </a:r>
            <a:endParaRPr/>
          </a:p>
          <a:p>
            <a:pPr indent="-311150" lvl="0" marL="457200" rtl="0" algn="l">
              <a:spcBef>
                <a:spcPts val="0"/>
              </a:spcBef>
              <a:spcAft>
                <a:spcPts val="0"/>
              </a:spcAft>
              <a:buSzPts val="1300"/>
              <a:buChar char="-"/>
            </a:pPr>
            <a:r>
              <a:rPr lang="en"/>
              <a:t>Temporal dependence</a:t>
            </a:r>
            <a:endParaRPr/>
          </a:p>
          <a:p>
            <a:pPr indent="-311150" lvl="0" marL="457200" rtl="0" algn="l">
              <a:spcBef>
                <a:spcPts val="0"/>
              </a:spcBef>
              <a:spcAft>
                <a:spcPts val="0"/>
              </a:spcAft>
              <a:buSzPts val="1300"/>
              <a:buChar char="-"/>
            </a:pPr>
            <a:r>
              <a:rPr lang="en"/>
              <a:t>Multiple measurements at a field site over time</a:t>
            </a:r>
            <a:endParaRPr/>
          </a:p>
          <a:p>
            <a:pPr indent="0" lvl="0" marL="0" rtl="0" algn="l">
              <a:spcBef>
                <a:spcPts val="1200"/>
              </a:spcBef>
              <a:spcAft>
                <a:spcPts val="1200"/>
              </a:spcAft>
              <a:buNone/>
            </a:pPr>
            <a:r>
              <a:t/>
            </a:r>
            <a:endParaRPr/>
          </a:p>
        </p:txBody>
      </p:sp>
      <p:sp>
        <p:nvSpPr>
          <p:cNvPr id="183" name="Google Shape;183;p20"/>
          <p:cNvSpPr/>
          <p:nvPr/>
        </p:nvSpPr>
        <p:spPr>
          <a:xfrm>
            <a:off x="4517500" y="1201950"/>
            <a:ext cx="4506600" cy="308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184" name="Google Shape;184;p20"/>
          <p:cNvPicPr preferRelativeResize="0"/>
          <p:nvPr/>
        </p:nvPicPr>
        <p:blipFill>
          <a:blip r:embed="rId3">
            <a:alphaModFix/>
          </a:blip>
          <a:stretch>
            <a:fillRect/>
          </a:stretch>
        </p:blipFill>
        <p:spPr>
          <a:xfrm>
            <a:off x="4621300" y="1392200"/>
            <a:ext cx="4250001" cy="2705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Dependent Data: Longitudinal Data</a:t>
            </a:r>
            <a:endParaRPr/>
          </a:p>
        </p:txBody>
      </p:sp>
      <p:sp>
        <p:nvSpPr>
          <p:cNvPr id="190" name="Google Shape;190;p21"/>
          <p:cNvSpPr txBox="1"/>
          <p:nvPr>
            <p:ph idx="1" type="body"/>
          </p:nvPr>
        </p:nvSpPr>
        <p:spPr>
          <a:xfrm>
            <a:off x="107325" y="1493550"/>
            <a:ext cx="4111500" cy="237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23850" lvl="0" marL="457200" rtl="0" algn="l">
              <a:spcBef>
                <a:spcPts val="1200"/>
              </a:spcBef>
              <a:spcAft>
                <a:spcPts val="0"/>
              </a:spcAft>
              <a:buSzPts val="1500"/>
              <a:buChar char="-"/>
            </a:pPr>
            <a:r>
              <a:rPr lang="en" sz="1500"/>
              <a:t>Multiple observations on the same subjects or units over an extended period</a:t>
            </a:r>
            <a:endParaRPr sz="1500"/>
          </a:p>
          <a:p>
            <a:pPr indent="-323850" lvl="0" marL="457200" rtl="0" algn="l">
              <a:spcBef>
                <a:spcPts val="0"/>
              </a:spcBef>
              <a:spcAft>
                <a:spcPts val="0"/>
              </a:spcAft>
              <a:buSzPts val="1500"/>
              <a:buChar char="-"/>
            </a:pPr>
            <a:r>
              <a:rPr lang="en" sz="1500"/>
              <a:t>Looking at the trajectories of individuals over time</a:t>
            </a:r>
            <a:endParaRPr sz="1700"/>
          </a:p>
          <a:p>
            <a:pPr indent="0" lvl="0" marL="0" rtl="0" algn="l">
              <a:spcBef>
                <a:spcPts val="1200"/>
              </a:spcBef>
              <a:spcAft>
                <a:spcPts val="1200"/>
              </a:spcAft>
              <a:buNone/>
            </a:pPr>
            <a:r>
              <a:t/>
            </a:r>
            <a:endParaRPr/>
          </a:p>
        </p:txBody>
      </p:sp>
      <p:sp>
        <p:nvSpPr>
          <p:cNvPr id="191" name="Google Shape;191;p21"/>
          <p:cNvSpPr/>
          <p:nvPr/>
        </p:nvSpPr>
        <p:spPr>
          <a:xfrm>
            <a:off x="4093925" y="1571500"/>
            <a:ext cx="4817400" cy="269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192" name="Google Shape;192;p21"/>
          <p:cNvPicPr preferRelativeResize="0"/>
          <p:nvPr/>
        </p:nvPicPr>
        <p:blipFill>
          <a:blip r:embed="rId3">
            <a:alphaModFix/>
          </a:blip>
          <a:stretch>
            <a:fillRect/>
          </a:stretch>
        </p:blipFill>
        <p:spPr>
          <a:xfrm>
            <a:off x="4093925" y="1762721"/>
            <a:ext cx="4817500" cy="2499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