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501a4428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501a4428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501a4428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501a4428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501a4428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501a4428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501a4428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501a4428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501a4428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501a4428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96b93e7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96b93e7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d603919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d603919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1eabd13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1eabd13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501a442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501a442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01a442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501a442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501a442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501a442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501a4428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501a4428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501a4428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501a442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alpython.com/k-means-clustering-python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ealpython.com/k-means-clustering-python/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www.mathsisfun.com/data/least-squares-regression.html" TargetMode="External"/><Relationship Id="rId5" Type="http://schemas.openxmlformats.org/officeDocument/2006/relationships/hyperlink" Target="https://www.slideserve.com/brenda-warren/regression-analysis-and-multiple-regression" TargetMode="External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datacamp.com/community/tutorials/principal-component-analysis-in-pyth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stats.stackexchange.com/questions/320743/why-are-eigenvectors-the-principal-components-in-principal-component-analysi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ryanhanson.github.io/LearnPCA/articles/Scores_Loading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08375" y="1245575"/>
            <a:ext cx="5337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Multidimensional</a:t>
            </a:r>
            <a:r>
              <a:rPr lang="en" sz="5000"/>
              <a:t> Data Analysis</a:t>
            </a:r>
            <a:endParaRPr sz="5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3036700"/>
            <a:ext cx="3952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From: GradQuant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Host: Michael Remington (He/Him)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Table of Contents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099200"/>
            <a:ext cx="70389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Definitions and Background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Introductory Visualizations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Principal Component Analysis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Char char="●"/>
            </a:pPr>
            <a:r>
              <a:rPr lang="en" sz="2500">
                <a:solidFill>
                  <a:schemeClr val="lt2"/>
                </a:solidFill>
              </a:rPr>
              <a:t>Cluster Analysis </a:t>
            </a:r>
            <a:endParaRPr sz="2500">
              <a:solidFill>
                <a:schemeClr val="lt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Multidimensional Linear Models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Algorithms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116150"/>
            <a:ext cx="7038900" cy="31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cluster data?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New knowledge of the domain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Could be useful to have algorithmically categorized groups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 types of clustering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Partition Clustering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Hierarchical</a:t>
            </a:r>
            <a:r>
              <a:rPr lang="en" sz="1600"/>
              <a:t> Clustering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Density Based Clustering</a:t>
            </a:r>
            <a:endParaRPr sz="1600"/>
          </a:p>
        </p:txBody>
      </p:sp>
      <p:sp>
        <p:nvSpPr>
          <p:cNvPr id="199" name="Google Shape;199;p23"/>
          <p:cNvSpPr txBox="1"/>
          <p:nvPr/>
        </p:nvSpPr>
        <p:spPr>
          <a:xfrm>
            <a:off x="666825" y="4558825"/>
            <a:ext cx="379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K-Means Clustering in Python: A Practical Guide – Real Python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Partition Clustering Algorithm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660700" y="4479225"/>
            <a:ext cx="413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K-Means Clustering in Python: A Practical Guide – Real Python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850" y="2083261"/>
            <a:ext cx="7038901" cy="1970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Table of Contents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099200"/>
            <a:ext cx="70389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Definitions and Background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Exploratory Data Analysis (EDA)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Principal Component Analysis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Cluster Analysis</a:t>
            </a:r>
            <a:r>
              <a:rPr lang="en" sz="2500">
                <a:solidFill>
                  <a:schemeClr val="lt2"/>
                </a:solidFill>
              </a:rPr>
              <a:t> </a:t>
            </a:r>
            <a:endParaRPr sz="2500">
              <a:solidFill>
                <a:schemeClr val="lt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Char char="●"/>
            </a:pPr>
            <a:r>
              <a:rPr lang="en" sz="2500">
                <a:solidFill>
                  <a:schemeClr val="lt2"/>
                </a:solidFill>
              </a:rPr>
              <a:t>Multidimensional Linear Models</a:t>
            </a:r>
            <a:endParaRPr sz="2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Dimensional Regression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20200" y="1178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Y</a:t>
            </a:r>
            <a:r>
              <a:rPr baseline="-25000" lang="en" sz="2200"/>
              <a:t>hat</a:t>
            </a:r>
            <a:r>
              <a:rPr lang="en" sz="2200"/>
              <a:t>=B</a:t>
            </a:r>
            <a:r>
              <a:rPr baseline="-25000" lang="en" sz="2200"/>
              <a:t>1 </a:t>
            </a:r>
            <a:r>
              <a:rPr lang="en" sz="2200"/>
              <a:t>x</a:t>
            </a:r>
            <a:r>
              <a:rPr baseline="-25000" lang="en" sz="2200"/>
              <a:t>1</a:t>
            </a:r>
            <a:r>
              <a:rPr lang="en" sz="2200"/>
              <a:t> + B</a:t>
            </a:r>
            <a:r>
              <a:rPr baseline="-25000" lang="en" sz="2200"/>
              <a:t>2</a:t>
            </a:r>
            <a:r>
              <a:rPr lang="en" sz="2200"/>
              <a:t>x</a:t>
            </a:r>
            <a:r>
              <a:rPr baseline="-25000" lang="en" sz="2200"/>
              <a:t>2</a:t>
            </a:r>
            <a:r>
              <a:rPr lang="en" sz="2200"/>
              <a:t> …. + B</a:t>
            </a:r>
            <a:r>
              <a:rPr baseline="-25000" lang="en" sz="2200"/>
              <a:t>0</a:t>
            </a:r>
            <a:endParaRPr baseline="-25000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20" name="Google Shape;220;p26"/>
          <p:cNvSpPr/>
          <p:nvPr/>
        </p:nvSpPr>
        <p:spPr>
          <a:xfrm>
            <a:off x="1250775" y="1795963"/>
            <a:ext cx="2592900" cy="252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50" y="1880150"/>
            <a:ext cx="23622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836175" y="4532625"/>
            <a:ext cx="655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Least Squares Regression (mathsisfun.com)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ato"/>
              <a:buChar char="●"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PPT - Regression Analysis and Multiple Regression PowerPoint Presentation - ID:6143176 (slideserve.com)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756650"/>
            <a:ext cx="3653875" cy="2740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/>
          <p:nvPr/>
        </p:nvSpPr>
        <p:spPr>
          <a:xfrm>
            <a:off x="3984100" y="2845800"/>
            <a:ext cx="470700" cy="61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500" y="820625"/>
            <a:ext cx="5585300" cy="37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Table of Contents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099200"/>
            <a:ext cx="70389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Definitions and Background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Exploratory</a:t>
            </a:r>
            <a:r>
              <a:rPr lang="en" sz="2500"/>
              <a:t> Data Analysis (EDA)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Principal Component Analysis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Cluster Analysis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Multidimensional Linear Models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Table of Contents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099200"/>
            <a:ext cx="70389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Definitions and Background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Char char="●"/>
            </a:pPr>
            <a:r>
              <a:rPr lang="en" sz="2500">
                <a:solidFill>
                  <a:schemeClr val="lt2"/>
                </a:solidFill>
              </a:rPr>
              <a:t>Exploratory Data Analysis (EDA)</a:t>
            </a:r>
            <a:endParaRPr sz="2500">
              <a:solidFill>
                <a:schemeClr val="lt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Principal Component Analysis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Cluster Analysis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Multidimensional Linear Models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Python Script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Table of Contents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099200"/>
            <a:ext cx="70389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Definitions and Background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Exploratory Data Analysis (EDA)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Char char="●"/>
            </a:pPr>
            <a:r>
              <a:rPr lang="en" sz="2500">
                <a:solidFill>
                  <a:schemeClr val="lt2"/>
                </a:solidFill>
              </a:rPr>
              <a:t>Principal Component Analysis</a:t>
            </a:r>
            <a:endParaRPr sz="2500">
              <a:solidFill>
                <a:schemeClr val="lt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Cluster Analysis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Multidimensional Linear Models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Principle Component Analysis?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PCA: An algorithm that reduces the </a:t>
            </a:r>
            <a:r>
              <a:rPr lang="en" sz="1700"/>
              <a:t>dimensionality</a:t>
            </a:r>
            <a:r>
              <a:rPr lang="en" sz="1700"/>
              <a:t> of high </a:t>
            </a:r>
            <a:r>
              <a:rPr lang="en" sz="1700"/>
              <a:t>dimensional</a:t>
            </a:r>
            <a:r>
              <a:rPr lang="en" sz="1700"/>
              <a:t> </a:t>
            </a:r>
            <a:r>
              <a:rPr lang="en" sz="1700"/>
              <a:t>vector</a:t>
            </a:r>
            <a:r>
              <a:rPr lang="en" sz="1700"/>
              <a:t> space.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Lay terms: Distils lots of information from many different variables into a few variables called ‘</a:t>
            </a:r>
            <a:r>
              <a:rPr lang="en" sz="1700"/>
              <a:t>Principal</a:t>
            </a:r>
            <a:r>
              <a:rPr lang="en" sz="1700"/>
              <a:t> </a:t>
            </a:r>
            <a:r>
              <a:rPr lang="en" sz="1700"/>
              <a:t>Components</a:t>
            </a:r>
            <a:r>
              <a:rPr lang="en" sz="1700"/>
              <a:t>’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you know linear </a:t>
            </a:r>
            <a:r>
              <a:rPr lang="en" sz="1700"/>
              <a:t>algebra</a:t>
            </a:r>
            <a:r>
              <a:rPr lang="en" sz="1700"/>
              <a:t> we are reducing vectors down to their eigen vectors and eigen values</a:t>
            </a:r>
            <a:endParaRPr sz="1700"/>
          </a:p>
        </p:txBody>
      </p:sp>
      <p:sp>
        <p:nvSpPr>
          <p:cNvPr id="171" name="Google Shape;171;p19"/>
          <p:cNvSpPr txBox="1"/>
          <p:nvPr/>
        </p:nvSpPr>
        <p:spPr>
          <a:xfrm>
            <a:off x="480850" y="4696975"/>
            <a:ext cx="602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Python PCA (Principal Component Analysis) with Sklearn - DataCamp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03" y="1463951"/>
            <a:ext cx="6389951" cy="25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312500" y="4643350"/>
            <a:ext cx="674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"/>
              </a:rPr>
              <a:t>machine learning - *Why* are eigenvectors the principal components in Principal Component Analysis? - Cross Validated (stackexchange.com)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Scores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Loading scores is a metric which is a link between vectors on the principle component analysis and the original. It explains how variables explain the variance of the principal components.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Loading scores range from -1 and 1. Variables with a larger absolute magnitude loading score explain contribute more to the specific PC new geometry.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means the variables presence contributes to the structure of the principal component.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-1 means the </a:t>
            </a:r>
            <a:r>
              <a:rPr lang="en" sz="1600"/>
              <a:t>absence</a:t>
            </a:r>
            <a:r>
              <a:rPr lang="en" sz="1600"/>
              <a:t> of the vector is what is causing this new geometry.</a:t>
            </a:r>
            <a:endParaRPr sz="1600"/>
          </a:p>
        </p:txBody>
      </p:sp>
      <p:sp>
        <p:nvSpPr>
          <p:cNvPr id="186" name="Google Shape;186;p21"/>
          <p:cNvSpPr txBox="1"/>
          <p:nvPr/>
        </p:nvSpPr>
        <p:spPr>
          <a:xfrm>
            <a:off x="711450" y="4600375"/>
            <a:ext cx="684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Understanding Scores and Loadings • LearnPCA (bryanhanson.github.io)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