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FECAC7-7C35-4AAA-83E9-9200BD24515E}">
  <a:tblStyle styleId="{EDFECAC7-7C35-4AAA-83E9-9200BD245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c529b7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c529b7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c529b73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c529b73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f0e3d5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f0e3d5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f0e3d58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f0e3d58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c529b7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c529b7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c529b74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c529b74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928f379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928f379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28f379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928f379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28f379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928f379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f0e3d58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f0e3d58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603919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603919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928f379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928f379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9955e1c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9955e1c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603919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d60391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e9955e1c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e9955e1c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c6927a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c6927a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9955e1c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e9955e1c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e9955e1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e9955e1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c529b73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c529b73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9325" y="1251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Categorical Data Analysis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036700"/>
            <a:ext cx="395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From: GradQuant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Host: Michael Remington (He/Him)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998" y="986075"/>
            <a:ext cx="2261375" cy="34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498050" y="4645475"/>
            <a:ext cx="568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from: https://insightoriel.com/what-is-boxplot-box-and-whisker-plot/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 Plot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97" y="1191050"/>
            <a:ext cx="3749601" cy="33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532375" y="4757100"/>
            <a:ext cx="815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from: https://www.researchgate.net/figure/Explanation-of-Violin-plot-Densities-are-estimated-using-a-Gaussian-kernel-density_fig15_329035470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Grouping, Pivoting, and Manipulating Categorical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Contingency Tables and Bayesian Statistics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Contingency</a:t>
            </a:r>
            <a:r>
              <a:rPr lang="en"/>
              <a:t> Tables </a:t>
            </a:r>
            <a:endParaRPr/>
          </a:p>
        </p:txBody>
      </p:sp>
      <p:graphicFrame>
        <p:nvGraphicFramePr>
          <p:cNvPr id="219" name="Google Shape;219;p25"/>
          <p:cNvGraphicFramePr/>
          <p:nvPr/>
        </p:nvGraphicFramePr>
        <p:xfrm>
          <a:off x="952500" y="168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{EDFECAC7-7C35-4AAA-83E9-9200BD24515E}</a:tableStyleId>
              </a:tblPr>
              <a:tblGrid>
                <a:gridCol w="2413000"/>
                <a:gridCol w="2413000"/>
                <a:gridCol w="2413000"/>
              </a:tblGrid>
              <a:tr h="7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1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1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100">
                          <a:solidFill>
                            <a:schemeClr val="accent2"/>
                          </a:solidFill>
                        </a:rPr>
                        <a:t>Child</a:t>
                      </a:r>
                      <a:endParaRPr b="1"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>
                          <a:solidFill>
                            <a:schemeClr val="accent2"/>
                          </a:solidFill>
                        </a:rPr>
                        <a:t>52</a:t>
                      </a:r>
                      <a:endParaRPr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>
                          <a:solidFill>
                            <a:schemeClr val="accent2"/>
                          </a:solidFill>
                        </a:rPr>
                        <a:t>57</a:t>
                      </a:r>
                      <a:endParaRPr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100">
                          <a:solidFill>
                            <a:schemeClr val="accent2"/>
                          </a:solidFill>
                        </a:rPr>
                        <a:t>Adult</a:t>
                      </a:r>
                      <a:endParaRPr b="1"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>
                          <a:solidFill>
                            <a:schemeClr val="accent2"/>
                          </a:solidFill>
                        </a:rPr>
                        <a:t>1438</a:t>
                      </a:r>
                      <a:endParaRPr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>
                          <a:solidFill>
                            <a:schemeClr val="accent2"/>
                          </a:solidFill>
                        </a:rPr>
                        <a:t>654</a:t>
                      </a:r>
                      <a:endParaRPr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Theorum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950" y="1307850"/>
            <a:ext cx="4630848" cy="3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Example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p(child|survived) = p(survived|child)*p(child)</a:t>
            </a:r>
            <a:endParaRPr sz="2200"/>
          </a:p>
        </p:txBody>
      </p:sp>
      <p:cxnSp>
        <p:nvCxnSpPr>
          <p:cNvPr id="233" name="Google Shape;233;p27"/>
          <p:cNvCxnSpPr/>
          <p:nvPr/>
        </p:nvCxnSpPr>
        <p:spPr>
          <a:xfrm flipH="1" rot="10800000">
            <a:off x="3725800" y="2014300"/>
            <a:ext cx="3008400" cy="258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7"/>
          <p:cNvSpPr txBox="1"/>
          <p:nvPr/>
        </p:nvSpPr>
        <p:spPr>
          <a:xfrm>
            <a:off x="3872750" y="2161125"/>
            <a:ext cx="254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p(survived)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p(child)</a:t>
            </a:r>
            <a:endParaRPr/>
          </a:p>
        </p:txBody>
      </p:sp>
      <p:graphicFrame>
        <p:nvGraphicFramePr>
          <p:cNvPr id="240" name="Google Shape;240;p28"/>
          <p:cNvGraphicFramePr/>
          <p:nvPr/>
        </p:nvGraphicFramePr>
        <p:xfrm>
          <a:off x="617625" y="167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{EDFECAC7-7C35-4AAA-83E9-9200BD24515E}</a:tableStyleId>
              </a:tblPr>
              <a:tblGrid>
                <a:gridCol w="961825"/>
                <a:gridCol w="961825"/>
                <a:gridCol w="961825"/>
              </a:tblGrid>
              <a:tr h="7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Child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52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57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Adult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1438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654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28"/>
          <p:cNvSpPr/>
          <p:nvPr/>
        </p:nvSpPr>
        <p:spPr>
          <a:xfrm>
            <a:off x="3692300" y="2309850"/>
            <a:ext cx="1588500" cy="10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Marginalize</a:t>
            </a:r>
            <a:endParaRPr/>
          </a:p>
        </p:txBody>
      </p:sp>
      <p:graphicFrame>
        <p:nvGraphicFramePr>
          <p:cNvPr id="242" name="Google Shape;242;p28"/>
          <p:cNvGraphicFramePr/>
          <p:nvPr/>
        </p:nvGraphicFramePr>
        <p:xfrm>
          <a:off x="5375275" y="1460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{EDFECAC7-7C35-4AAA-83E9-9200BD24515E}</a:tableStyleId>
              </a:tblPr>
              <a:tblGrid>
                <a:gridCol w="1084050"/>
                <a:gridCol w="2380925"/>
              </a:tblGrid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2"/>
                          </a:solidFill>
                        </a:rPr>
                        <a:t>Child</a:t>
                      </a:r>
                      <a:endParaRPr b="1" sz="19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52+57=109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2"/>
                          </a:solidFill>
                        </a:rPr>
                        <a:t>Adult</a:t>
                      </a:r>
                      <a:endParaRPr b="1" sz="19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1438+654=2092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p(child)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109/(109+2092)=0.0495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p(survive)</a:t>
            </a:r>
            <a:endParaRPr/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617625" y="167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{EDFECAC7-7C35-4AAA-83E9-9200BD24515E}</a:tableStyleId>
              </a:tblPr>
              <a:tblGrid>
                <a:gridCol w="961825"/>
                <a:gridCol w="961825"/>
                <a:gridCol w="961825"/>
              </a:tblGrid>
              <a:tr h="7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Child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52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57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Adult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1438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654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29"/>
          <p:cNvSpPr/>
          <p:nvPr/>
        </p:nvSpPr>
        <p:spPr>
          <a:xfrm>
            <a:off x="3692300" y="2309850"/>
            <a:ext cx="1588500" cy="10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Marginalize</a:t>
            </a:r>
            <a:endParaRPr/>
          </a:p>
        </p:txBody>
      </p:sp>
      <p:graphicFrame>
        <p:nvGraphicFramePr>
          <p:cNvPr id="250" name="Google Shape;250;p29"/>
          <p:cNvGraphicFramePr/>
          <p:nvPr/>
        </p:nvGraphicFramePr>
        <p:xfrm>
          <a:off x="5355375" y="1816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{EDFECAC7-7C35-4AAA-83E9-9200BD24515E}</a:tableStyleId>
              </a:tblPr>
              <a:tblGrid>
                <a:gridCol w="993675"/>
                <a:gridCol w="993675"/>
                <a:gridCol w="993675"/>
              </a:tblGrid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24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24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p(survive)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5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52+1438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=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1490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57+654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=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711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711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1490+711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=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0.323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51" name="Google Shape;251;p29"/>
          <p:cNvCxnSpPr/>
          <p:nvPr/>
        </p:nvCxnSpPr>
        <p:spPr>
          <a:xfrm>
            <a:off x="7599325" y="2962450"/>
            <a:ext cx="498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p(survive|child)</a:t>
            </a:r>
            <a:endParaRPr/>
          </a:p>
        </p:txBody>
      </p:sp>
      <p:graphicFrame>
        <p:nvGraphicFramePr>
          <p:cNvPr id="257" name="Google Shape;257;p30"/>
          <p:cNvGraphicFramePr/>
          <p:nvPr/>
        </p:nvGraphicFramePr>
        <p:xfrm>
          <a:off x="617625" y="167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{EDFECAC7-7C35-4AAA-83E9-9200BD24515E}</a:tableStyleId>
              </a:tblPr>
              <a:tblGrid>
                <a:gridCol w="961825"/>
                <a:gridCol w="961825"/>
                <a:gridCol w="961825"/>
              </a:tblGrid>
              <a:tr h="7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Child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52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57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Adult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1438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654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30"/>
          <p:cNvSpPr/>
          <p:nvPr/>
        </p:nvSpPr>
        <p:spPr>
          <a:xfrm>
            <a:off x="3692300" y="2309850"/>
            <a:ext cx="1588500" cy="10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5911950" y="2022125"/>
            <a:ext cx="910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57</a:t>
            </a:r>
            <a:endParaRPr sz="3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" name="Google Shape;260;p30"/>
          <p:cNvCxnSpPr/>
          <p:nvPr/>
        </p:nvCxnSpPr>
        <p:spPr>
          <a:xfrm>
            <a:off x="5392525" y="2722025"/>
            <a:ext cx="1812000" cy="4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0"/>
          <p:cNvSpPr txBox="1"/>
          <p:nvPr/>
        </p:nvSpPr>
        <p:spPr>
          <a:xfrm>
            <a:off x="5315250" y="2865850"/>
            <a:ext cx="237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57+52+1438+654)</a:t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7299000" y="2494200"/>
            <a:ext cx="1502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= 0.523</a:t>
            </a:r>
            <a:endParaRPr sz="3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Grouping, Pivoting, and Manipulating Categorical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Contingency Tables and Bayesian Statistics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Logistic Regression</a:t>
            </a:r>
            <a:endParaRPr sz="2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Grouping, Pivoting, and Manipulating Categorical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</a:t>
            </a:r>
            <a:r>
              <a:rPr lang="en" sz="2500"/>
              <a:t>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Contingency</a:t>
            </a:r>
            <a:r>
              <a:rPr lang="en" sz="2500"/>
              <a:t> Tables and Bayesian Statistics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Logistic Regression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00" y="1567552"/>
            <a:ext cx="657349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2"/>
          <p:cNvSpPr txBox="1"/>
          <p:nvPr/>
        </p:nvSpPr>
        <p:spPr>
          <a:xfrm>
            <a:off x="579075" y="4585300"/>
            <a:ext cx="43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from: https://www.machinelearningplus.com/machine-learning/logistic-regression-tutorial-examples-r/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Definitions and Background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Grouping, Pivoting, and Manipulating Categorical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Contingency Tables and Bayesian Statistics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2550" y="531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What is Categorical Data?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54550" y="1375725"/>
            <a:ext cx="70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" sz="1517"/>
              <a:t>Usually discrete</a:t>
            </a:r>
            <a:endParaRPr sz="1517"/>
          </a:p>
          <a:p>
            <a:pPr indent="-3249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" sz="1517"/>
              <a:t>Quantitative or qualitative</a:t>
            </a:r>
            <a:endParaRPr sz="1517"/>
          </a:p>
          <a:p>
            <a:pPr indent="-3249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" sz="1517"/>
              <a:t>Can be a rank, a descriptive bucket, or a binary</a:t>
            </a:r>
            <a:endParaRPr sz="1517"/>
          </a:p>
          <a:p>
            <a:pPr indent="-3249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" sz="1517"/>
              <a:t>We use categorical variables to describe or label </a:t>
            </a:r>
            <a:r>
              <a:rPr lang="en" sz="1517"/>
              <a:t>phenomena</a:t>
            </a:r>
            <a:endParaRPr sz="1517"/>
          </a:p>
          <a:p>
            <a:pPr indent="-3249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" sz="1517"/>
              <a:t>Categories are useful as either explanatory (independent) variables or as response (Dependent) variables</a:t>
            </a:r>
            <a:endParaRPr sz="15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410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Examples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469250" y="978900"/>
            <a:ext cx="31590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2522"/>
              <a:t>Qualitative</a:t>
            </a:r>
            <a:endParaRPr sz="2522"/>
          </a:p>
        </p:txBody>
      </p:sp>
      <p:cxnSp>
        <p:nvCxnSpPr>
          <p:cNvPr id="160" name="Google Shape;160;p17"/>
          <p:cNvCxnSpPr/>
          <p:nvPr/>
        </p:nvCxnSpPr>
        <p:spPr>
          <a:xfrm flipH="1">
            <a:off x="4800225" y="978900"/>
            <a:ext cx="8400" cy="3503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 flipH="1" rot="10800000">
            <a:off x="1210750" y="1468500"/>
            <a:ext cx="7023900" cy="34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7"/>
          <p:cNvSpPr txBox="1"/>
          <p:nvPr>
            <p:ph idx="1" type="body"/>
          </p:nvPr>
        </p:nvSpPr>
        <p:spPr>
          <a:xfrm rot="-979">
            <a:off x="4918931" y="978907"/>
            <a:ext cx="31590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2522"/>
              <a:t>Quantitative</a:t>
            </a:r>
            <a:endParaRPr sz="2522"/>
          </a:p>
        </p:txBody>
      </p:sp>
      <p:sp>
        <p:nvSpPr>
          <p:cNvPr id="163" name="Google Shape;163;p17"/>
          <p:cNvSpPr txBox="1"/>
          <p:nvPr/>
        </p:nvSpPr>
        <p:spPr>
          <a:xfrm>
            <a:off x="755650" y="1691600"/>
            <a:ext cx="362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Binary/Boolean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Yes/No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Red, Yellow, Blue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Good, Average, Bad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West, East, North, South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918925" y="1775300"/>
            <a:ext cx="3623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Binary/Boolean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0/1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Rank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1st, 2nd,3rd ….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Tiers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1, 2, 3, …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Categories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Nominal</a:t>
            </a:r>
            <a:r>
              <a:rPr lang="en" sz="2000"/>
              <a:t>: 2 or more categories that do not have an intrinsic way of ordering them.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Example:</a:t>
            </a:r>
            <a:r>
              <a:rPr lang="en" sz="2000"/>
              <a:t> yes/no, states/countries, names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171" name="Google Shape;171;p18"/>
          <p:cNvCxnSpPr/>
          <p:nvPr/>
        </p:nvCxnSpPr>
        <p:spPr>
          <a:xfrm flipH="1" rot="10800000">
            <a:off x="1322625" y="3077400"/>
            <a:ext cx="6993300" cy="8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322625" y="3353750"/>
            <a:ext cx="70389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Ordinal</a:t>
            </a:r>
            <a:r>
              <a:rPr lang="en" sz="2000"/>
              <a:t>: 2 or more categories that do not have clear ability to be ordered.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Example:</a:t>
            </a:r>
            <a:r>
              <a:rPr lang="en" sz="2000"/>
              <a:t> rank, low/medium/high, tiers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3" name="Google Shape;173;p18"/>
          <p:cNvSpPr txBox="1"/>
          <p:nvPr/>
        </p:nvSpPr>
        <p:spPr>
          <a:xfrm>
            <a:off x="734800" y="4549850"/>
            <a:ext cx="797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https://stats.oarc.ucla.edu/other/mult-pkg/whatstat/what-is-the-difference-between-categorical-ordinal-and-interval-variables/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Pivoting, and Manipulating Categorical Data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Contingency Tables and Bayesian Statistics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(R Script)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Grouping, Pivoting, and Manipulating Categorical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Introductory Visualizations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Contingency Tables and Bayesian Statistics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