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91D439-989F-4556-B0F9-C0A7BE8AEB36}">
  <a:tblStyle styleId="{5D91D439-989F-4556-B0F9-C0A7BE8AEB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529b73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529b73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f0e3d58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f0e3d58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f0e3d58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f0e3d58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c529b74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c529b7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c529b74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c529b74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928f379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928f379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928f379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928f379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928f379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928f379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f0e3d58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f0e3d58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928f3792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928f3792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d603919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d603919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e9955e1c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e9955e1c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d603919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d603919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e9955e1c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e9955e1c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e9955e1c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e9955e1c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e9955e1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e9955e1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c529b73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c529b73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c529b7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c529b7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59325" y="12517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Categorical Data Analysis</a:t>
            </a:r>
            <a:endParaRPr sz="5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3036700"/>
            <a:ext cx="3952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From: GradQuant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Host: Michael Remington (He/Him)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Violin Plot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97" y="1191050"/>
            <a:ext cx="3749601" cy="33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/>
        </p:nvSpPr>
        <p:spPr>
          <a:xfrm>
            <a:off x="532375" y="4757100"/>
            <a:ext cx="815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from: https://www.researchgate.net/figure/Explanation-of-Violin-plot-Densities-are-estimated-using-a-Gaussian-kernel-density_fig15_329035470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Grouping, Pivoting, and Manipulating Categorical Data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Introductory Visualizations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Contingency Tables and Bayesian Statistics</a:t>
            </a:r>
            <a:endParaRPr sz="2500">
              <a:solidFill>
                <a:schemeClr val="lt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Logistic Regression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Contingency</a:t>
            </a:r>
            <a:r>
              <a:rPr lang="en"/>
              <a:t> Tables </a:t>
            </a:r>
            <a:endParaRPr/>
          </a:p>
        </p:txBody>
      </p:sp>
      <p:graphicFrame>
        <p:nvGraphicFramePr>
          <p:cNvPr id="210" name="Google Shape;210;p24"/>
          <p:cNvGraphicFramePr/>
          <p:nvPr/>
        </p:nvGraphicFramePr>
        <p:xfrm>
          <a:off x="952500" y="168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{5D91D439-989F-4556-B0F9-C0A7BE8AEB36}</a:tableStyleId>
              </a:tblPr>
              <a:tblGrid>
                <a:gridCol w="2413000"/>
                <a:gridCol w="2413000"/>
                <a:gridCol w="2413000"/>
              </a:tblGrid>
              <a:tr h="70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1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100">
                          <a:solidFill>
                            <a:schemeClr val="accent2"/>
                          </a:solidFill>
                        </a:rPr>
                        <a:t>No</a:t>
                      </a:r>
                      <a:endParaRPr b="1" sz="3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100">
                          <a:solidFill>
                            <a:schemeClr val="accent2"/>
                          </a:solidFill>
                        </a:rPr>
                        <a:t>Yes</a:t>
                      </a:r>
                      <a:endParaRPr b="1" sz="3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100">
                          <a:solidFill>
                            <a:schemeClr val="accent2"/>
                          </a:solidFill>
                        </a:rPr>
                        <a:t>Child</a:t>
                      </a:r>
                      <a:endParaRPr b="1" sz="3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>
                          <a:solidFill>
                            <a:schemeClr val="accent2"/>
                          </a:solidFill>
                        </a:rPr>
                        <a:t>52</a:t>
                      </a:r>
                      <a:endParaRPr sz="3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>
                          <a:solidFill>
                            <a:schemeClr val="accent2"/>
                          </a:solidFill>
                        </a:rPr>
                        <a:t>57</a:t>
                      </a:r>
                      <a:endParaRPr sz="3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100">
                          <a:solidFill>
                            <a:schemeClr val="accent2"/>
                          </a:solidFill>
                        </a:rPr>
                        <a:t>Adult</a:t>
                      </a:r>
                      <a:endParaRPr b="1" sz="3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>
                          <a:solidFill>
                            <a:schemeClr val="accent2"/>
                          </a:solidFill>
                        </a:rPr>
                        <a:t>1438</a:t>
                      </a:r>
                      <a:endParaRPr sz="3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100">
                          <a:solidFill>
                            <a:schemeClr val="accent2"/>
                          </a:solidFill>
                        </a:rPr>
                        <a:t>654</a:t>
                      </a:r>
                      <a:endParaRPr sz="3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Theorum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950" y="1307850"/>
            <a:ext cx="4630848" cy="33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Example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p(child|survived) = p(survived|child)*p(child)</a:t>
            </a:r>
            <a:endParaRPr sz="2200"/>
          </a:p>
        </p:txBody>
      </p:sp>
      <p:cxnSp>
        <p:nvCxnSpPr>
          <p:cNvPr id="224" name="Google Shape;224;p26"/>
          <p:cNvCxnSpPr/>
          <p:nvPr/>
        </p:nvCxnSpPr>
        <p:spPr>
          <a:xfrm flipH="1" rot="10800000">
            <a:off x="3725800" y="2014300"/>
            <a:ext cx="3008400" cy="258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6"/>
          <p:cNvSpPr txBox="1"/>
          <p:nvPr/>
        </p:nvSpPr>
        <p:spPr>
          <a:xfrm>
            <a:off x="3872750" y="2161125"/>
            <a:ext cx="254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p(survived)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p(child)</a:t>
            </a:r>
            <a:endParaRPr/>
          </a:p>
        </p:txBody>
      </p:sp>
      <p:graphicFrame>
        <p:nvGraphicFramePr>
          <p:cNvPr id="231" name="Google Shape;231;p27"/>
          <p:cNvGraphicFramePr/>
          <p:nvPr/>
        </p:nvGraphicFramePr>
        <p:xfrm>
          <a:off x="617625" y="1671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{5D91D439-989F-4556-B0F9-C0A7BE8AEB36}</a:tableStyleId>
              </a:tblPr>
              <a:tblGrid>
                <a:gridCol w="961825"/>
                <a:gridCol w="961825"/>
                <a:gridCol w="961825"/>
              </a:tblGrid>
              <a:tr h="71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No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Yes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Child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52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57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Adult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1438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654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p27"/>
          <p:cNvSpPr/>
          <p:nvPr/>
        </p:nvSpPr>
        <p:spPr>
          <a:xfrm>
            <a:off x="3692300" y="2309850"/>
            <a:ext cx="1588500" cy="10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Marginalize</a:t>
            </a:r>
            <a:endParaRPr/>
          </a:p>
        </p:txBody>
      </p:sp>
      <p:graphicFrame>
        <p:nvGraphicFramePr>
          <p:cNvPr id="233" name="Google Shape;233;p27"/>
          <p:cNvGraphicFramePr/>
          <p:nvPr/>
        </p:nvGraphicFramePr>
        <p:xfrm>
          <a:off x="5375275" y="1460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{5D91D439-989F-4556-B0F9-C0A7BE8AEB36}</a:tableStyleId>
              </a:tblPr>
              <a:tblGrid>
                <a:gridCol w="1084050"/>
                <a:gridCol w="2380925"/>
              </a:tblGrid>
              <a:tr h="65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accent2"/>
                          </a:solidFill>
                        </a:rPr>
                        <a:t>Child</a:t>
                      </a:r>
                      <a:endParaRPr b="1" sz="19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52+57=109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accent2"/>
                          </a:solidFill>
                        </a:rPr>
                        <a:t>Adult</a:t>
                      </a:r>
                      <a:endParaRPr b="1" sz="19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1438+654=2092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3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</a:rPr>
                        <a:t>p(child)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109/(109+2092)=0.0495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p(survive)</a:t>
            </a:r>
            <a:endParaRPr/>
          </a:p>
        </p:txBody>
      </p:sp>
      <p:graphicFrame>
        <p:nvGraphicFramePr>
          <p:cNvPr id="239" name="Google Shape;239;p28"/>
          <p:cNvGraphicFramePr/>
          <p:nvPr/>
        </p:nvGraphicFramePr>
        <p:xfrm>
          <a:off x="617625" y="1671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{5D91D439-989F-4556-B0F9-C0A7BE8AEB36}</a:tableStyleId>
              </a:tblPr>
              <a:tblGrid>
                <a:gridCol w="961825"/>
                <a:gridCol w="961825"/>
                <a:gridCol w="961825"/>
              </a:tblGrid>
              <a:tr h="71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No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Yes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Child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52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57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Adult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1438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654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28"/>
          <p:cNvSpPr/>
          <p:nvPr/>
        </p:nvSpPr>
        <p:spPr>
          <a:xfrm>
            <a:off x="3692300" y="2309850"/>
            <a:ext cx="1588500" cy="10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Marginalize</a:t>
            </a:r>
            <a:endParaRPr/>
          </a:p>
        </p:txBody>
      </p:sp>
      <p:graphicFrame>
        <p:nvGraphicFramePr>
          <p:cNvPr id="241" name="Google Shape;241;p28"/>
          <p:cNvGraphicFramePr/>
          <p:nvPr/>
        </p:nvGraphicFramePr>
        <p:xfrm>
          <a:off x="5355375" y="18161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{5D91D439-989F-4556-B0F9-C0A7BE8AEB36}</a:tableStyleId>
              </a:tblPr>
              <a:tblGrid>
                <a:gridCol w="993675"/>
                <a:gridCol w="993675"/>
                <a:gridCol w="993675"/>
              </a:tblGrid>
              <a:tr h="853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accent2"/>
                          </a:solidFill>
                        </a:rPr>
                        <a:t>No</a:t>
                      </a:r>
                      <a:endParaRPr b="1" sz="24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accent2"/>
                          </a:solidFill>
                        </a:rPr>
                        <a:t>Yes</a:t>
                      </a:r>
                      <a:endParaRPr b="1" sz="24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p(survive)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5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</a:rPr>
                        <a:t>52+1438</a:t>
                      </a:r>
                      <a:endParaRPr sz="15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</a:rPr>
                        <a:t>=</a:t>
                      </a:r>
                      <a:endParaRPr sz="15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</a:rPr>
                        <a:t>1490</a:t>
                      </a:r>
                      <a:endParaRPr sz="15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</a:rPr>
                        <a:t>57+654</a:t>
                      </a:r>
                      <a:endParaRPr sz="15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</a:rPr>
                        <a:t>=</a:t>
                      </a:r>
                      <a:endParaRPr sz="15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2"/>
                          </a:solidFill>
                        </a:rPr>
                        <a:t>711</a:t>
                      </a:r>
                      <a:endParaRPr sz="15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711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1490+711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=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0.323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242" name="Google Shape;242;p28"/>
          <p:cNvCxnSpPr/>
          <p:nvPr/>
        </p:nvCxnSpPr>
        <p:spPr>
          <a:xfrm>
            <a:off x="7599325" y="2962450"/>
            <a:ext cx="498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p(survive|child)</a:t>
            </a:r>
            <a:endParaRPr/>
          </a:p>
        </p:txBody>
      </p:sp>
      <p:graphicFrame>
        <p:nvGraphicFramePr>
          <p:cNvPr id="248" name="Google Shape;248;p29"/>
          <p:cNvGraphicFramePr/>
          <p:nvPr/>
        </p:nvGraphicFramePr>
        <p:xfrm>
          <a:off x="617625" y="1671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{5D91D439-989F-4556-B0F9-C0A7BE8AEB36}</a:tableStyleId>
              </a:tblPr>
              <a:tblGrid>
                <a:gridCol w="961825"/>
                <a:gridCol w="961825"/>
                <a:gridCol w="961825"/>
              </a:tblGrid>
              <a:tr h="71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No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Yes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Child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52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57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58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solidFill>
                            <a:schemeClr val="accent2"/>
                          </a:solidFill>
                        </a:rPr>
                        <a:t>Adult</a:t>
                      </a:r>
                      <a:endParaRPr b="1"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1438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2"/>
                          </a:solidFill>
                        </a:rPr>
                        <a:t>654</a:t>
                      </a:r>
                      <a:endParaRPr sz="22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9" name="Google Shape;249;p29"/>
          <p:cNvSpPr/>
          <p:nvPr/>
        </p:nvSpPr>
        <p:spPr>
          <a:xfrm>
            <a:off x="3692300" y="2309850"/>
            <a:ext cx="1588500" cy="10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5911950" y="2022125"/>
            <a:ext cx="910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57</a:t>
            </a:r>
            <a:endParaRPr sz="3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1" name="Google Shape;251;p29"/>
          <p:cNvCxnSpPr/>
          <p:nvPr/>
        </p:nvCxnSpPr>
        <p:spPr>
          <a:xfrm>
            <a:off x="5392525" y="2722025"/>
            <a:ext cx="1812000" cy="4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9"/>
          <p:cNvSpPr txBox="1"/>
          <p:nvPr/>
        </p:nvSpPr>
        <p:spPr>
          <a:xfrm>
            <a:off x="5315250" y="2865850"/>
            <a:ext cx="237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7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57+52+1438+654)</a:t>
            </a:r>
            <a:endParaRPr sz="17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7299000" y="2494200"/>
            <a:ext cx="1502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= 0.523</a:t>
            </a:r>
            <a:endParaRPr sz="3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Grouping, Pivoting, and Manipulating Categorical Data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Introductory Visualizations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Contingency Tables and Bayesian Statistics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Logistic Regression</a:t>
            </a:r>
            <a:endParaRPr sz="2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 Logistic Regression</a:t>
            </a:r>
            <a:endParaRPr/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300" y="1567552"/>
            <a:ext cx="6573491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/>
        </p:nvSpPr>
        <p:spPr>
          <a:xfrm>
            <a:off x="579075" y="4585300"/>
            <a:ext cx="43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from: https://www.machinelearningplus.com/machine-learning/logistic-regression-tutorial-examples-r/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Grouping, Pivoting, and Manipulating Categorical Data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Introductory </a:t>
            </a:r>
            <a:r>
              <a:rPr lang="en" sz="2500"/>
              <a:t>Visualizations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Contingency</a:t>
            </a:r>
            <a:r>
              <a:rPr lang="en" sz="2500"/>
              <a:t> Tables and Bayesian Statistics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Logistic Regression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Definitions and Background</a:t>
            </a:r>
            <a:endParaRPr sz="2500">
              <a:solidFill>
                <a:schemeClr val="lt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Grouping, Pivoting, and Manipulating Categorical Data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Introductory Visualizations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Contingency Tables and Bayesian Statistics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Logistic Regression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52550" y="531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What is Categorical Data?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54550" y="1375725"/>
            <a:ext cx="707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9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" sz="1517"/>
              <a:t>Usually discrete</a:t>
            </a:r>
            <a:endParaRPr sz="1517"/>
          </a:p>
          <a:p>
            <a:pPr indent="-3249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" sz="1517"/>
              <a:t>Quantitative or qualitative</a:t>
            </a:r>
            <a:endParaRPr sz="1517"/>
          </a:p>
          <a:p>
            <a:pPr indent="-3249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" sz="1517"/>
              <a:t>Can be a rank, a descriptive bucket, or a binary</a:t>
            </a:r>
            <a:endParaRPr sz="1517"/>
          </a:p>
          <a:p>
            <a:pPr indent="-3249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" sz="1517"/>
              <a:t>We use categorical variables to describe or label </a:t>
            </a:r>
            <a:r>
              <a:rPr lang="en" sz="1517"/>
              <a:t>phenomena</a:t>
            </a:r>
            <a:endParaRPr sz="1517"/>
          </a:p>
          <a:p>
            <a:pPr indent="-3249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" sz="1517"/>
              <a:t>Categories are useful as either explanatory (independent) variables or as response (Dependent) variables</a:t>
            </a:r>
            <a:endParaRPr sz="15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410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Examples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469250" y="978900"/>
            <a:ext cx="31590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sz="2522"/>
              <a:t>Qualitative</a:t>
            </a:r>
            <a:endParaRPr sz="2522"/>
          </a:p>
        </p:txBody>
      </p:sp>
      <p:cxnSp>
        <p:nvCxnSpPr>
          <p:cNvPr id="160" name="Google Shape;160;p17"/>
          <p:cNvCxnSpPr/>
          <p:nvPr/>
        </p:nvCxnSpPr>
        <p:spPr>
          <a:xfrm flipH="1">
            <a:off x="4800225" y="978900"/>
            <a:ext cx="8400" cy="3503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/>
          <p:nvPr/>
        </p:nvCxnSpPr>
        <p:spPr>
          <a:xfrm flipH="1" rot="10800000">
            <a:off x="1210750" y="1468500"/>
            <a:ext cx="7023900" cy="34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7"/>
          <p:cNvSpPr txBox="1"/>
          <p:nvPr>
            <p:ph idx="1" type="body"/>
          </p:nvPr>
        </p:nvSpPr>
        <p:spPr>
          <a:xfrm rot="-979">
            <a:off x="4918931" y="978907"/>
            <a:ext cx="3159000" cy="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sz="2522"/>
              <a:t>Quantitative</a:t>
            </a:r>
            <a:endParaRPr sz="2522"/>
          </a:p>
        </p:txBody>
      </p:sp>
      <p:sp>
        <p:nvSpPr>
          <p:cNvPr id="163" name="Google Shape;163;p17"/>
          <p:cNvSpPr txBox="1"/>
          <p:nvPr/>
        </p:nvSpPr>
        <p:spPr>
          <a:xfrm>
            <a:off x="755650" y="1691600"/>
            <a:ext cx="3623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Binary/Boolean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Yes/No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Groups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Red, Yellow, Blue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Good, Average, Bad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West, East, North, South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4918925" y="1775300"/>
            <a:ext cx="3623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Binary/Boolean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0/1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Rank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1st, 2nd,3rd ….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Tiers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1, 2, 3, …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Pivoting, and Manipulating Categorical Data</a:t>
            </a:r>
            <a:endParaRPr sz="2500">
              <a:solidFill>
                <a:schemeClr val="lt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Introductory Visualizations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Contingency Tables and Bayesian Statistics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Logistic Regression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(R Script)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Table of Contents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Definitions and Background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Grouping, Pivoting, and Manipulating Categorical Data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Char char="●"/>
            </a:pPr>
            <a:r>
              <a:rPr lang="en" sz="2500">
                <a:solidFill>
                  <a:schemeClr val="lt2"/>
                </a:solidFill>
              </a:rPr>
              <a:t>Introductory Visualizations</a:t>
            </a:r>
            <a:endParaRPr sz="2500">
              <a:solidFill>
                <a:schemeClr val="lt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Contingency Tables and Bayesian Statistics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Logistic Regression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998" y="986075"/>
            <a:ext cx="2261375" cy="34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498050" y="4645475"/>
            <a:ext cx="568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from: https://insightoriel.com/what-is-boxplot-box-and-whisker-plot/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