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handoutMasterIdLst>
    <p:handoutMasterId r:id="rId65"/>
  </p:handoutMasterIdLst>
  <p:sldIdLst>
    <p:sldId id="257" r:id="rId2"/>
    <p:sldId id="279" r:id="rId3"/>
    <p:sldId id="291" r:id="rId4"/>
    <p:sldId id="262" r:id="rId5"/>
    <p:sldId id="282" r:id="rId6"/>
    <p:sldId id="283" r:id="rId7"/>
    <p:sldId id="284" r:id="rId8"/>
    <p:sldId id="281" r:id="rId9"/>
    <p:sldId id="263" r:id="rId10"/>
    <p:sldId id="264" r:id="rId11"/>
    <p:sldId id="287" r:id="rId12"/>
    <p:sldId id="286" r:id="rId13"/>
    <p:sldId id="289" r:id="rId14"/>
    <p:sldId id="290" r:id="rId15"/>
    <p:sldId id="277" r:id="rId16"/>
    <p:sldId id="285" r:id="rId17"/>
    <p:sldId id="292" r:id="rId18"/>
    <p:sldId id="293" r:id="rId19"/>
    <p:sldId id="294" r:id="rId20"/>
    <p:sldId id="295" r:id="rId21"/>
    <p:sldId id="296" r:id="rId22"/>
    <p:sldId id="297" r:id="rId23"/>
    <p:sldId id="298" r:id="rId24"/>
    <p:sldId id="299" r:id="rId25"/>
    <p:sldId id="327"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265" r:id="rId48"/>
    <p:sldId id="266" r:id="rId49"/>
    <p:sldId id="272" r:id="rId50"/>
    <p:sldId id="269" r:id="rId51"/>
    <p:sldId id="273" r:id="rId52"/>
    <p:sldId id="267" r:id="rId53"/>
    <p:sldId id="270" r:id="rId54"/>
    <p:sldId id="271" r:id="rId55"/>
    <p:sldId id="274" r:id="rId56"/>
    <p:sldId id="275" r:id="rId57"/>
    <p:sldId id="276" r:id="rId58"/>
    <p:sldId id="321" r:id="rId59"/>
    <p:sldId id="322" r:id="rId60"/>
    <p:sldId id="323" r:id="rId61"/>
    <p:sldId id="324" r:id="rId62"/>
    <p:sldId id="325" r:id="rId63"/>
    <p:sldId id="326"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92A65-2685-4FA5-8B48-11F8E673727C}" type="datetimeFigureOut">
              <a:rPr lang="en-US" smtClean="0"/>
              <a:t>9/9/2016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851F42-15BF-4934-AFFC-8C156DCE3E6F}" type="slidenum">
              <a:rPr lang="en-US" smtClean="0"/>
              <a:t>‹#›</a:t>
            </a:fld>
            <a:endParaRPr lang="en-US"/>
          </a:p>
        </p:txBody>
      </p:sp>
    </p:spTree>
    <p:extLst>
      <p:ext uri="{BB962C8B-B14F-4D97-AF65-F5344CB8AC3E}">
        <p14:creationId xmlns:p14="http://schemas.microsoft.com/office/powerpoint/2010/main" val="20002406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3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44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810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25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7775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42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387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78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6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8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4145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55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74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6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5830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9/9/2016</a:t>
            </a:fld>
            <a:endParaRPr lang="en-US" dirty="0"/>
          </a:p>
        </p:txBody>
      </p:sp>
    </p:spTree>
    <p:extLst>
      <p:ext uri="{BB962C8B-B14F-4D97-AF65-F5344CB8AC3E}">
        <p14:creationId xmlns:p14="http://schemas.microsoft.com/office/powerpoint/2010/main" val="13547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5894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ostgresql.org/about/history/" TargetMode="External"/><Relationship Id="rId2" Type="http://schemas.openxmlformats.org/officeDocument/2006/relationships/hyperlink" Target="https://www.safaribooksonline.com/library/view/learning-postgresql/9781783989188/ch02.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postgresql.org/community/irc/" TargetMode="External"/><Relationship Id="rId3" Type="http://schemas.openxmlformats.org/officeDocument/2006/relationships/hyperlink" Target="http://planet.postgresql.org/" TargetMode="External"/><Relationship Id="rId7" Type="http://schemas.openxmlformats.org/officeDocument/2006/relationships/hyperlink" Target="https://www.postgresql.org/list/" TargetMode="External"/><Relationship Id="rId2" Type="http://schemas.openxmlformats.org/officeDocument/2006/relationships/hyperlink" Target="https://www.postgresql.org/community/" TargetMode="External"/><Relationship Id="rId1" Type="http://schemas.openxmlformats.org/officeDocument/2006/relationships/slideLayout" Target="../slideLayouts/slideLayout2.xml"/><Relationship Id="rId6" Type="http://schemas.openxmlformats.org/officeDocument/2006/relationships/hyperlink" Target="https://www.postgresql.org/docs/" TargetMode="External"/><Relationship Id="rId5" Type="http://schemas.openxmlformats.org/officeDocument/2006/relationships/hyperlink" Target="http://www.pgsql.ru/db/pgsearch/" TargetMode="External"/><Relationship Id="rId4" Type="http://schemas.openxmlformats.org/officeDocument/2006/relationships/hyperlink" Target="https://wiki.postgresql.org/wiki/Main_Pag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ostgresql.org/about/featurematri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afaribooksonline.com/library/view/postgresql-for-data/9781783288601/ch02.html" TargetMode="External"/><Relationship Id="rId2" Type="http://schemas.openxmlformats.org/officeDocument/2006/relationships/hyperlink" Target="https://www.safaribooksonline.com/library/view/learning-postgresql/9781783989188/ch03s02.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mazon.com/PostgreSQL-Data-Architects-Jayadevan-Maymala/dp/1783288604/ref=sr_1_6?ie=UTF8&amp;qid=1471642346&amp;sr=8-6&amp;keywords=postgresql" TargetMode="External"/><Relationship Id="rId7" Type="http://schemas.openxmlformats.org/officeDocument/2006/relationships/hyperlink" Target="https://www.amazon.com/PostgreSQL-Administration-Essentials-Hans-Jurgen-Schonig/dp/1783988983/ref=sr_1_12?ie=UTF8&amp;qid=1471642346&amp;sr=8-12&amp;keywords=postgresql" TargetMode="External"/><Relationship Id="rId2" Type="http://schemas.openxmlformats.org/officeDocument/2006/relationships/hyperlink" Target="https://www.amazon.com/Learning-PostgreSQL-Salahaldin-Juba/dp/1783989181/ref=sr_1_4?ie=UTF8&amp;qid=1471642346&amp;sr=8-4&amp;keywords=postgresql" TargetMode="External"/><Relationship Id="rId1" Type="http://schemas.openxmlformats.org/officeDocument/2006/relationships/slideLayout" Target="../slideLayouts/slideLayout2.xml"/><Relationship Id="rId6" Type="http://schemas.openxmlformats.org/officeDocument/2006/relationships/hyperlink" Target="https://www.amazon.com/PostgreSQL-9-High-Availability-Cookbook/dp/1849516960/ref=sr_1_13?ie=UTF8&amp;qid=1471642346&amp;sr=8-13&amp;keywords=postgresql" TargetMode="External"/><Relationship Id="rId5" Type="http://schemas.openxmlformats.org/officeDocument/2006/relationships/hyperlink" Target="https://www.amazon.com/Troubleshooting-PostgreSQL-Hans-Jurgen-Schonig/dp/1783555319/ref=sr_1_14?ie=UTF8&amp;qid=1471642346&amp;sr=8-14&amp;keywords=postgresql" TargetMode="External"/><Relationship Id="rId4" Type="http://schemas.openxmlformats.org/officeDocument/2006/relationships/hyperlink" Target="https://www.amazon.com/PostgreSQL-9-Administration-Cookbook-Second/dp/1849519064/ref=sr_1_3?ie=UTF8&amp;qid=1471642346&amp;sr=8-3&amp;keywords=postgresq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performingpro"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2285034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en-US" dirty="0" smtClean="0"/>
              <a:t>Development Cycle for the open source team</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Old ugly C language</a:t>
            </a:r>
          </a:p>
          <a:p>
            <a:pPr fontAlgn="base"/>
            <a:r>
              <a:rPr lang="en-US" dirty="0"/>
              <a:t>New development cycle starts usually in June</a:t>
            </a:r>
          </a:p>
          <a:p>
            <a:pPr fontAlgn="base"/>
            <a:r>
              <a:rPr lang="en-US" dirty="0"/>
              <a:t>New version released usually by the end of the year</a:t>
            </a:r>
          </a:p>
          <a:p>
            <a:pPr fontAlgn="base"/>
            <a:r>
              <a:rPr lang="en-US" dirty="0"/>
              <a:t>At least 4 LTS versions</a:t>
            </a:r>
          </a:p>
          <a:p>
            <a:pPr fontAlgn="base"/>
            <a:r>
              <a:rPr lang="en-US" dirty="0"/>
              <a:t>Can be extended using shared libraries</a:t>
            </a:r>
          </a:p>
          <a:p>
            <a:pPr fontAlgn="base"/>
            <a:r>
              <a:rPr lang="en-US" dirty="0"/>
              <a:t>Extensions (9.1+)</a:t>
            </a:r>
          </a:p>
          <a:p>
            <a:pPr fontAlgn="base"/>
            <a:r>
              <a:rPr lang="en-US" dirty="0"/>
              <a:t>BSD like </a:t>
            </a:r>
            <a:r>
              <a:rPr lang="en-US" dirty="0" smtClean="0"/>
              <a:t>license</a:t>
            </a:r>
            <a:endParaRPr lang="en-US" dirty="0"/>
          </a:p>
        </p:txBody>
      </p:sp>
    </p:spTree>
    <p:extLst>
      <p:ext uri="{BB962C8B-B14F-4D97-AF65-F5344CB8AC3E}">
        <p14:creationId xmlns:p14="http://schemas.microsoft.com/office/powerpoint/2010/main" val="1267723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dirty="0" err="1" smtClean="0"/>
              <a:t>Postgresql</a:t>
            </a:r>
            <a:r>
              <a:rPr lang="en-US" dirty="0" smtClean="0"/>
              <a:t> -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www.safaribooksonline.com/library/view/learning-postgresql/9781783989188/ch02.html</a:t>
            </a:r>
            <a:endParaRPr lang="en-US" dirty="0" smtClean="0"/>
          </a:p>
          <a:p>
            <a:pPr fontAlgn="base"/>
            <a:r>
              <a:rPr lang="en-US" dirty="0">
                <a:hlinkClick r:id="rId3"/>
              </a:rPr>
              <a:t>https://www.postgresql.org/about/history</a:t>
            </a:r>
            <a:r>
              <a:rPr lang="en-US" dirty="0" smtClean="0">
                <a:hlinkClick r:id="rId3"/>
              </a:rPr>
              <a:t>/</a:t>
            </a:r>
            <a:endParaRPr lang="en-US" dirty="0" smtClean="0"/>
          </a:p>
          <a:p>
            <a:pPr fontAlgn="base"/>
            <a:endParaRPr lang="en-US" dirty="0"/>
          </a:p>
        </p:txBody>
      </p:sp>
    </p:spTree>
    <p:extLst>
      <p:ext uri="{BB962C8B-B14F-4D97-AF65-F5344CB8AC3E}">
        <p14:creationId xmlns:p14="http://schemas.microsoft.com/office/powerpoint/2010/main" val="2414733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Community/IRC/Mailing Lists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Community</a:t>
            </a:r>
            <a:endParaRPr lang="en-US" dirty="0" smtClean="0">
              <a:hlinkClick r:id="rId2"/>
            </a:endParaRPr>
          </a:p>
          <a:p>
            <a:pPr lvl="1" fontAlgn="base"/>
            <a:r>
              <a:rPr lang="en-US" dirty="0" smtClean="0">
                <a:hlinkClick r:id="rId2"/>
              </a:rPr>
              <a:t>https</a:t>
            </a:r>
            <a:r>
              <a:rPr lang="en-US" dirty="0">
                <a:hlinkClick r:id="rId2"/>
              </a:rPr>
              <a:t>://www.postgresql.org/community</a:t>
            </a:r>
            <a:r>
              <a:rPr lang="en-US" dirty="0" smtClean="0">
                <a:hlinkClick r:id="rId2"/>
              </a:rPr>
              <a:t>/</a:t>
            </a:r>
            <a:endParaRPr lang="en-US" dirty="0" smtClean="0"/>
          </a:p>
          <a:p>
            <a:pPr lvl="1" fontAlgn="base"/>
            <a:r>
              <a:rPr lang="en-US" dirty="0">
                <a:hlinkClick r:id="rId3"/>
              </a:rPr>
              <a:t>http://planet.postgresql.org</a:t>
            </a:r>
            <a:r>
              <a:rPr lang="en-US" dirty="0" smtClean="0">
                <a:hlinkClick r:id="rId3"/>
              </a:rPr>
              <a:t>/</a:t>
            </a:r>
            <a:endParaRPr lang="en-US" dirty="0" smtClean="0"/>
          </a:p>
          <a:p>
            <a:pPr lvl="1" fontAlgn="base"/>
            <a:r>
              <a:rPr lang="en-US" dirty="0">
                <a:hlinkClick r:id="rId4"/>
              </a:rPr>
              <a:t>https://</a:t>
            </a:r>
            <a:r>
              <a:rPr lang="en-US" dirty="0" smtClean="0">
                <a:hlinkClick r:id="rId4"/>
              </a:rPr>
              <a:t>wiki.postgresql.org/wiki/Main_Page</a:t>
            </a:r>
            <a:endParaRPr lang="en-US" dirty="0" smtClean="0"/>
          </a:p>
          <a:p>
            <a:pPr lvl="1" fontAlgn="base"/>
            <a:r>
              <a:rPr lang="en-US" dirty="0">
                <a:hlinkClick r:id="rId5"/>
              </a:rPr>
              <a:t>http://www.pgsql.ru/db/pgsearch</a:t>
            </a:r>
            <a:r>
              <a:rPr lang="en-US" dirty="0" smtClean="0">
                <a:hlinkClick r:id="rId5"/>
              </a:rPr>
              <a:t>/</a:t>
            </a:r>
            <a:endParaRPr lang="en-US" dirty="0" smtClean="0"/>
          </a:p>
          <a:p>
            <a:pPr fontAlgn="base"/>
            <a:r>
              <a:rPr lang="en-US" dirty="0" smtClean="0"/>
              <a:t>Documentation</a:t>
            </a:r>
          </a:p>
          <a:p>
            <a:pPr lvl="1" fontAlgn="base"/>
            <a:r>
              <a:rPr lang="en-US" dirty="0">
                <a:hlinkClick r:id="rId6"/>
              </a:rPr>
              <a:t>https://www.postgresql.org/docs</a:t>
            </a:r>
            <a:r>
              <a:rPr lang="en-US" dirty="0" smtClean="0">
                <a:hlinkClick r:id="rId6"/>
              </a:rPr>
              <a:t>/</a:t>
            </a:r>
            <a:endParaRPr lang="en-US" dirty="0" smtClean="0"/>
          </a:p>
          <a:p>
            <a:pPr fontAlgn="base"/>
            <a:r>
              <a:rPr lang="en-US" dirty="0" smtClean="0"/>
              <a:t>Mailing Lists</a:t>
            </a:r>
          </a:p>
          <a:p>
            <a:pPr lvl="1" fontAlgn="base"/>
            <a:r>
              <a:rPr lang="en-US" dirty="0">
                <a:hlinkClick r:id="rId7"/>
              </a:rPr>
              <a:t>https://www.postgresql.org/list</a:t>
            </a:r>
            <a:r>
              <a:rPr lang="en-US" dirty="0" smtClean="0">
                <a:hlinkClick r:id="rId7"/>
              </a:rPr>
              <a:t>/</a:t>
            </a:r>
            <a:endParaRPr lang="en-US" dirty="0" smtClean="0"/>
          </a:p>
          <a:p>
            <a:pPr fontAlgn="base"/>
            <a:r>
              <a:rPr lang="en-US" dirty="0" smtClean="0"/>
              <a:t>IRC</a:t>
            </a:r>
          </a:p>
          <a:p>
            <a:pPr lvl="1" fontAlgn="base"/>
            <a:r>
              <a:rPr lang="en-US" dirty="0">
                <a:hlinkClick r:id="rId8"/>
              </a:rPr>
              <a:t>https://www.postgresql.org/community/irc</a:t>
            </a:r>
            <a:r>
              <a:rPr lang="en-US" dirty="0" smtClean="0">
                <a:hlinkClick r:id="rId8"/>
              </a:rPr>
              <a:t>/</a:t>
            </a:r>
            <a:endParaRPr lang="en-US" dirty="0" smtClean="0"/>
          </a:p>
          <a:p>
            <a:pPr fontAlgn="base"/>
            <a:endParaRPr lang="en-US" dirty="0"/>
          </a:p>
        </p:txBody>
      </p:sp>
    </p:spTree>
    <p:extLst>
      <p:ext uri="{BB962C8B-B14F-4D97-AF65-F5344CB8AC3E}">
        <p14:creationId xmlns:p14="http://schemas.microsoft.com/office/powerpoint/2010/main" val="372333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Capabilities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https://www.postgresql.org/about/featurematrix</a:t>
            </a:r>
            <a:r>
              <a:rPr lang="en-US" dirty="0" smtClean="0">
                <a:hlinkClick r:id="rId2"/>
              </a:rPr>
              <a:t>/</a:t>
            </a:r>
            <a:endParaRPr lang="en-US" dirty="0" smtClean="0"/>
          </a:p>
          <a:p>
            <a:pPr marL="0" indent="0" fontAlgn="base">
              <a:buNone/>
            </a:pPr>
            <a:endParaRPr lang="en-US" dirty="0"/>
          </a:p>
        </p:txBody>
      </p:sp>
      <p:pic>
        <p:nvPicPr>
          <p:cNvPr id="4" name="Picture 3"/>
          <p:cNvPicPr>
            <a:picLocks noChangeAspect="1"/>
          </p:cNvPicPr>
          <p:nvPr/>
        </p:nvPicPr>
        <p:blipFill>
          <a:blip r:embed="rId3"/>
          <a:stretch>
            <a:fillRect/>
          </a:stretch>
        </p:blipFill>
        <p:spPr>
          <a:xfrm>
            <a:off x="6473198" y="652461"/>
            <a:ext cx="3311294" cy="6028424"/>
          </a:xfrm>
          <a:prstGeom prst="rect">
            <a:avLst/>
          </a:prstGeom>
        </p:spPr>
      </p:pic>
    </p:spTree>
    <p:extLst>
      <p:ext uri="{BB962C8B-B14F-4D97-AF65-F5344CB8AC3E}">
        <p14:creationId xmlns:p14="http://schemas.microsoft.com/office/powerpoint/2010/main" val="2387006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Internals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www.safaribooksonline.com/library/view/learning-postgresql/9781783989188/ch03s02.html</a:t>
            </a:r>
            <a:endParaRPr lang="en-US" dirty="0" smtClean="0"/>
          </a:p>
          <a:p>
            <a:pPr fontAlgn="base"/>
            <a:r>
              <a:rPr lang="en-US" dirty="0">
                <a:hlinkClick r:id="rId3"/>
              </a:rPr>
              <a:t>https://</a:t>
            </a:r>
            <a:r>
              <a:rPr lang="en-US" dirty="0" smtClean="0">
                <a:hlinkClick r:id="rId3"/>
              </a:rPr>
              <a:t>www.safaribooksonline.com/library/view/postgresql-for-data/9781783288601/ch02.html</a:t>
            </a:r>
            <a:endParaRPr lang="en-US" dirty="0" smtClean="0"/>
          </a:p>
          <a:p>
            <a:pPr fontAlgn="base"/>
            <a:endParaRPr lang="en-US" dirty="0" smtClean="0"/>
          </a:p>
          <a:p>
            <a:pPr marL="0" indent="0" fontAlgn="base">
              <a:buNone/>
            </a:pPr>
            <a:endParaRPr lang="en-US" dirty="0"/>
          </a:p>
        </p:txBody>
      </p:sp>
    </p:spTree>
    <p:extLst>
      <p:ext uri="{BB962C8B-B14F-4D97-AF65-F5344CB8AC3E}">
        <p14:creationId xmlns:p14="http://schemas.microsoft.com/office/powerpoint/2010/main" val="3830917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New Schedule</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339640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Appendix</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endParaRPr lang="en-US" dirty="0"/>
          </a:p>
        </p:txBody>
      </p:sp>
    </p:spTree>
    <p:extLst>
      <p:ext uri="{BB962C8B-B14F-4D97-AF65-F5344CB8AC3E}">
        <p14:creationId xmlns:p14="http://schemas.microsoft.com/office/powerpoint/2010/main" val="52620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a:t>
            </a: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r>
              <a:rPr lang="en-US" dirty="0"/>
              <a:t>A database is a systematic and organized collection of data which can be easily accessed, managed, and updated. It provides an efficient way of retrieving stored information. PostgreSQL is a powerful open source database. It is portable because it written in ANSI C. As a result, it is available for different platforms and is reliable. It is also ACID (short for Atomicity, Consistency, Isolation, Durability) compliant, supports transactions, is scalable as it supports multi version concurrency control (MVCC) and table partitioning, is secure as it employs host based access control and supports SSL, and provides high availability and replication by implementing features such as streaming replication and its support for point in time recovery</a:t>
            </a:r>
            <a:r>
              <a:rPr lang="en-US" dirty="0" smtClean="0"/>
              <a:t>.</a:t>
            </a:r>
            <a:endParaRPr lang="en-US" dirty="0"/>
          </a:p>
          <a:p>
            <a:r>
              <a:rPr lang="en-US" dirty="0"/>
              <a:t>Once you have downloaded and installed PostgreSQL, you will need to define the data directory, which is the storage location for all of the data files for the database. You will then need to initialize the data directory. Initialization of the data directory is covered under the recipe titled Initializing a database cluster. After this, you are ready to create the database.</a:t>
            </a:r>
          </a:p>
          <a:p>
            <a:r>
              <a:rPr lang="en-US" dirty="0" smtClean="0"/>
              <a:t>To </a:t>
            </a:r>
            <a:r>
              <a:rPr lang="en-US" dirty="0"/>
              <a:t>connect to a database using the </a:t>
            </a:r>
            <a:r>
              <a:rPr lang="en-US" dirty="0" err="1"/>
              <a:t>psql</a:t>
            </a:r>
            <a:r>
              <a:rPr lang="en-US" dirty="0"/>
              <a:t> utility, you can use the following command:</a:t>
            </a:r>
          </a:p>
          <a:p>
            <a:r>
              <a:rPr lang="en-US" u="sng" dirty="0" err="1" smtClean="0"/>
              <a:t>psql</a:t>
            </a:r>
            <a:r>
              <a:rPr lang="en-US" u="sng" dirty="0" smtClean="0"/>
              <a:t>  </a:t>
            </a:r>
            <a:r>
              <a:rPr lang="en-US" u="sng" dirty="0"/>
              <a:t>-h localhost  -d </a:t>
            </a:r>
            <a:r>
              <a:rPr lang="en-US" u="sng" dirty="0" err="1"/>
              <a:t>postgres</a:t>
            </a:r>
            <a:r>
              <a:rPr lang="en-US" u="sng" dirty="0"/>
              <a:t> –p </a:t>
            </a:r>
            <a:r>
              <a:rPr lang="en-US" u="sng" dirty="0" smtClean="0"/>
              <a:t>5432</a:t>
            </a:r>
          </a:p>
          <a:p>
            <a:r>
              <a:rPr lang="en-US" dirty="0"/>
              <a:t>Here, we are basically connecting to the </a:t>
            </a:r>
            <a:r>
              <a:rPr lang="en-US" dirty="0" err="1"/>
              <a:t>postgres</a:t>
            </a:r>
            <a:r>
              <a:rPr lang="en-US" dirty="0"/>
              <a:t> database, which is resident on the localhost, that is the same server on which PostgreSQL was installed, and the connection is taking place on port 5432.</a:t>
            </a:r>
          </a:p>
          <a:p>
            <a:r>
              <a:rPr lang="en-US" dirty="0" smtClean="0"/>
              <a:t>In </a:t>
            </a:r>
            <a:r>
              <a:rPr lang="en-US" dirty="0"/>
              <a:t>the following code, we are creating a user, hr. Basically, this user is being created because in the next section, it is being used as the owner of the </a:t>
            </a:r>
            <a:r>
              <a:rPr lang="en-US" dirty="0" err="1"/>
              <a:t>hrdb</a:t>
            </a:r>
            <a:r>
              <a:rPr lang="en-US" dirty="0"/>
              <a:t> database:</a:t>
            </a:r>
          </a:p>
          <a:p>
            <a:r>
              <a:rPr lang="en-US" i="1" u="sng" dirty="0" smtClean="0"/>
              <a:t>CREATE </a:t>
            </a:r>
            <a:r>
              <a:rPr lang="en-US" i="1" u="sng" dirty="0"/>
              <a:t>USER </a:t>
            </a:r>
            <a:r>
              <a:rPr lang="en-US" i="1" u="sng" dirty="0" err="1"/>
              <a:t>hr</a:t>
            </a:r>
            <a:r>
              <a:rPr lang="en-US" i="1" u="sng" dirty="0"/>
              <a:t> with PASSWORD '</a:t>
            </a:r>
            <a:r>
              <a:rPr lang="en-US" i="1" u="sng" dirty="0" err="1"/>
              <a:t>hr</a:t>
            </a:r>
            <a:r>
              <a:rPr lang="en-US" i="1" u="sng" dirty="0"/>
              <a:t>';</a:t>
            </a:r>
          </a:p>
        </p:txBody>
      </p:sp>
    </p:spTree>
    <p:extLst>
      <p:ext uri="{BB962C8B-B14F-4D97-AF65-F5344CB8AC3E}">
        <p14:creationId xmlns:p14="http://schemas.microsoft.com/office/powerpoint/2010/main" val="1370086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to create a new database:</a:t>
            </a:r>
          </a:p>
          <a:p>
            <a:r>
              <a:rPr lang="en-US" dirty="0" smtClean="0"/>
              <a:t>The </a:t>
            </a:r>
            <a:r>
              <a:rPr lang="en-US" dirty="0"/>
              <a:t>first method relies on using the CREATE DATABASE SQL statement:</a:t>
            </a:r>
          </a:p>
          <a:p>
            <a:r>
              <a:rPr lang="en-US" u="sng" dirty="0"/>
              <a:t>CREATE DATABASE </a:t>
            </a:r>
            <a:r>
              <a:rPr lang="en-US" u="sng" dirty="0" err="1"/>
              <a:t>hrdb</a:t>
            </a:r>
            <a:r>
              <a:rPr lang="en-US" u="sng" dirty="0"/>
              <a:t> WITH ENCODING='UTF8' OWNER=</a:t>
            </a:r>
            <a:r>
              <a:rPr lang="en-US" u="sng" dirty="0" err="1"/>
              <a:t>hr</a:t>
            </a:r>
            <a:r>
              <a:rPr lang="en-US" u="sng" dirty="0"/>
              <a:t> CONNECTION LIMIT=25;</a:t>
            </a:r>
          </a:p>
          <a:p>
            <a:r>
              <a:rPr lang="en-US" dirty="0"/>
              <a:t>The second method requires using the </a:t>
            </a:r>
            <a:r>
              <a:rPr lang="en-US" dirty="0" err="1"/>
              <a:t>createdb</a:t>
            </a:r>
            <a:r>
              <a:rPr lang="en-US" dirty="0"/>
              <a:t> command-line executable:</a:t>
            </a:r>
          </a:p>
          <a:p>
            <a:r>
              <a:rPr lang="en-US" u="sng" dirty="0" err="1"/>
              <a:t>createdb</a:t>
            </a:r>
            <a:r>
              <a:rPr lang="en-US" u="sng" dirty="0"/>
              <a:t> –h localhost –p 5432 –U </a:t>
            </a:r>
            <a:r>
              <a:rPr lang="en-US" u="sng" dirty="0" err="1"/>
              <a:t>postgres</a:t>
            </a:r>
            <a:r>
              <a:rPr lang="en-US" u="sng" dirty="0"/>
              <a:t> testdb1</a:t>
            </a:r>
            <a:endParaRPr lang="en-US" i="1" u="sng" dirty="0"/>
          </a:p>
        </p:txBody>
      </p:sp>
    </p:spTree>
    <p:extLst>
      <p:ext uri="{BB962C8B-B14F-4D97-AF65-F5344CB8AC3E}">
        <p14:creationId xmlns:p14="http://schemas.microsoft.com/office/powerpoint/2010/main" val="249406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to create a new database:</a:t>
            </a:r>
          </a:p>
          <a:p>
            <a:r>
              <a:rPr lang="en-US" dirty="0" smtClean="0"/>
              <a:t>The </a:t>
            </a:r>
            <a:r>
              <a:rPr lang="en-US" dirty="0"/>
              <a:t>first method relies on using the CREATE DATABASE SQL statement:</a:t>
            </a:r>
          </a:p>
          <a:p>
            <a:r>
              <a:rPr lang="en-US" u="sng" dirty="0"/>
              <a:t>CREATE DATABASE </a:t>
            </a:r>
            <a:r>
              <a:rPr lang="en-US" u="sng" dirty="0" err="1"/>
              <a:t>hrdb</a:t>
            </a:r>
            <a:r>
              <a:rPr lang="en-US" u="sng" dirty="0"/>
              <a:t> WITH ENCODING='UTF8' OWNER=</a:t>
            </a:r>
            <a:r>
              <a:rPr lang="en-US" u="sng" dirty="0" err="1"/>
              <a:t>hr</a:t>
            </a:r>
            <a:r>
              <a:rPr lang="en-US" u="sng" dirty="0"/>
              <a:t> CONNECTION LIMIT=25;</a:t>
            </a:r>
          </a:p>
          <a:p>
            <a:r>
              <a:rPr lang="en-US" dirty="0"/>
              <a:t>The second method requires using the </a:t>
            </a:r>
            <a:r>
              <a:rPr lang="en-US" dirty="0" err="1"/>
              <a:t>createdb</a:t>
            </a:r>
            <a:r>
              <a:rPr lang="en-US" dirty="0"/>
              <a:t> command-line executable:</a:t>
            </a:r>
          </a:p>
          <a:p>
            <a:r>
              <a:rPr lang="en-US" u="sng" dirty="0" err="1"/>
              <a:t>createdb</a:t>
            </a:r>
            <a:r>
              <a:rPr lang="en-US" u="sng" dirty="0"/>
              <a:t> –h localhost –p 5432 –U </a:t>
            </a:r>
            <a:r>
              <a:rPr lang="en-US" u="sng" dirty="0" err="1"/>
              <a:t>postgres</a:t>
            </a:r>
            <a:r>
              <a:rPr lang="en-US" u="sng" dirty="0"/>
              <a:t> testdb1</a:t>
            </a:r>
            <a:endParaRPr lang="en-US" i="1" u="sng" dirty="0"/>
          </a:p>
        </p:txBody>
      </p:sp>
    </p:spTree>
    <p:extLst>
      <p:ext uri="{BB962C8B-B14F-4D97-AF65-F5344CB8AC3E}">
        <p14:creationId xmlns:p14="http://schemas.microsoft.com/office/powerpoint/2010/main" val="74122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Understanding </a:t>
            </a:r>
            <a:r>
              <a:rPr lang="en-US" dirty="0"/>
              <a:t>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smtClean="0"/>
              <a:t>Server </a:t>
            </a:r>
            <a:r>
              <a:rPr lang="en-US" dirty="0"/>
              <a:t>monitoring &amp; performance tuning</a:t>
            </a:r>
          </a:p>
          <a:p>
            <a:pPr fontAlgn="base"/>
            <a:r>
              <a:rPr lang="en-US" dirty="0" smtClean="0"/>
              <a:t>PostgreSQL </a:t>
            </a:r>
            <a:r>
              <a:rPr lang="en-US" dirty="0"/>
              <a:t>9.4 Hot Standby &amp; Streaming Replication</a:t>
            </a:r>
          </a:p>
          <a:p>
            <a:pPr fontAlgn="base"/>
            <a:r>
              <a:rPr lang="en-US" dirty="0"/>
              <a:t>Labs:</a:t>
            </a:r>
          </a:p>
          <a:p>
            <a:pPr lvl="1" fontAlgn="base"/>
            <a:r>
              <a:rPr lang="en-US" dirty="0" smtClean="0"/>
              <a:t>Exploring </a:t>
            </a:r>
            <a:r>
              <a:rPr lang="en-US" dirty="0"/>
              <a:t>the Postgres query optimizer</a:t>
            </a:r>
          </a:p>
          <a:p>
            <a:pPr lvl="1" fontAlgn="base"/>
            <a:r>
              <a:rPr lang="en-US" dirty="0"/>
              <a:t>Explain it all</a:t>
            </a:r>
          </a:p>
          <a:p>
            <a:pPr lvl="1" fontAlgn="base"/>
            <a:r>
              <a:rPr lang="en-US" dirty="0" smtClean="0"/>
              <a:t>Server </a:t>
            </a:r>
            <a:r>
              <a:rPr lang="en-US" dirty="0"/>
              <a:t>Monitoring and Performance tuning lab</a:t>
            </a:r>
          </a:p>
          <a:p>
            <a:pPr lvl="1" fontAlgn="base"/>
            <a:r>
              <a:rPr lang="en-US" dirty="0" smtClean="0"/>
              <a:t>Hot </a:t>
            </a:r>
            <a:r>
              <a:rPr lang="en-US" dirty="0"/>
              <a:t>standby (big lab)</a:t>
            </a:r>
          </a:p>
        </p:txBody>
      </p:sp>
    </p:spTree>
    <p:extLst>
      <p:ext uri="{BB962C8B-B14F-4D97-AF65-F5344CB8AC3E}">
        <p14:creationId xmlns:p14="http://schemas.microsoft.com/office/powerpoint/2010/main" val="2834410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database is a named collection of objects such as tables, functions, and so on. In order to create a database, the user must be either a </a:t>
            </a:r>
            <a:r>
              <a:rPr lang="en-US" dirty="0" err="1"/>
              <a:t>superuser</a:t>
            </a:r>
            <a:r>
              <a:rPr lang="en-US" dirty="0"/>
              <a:t> or must have the special CREATEDB privilege.</a:t>
            </a:r>
          </a:p>
          <a:p>
            <a:r>
              <a:rPr lang="en-US" dirty="0" smtClean="0"/>
              <a:t>The </a:t>
            </a:r>
            <a:r>
              <a:rPr lang="en-US" dirty="0" err="1"/>
              <a:t>createdb</a:t>
            </a:r>
            <a:r>
              <a:rPr lang="en-US" dirty="0"/>
              <a:t> command-line executable connects to the </a:t>
            </a:r>
            <a:r>
              <a:rPr lang="en-US" dirty="0" err="1"/>
              <a:t>postgres</a:t>
            </a:r>
            <a:r>
              <a:rPr lang="en-US" dirty="0"/>
              <a:t> database when triggered, and then issues the CREATE DATABASE command.</a:t>
            </a:r>
          </a:p>
          <a:p>
            <a:r>
              <a:rPr lang="en-US" dirty="0" smtClean="0"/>
              <a:t>You </a:t>
            </a:r>
            <a:r>
              <a:rPr lang="en-US" dirty="0"/>
              <a:t>can view the list of existing databases by querying the </a:t>
            </a:r>
            <a:r>
              <a:rPr lang="en-US" dirty="0" err="1"/>
              <a:t>pg_database</a:t>
            </a:r>
            <a:r>
              <a:rPr lang="en-US" dirty="0"/>
              <a:t> catalog table, as shown in the following screenshot</a:t>
            </a:r>
            <a:r>
              <a:rPr lang="en-US" dirty="0" smtClean="0"/>
              <a:t>:</a:t>
            </a:r>
          </a:p>
          <a:p>
            <a:endParaRPr lang="en-US" dirty="0"/>
          </a:p>
          <a:p>
            <a:endParaRPr lang="en-US" dirty="0" smtClean="0"/>
          </a:p>
          <a:p>
            <a:endParaRPr lang="en-US" dirty="0"/>
          </a:p>
          <a:p>
            <a:endParaRPr lang="en-US" dirty="0" smtClean="0"/>
          </a:p>
          <a:p>
            <a:r>
              <a:rPr lang="en-US" dirty="0" smtClean="0"/>
              <a:t>Alternatively</a:t>
            </a:r>
            <a:r>
              <a:rPr lang="en-US" dirty="0"/>
              <a:t>, you may use \l switch of </a:t>
            </a:r>
            <a:r>
              <a:rPr lang="en-US" dirty="0" err="1"/>
              <a:t>psql</a:t>
            </a:r>
            <a:r>
              <a:rPr lang="en-US" dirty="0"/>
              <a:t> to view the list of existing databases.</a:t>
            </a:r>
            <a:endParaRPr lang="en-US" i="1" u="sng" dirty="0"/>
          </a:p>
        </p:txBody>
      </p:sp>
      <p:pic>
        <p:nvPicPr>
          <p:cNvPr id="4" name="Picture 3"/>
          <p:cNvPicPr>
            <a:picLocks noChangeAspect="1"/>
          </p:cNvPicPr>
          <p:nvPr/>
        </p:nvPicPr>
        <p:blipFill>
          <a:blip r:embed="rId2"/>
          <a:stretch>
            <a:fillRect/>
          </a:stretch>
        </p:blipFill>
        <p:spPr>
          <a:xfrm>
            <a:off x="2680143" y="3630140"/>
            <a:ext cx="5762625" cy="1219200"/>
          </a:xfrm>
          <a:prstGeom prst="rect">
            <a:avLst/>
          </a:prstGeom>
        </p:spPr>
      </p:pic>
    </p:spTree>
    <p:extLst>
      <p:ext uri="{BB962C8B-B14F-4D97-AF65-F5344CB8AC3E}">
        <p14:creationId xmlns:p14="http://schemas.microsoft.com/office/powerpoint/2010/main" val="112341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Schemas are among the most important objects within a database. A schema is a named collection of tables. A schema may also contain views, indexes, sequences, data types, operators, and functions. Schemas help organize database objects into logical groups, which helps make these objects more manageable.</a:t>
            </a:r>
            <a:endParaRPr lang="en-US" i="1" u="sng" dirty="0"/>
          </a:p>
        </p:txBody>
      </p:sp>
    </p:spTree>
    <p:extLst>
      <p:ext uri="{BB962C8B-B14F-4D97-AF65-F5344CB8AC3E}">
        <p14:creationId xmlns:p14="http://schemas.microsoft.com/office/powerpoint/2010/main" val="157592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smtClean="0"/>
              <a:t>You can use the CREATE SCHEMA statement to create a new schema in PostgreSQL:</a:t>
            </a:r>
          </a:p>
          <a:p>
            <a:endParaRPr lang="en-US" dirty="0" smtClean="0"/>
          </a:p>
          <a:p>
            <a:r>
              <a:rPr lang="en-US" u="sng" dirty="0" smtClean="0"/>
              <a:t>CREATE SCHEMA employee;</a:t>
            </a:r>
          </a:p>
          <a:p>
            <a:r>
              <a:rPr lang="en-US" dirty="0" smtClean="0"/>
              <a:t>Alternatively, it is also possible to create a schema for a particular user:</a:t>
            </a:r>
          </a:p>
          <a:p>
            <a:endParaRPr lang="en-US" dirty="0" smtClean="0"/>
          </a:p>
          <a:p>
            <a:r>
              <a:rPr lang="en-US" u="sng" dirty="0" smtClean="0"/>
              <a:t>CREATE SCHEMA university AUTHORIZATION bob;</a:t>
            </a:r>
          </a:p>
          <a:p>
            <a:r>
              <a:rPr lang="en-US" dirty="0" smtClean="0"/>
              <a:t>Here, a schema called university is created and is owned by bob.</a:t>
            </a:r>
            <a:endParaRPr lang="en-US" i="1" u="sng" dirty="0"/>
          </a:p>
        </p:txBody>
      </p:sp>
    </p:spTree>
    <p:extLst>
      <p:ext uri="{BB962C8B-B14F-4D97-AF65-F5344CB8AC3E}">
        <p14:creationId xmlns:p14="http://schemas.microsoft.com/office/powerpoint/2010/main" val="257188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schema is a logical entity that helps organize objects and data in the database.</a:t>
            </a:r>
          </a:p>
          <a:p>
            <a:endParaRPr lang="en-US" dirty="0"/>
          </a:p>
          <a:p>
            <a:r>
              <a:rPr lang="en-US" dirty="0"/>
              <a:t>By default, if you don't create any schemas, any new objects will be created in the public schema.</a:t>
            </a:r>
          </a:p>
          <a:p>
            <a:endParaRPr lang="en-US" dirty="0"/>
          </a:p>
          <a:p>
            <a:r>
              <a:rPr lang="en-US" dirty="0"/>
              <a:t>In order to create a schema, the user must either be a </a:t>
            </a:r>
            <a:r>
              <a:rPr lang="en-US" dirty="0" err="1"/>
              <a:t>superuser</a:t>
            </a:r>
            <a:r>
              <a:rPr lang="en-US" dirty="0"/>
              <a:t> or must have the CREATE privilege for the current database.</a:t>
            </a:r>
          </a:p>
          <a:p>
            <a:endParaRPr lang="en-US" dirty="0"/>
          </a:p>
          <a:p>
            <a:r>
              <a:rPr lang="en-US" dirty="0"/>
              <a:t>Once a schema is created, it can be used to create new objects such as tables and views within that schema.</a:t>
            </a:r>
            <a:endParaRPr lang="en-US" i="1" u="sng" dirty="0"/>
          </a:p>
        </p:txBody>
      </p:sp>
    </p:spTree>
    <p:extLst>
      <p:ext uri="{BB962C8B-B14F-4D97-AF65-F5344CB8AC3E}">
        <p14:creationId xmlns:p14="http://schemas.microsoft.com/office/powerpoint/2010/main" val="2687270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More</a:t>
            </a: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r>
              <a:rPr lang="en-US" dirty="0"/>
              <a:t>You may use the \</a:t>
            </a:r>
            <a:r>
              <a:rPr lang="en-US" dirty="0" err="1"/>
              <a:t>dn</a:t>
            </a:r>
            <a:r>
              <a:rPr lang="en-US" dirty="0"/>
              <a:t> switch of </a:t>
            </a:r>
            <a:r>
              <a:rPr lang="en-US" dirty="0" err="1"/>
              <a:t>psql</a:t>
            </a:r>
            <a:r>
              <a:rPr lang="en-US" dirty="0"/>
              <a:t> to list all of the schemas in a database as shown in the following screenshot</a:t>
            </a:r>
            <a:r>
              <a:rPr lang="en-US" dirty="0" smtClean="0"/>
              <a:t>:</a:t>
            </a:r>
          </a:p>
          <a:p>
            <a:endParaRPr lang="en-US" dirty="0" smtClean="0"/>
          </a:p>
          <a:p>
            <a:endParaRPr lang="en-US" dirty="0"/>
          </a:p>
          <a:p>
            <a:endParaRPr lang="en-US" dirty="0" smtClean="0"/>
          </a:p>
          <a:p>
            <a:endParaRPr lang="en-US" dirty="0"/>
          </a:p>
          <a:p>
            <a:r>
              <a:rPr lang="en-US" dirty="0"/>
              <a:t>To identify the schema in which you are currently working, you can use the following command:</a:t>
            </a:r>
          </a:p>
          <a:p>
            <a:endParaRPr lang="en-US" dirty="0"/>
          </a:p>
          <a:p>
            <a:r>
              <a:rPr lang="en-US" dirty="0"/>
              <a:t>SELECT </a:t>
            </a:r>
            <a:r>
              <a:rPr lang="en-US" dirty="0" err="1"/>
              <a:t>current_schema</a:t>
            </a:r>
            <a:r>
              <a:rPr lang="en-US" dirty="0"/>
              <a:t>();</a:t>
            </a:r>
          </a:p>
          <a:p>
            <a:r>
              <a:rPr lang="en-US" dirty="0"/>
              <a:t>While searching for objects in the database, you can define the search schemas preferences for where those searches should start. You can use the </a:t>
            </a:r>
            <a:r>
              <a:rPr lang="en-US" dirty="0" err="1"/>
              <a:t>search_path</a:t>
            </a:r>
            <a:r>
              <a:rPr lang="en-US" dirty="0"/>
              <a:t> parameter for this, as follows:</a:t>
            </a:r>
          </a:p>
          <a:p>
            <a:endParaRPr lang="en-US" dirty="0"/>
          </a:p>
          <a:p>
            <a:r>
              <a:rPr lang="en-US" dirty="0"/>
              <a:t>ALTER DATABASE </a:t>
            </a:r>
            <a:r>
              <a:rPr lang="en-US" dirty="0" err="1"/>
              <a:t>hrd</a:t>
            </a:r>
            <a:r>
              <a:rPr lang="en-US" dirty="0"/>
              <a:t> SET </a:t>
            </a:r>
            <a:r>
              <a:rPr lang="en-US" dirty="0" err="1"/>
              <a:t>search_path</a:t>
            </a:r>
            <a:r>
              <a:rPr lang="en-US" dirty="0"/>
              <a:t> TO </a:t>
            </a:r>
            <a:r>
              <a:rPr lang="en-US" dirty="0" err="1"/>
              <a:t>hr,hrms</a:t>
            </a:r>
            <a:r>
              <a:rPr lang="en-US" dirty="0"/>
              <a:t>, public, </a:t>
            </a:r>
            <a:r>
              <a:rPr lang="en-US" dirty="0" err="1"/>
              <a:t>pg_catalog</a:t>
            </a:r>
            <a:r>
              <a:rPr lang="en-US" dirty="0"/>
              <a:t>;</a:t>
            </a:r>
          </a:p>
        </p:txBody>
      </p:sp>
      <p:pic>
        <p:nvPicPr>
          <p:cNvPr id="4" name="Picture 3"/>
          <p:cNvPicPr>
            <a:picLocks noChangeAspect="1"/>
          </p:cNvPicPr>
          <p:nvPr/>
        </p:nvPicPr>
        <p:blipFill>
          <a:blip r:embed="rId2"/>
          <a:stretch>
            <a:fillRect/>
          </a:stretch>
        </p:blipFill>
        <p:spPr>
          <a:xfrm>
            <a:off x="3486536" y="1618606"/>
            <a:ext cx="3324225" cy="1495425"/>
          </a:xfrm>
          <a:prstGeom prst="rect">
            <a:avLst/>
          </a:prstGeom>
        </p:spPr>
      </p:pic>
    </p:spTree>
    <p:extLst>
      <p:ext uri="{BB962C8B-B14F-4D97-AF65-F5344CB8AC3E}">
        <p14:creationId xmlns:p14="http://schemas.microsoft.com/office/powerpoint/2010/main" val="3638367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More</a:t>
            </a: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r>
              <a:rPr lang="en-US" dirty="0"/>
              <a:t>You may use the \</a:t>
            </a:r>
            <a:r>
              <a:rPr lang="en-US" dirty="0" err="1"/>
              <a:t>dn</a:t>
            </a:r>
            <a:r>
              <a:rPr lang="en-US" dirty="0"/>
              <a:t> switch of </a:t>
            </a:r>
            <a:r>
              <a:rPr lang="en-US" dirty="0" err="1"/>
              <a:t>psql</a:t>
            </a:r>
            <a:r>
              <a:rPr lang="en-US" dirty="0"/>
              <a:t> to list all of the schemas in a database as shown in the following screenshot</a:t>
            </a:r>
            <a:r>
              <a:rPr lang="en-US" dirty="0" smtClean="0"/>
              <a:t>:</a:t>
            </a:r>
          </a:p>
          <a:p>
            <a:endParaRPr lang="en-US" dirty="0" smtClean="0"/>
          </a:p>
          <a:p>
            <a:endParaRPr lang="en-US" dirty="0"/>
          </a:p>
          <a:p>
            <a:endParaRPr lang="en-US" dirty="0" smtClean="0"/>
          </a:p>
          <a:p>
            <a:endParaRPr lang="en-US" dirty="0"/>
          </a:p>
          <a:p>
            <a:r>
              <a:rPr lang="en-US" dirty="0"/>
              <a:t>To identify the schema in which you are currently working, you can use the following command:</a:t>
            </a:r>
          </a:p>
          <a:p>
            <a:endParaRPr lang="en-US" dirty="0"/>
          </a:p>
          <a:p>
            <a:r>
              <a:rPr lang="en-US" dirty="0"/>
              <a:t>SELECT </a:t>
            </a:r>
            <a:r>
              <a:rPr lang="en-US" dirty="0" err="1"/>
              <a:t>current_schema</a:t>
            </a:r>
            <a:r>
              <a:rPr lang="en-US" dirty="0"/>
              <a:t>();</a:t>
            </a:r>
          </a:p>
          <a:p>
            <a:r>
              <a:rPr lang="en-US" dirty="0"/>
              <a:t>While searching for objects in the database, you can define the search schemas preferences for where those searches should start. You can use the </a:t>
            </a:r>
            <a:r>
              <a:rPr lang="en-US" dirty="0" err="1"/>
              <a:t>search_path</a:t>
            </a:r>
            <a:r>
              <a:rPr lang="en-US" dirty="0"/>
              <a:t> parameter for this, as follows:</a:t>
            </a:r>
          </a:p>
          <a:p>
            <a:endParaRPr lang="en-US" dirty="0"/>
          </a:p>
          <a:p>
            <a:r>
              <a:rPr lang="en-US" dirty="0"/>
              <a:t>ALTER DATABASE </a:t>
            </a:r>
            <a:r>
              <a:rPr lang="en-US" dirty="0" err="1"/>
              <a:t>hrd</a:t>
            </a:r>
            <a:r>
              <a:rPr lang="en-US" dirty="0"/>
              <a:t> SET </a:t>
            </a:r>
            <a:r>
              <a:rPr lang="en-US" dirty="0" err="1"/>
              <a:t>search_path</a:t>
            </a:r>
            <a:r>
              <a:rPr lang="en-US" dirty="0"/>
              <a:t> TO </a:t>
            </a:r>
            <a:r>
              <a:rPr lang="en-US" dirty="0" err="1"/>
              <a:t>hr,hrms</a:t>
            </a:r>
            <a:r>
              <a:rPr lang="en-US" dirty="0"/>
              <a:t>, public, </a:t>
            </a:r>
            <a:r>
              <a:rPr lang="en-US" dirty="0" err="1"/>
              <a:t>pg_catalog</a:t>
            </a:r>
            <a:r>
              <a:rPr lang="en-US" dirty="0"/>
              <a:t>;</a:t>
            </a:r>
          </a:p>
        </p:txBody>
      </p:sp>
      <p:pic>
        <p:nvPicPr>
          <p:cNvPr id="4" name="Picture 3"/>
          <p:cNvPicPr>
            <a:picLocks noChangeAspect="1"/>
          </p:cNvPicPr>
          <p:nvPr/>
        </p:nvPicPr>
        <p:blipFill>
          <a:blip r:embed="rId2"/>
          <a:stretch>
            <a:fillRect/>
          </a:stretch>
        </p:blipFill>
        <p:spPr>
          <a:xfrm>
            <a:off x="3486536" y="1618606"/>
            <a:ext cx="3324225" cy="1495425"/>
          </a:xfrm>
          <a:prstGeom prst="rect">
            <a:avLst/>
          </a:prstGeom>
        </p:spPr>
      </p:pic>
    </p:spTree>
    <p:extLst>
      <p:ext uri="{BB962C8B-B14F-4D97-AF65-F5344CB8AC3E}">
        <p14:creationId xmlns:p14="http://schemas.microsoft.com/office/powerpoint/2010/main" val="2418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user is a login role that is allowed to log in to the PostgreSQL server. The login roles section is where you define accounts for individual users for the PostgreSQL system. Each database user should have an individual account to log in to the PostgreSQL system. Each user has an internal system identifier in PostgreSQL, which is known as a </a:t>
            </a:r>
            <a:r>
              <a:rPr lang="en-US" dirty="0" err="1"/>
              <a:t>sysid</a:t>
            </a:r>
            <a:r>
              <a:rPr lang="en-US" dirty="0"/>
              <a:t>. The user's system ID is used to associate objects in a database with their owner. Users may also have global rights assigned to them when they are created. These rights determine whether a user is allowed to create or drop databases and whether the existing user is a </a:t>
            </a:r>
            <a:r>
              <a:rPr lang="en-US" dirty="0" err="1"/>
              <a:t>superuser</a:t>
            </a:r>
            <a:r>
              <a:rPr lang="en-US" dirty="0"/>
              <a:t> or not.</a:t>
            </a:r>
          </a:p>
        </p:txBody>
      </p:sp>
    </p:spTree>
    <p:extLst>
      <p:ext uri="{BB962C8B-B14F-4D97-AF65-F5344CB8AC3E}">
        <p14:creationId xmlns:p14="http://schemas.microsoft.com/office/powerpoint/2010/main" val="3864835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by which database users are created:</a:t>
            </a:r>
          </a:p>
          <a:p>
            <a:endParaRPr lang="en-US" dirty="0"/>
          </a:p>
          <a:p>
            <a:r>
              <a:rPr lang="en-US" dirty="0"/>
              <a:t>The first method requires using the CREATE USER SQL statement to create a new user in the database. You can create a new user with the CREATE USER SQL statement, like this:</a:t>
            </a:r>
          </a:p>
          <a:p>
            <a:r>
              <a:rPr lang="en-US" u="sng" dirty="0"/>
              <a:t>CREATE user </a:t>
            </a:r>
            <a:r>
              <a:rPr lang="en-US" u="sng" dirty="0" err="1"/>
              <a:t>agovil</a:t>
            </a:r>
            <a:r>
              <a:rPr lang="en-US" u="sng" dirty="0"/>
              <a:t> WITH PASSWORD 'Kh@rt0um';</a:t>
            </a:r>
          </a:p>
          <a:p>
            <a:r>
              <a:rPr lang="en-US" dirty="0"/>
              <a:t>Here, we created the </a:t>
            </a:r>
            <a:r>
              <a:rPr lang="en-US" dirty="0" err="1"/>
              <a:t>agovil</a:t>
            </a:r>
            <a:r>
              <a:rPr lang="en-US" dirty="0"/>
              <a:t> user and provided a password for the user to log in with.</a:t>
            </a:r>
          </a:p>
          <a:p>
            <a:endParaRPr lang="en-US" dirty="0"/>
          </a:p>
          <a:p>
            <a:r>
              <a:rPr lang="en-US" dirty="0"/>
              <a:t>The second method requires executing the </a:t>
            </a:r>
            <a:r>
              <a:rPr lang="en-US" dirty="0" err="1"/>
              <a:t>createuser</a:t>
            </a:r>
            <a:r>
              <a:rPr lang="en-US" dirty="0"/>
              <a:t> script from the command line.</a:t>
            </a:r>
          </a:p>
          <a:p>
            <a:r>
              <a:rPr lang="en-US" dirty="0"/>
              <a:t>We may also use the </a:t>
            </a:r>
            <a:r>
              <a:rPr lang="en-US" dirty="0" err="1"/>
              <a:t>createdb</a:t>
            </a:r>
            <a:r>
              <a:rPr lang="en-US" dirty="0"/>
              <a:t> script to create a user called </a:t>
            </a:r>
            <a:r>
              <a:rPr lang="en-US" dirty="0" err="1"/>
              <a:t>nchabbra</a:t>
            </a:r>
            <a:r>
              <a:rPr lang="en-US" dirty="0"/>
              <a:t> on the same host (port 5432), and the –S option specifies that the created user will not have the </a:t>
            </a:r>
            <a:r>
              <a:rPr lang="en-US" dirty="0" err="1"/>
              <a:t>superuser</a:t>
            </a:r>
            <a:r>
              <a:rPr lang="en-US" dirty="0"/>
              <a:t> privileges:</a:t>
            </a:r>
          </a:p>
          <a:p>
            <a:endParaRPr lang="en-US" dirty="0"/>
          </a:p>
          <a:p>
            <a:r>
              <a:rPr lang="en-US" u="sng" dirty="0"/>
              <a:t>$ </a:t>
            </a:r>
            <a:r>
              <a:rPr lang="en-US" u="sng" dirty="0" err="1"/>
              <a:t>createuser</a:t>
            </a:r>
            <a:r>
              <a:rPr lang="en-US" u="sng" dirty="0"/>
              <a:t> -h localhost -p 5432 -S </a:t>
            </a:r>
            <a:r>
              <a:rPr lang="en-US" u="sng" dirty="0" err="1"/>
              <a:t>nchabbra</a:t>
            </a:r>
            <a:endParaRPr lang="en-US" u="sng" dirty="0"/>
          </a:p>
        </p:txBody>
      </p:sp>
    </p:spTree>
    <p:extLst>
      <p:ext uri="{BB962C8B-B14F-4D97-AF65-F5344CB8AC3E}">
        <p14:creationId xmlns:p14="http://schemas.microsoft.com/office/powerpoint/2010/main" val="209280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The CREATE USER SQL statement requires one mandatory parameter which is the name of the new user. Other parameters, which are optional, however, are passwords for the user or group, the system ID, and a set of privileges that may be explicitly allocated.</a:t>
            </a:r>
          </a:p>
          <a:p>
            <a:endParaRPr lang="en-US" dirty="0"/>
          </a:p>
          <a:p>
            <a:r>
              <a:rPr lang="en-US" dirty="0"/>
              <a:t>The </a:t>
            </a:r>
            <a:r>
              <a:rPr lang="en-US" dirty="0" err="1"/>
              <a:t>createuser</a:t>
            </a:r>
            <a:r>
              <a:rPr lang="en-US" dirty="0"/>
              <a:t> script can be invoked without arguments. In that case, it will prompt us to provide the username and the set of rights and will attempt to make a local connection to PostgreSQL. It can also be invoked with options and the username to be created on the command line, and you will need to give the user access to a database explicitly if he/she is not the owner of the database.</a:t>
            </a:r>
            <a:endParaRPr lang="en-US" u="sng" dirty="0"/>
          </a:p>
        </p:txBody>
      </p:sp>
    </p:spTree>
    <p:extLst>
      <p:ext uri="{BB962C8B-B14F-4D97-AF65-F5344CB8AC3E}">
        <p14:creationId xmlns:p14="http://schemas.microsoft.com/office/powerpoint/2010/main" val="14798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More</a:t>
            </a:r>
            <a:endParaRPr lang="en-US" dirty="0"/>
          </a:p>
        </p:txBody>
      </p:sp>
      <p:pic>
        <p:nvPicPr>
          <p:cNvPr id="4" name="Content Placeholder 3"/>
          <p:cNvPicPr>
            <a:picLocks noGrp="1" noChangeAspect="1"/>
          </p:cNvPicPr>
          <p:nvPr>
            <p:ph idx="1"/>
          </p:nvPr>
        </p:nvPicPr>
        <p:blipFill>
          <a:blip r:embed="rId2"/>
          <a:stretch>
            <a:fillRect/>
          </a:stretch>
        </p:blipFill>
        <p:spPr>
          <a:xfrm>
            <a:off x="191831" y="917146"/>
            <a:ext cx="11595473" cy="5228281"/>
          </a:xfrm>
          <a:prstGeom prst="rect">
            <a:avLst/>
          </a:prstGeom>
        </p:spPr>
      </p:pic>
    </p:spTree>
    <p:extLst>
      <p:ext uri="{BB962C8B-B14F-4D97-AF65-F5344CB8AC3E}">
        <p14:creationId xmlns:p14="http://schemas.microsoft.com/office/powerpoint/2010/main" val="306376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Our primary reference works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www.amazon.com/Learning-PostgreSQL-Salahaldin-Juba/dp/1783989181/ref=sr_1_4?ie=UTF8&amp;qid=1471642346&amp;sr=8-4&amp;keywords=postgresql</a:t>
            </a:r>
            <a:endParaRPr lang="en-US" dirty="0" smtClean="0"/>
          </a:p>
          <a:p>
            <a:pPr fontAlgn="base"/>
            <a:r>
              <a:rPr lang="en-US" dirty="0" smtClean="0"/>
              <a:t>Secondary Works that you might consider</a:t>
            </a:r>
          </a:p>
          <a:p>
            <a:pPr lvl="1" fontAlgn="base"/>
            <a:r>
              <a:rPr lang="en-US" dirty="0">
                <a:hlinkClick r:id="rId3"/>
              </a:rPr>
              <a:t>https://</a:t>
            </a:r>
            <a:r>
              <a:rPr lang="en-US" dirty="0" smtClean="0">
                <a:hlinkClick r:id="rId3"/>
              </a:rPr>
              <a:t>www.amazon.com/PostgreSQL-Data-Architects-Jayadevan-Maymala/dp/1783288604/ref=sr_1_6?ie=UTF8&amp;qid=1471642346&amp;sr=8-6&amp;keywords=postgresql</a:t>
            </a:r>
            <a:endParaRPr lang="en-US" dirty="0" smtClean="0"/>
          </a:p>
          <a:p>
            <a:pPr lvl="1" fontAlgn="base"/>
            <a:r>
              <a:rPr lang="en-US" smtClean="0">
                <a:hlinkClick r:id="rId4"/>
              </a:rPr>
              <a:t>https</a:t>
            </a:r>
            <a:r>
              <a:rPr lang="en-US" dirty="0">
                <a:hlinkClick r:id="rId4"/>
              </a:rPr>
              <a:t>://</a:t>
            </a:r>
            <a:r>
              <a:rPr lang="en-US" dirty="0" smtClean="0">
                <a:hlinkClick r:id="rId4"/>
              </a:rPr>
              <a:t>www.amazon.com/PostgreSQL-9-Administration-Cookbook-Second/dp/1849519064/ref=sr_1_3?ie=UTF8&amp;qid=1471642346&amp;sr=8-3&amp;keywords=postgresql</a:t>
            </a:r>
            <a:endParaRPr lang="en-US" dirty="0" smtClean="0"/>
          </a:p>
          <a:p>
            <a:pPr lvl="1" fontAlgn="base"/>
            <a:r>
              <a:rPr lang="en-US" dirty="0">
                <a:hlinkClick r:id="rId5"/>
              </a:rPr>
              <a:t>https://</a:t>
            </a:r>
            <a:r>
              <a:rPr lang="en-US" dirty="0" smtClean="0">
                <a:hlinkClick r:id="rId5"/>
              </a:rPr>
              <a:t>www.amazon.com/Troubleshooting-PostgreSQL-Hans-Jurgen-Schonig/dp/1783555319/ref=sr_1_14?ie=UTF8&amp;qid=1471642346&amp;sr=8-14&amp;keywords=postgresql</a:t>
            </a:r>
            <a:endParaRPr lang="en-US" dirty="0" smtClean="0"/>
          </a:p>
          <a:p>
            <a:pPr lvl="1" fontAlgn="base"/>
            <a:r>
              <a:rPr lang="en-US" dirty="0">
                <a:hlinkClick r:id="rId6"/>
              </a:rPr>
              <a:t>https://</a:t>
            </a:r>
            <a:r>
              <a:rPr lang="en-US" dirty="0" smtClean="0">
                <a:hlinkClick r:id="rId6"/>
              </a:rPr>
              <a:t>www.amazon.com/PostgreSQL-9-High-Availability-Cookbook/dp/1849516960/ref=sr_1_13?ie=UTF8&amp;qid=1471642346&amp;sr=8-13&amp;keywords=postgresql</a:t>
            </a:r>
            <a:endParaRPr lang="en-US" dirty="0" smtClean="0"/>
          </a:p>
          <a:p>
            <a:pPr lvl="1" fontAlgn="base"/>
            <a:r>
              <a:rPr lang="en-US" dirty="0">
                <a:hlinkClick r:id="rId7"/>
              </a:rPr>
              <a:t>https://</a:t>
            </a:r>
            <a:r>
              <a:rPr lang="en-US" dirty="0" smtClean="0">
                <a:hlinkClick r:id="rId7"/>
              </a:rPr>
              <a:t>www.amazon.com/PostgreSQL-Administration-Essentials-Hans-Jurgen-Schonig/dp/1783988983/ref=sr_1_12?ie=UTF8&amp;qid=1471642346&amp;sr=8-12&amp;keywords=postgresql</a:t>
            </a:r>
            <a:endParaRPr lang="en-US" dirty="0" smtClean="0"/>
          </a:p>
          <a:p>
            <a:pPr lvl="1" fontAlgn="base"/>
            <a:endParaRPr lang="en-US" dirty="0"/>
          </a:p>
        </p:txBody>
      </p:sp>
    </p:spTree>
    <p:extLst>
      <p:ext uri="{BB962C8B-B14F-4D97-AF65-F5344CB8AC3E}">
        <p14:creationId xmlns:p14="http://schemas.microsoft.com/office/powerpoint/2010/main" val="2405702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a:t>
            </a:r>
            <a:r>
              <a:rPr lang="en-US" b="1" dirty="0"/>
              <a:t>group</a:t>
            </a:r>
            <a:r>
              <a:rPr lang="en-US" dirty="0"/>
              <a:t> in the PostgreSQL server is similar to the groups that exist in Unix and Linux. A group in PostgreSQL serves to simplify the assignment of rights. It simply requires a name and may be created empty. Once it is created, users who are intended to share common access rights are added into the group together, and are thus associated by their membership within that group. Grants on the database objects are then given to the group instead of each individual group member.</a:t>
            </a:r>
          </a:p>
        </p:txBody>
      </p:sp>
    </p:spTree>
    <p:extLst>
      <p:ext uri="{BB962C8B-B14F-4D97-AF65-F5344CB8AC3E}">
        <p14:creationId xmlns:p14="http://schemas.microsoft.com/office/powerpoint/2010/main" val="1793965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Groups in the PostgreSQL server can be created by using the CREATE GROUP SQL statement. The following command will create a group. However, no users are currently a part of this group:</a:t>
            </a:r>
          </a:p>
          <a:p>
            <a:endParaRPr lang="en-US" dirty="0"/>
          </a:p>
          <a:p>
            <a:r>
              <a:rPr lang="en-US" dirty="0" err="1"/>
              <a:t>hrdb</a:t>
            </a:r>
            <a:r>
              <a:rPr lang="en-US" dirty="0"/>
              <a:t>=# </a:t>
            </a:r>
            <a:r>
              <a:rPr lang="en-US" u="sng" dirty="0"/>
              <a:t>CREATE GROUP </a:t>
            </a:r>
            <a:r>
              <a:rPr lang="en-US" u="sng" dirty="0" err="1"/>
              <a:t>dept</a:t>
            </a:r>
            <a:r>
              <a:rPr lang="en-US" u="sng" dirty="0"/>
              <a:t>;</a:t>
            </a:r>
          </a:p>
          <a:p>
            <a:r>
              <a:rPr lang="en-US" dirty="0"/>
              <a:t>In order to assign members/users to the group, we can use the ALTER GROUP statement as follows:</a:t>
            </a:r>
          </a:p>
          <a:p>
            <a:endParaRPr lang="en-US" dirty="0"/>
          </a:p>
          <a:p>
            <a:r>
              <a:rPr lang="en-US" dirty="0" err="1"/>
              <a:t>hrdb</a:t>
            </a:r>
            <a:r>
              <a:rPr lang="en-US" dirty="0"/>
              <a:t>=# </a:t>
            </a:r>
            <a:r>
              <a:rPr lang="en-US" u="sng" dirty="0"/>
              <a:t>ALTER GROUP </a:t>
            </a:r>
            <a:r>
              <a:rPr lang="en-US" u="sng" dirty="0" err="1"/>
              <a:t>dept</a:t>
            </a:r>
            <a:r>
              <a:rPr lang="en-US" u="sng" dirty="0"/>
              <a:t> ADD USER </a:t>
            </a:r>
            <a:r>
              <a:rPr lang="en-US" u="sng" dirty="0" err="1"/>
              <a:t>agovil,nchabbra</a:t>
            </a:r>
            <a:r>
              <a:rPr lang="en-US" u="sng" dirty="0"/>
              <a:t>;</a:t>
            </a:r>
          </a:p>
          <a:p>
            <a:r>
              <a:rPr lang="en-US" dirty="0"/>
              <a:t>It is also possible to create a group and assign users upon its creation, as shown in the following CREATE GROUP statement:</a:t>
            </a:r>
          </a:p>
          <a:p>
            <a:endParaRPr lang="en-US" dirty="0"/>
          </a:p>
          <a:p>
            <a:r>
              <a:rPr lang="en-US" dirty="0" err="1"/>
              <a:t>hrdb</a:t>
            </a:r>
            <a:r>
              <a:rPr lang="en-US" dirty="0"/>
              <a:t>=# </a:t>
            </a:r>
            <a:r>
              <a:rPr lang="en-US" u="sng" dirty="0"/>
              <a:t>CREATE GROUP admins WITH user </a:t>
            </a:r>
            <a:r>
              <a:rPr lang="en-US" u="sng" dirty="0" err="1"/>
              <a:t>agovil,nchabbra</a:t>
            </a:r>
            <a:r>
              <a:rPr lang="en-US" u="sng" dirty="0"/>
              <a:t>;</a:t>
            </a:r>
          </a:p>
        </p:txBody>
      </p:sp>
    </p:spTree>
    <p:extLst>
      <p:ext uri="{BB962C8B-B14F-4D97-AF65-F5344CB8AC3E}">
        <p14:creationId xmlns:p14="http://schemas.microsoft.com/office/powerpoint/2010/main" val="1936496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group is a system-wide database object that can be assigned privileges and have users added to it as members. A group is a role that cannot be used to log in to any database.</a:t>
            </a:r>
          </a:p>
          <a:p>
            <a:endParaRPr lang="en-US" dirty="0"/>
          </a:p>
          <a:p>
            <a:r>
              <a:rPr lang="en-US" dirty="0"/>
              <a:t>It is also possible to grant membership in a group to another group, thereby allowing the member role use of privileges assigned to the group it is a member of.</a:t>
            </a:r>
          </a:p>
          <a:p>
            <a:endParaRPr lang="en-US" dirty="0"/>
          </a:p>
          <a:p>
            <a:r>
              <a:rPr lang="en-US" dirty="0"/>
              <a:t>Database groups are global across a database cluster installation.</a:t>
            </a:r>
            <a:endParaRPr lang="en-US" u="sng" dirty="0"/>
          </a:p>
        </p:txBody>
      </p:sp>
    </p:spTree>
    <p:extLst>
      <p:ext uri="{BB962C8B-B14F-4D97-AF65-F5344CB8AC3E}">
        <p14:creationId xmlns:p14="http://schemas.microsoft.com/office/powerpoint/2010/main" val="1116626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More</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To list all of the available groups in the PostgreSQL server instance, you need to query the </a:t>
            </a:r>
            <a:r>
              <a:rPr lang="en-US" dirty="0" err="1"/>
              <a:t>pg_group</a:t>
            </a:r>
            <a:r>
              <a:rPr lang="en-US" dirty="0"/>
              <a:t> catalog table, as shown in the following screenshot</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3574577" y="1738827"/>
            <a:ext cx="3362325" cy="1666875"/>
          </a:xfrm>
          <a:prstGeom prst="rect">
            <a:avLst/>
          </a:prstGeom>
        </p:spPr>
      </p:pic>
    </p:spTree>
    <p:extLst>
      <p:ext uri="{BB962C8B-B14F-4D97-AF65-F5344CB8AC3E}">
        <p14:creationId xmlns:p14="http://schemas.microsoft.com/office/powerpoint/2010/main" val="4101042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Every major RDBMS vendor offers the ability to drop databases just as it allows you to create databases. However, one should exercise caution when dealing with situations like dropping databases. Once a database is dropped, all of the information residing in it is lost forever. It is only for a valid business purpose that we should drop databases. In normal circumstances, a database is only dropped when it gets decommissioned and is no longer required for business operations.</a:t>
            </a:r>
          </a:p>
          <a:p>
            <a:endParaRPr lang="en-US" dirty="0"/>
          </a:p>
        </p:txBody>
      </p:sp>
    </p:spTree>
    <p:extLst>
      <p:ext uri="{BB962C8B-B14F-4D97-AF65-F5344CB8AC3E}">
        <p14:creationId xmlns:p14="http://schemas.microsoft.com/office/powerpoint/2010/main" val="55812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There are two methods to drop a database in the PostgreSQL server instance:</a:t>
            </a:r>
          </a:p>
          <a:p>
            <a:endParaRPr lang="en-US" dirty="0"/>
          </a:p>
          <a:p>
            <a:r>
              <a:rPr lang="en-US" dirty="0"/>
              <a:t>You can use the DROP DATABASE statement to drop a database from PostgreSQL, as follows:</a:t>
            </a:r>
          </a:p>
          <a:p>
            <a:r>
              <a:rPr lang="en-US" dirty="0" err="1"/>
              <a:t>hrdb</a:t>
            </a:r>
            <a:r>
              <a:rPr lang="en-US" dirty="0"/>
              <a:t>=# </a:t>
            </a:r>
            <a:r>
              <a:rPr lang="en-US" u="sng" dirty="0"/>
              <a:t>DROP DATABASE </a:t>
            </a:r>
            <a:r>
              <a:rPr lang="en-US" u="sng" dirty="0" err="1"/>
              <a:t>hrdb</a:t>
            </a:r>
            <a:r>
              <a:rPr lang="en-US" u="sng" dirty="0"/>
              <a:t>;</a:t>
            </a:r>
          </a:p>
          <a:p>
            <a:r>
              <a:rPr lang="en-US" dirty="0"/>
              <a:t>You can use the </a:t>
            </a:r>
            <a:r>
              <a:rPr lang="en-US" dirty="0" err="1"/>
              <a:t>dropdb</a:t>
            </a:r>
            <a:r>
              <a:rPr lang="en-US" dirty="0"/>
              <a:t> command line-utility, which is a wrapper around the DROP DATABASE command:</a:t>
            </a:r>
          </a:p>
          <a:p>
            <a:r>
              <a:rPr lang="en-US" dirty="0"/>
              <a:t>$ </a:t>
            </a:r>
            <a:r>
              <a:rPr lang="en-US" u="sng" dirty="0" err="1"/>
              <a:t>dropdb</a:t>
            </a:r>
            <a:r>
              <a:rPr lang="en-US" u="sng" dirty="0"/>
              <a:t> </a:t>
            </a:r>
            <a:r>
              <a:rPr lang="en-US" u="sng" dirty="0" err="1"/>
              <a:t>hrdb</a:t>
            </a:r>
            <a:r>
              <a:rPr lang="en-US" u="sng" dirty="0"/>
              <a:t>;</a:t>
            </a:r>
          </a:p>
        </p:txBody>
      </p:sp>
    </p:spTree>
    <p:extLst>
      <p:ext uri="{BB962C8B-B14F-4D97-AF65-F5344CB8AC3E}">
        <p14:creationId xmlns:p14="http://schemas.microsoft.com/office/powerpoint/2010/main" val="2262615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The DROP DATABASE statement permanently deletes catalog entries and the data directory. Only the owner of the database can issue the DROP DATABASE statement.</a:t>
            </a:r>
          </a:p>
          <a:p>
            <a:endParaRPr lang="en-US" dirty="0"/>
          </a:p>
          <a:p>
            <a:r>
              <a:rPr lang="en-US" dirty="0"/>
              <a:t>Also, it is not possible to drop a database to which you are connected. In order to delete the database, the database owner will have to make a connection to another database of which he is an owner.</a:t>
            </a:r>
          </a:p>
        </p:txBody>
      </p:sp>
    </p:spTree>
    <p:extLst>
      <p:ext uri="{BB962C8B-B14F-4D97-AF65-F5344CB8AC3E}">
        <p14:creationId xmlns:p14="http://schemas.microsoft.com/office/powerpoint/2010/main" val="869572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More</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One situation that demands attention is when a user tries to drop a database that has active connections. The user will get an error when trying to drop such a database.</a:t>
            </a:r>
          </a:p>
          <a:p>
            <a:endParaRPr lang="en-US" dirty="0"/>
          </a:p>
          <a:p>
            <a:r>
              <a:rPr lang="en-US" dirty="0"/>
              <a:t>In order to drop a database that has active connections to it, you will have to follow these steps:</a:t>
            </a:r>
          </a:p>
          <a:p>
            <a:endParaRPr lang="en-US" dirty="0"/>
          </a:p>
          <a:p>
            <a:r>
              <a:rPr lang="en-US" dirty="0"/>
              <a:t>Identify all of the active sessions on the database. To identify all of the active sessions on the database, you need to query the </a:t>
            </a:r>
            <a:r>
              <a:rPr lang="en-US" dirty="0" err="1"/>
              <a:t>pg_stat_activity</a:t>
            </a:r>
            <a:r>
              <a:rPr lang="en-US" dirty="0"/>
              <a:t> catalog table as follows:</a:t>
            </a:r>
          </a:p>
          <a:p>
            <a:pPr lvl="1"/>
            <a:r>
              <a:rPr lang="en-US" u="sng" dirty="0"/>
              <a:t>SELECT * from  </a:t>
            </a:r>
            <a:r>
              <a:rPr lang="en-US" u="sng" dirty="0" err="1"/>
              <a:t>pg_stat_activity</a:t>
            </a:r>
            <a:r>
              <a:rPr lang="en-US" u="sng" dirty="0"/>
              <a:t> where </a:t>
            </a:r>
            <a:r>
              <a:rPr lang="en-US" u="sng" dirty="0" err="1"/>
              <a:t>datname</a:t>
            </a:r>
            <a:r>
              <a:rPr lang="en-US" u="sng" dirty="0"/>
              <a:t>='testdb1</a:t>
            </a:r>
            <a:r>
              <a:rPr lang="en-US" u="sng" dirty="0" smtClean="0"/>
              <a:t>';</a:t>
            </a:r>
          </a:p>
          <a:p>
            <a:r>
              <a:rPr lang="en-US" dirty="0"/>
              <a:t>Terminate all of the active connections to the database. To terminate all of the active connections, you will need to use the </a:t>
            </a:r>
            <a:r>
              <a:rPr lang="en-US" dirty="0" err="1"/>
              <a:t>pg_terminate_backend</a:t>
            </a:r>
            <a:r>
              <a:rPr lang="en-US" dirty="0"/>
              <a:t> function as follows:</a:t>
            </a:r>
          </a:p>
          <a:p>
            <a:pPr lvl="1"/>
            <a:r>
              <a:rPr lang="en-US" u="sng" dirty="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Once all of the connections are terminated, you may proceed with dropping the database using the DROP DATABASE statement.</a:t>
            </a:r>
          </a:p>
        </p:txBody>
      </p:sp>
    </p:spTree>
    <p:extLst>
      <p:ext uri="{BB962C8B-B14F-4D97-AF65-F5344CB8AC3E}">
        <p14:creationId xmlns:p14="http://schemas.microsoft.com/office/powerpoint/2010/main" val="846169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PostgreSQL stores data files consisting of database objects such as tables and indices on the disk. The tablespace is defined as the location of these objects on the disk. A tablespace is used to map a logical name to a physical location on the disk</a:t>
            </a:r>
            <a:r>
              <a:rPr lang="en-US" dirty="0" smtClean="0"/>
              <a:t>.</a:t>
            </a:r>
            <a:endParaRPr lang="en-US" dirty="0"/>
          </a:p>
          <a:p>
            <a:r>
              <a:rPr lang="en-US" dirty="0"/>
              <a:t>A tablespace is a location on the disk where PostgreSQL stores data files containing database objects, for example indexes, tables, and so on.</a:t>
            </a:r>
          </a:p>
          <a:p>
            <a:endParaRPr lang="en-US" dirty="0"/>
          </a:p>
          <a:p>
            <a:r>
              <a:rPr lang="en-US" dirty="0"/>
              <a:t>Before you create the tablespace, the directory location must be physically created and the directory must be empty:</a:t>
            </a:r>
          </a:p>
          <a:p>
            <a:endParaRPr lang="en-US" dirty="0"/>
          </a:p>
          <a:p>
            <a:r>
              <a:rPr lang="en-US" u="sng" dirty="0" err="1"/>
              <a:t>mkdir</a:t>
            </a:r>
            <a:r>
              <a:rPr lang="en-US" u="sng" dirty="0"/>
              <a:t> –p /</a:t>
            </a:r>
            <a:r>
              <a:rPr lang="en-US" u="sng" dirty="0" err="1"/>
              <a:t>var</a:t>
            </a:r>
            <a:r>
              <a:rPr lang="en-US" u="sng" dirty="0"/>
              <a:t>/lib/</a:t>
            </a:r>
            <a:r>
              <a:rPr lang="en-US" u="sng" dirty="0" err="1"/>
              <a:t>pgsql</a:t>
            </a:r>
            <a:r>
              <a:rPr lang="en-US" u="sng" dirty="0"/>
              <a:t>/data/</a:t>
            </a:r>
            <a:r>
              <a:rPr lang="en-US" u="sng" dirty="0" err="1"/>
              <a:t>dbs</a:t>
            </a:r>
            <a:endParaRPr lang="en-US" u="sng" dirty="0"/>
          </a:p>
        </p:txBody>
      </p:sp>
    </p:spTree>
    <p:extLst>
      <p:ext uri="{BB962C8B-B14F-4D97-AF65-F5344CB8AC3E}">
        <p14:creationId xmlns:p14="http://schemas.microsoft.com/office/powerpoint/2010/main" val="987100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To create a tablespace in PostgreSQL, you need to use the CREATE TABLESPACE statement.</a:t>
            </a:r>
          </a:p>
          <a:p>
            <a:endParaRPr lang="en-US" dirty="0"/>
          </a:p>
          <a:p>
            <a:r>
              <a:rPr lang="en-US" dirty="0"/>
              <a:t>The following command creates a </a:t>
            </a:r>
            <a:r>
              <a:rPr lang="en-US" dirty="0" err="1"/>
              <a:t>data_tbs</a:t>
            </a:r>
            <a:r>
              <a:rPr lang="en-US" dirty="0"/>
              <a:t> tablespace, which is owned by the </a:t>
            </a:r>
            <a:r>
              <a:rPr lang="en-US" dirty="0" err="1"/>
              <a:t>agovil</a:t>
            </a:r>
            <a:r>
              <a:rPr lang="en-US" dirty="0"/>
              <a:t> user:</a:t>
            </a:r>
          </a:p>
          <a:p>
            <a:endParaRPr lang="en-US" dirty="0"/>
          </a:p>
          <a:p>
            <a:r>
              <a:rPr lang="en-US" u="sng" dirty="0"/>
              <a:t>CREATE TABLESPACE </a:t>
            </a:r>
            <a:r>
              <a:rPr lang="en-US" u="sng" dirty="0" err="1"/>
              <a:t>data_tbs</a:t>
            </a:r>
            <a:r>
              <a:rPr lang="en-US" u="sng" dirty="0"/>
              <a:t> OWNER </a:t>
            </a:r>
            <a:r>
              <a:rPr lang="en-US" u="sng" dirty="0" err="1"/>
              <a:t>agovil</a:t>
            </a:r>
            <a:r>
              <a:rPr lang="en-US" u="sng" dirty="0"/>
              <a:t> LOCATION '/</a:t>
            </a:r>
            <a:r>
              <a:rPr lang="en-US" u="sng" dirty="0" err="1"/>
              <a:t>var</a:t>
            </a:r>
            <a:r>
              <a:rPr lang="en-US" u="sng" dirty="0"/>
              <a:t>/lib/</a:t>
            </a:r>
            <a:r>
              <a:rPr lang="en-US" u="sng" dirty="0" err="1"/>
              <a:t>pgsql</a:t>
            </a:r>
            <a:r>
              <a:rPr lang="en-US" u="sng" dirty="0"/>
              <a:t>/data/</a:t>
            </a:r>
            <a:r>
              <a:rPr lang="en-US" u="sng" dirty="0" err="1"/>
              <a:t>dbs</a:t>
            </a:r>
            <a:r>
              <a:rPr lang="en-US" u="sng" dirty="0"/>
              <a:t>';</a:t>
            </a:r>
          </a:p>
          <a:p>
            <a:r>
              <a:rPr lang="en-US" dirty="0"/>
              <a:t>Similarly, a tablespace in PostgreSQL can be dropped using the DROP TABLESPACE statement, as follows:</a:t>
            </a:r>
          </a:p>
          <a:p>
            <a:endParaRPr lang="en-US" dirty="0"/>
          </a:p>
          <a:p>
            <a:r>
              <a:rPr lang="en-US" u="sng" dirty="0"/>
              <a:t>DROP TABLESPACE </a:t>
            </a:r>
            <a:r>
              <a:rPr lang="en-US" u="sng" dirty="0" err="1"/>
              <a:t>data_tbs</a:t>
            </a:r>
            <a:r>
              <a:rPr lang="en-US" u="sng" dirty="0"/>
              <a:t>;</a:t>
            </a:r>
          </a:p>
        </p:txBody>
      </p:sp>
    </p:spTree>
    <p:extLst>
      <p:ext uri="{BB962C8B-B14F-4D97-AF65-F5344CB8AC3E}">
        <p14:creationId xmlns:p14="http://schemas.microsoft.com/office/powerpoint/2010/main" val="21981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Who is Michael Forrester?</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www.linkedin.com/in/performingpro</a:t>
            </a:r>
            <a:endParaRPr lang="en-US" dirty="0" smtClean="0"/>
          </a:p>
          <a:p>
            <a:pPr fontAlgn="base"/>
            <a:endParaRPr lang="en-US" dirty="0"/>
          </a:p>
          <a:p>
            <a:pPr fontAlgn="base"/>
            <a:endParaRPr lang="en-US" dirty="0" smtClean="0"/>
          </a:p>
        </p:txBody>
      </p:sp>
      <p:pic>
        <p:nvPicPr>
          <p:cNvPr id="4" name="Picture 3"/>
          <p:cNvPicPr>
            <a:picLocks noChangeAspect="1"/>
          </p:cNvPicPr>
          <p:nvPr/>
        </p:nvPicPr>
        <p:blipFill>
          <a:blip r:embed="rId3"/>
          <a:stretch>
            <a:fillRect/>
          </a:stretch>
        </p:blipFill>
        <p:spPr>
          <a:xfrm>
            <a:off x="1704588" y="1924392"/>
            <a:ext cx="6410325" cy="4152900"/>
          </a:xfrm>
          <a:prstGeom prst="rect">
            <a:avLst/>
          </a:prstGeom>
        </p:spPr>
      </p:pic>
    </p:spTree>
    <p:extLst>
      <p:ext uri="{BB962C8B-B14F-4D97-AF65-F5344CB8AC3E}">
        <p14:creationId xmlns:p14="http://schemas.microsoft.com/office/powerpoint/2010/main" val="1108421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tablespace allows you to control the disk layout of PostgreSQL. The owner of the tablespace, by default, would be the user who executed the CREATE TABLESPACE statement. This statement also gives you the option of assigning the ownership of the tablespace to a new user. This option is the part of the OWNER clause in the CREATE TABLESPACE statement.</a:t>
            </a:r>
          </a:p>
          <a:p>
            <a:endParaRPr lang="en-US" dirty="0"/>
          </a:p>
          <a:p>
            <a:r>
              <a:rPr lang="en-US" dirty="0"/>
              <a:t>The name of the tablespace should not begin with a </a:t>
            </a:r>
            <a:r>
              <a:rPr lang="en-US" dirty="0" err="1"/>
              <a:t>pg</a:t>
            </a:r>
            <a:r>
              <a:rPr lang="en-US" dirty="0"/>
              <a:t>_ prefix because this is reserved for the system tablespaces.</a:t>
            </a:r>
          </a:p>
          <a:p>
            <a:endParaRPr lang="en-US" dirty="0"/>
          </a:p>
          <a:p>
            <a:r>
              <a:rPr lang="en-US" dirty="0"/>
              <a:t>Before deleting a tablespace, ensure that it is empty, which means there should be no database objects inside it. If the user tries to delete the tablespace when it is not empty, the command will fail.</a:t>
            </a:r>
          </a:p>
          <a:p>
            <a:endParaRPr lang="en-US" dirty="0"/>
          </a:p>
          <a:p>
            <a:r>
              <a:rPr lang="en-US" dirty="0"/>
              <a:t>There are two options that will aid in deleting the tablespace when it is not empty:</a:t>
            </a:r>
            <a:endParaRPr lang="en-US" u="sng" dirty="0"/>
          </a:p>
        </p:txBody>
      </p:sp>
    </p:spTree>
    <p:extLst>
      <p:ext uri="{BB962C8B-B14F-4D97-AF65-F5344CB8AC3E}">
        <p14:creationId xmlns:p14="http://schemas.microsoft.com/office/powerpoint/2010/main" val="3073036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You may drop the database</a:t>
            </a:r>
          </a:p>
          <a:p>
            <a:r>
              <a:rPr lang="en-US" dirty="0"/>
              <a:t>You may alter the database to move it to a different tablespace</a:t>
            </a:r>
          </a:p>
          <a:p>
            <a:r>
              <a:rPr lang="en-US" dirty="0"/>
              <a:t>After any of the preceding actions have been completed, then the corresponding tablespace may be dropped.</a:t>
            </a:r>
          </a:p>
          <a:p>
            <a:r>
              <a:rPr lang="en-US" dirty="0" smtClean="0"/>
              <a:t>By </a:t>
            </a:r>
            <a:r>
              <a:rPr lang="en-US" dirty="0"/>
              <a:t>default, two tablespaces exist in PostgreSQL:</a:t>
            </a:r>
          </a:p>
          <a:p>
            <a:pPr lvl="1"/>
            <a:r>
              <a:rPr lang="en-US" dirty="0" err="1" smtClean="0"/>
              <a:t>pg_default</a:t>
            </a:r>
            <a:r>
              <a:rPr lang="en-US" dirty="0"/>
              <a:t>: This is used to store user data</a:t>
            </a:r>
          </a:p>
          <a:p>
            <a:pPr lvl="1"/>
            <a:r>
              <a:rPr lang="en-US" dirty="0" err="1"/>
              <a:t>pg_global</a:t>
            </a:r>
            <a:r>
              <a:rPr lang="en-US" dirty="0"/>
              <a:t>: This is used to store global data</a:t>
            </a:r>
          </a:p>
          <a:p>
            <a:r>
              <a:rPr lang="en-US" dirty="0"/>
              <a:t>You may query the </a:t>
            </a:r>
            <a:r>
              <a:rPr lang="en-US" dirty="0" err="1"/>
              <a:t>pg_tablespace</a:t>
            </a:r>
            <a:r>
              <a:rPr lang="en-US" dirty="0"/>
              <a:t> catalog table to get the list of existing tablespaces in PostgreSQL, as shown in the following screenshot:</a:t>
            </a:r>
            <a:endParaRPr lang="en-US" u="sng" dirty="0"/>
          </a:p>
        </p:txBody>
      </p:sp>
      <p:pic>
        <p:nvPicPr>
          <p:cNvPr id="4" name="Picture 3"/>
          <p:cNvPicPr>
            <a:picLocks noChangeAspect="1"/>
          </p:cNvPicPr>
          <p:nvPr/>
        </p:nvPicPr>
        <p:blipFill>
          <a:blip r:embed="rId2"/>
          <a:stretch>
            <a:fillRect/>
          </a:stretch>
        </p:blipFill>
        <p:spPr>
          <a:xfrm>
            <a:off x="3633530" y="4337222"/>
            <a:ext cx="3343275" cy="1066800"/>
          </a:xfrm>
          <a:prstGeom prst="rect">
            <a:avLst/>
          </a:prstGeom>
        </p:spPr>
      </p:pic>
    </p:spTree>
    <p:extLst>
      <p:ext uri="{BB962C8B-B14F-4D97-AF65-F5344CB8AC3E}">
        <p14:creationId xmlns:p14="http://schemas.microsoft.com/office/powerpoint/2010/main" val="1858391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Moving Objects Between Tablespaces 1</a:t>
            </a:r>
            <a:endParaRPr lang="en-US" dirty="0"/>
          </a:p>
        </p:txBody>
      </p:sp>
      <p:sp>
        <p:nvSpPr>
          <p:cNvPr id="3" name="Content Placeholder 2"/>
          <p:cNvSpPr>
            <a:spLocks noGrp="1"/>
          </p:cNvSpPr>
          <p:nvPr>
            <p:ph idx="1"/>
          </p:nvPr>
        </p:nvSpPr>
        <p:spPr>
          <a:xfrm>
            <a:off x="677334" y="660400"/>
            <a:ext cx="8977412" cy="6069914"/>
          </a:xfrm>
        </p:spPr>
        <p:txBody>
          <a:bodyPr>
            <a:normAutofit fontScale="85000" lnSpcReduction="10000"/>
          </a:bodyPr>
          <a:lstStyle/>
          <a:p>
            <a:r>
              <a:rPr lang="en-US" dirty="0"/>
              <a:t>A tablespace can contain both permanent and temporary objects. You will need to define and create a secondary tablespace to serve as the target destination of objects that might get moved from the primary tablespace. Moving objects between tablespaces is a mechanism of copying bulk data in which copying happens sequentially, block by block. Moving a table to another tablespace locks it for the duration of the </a:t>
            </a:r>
            <a:r>
              <a:rPr lang="en-US" dirty="0" err="1"/>
              <a:t>move.You</a:t>
            </a:r>
            <a:r>
              <a:rPr lang="en-US" dirty="0"/>
              <a:t> may query the </a:t>
            </a:r>
            <a:r>
              <a:rPr lang="en-US" dirty="0" err="1"/>
              <a:t>pg_tablespace</a:t>
            </a:r>
            <a:r>
              <a:rPr lang="en-US" dirty="0"/>
              <a:t> catalog table to get the list of existing tablespaces in PostgreSQL, as shown in the following screenshot</a:t>
            </a:r>
            <a:r>
              <a:rPr lang="en-US" dirty="0" smtClean="0"/>
              <a:t>:</a:t>
            </a:r>
          </a:p>
          <a:p>
            <a:r>
              <a:rPr lang="en-US" dirty="0"/>
              <a:t>Here, we will first create a new tablespace, </a:t>
            </a:r>
            <a:r>
              <a:rPr lang="en-US" dirty="0" err="1"/>
              <a:t>hrms</a:t>
            </a:r>
            <a:r>
              <a:rPr lang="en-US" dirty="0"/>
              <a:t>, using the following command:</a:t>
            </a:r>
          </a:p>
          <a:p>
            <a:endParaRPr lang="en-US" u="sng" dirty="0"/>
          </a:p>
          <a:p>
            <a:r>
              <a:rPr lang="en-US" u="sng" dirty="0" err="1"/>
              <a:t>mkdir</a:t>
            </a:r>
            <a:r>
              <a:rPr lang="en-US" u="sng" dirty="0"/>
              <a:t> –p  /</a:t>
            </a:r>
            <a:r>
              <a:rPr lang="en-US" u="sng" dirty="0" err="1"/>
              <a:t>var</a:t>
            </a:r>
            <a:r>
              <a:rPr lang="en-US" u="sng" dirty="0"/>
              <a:t>/lib/</a:t>
            </a:r>
            <a:r>
              <a:rPr lang="en-US" u="sng" dirty="0" err="1"/>
              <a:t>pgsql</a:t>
            </a:r>
            <a:r>
              <a:rPr lang="en-US" u="sng" dirty="0"/>
              <a:t>/data/</a:t>
            </a:r>
            <a:r>
              <a:rPr lang="en-US" u="sng" dirty="0" err="1"/>
              <a:t>hrms</a:t>
            </a:r>
            <a:endParaRPr lang="en-US" u="sng" dirty="0"/>
          </a:p>
          <a:p>
            <a:r>
              <a:rPr lang="en-US" dirty="0"/>
              <a:t>Then we set the default tablespace for the testdb1 database to </a:t>
            </a:r>
            <a:r>
              <a:rPr lang="en-US" dirty="0" err="1"/>
              <a:t>hrms</a:t>
            </a:r>
            <a:r>
              <a:rPr lang="en-US" dirty="0"/>
              <a:t> using the following statement:</a:t>
            </a:r>
          </a:p>
          <a:p>
            <a:endParaRPr lang="en-US" u="sng" dirty="0"/>
          </a:p>
          <a:p>
            <a:r>
              <a:rPr lang="en-US" u="sng" dirty="0"/>
              <a:t>CREATE TABLESPACE HRMS OWNER </a:t>
            </a:r>
            <a:r>
              <a:rPr lang="en-US" u="sng" dirty="0" err="1"/>
              <a:t>agovil</a:t>
            </a:r>
            <a:r>
              <a:rPr lang="en-US" u="sng" dirty="0"/>
              <a:t> LOCATION '/</a:t>
            </a:r>
            <a:r>
              <a:rPr lang="en-US" u="sng" dirty="0" err="1"/>
              <a:t>var</a:t>
            </a:r>
            <a:r>
              <a:rPr lang="en-US" u="sng" dirty="0"/>
              <a:t>/lib/</a:t>
            </a:r>
            <a:r>
              <a:rPr lang="en-US" u="sng" dirty="0" err="1"/>
              <a:t>pgsql</a:t>
            </a:r>
            <a:r>
              <a:rPr lang="en-US" u="sng" dirty="0"/>
              <a:t>/data/</a:t>
            </a:r>
            <a:r>
              <a:rPr lang="en-US" u="sng" dirty="0" err="1"/>
              <a:t>hrms</a:t>
            </a:r>
            <a:r>
              <a:rPr lang="en-US" u="sng" dirty="0"/>
              <a:t>';</a:t>
            </a:r>
          </a:p>
          <a:p>
            <a:r>
              <a:rPr lang="en-US" dirty="0"/>
              <a:t>We will also create a table, insert some records into it, and create a corresponding index for it. This is being done because the table and its index will be used in the How to do it… section of this recipe:</a:t>
            </a:r>
          </a:p>
          <a:p>
            <a:r>
              <a:rPr lang="en-US" u="sng" dirty="0" smtClean="0"/>
              <a:t>***Prep****</a:t>
            </a:r>
            <a:endParaRPr lang="en-US" u="sng" dirty="0"/>
          </a:p>
          <a:p>
            <a:r>
              <a:rPr lang="en-US" u="sng" dirty="0"/>
              <a:t>CREATE TABLE EMPLOYEES(id integer PRIMARY KEY , name varchar(40));</a:t>
            </a:r>
          </a:p>
          <a:p>
            <a:r>
              <a:rPr lang="en-US" u="sng" dirty="0"/>
              <a:t>INSERT INTO EMPLOYEES VALUES (1, 'Mike Johansson');</a:t>
            </a:r>
          </a:p>
          <a:p>
            <a:r>
              <a:rPr lang="en-US" u="sng" dirty="0"/>
              <a:t>INSERT INTO EMPLOYEES VALUES(2, '</a:t>
            </a:r>
            <a:r>
              <a:rPr lang="en-US" u="sng" dirty="0" err="1"/>
              <a:t>Rajat</a:t>
            </a:r>
            <a:r>
              <a:rPr lang="en-US" u="sng" dirty="0"/>
              <a:t> Arora');</a:t>
            </a:r>
          </a:p>
          <a:p>
            <a:r>
              <a:rPr lang="en-US" u="sng" dirty="0"/>
              <a:t>CREATE INDEX </a:t>
            </a:r>
            <a:r>
              <a:rPr lang="en-US" u="sng" dirty="0" err="1"/>
              <a:t>emp_idx</a:t>
            </a:r>
            <a:r>
              <a:rPr lang="en-US" u="sng" dirty="0"/>
              <a:t> on  employees(name);</a:t>
            </a:r>
          </a:p>
        </p:txBody>
      </p:sp>
    </p:spTree>
    <p:extLst>
      <p:ext uri="{BB962C8B-B14F-4D97-AF65-F5344CB8AC3E}">
        <p14:creationId xmlns:p14="http://schemas.microsoft.com/office/powerpoint/2010/main" val="2919274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Moving Objects Between Tablespaces 2</a:t>
            </a:r>
            <a:endParaRPr lang="en-US" dirty="0"/>
          </a:p>
        </p:txBody>
      </p:sp>
      <p:sp>
        <p:nvSpPr>
          <p:cNvPr id="3" name="Content Placeholder 2"/>
          <p:cNvSpPr>
            <a:spLocks noGrp="1"/>
          </p:cNvSpPr>
          <p:nvPr>
            <p:ph idx="1"/>
          </p:nvPr>
        </p:nvSpPr>
        <p:spPr>
          <a:xfrm>
            <a:off x="677334" y="660400"/>
            <a:ext cx="8977412" cy="6069914"/>
          </a:xfrm>
        </p:spPr>
        <p:txBody>
          <a:bodyPr>
            <a:normAutofit/>
          </a:bodyPr>
          <a:lstStyle/>
          <a:p>
            <a:r>
              <a:rPr lang="en-US" dirty="0"/>
              <a:t>Moving a complete database to a different tablespace involves three steps:</a:t>
            </a:r>
          </a:p>
          <a:p>
            <a:endParaRPr lang="en-US" dirty="0"/>
          </a:p>
          <a:p>
            <a:r>
              <a:rPr lang="en-US" dirty="0"/>
              <a:t>You will change the tablespace for the given database so that new objects for the associated database are created in the new tablespace:</a:t>
            </a:r>
          </a:p>
          <a:p>
            <a:r>
              <a:rPr lang="en-US" u="sng" dirty="0"/>
              <a:t>ALTER DATABASE testdb1 SET </a:t>
            </a:r>
            <a:r>
              <a:rPr lang="en-US" u="sng" dirty="0" err="1"/>
              <a:t>default_tablespace</a:t>
            </a:r>
            <a:r>
              <a:rPr lang="en-US" u="sng" dirty="0"/>
              <a:t>='</a:t>
            </a:r>
            <a:r>
              <a:rPr lang="en-US" u="sng" dirty="0" err="1"/>
              <a:t>hrms</a:t>
            </a:r>
            <a:r>
              <a:rPr lang="en-US" u="sng" dirty="0"/>
              <a:t>';</a:t>
            </a:r>
          </a:p>
          <a:p>
            <a:r>
              <a:rPr lang="en-US" dirty="0"/>
              <a:t>You will have to then move all of the existing tables in the corresponding database to the new tablespace:</a:t>
            </a:r>
          </a:p>
          <a:p>
            <a:r>
              <a:rPr lang="en-US" u="sng" dirty="0"/>
              <a:t>ALTER TABLE employee SET TABLESPACE </a:t>
            </a:r>
            <a:r>
              <a:rPr lang="en-US" u="sng" dirty="0" err="1"/>
              <a:t>hrms</a:t>
            </a:r>
            <a:r>
              <a:rPr lang="en-US" u="sng" dirty="0"/>
              <a:t>;</a:t>
            </a:r>
          </a:p>
          <a:p>
            <a:r>
              <a:rPr lang="en-US" dirty="0"/>
              <a:t>You will also have to move any existing indexes to the new tablespace:</a:t>
            </a:r>
          </a:p>
          <a:p>
            <a:r>
              <a:rPr lang="en-US" u="sng" dirty="0"/>
              <a:t>ALTER INDEX </a:t>
            </a:r>
            <a:r>
              <a:rPr lang="en-US" u="sng" dirty="0" err="1"/>
              <a:t>emp_idx</a:t>
            </a:r>
            <a:r>
              <a:rPr lang="en-US" u="sng" dirty="0"/>
              <a:t> SET TABLESPACE </a:t>
            </a:r>
            <a:r>
              <a:rPr lang="en-US" u="sng" dirty="0" err="1"/>
              <a:t>hrms</a:t>
            </a:r>
            <a:r>
              <a:rPr lang="en-US" u="sng" dirty="0" smtClean="0"/>
              <a:t>;</a:t>
            </a:r>
          </a:p>
          <a:p>
            <a:endParaRPr lang="en-US" u="sng" dirty="0" smtClean="0"/>
          </a:p>
          <a:p>
            <a:r>
              <a:rPr lang="en-US" u="sng" dirty="0" smtClean="0"/>
              <a:t>You </a:t>
            </a:r>
            <a:r>
              <a:rPr lang="en-US" u="sng" dirty="0"/>
              <a:t>will have to query the </a:t>
            </a:r>
            <a:r>
              <a:rPr lang="en-US" u="sng" dirty="0" err="1"/>
              <a:t>pg_tables</a:t>
            </a:r>
            <a:r>
              <a:rPr lang="en-US" u="sng" dirty="0"/>
              <a:t> catalog table to find out which tables from the current database need to be moved to a different tablespace.</a:t>
            </a:r>
          </a:p>
          <a:p>
            <a:r>
              <a:rPr lang="en-US" u="sng" dirty="0" smtClean="0"/>
              <a:t>Similarly </a:t>
            </a:r>
            <a:r>
              <a:rPr lang="en-US" u="sng" dirty="0"/>
              <a:t>for the indexes, you will have to query the </a:t>
            </a:r>
            <a:r>
              <a:rPr lang="en-US" u="sng" dirty="0" err="1"/>
              <a:t>pg_indexes</a:t>
            </a:r>
            <a:r>
              <a:rPr lang="en-US" u="sng" dirty="0"/>
              <a:t> catalog table to find out which indexes need to be moved to a different tablespace.</a:t>
            </a:r>
          </a:p>
        </p:txBody>
      </p:sp>
    </p:spTree>
    <p:extLst>
      <p:ext uri="{BB962C8B-B14F-4D97-AF65-F5344CB8AC3E}">
        <p14:creationId xmlns:p14="http://schemas.microsoft.com/office/powerpoint/2010/main" val="493084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Initializing a database cluster</a:t>
            </a:r>
            <a:endParaRPr lang="en-US" dirty="0"/>
          </a:p>
        </p:txBody>
      </p:sp>
      <p:sp>
        <p:nvSpPr>
          <p:cNvPr id="3" name="Content Placeholder 2"/>
          <p:cNvSpPr>
            <a:spLocks noGrp="1"/>
          </p:cNvSpPr>
          <p:nvPr>
            <p:ph idx="1"/>
          </p:nvPr>
        </p:nvSpPr>
        <p:spPr>
          <a:xfrm>
            <a:off x="677334" y="660400"/>
            <a:ext cx="8977412" cy="6069914"/>
          </a:xfrm>
        </p:spPr>
        <p:txBody>
          <a:bodyPr>
            <a:normAutofit fontScale="92500" lnSpcReduction="10000"/>
          </a:bodyPr>
          <a:lstStyle/>
          <a:p>
            <a:r>
              <a:rPr lang="en-US" dirty="0"/>
              <a:t>In terms of a filesystem, a database cluster is a collection of databases that are managed by a single server instance, and it is the framework upon which PostgreSQL databases are created</a:t>
            </a:r>
            <a:r>
              <a:rPr lang="en-US" dirty="0" smtClean="0"/>
              <a:t>.</a:t>
            </a:r>
          </a:p>
          <a:p>
            <a:r>
              <a:rPr lang="en-US" dirty="0"/>
              <a:t>The </a:t>
            </a:r>
            <a:r>
              <a:rPr lang="en-US" dirty="0" err="1"/>
              <a:t>initdb</a:t>
            </a:r>
            <a:r>
              <a:rPr lang="en-US" dirty="0"/>
              <a:t> command is used to initialize or create the database cluster. The –D switch of the </a:t>
            </a:r>
            <a:r>
              <a:rPr lang="en-US" dirty="0" err="1"/>
              <a:t>initdb</a:t>
            </a:r>
            <a:r>
              <a:rPr lang="en-US" dirty="0"/>
              <a:t> command is used to specify the filesystem location for the database cluster.</a:t>
            </a:r>
          </a:p>
          <a:p>
            <a:r>
              <a:rPr lang="en-US" dirty="0" smtClean="0"/>
              <a:t>To </a:t>
            </a:r>
            <a:r>
              <a:rPr lang="en-US" dirty="0"/>
              <a:t>create the database cluster, use the </a:t>
            </a:r>
            <a:r>
              <a:rPr lang="en-US" dirty="0" err="1"/>
              <a:t>initdb</a:t>
            </a:r>
            <a:r>
              <a:rPr lang="en-US" dirty="0"/>
              <a:t> command:</a:t>
            </a:r>
          </a:p>
          <a:p>
            <a:r>
              <a:rPr lang="en-US" u="sng" dirty="0" smtClean="0"/>
              <a:t>$ </a:t>
            </a:r>
            <a:r>
              <a:rPr lang="en-US" u="sng" dirty="0" err="1"/>
              <a:t>initdb</a:t>
            </a:r>
            <a:r>
              <a:rPr lang="en-US" u="sng" dirty="0"/>
              <a:t> -D /</a:t>
            </a:r>
            <a:r>
              <a:rPr lang="en-US" u="sng" dirty="0" err="1"/>
              <a:t>var</a:t>
            </a:r>
            <a:r>
              <a:rPr lang="en-US" u="sng" dirty="0"/>
              <a:t>/lib/</a:t>
            </a:r>
            <a:r>
              <a:rPr lang="en-US" u="sng" dirty="0" err="1"/>
              <a:t>pgsql</a:t>
            </a:r>
            <a:r>
              <a:rPr lang="en-US" u="sng" dirty="0"/>
              <a:t>/data</a:t>
            </a:r>
          </a:p>
          <a:p>
            <a:r>
              <a:rPr lang="en-US" dirty="0"/>
              <a:t>Another way of initializing the database cluster is by calling the </a:t>
            </a:r>
            <a:r>
              <a:rPr lang="en-US" dirty="0" err="1"/>
              <a:t>initdb</a:t>
            </a:r>
            <a:r>
              <a:rPr lang="en-US" dirty="0"/>
              <a:t> command via the </a:t>
            </a:r>
            <a:r>
              <a:rPr lang="en-US" dirty="0" err="1"/>
              <a:t>pg_ctl</a:t>
            </a:r>
            <a:r>
              <a:rPr lang="en-US" dirty="0"/>
              <a:t> utility:</a:t>
            </a:r>
          </a:p>
          <a:p>
            <a:r>
              <a:rPr lang="en-US" u="sng" dirty="0" smtClean="0"/>
              <a:t>$ </a:t>
            </a:r>
            <a:r>
              <a:rPr lang="en-US" u="sng" dirty="0" err="1"/>
              <a:t>pg_ctl</a:t>
            </a:r>
            <a:r>
              <a:rPr lang="en-US" u="sng" dirty="0"/>
              <a:t> -D /</a:t>
            </a:r>
            <a:r>
              <a:rPr lang="en-US" u="sng" dirty="0" err="1"/>
              <a:t>var</a:t>
            </a:r>
            <a:r>
              <a:rPr lang="en-US" u="sng" dirty="0"/>
              <a:t>/lib/</a:t>
            </a:r>
            <a:r>
              <a:rPr lang="en-US" u="sng" dirty="0" err="1"/>
              <a:t>pgsql</a:t>
            </a:r>
            <a:r>
              <a:rPr lang="en-US" u="sng" dirty="0"/>
              <a:t>/data </a:t>
            </a:r>
            <a:r>
              <a:rPr lang="en-US" u="sng" dirty="0" err="1" smtClean="0"/>
              <a:t>initdb</a:t>
            </a:r>
            <a:endParaRPr lang="en-US" u="sng" dirty="0" smtClean="0"/>
          </a:p>
          <a:p>
            <a:r>
              <a:rPr lang="en-US" dirty="0"/>
              <a:t>A database cluster is a collection of databases that are managed by a single server instance.</a:t>
            </a:r>
          </a:p>
          <a:p>
            <a:r>
              <a:rPr lang="en-US" dirty="0" smtClean="0"/>
              <a:t>When </a:t>
            </a:r>
            <a:r>
              <a:rPr lang="en-US" dirty="0"/>
              <a:t>the </a:t>
            </a:r>
            <a:r>
              <a:rPr lang="en-US" dirty="0" err="1"/>
              <a:t>initdb</a:t>
            </a:r>
            <a:r>
              <a:rPr lang="en-US" dirty="0"/>
              <a:t> command is triggered, the directories in which the database data will reside are created, shared catalog tables are generated, and the template1 and </a:t>
            </a:r>
            <a:r>
              <a:rPr lang="en-US" dirty="0" err="1"/>
              <a:t>postgres</a:t>
            </a:r>
            <a:r>
              <a:rPr lang="en-US" dirty="0"/>
              <a:t> databases are created, out of which the default database is </a:t>
            </a:r>
            <a:r>
              <a:rPr lang="en-US" dirty="0" err="1"/>
              <a:t>postgres</a:t>
            </a:r>
            <a:r>
              <a:rPr lang="en-US" dirty="0"/>
              <a:t>. The </a:t>
            </a:r>
            <a:r>
              <a:rPr lang="en-US" dirty="0" err="1"/>
              <a:t>initdb</a:t>
            </a:r>
            <a:r>
              <a:rPr lang="en-US" dirty="0"/>
              <a:t> command initializes the database cluster default locale and the character set encoding.</a:t>
            </a:r>
          </a:p>
          <a:p>
            <a:r>
              <a:rPr lang="en-US" dirty="0" smtClean="0"/>
              <a:t>You </a:t>
            </a:r>
            <a:r>
              <a:rPr lang="en-US" dirty="0"/>
              <a:t>can refer to http://</a:t>
            </a:r>
            <a:r>
              <a:rPr lang="en-US" dirty="0" smtClean="0"/>
              <a:t>www.postgresql.org/docs/9.4/static/creating-cluster.html </a:t>
            </a:r>
            <a:r>
              <a:rPr lang="en-US" dirty="0"/>
              <a:t>for more information on initializing a database cluster.</a:t>
            </a:r>
          </a:p>
        </p:txBody>
      </p:sp>
    </p:spTree>
    <p:extLst>
      <p:ext uri="{BB962C8B-B14F-4D97-AF65-F5344CB8AC3E}">
        <p14:creationId xmlns:p14="http://schemas.microsoft.com/office/powerpoint/2010/main" val="664394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Terminating Connections – How to Do It</a:t>
            </a:r>
            <a:endParaRPr lang="en-US" dirty="0"/>
          </a:p>
        </p:txBody>
      </p:sp>
      <p:sp>
        <p:nvSpPr>
          <p:cNvPr id="3" name="Content Placeholder 2"/>
          <p:cNvSpPr>
            <a:spLocks noGrp="1"/>
          </p:cNvSpPr>
          <p:nvPr>
            <p:ph idx="1"/>
          </p:nvPr>
        </p:nvSpPr>
        <p:spPr>
          <a:xfrm>
            <a:off x="677334" y="660400"/>
            <a:ext cx="8977412" cy="6069914"/>
          </a:xfrm>
        </p:spPr>
        <p:txBody>
          <a:bodyPr>
            <a:normAutofit lnSpcReduction="10000"/>
          </a:bodyPr>
          <a:lstStyle/>
          <a:p>
            <a:r>
              <a:rPr lang="en-US" dirty="0"/>
              <a:t>Every major RDBMS, including PostgreSQL, allows simultaneous and concurrent database connections in order for users to run transactions. Due to such concurrent processing of databases, it may be during peak transaction hours that database performance becomes slow or that there are some blocking sessions. In order to deal with such situations, we might have to terminate some specific sessions or sessions coming from a particular user so that we can get database performance back to normal</a:t>
            </a:r>
            <a:r>
              <a:rPr lang="en-US" dirty="0" smtClean="0"/>
              <a:t>.</a:t>
            </a:r>
          </a:p>
          <a:p>
            <a:r>
              <a:rPr lang="en-US" dirty="0"/>
              <a:t>PostgreSQL provides the </a:t>
            </a:r>
            <a:r>
              <a:rPr lang="en-US" dirty="0" err="1"/>
              <a:t>pg_terminate_backend</a:t>
            </a:r>
            <a:r>
              <a:rPr lang="en-US" dirty="0"/>
              <a:t> function to kill a specific session. Even though the </a:t>
            </a:r>
            <a:r>
              <a:rPr lang="en-US" dirty="0" err="1"/>
              <a:t>pg_terminate_backend</a:t>
            </a:r>
            <a:r>
              <a:rPr lang="en-US" dirty="0"/>
              <a:t> function acts on a single connection at a time, we can embed </a:t>
            </a:r>
            <a:r>
              <a:rPr lang="en-US" dirty="0" err="1"/>
              <a:t>pg_terminate_backend</a:t>
            </a:r>
            <a:r>
              <a:rPr lang="en-US" dirty="0"/>
              <a:t> by wrapping it around the SELECT query to kill multiple connections, based on the filter criteria specified in the WHERE clause.</a:t>
            </a:r>
          </a:p>
          <a:p>
            <a:r>
              <a:rPr lang="en-US" dirty="0" smtClean="0"/>
              <a:t>To </a:t>
            </a:r>
            <a:r>
              <a:rPr lang="en-US" dirty="0"/>
              <a:t>terminate all of the connections from a particular database, we can use the </a:t>
            </a:r>
            <a:r>
              <a:rPr lang="en-US" dirty="0" err="1"/>
              <a:t>pg_terminate_backend</a:t>
            </a:r>
            <a:r>
              <a:rPr lang="en-US" dirty="0"/>
              <a:t> function as follows:</a:t>
            </a:r>
          </a:p>
          <a:p>
            <a:r>
              <a:rPr lang="en-US" u="sng" dirty="0" smtClean="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To terminate all of the connections for a particular user, we can use </a:t>
            </a:r>
            <a:r>
              <a:rPr lang="en-US" dirty="0" err="1"/>
              <a:t>pg_terminate_backend</a:t>
            </a:r>
            <a:r>
              <a:rPr lang="en-US" dirty="0"/>
              <a:t> like this</a:t>
            </a:r>
            <a:r>
              <a:rPr lang="en-US" dirty="0" smtClean="0"/>
              <a:t>:</a:t>
            </a:r>
            <a:endParaRPr lang="en-US" dirty="0"/>
          </a:p>
          <a:p>
            <a:r>
              <a:rPr lang="en-US" u="sng" dirty="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usename</a:t>
            </a:r>
            <a:r>
              <a:rPr lang="en-US" u="sng" dirty="0"/>
              <a:t> = '</a:t>
            </a:r>
            <a:r>
              <a:rPr lang="en-US" u="sng" dirty="0" err="1"/>
              <a:t>agovil</a:t>
            </a:r>
            <a:r>
              <a:rPr lang="en-US" u="sng" dirty="0"/>
              <a:t>';</a:t>
            </a:r>
          </a:p>
        </p:txBody>
      </p:sp>
    </p:spTree>
    <p:extLst>
      <p:ext uri="{BB962C8B-B14F-4D97-AF65-F5344CB8AC3E}">
        <p14:creationId xmlns:p14="http://schemas.microsoft.com/office/powerpoint/2010/main" val="279496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977412" cy="1320800"/>
          </a:xfrm>
        </p:spPr>
        <p:txBody>
          <a:bodyPr>
            <a:normAutofit/>
          </a:bodyPr>
          <a:lstStyle/>
          <a:p>
            <a:r>
              <a:rPr lang="en-US" b="1" dirty="0" smtClean="0"/>
              <a:t>Terminating Connections – How It Works</a:t>
            </a:r>
            <a:endParaRPr lang="en-US" dirty="0"/>
          </a:p>
        </p:txBody>
      </p:sp>
      <p:sp>
        <p:nvSpPr>
          <p:cNvPr id="3" name="Content Placeholder 2"/>
          <p:cNvSpPr>
            <a:spLocks noGrp="1"/>
          </p:cNvSpPr>
          <p:nvPr>
            <p:ph idx="1"/>
          </p:nvPr>
        </p:nvSpPr>
        <p:spPr>
          <a:xfrm>
            <a:off x="677334" y="660400"/>
            <a:ext cx="8977412" cy="6069914"/>
          </a:xfrm>
        </p:spPr>
        <p:txBody>
          <a:bodyPr>
            <a:normAutofit fontScale="85000" lnSpcReduction="10000"/>
          </a:bodyPr>
          <a:lstStyle/>
          <a:p>
            <a:r>
              <a:rPr lang="en-US" dirty="0"/>
              <a:t>The </a:t>
            </a:r>
            <a:r>
              <a:rPr lang="en-US" dirty="0" err="1"/>
              <a:t>pg_terminate_backend</a:t>
            </a:r>
            <a:r>
              <a:rPr lang="en-US" dirty="0"/>
              <a:t> function requires the </a:t>
            </a:r>
            <a:r>
              <a:rPr lang="en-US" dirty="0" err="1"/>
              <a:t>pid</a:t>
            </a:r>
            <a:r>
              <a:rPr lang="en-US" dirty="0"/>
              <a:t> column or process ID as input. The value of </a:t>
            </a:r>
            <a:r>
              <a:rPr lang="en-US" dirty="0" err="1"/>
              <a:t>pid</a:t>
            </a:r>
            <a:r>
              <a:rPr lang="en-US" dirty="0"/>
              <a:t> can be obtained from the </a:t>
            </a:r>
            <a:r>
              <a:rPr lang="en-US" dirty="0" err="1"/>
              <a:t>pg_stat_activity</a:t>
            </a:r>
            <a:r>
              <a:rPr lang="en-US" dirty="0"/>
              <a:t> catalog table. Once </a:t>
            </a:r>
            <a:r>
              <a:rPr lang="en-US" dirty="0" err="1"/>
              <a:t>pid</a:t>
            </a:r>
            <a:r>
              <a:rPr lang="en-US" dirty="0"/>
              <a:t> is passed as input to the </a:t>
            </a:r>
            <a:r>
              <a:rPr lang="en-US" dirty="0" err="1"/>
              <a:t>pg_terminate_backend</a:t>
            </a:r>
            <a:r>
              <a:rPr lang="en-US" dirty="0"/>
              <a:t> function, all running queries will automatically be canceled and it will terminate a specific connection corresponding to the process ID as found in the </a:t>
            </a:r>
            <a:r>
              <a:rPr lang="en-US" dirty="0" err="1"/>
              <a:t>pg_stat_activity</a:t>
            </a:r>
            <a:r>
              <a:rPr lang="en-US" dirty="0"/>
              <a:t> table</a:t>
            </a:r>
            <a:r>
              <a:rPr lang="en-US" dirty="0" smtClean="0"/>
              <a:t>.</a:t>
            </a:r>
            <a:endParaRPr lang="en-US" dirty="0"/>
          </a:p>
          <a:p>
            <a:r>
              <a:rPr lang="en-US" dirty="0"/>
              <a:t>Terminating </a:t>
            </a:r>
            <a:r>
              <a:rPr lang="en-US" dirty="0" err="1"/>
              <a:t>backends</a:t>
            </a:r>
            <a:r>
              <a:rPr lang="en-US" dirty="0"/>
              <a:t> is also useful to free memory from idle </a:t>
            </a:r>
            <a:r>
              <a:rPr lang="en-US" dirty="0" err="1"/>
              <a:t>postgres</a:t>
            </a:r>
            <a:r>
              <a:rPr lang="en-US" dirty="0"/>
              <a:t> processes that was not released for whatever reason and was hogging system resources</a:t>
            </a:r>
            <a:r>
              <a:rPr lang="en-US" dirty="0" smtClean="0"/>
              <a:t>.</a:t>
            </a:r>
          </a:p>
          <a:p>
            <a:r>
              <a:rPr lang="en-US" dirty="0"/>
              <a:t>If the requirement is to cancel running queries and not to terminate existing sessions, then we can use the </a:t>
            </a:r>
            <a:r>
              <a:rPr lang="en-US" dirty="0" err="1"/>
              <a:t>pg_cancel_backend</a:t>
            </a:r>
            <a:r>
              <a:rPr lang="en-US" dirty="0"/>
              <a:t> function to cancel all active queries on a connection. However, with the </a:t>
            </a:r>
            <a:r>
              <a:rPr lang="en-US" dirty="0" err="1"/>
              <a:t>pg_cancel_backend</a:t>
            </a:r>
            <a:r>
              <a:rPr lang="en-US" dirty="0"/>
              <a:t> function, we can only kill runaway queries issued in a database or by a specific user. It does not have the ability to terminate connections</a:t>
            </a:r>
            <a:r>
              <a:rPr lang="en-US" dirty="0" smtClean="0"/>
              <a:t>.</a:t>
            </a:r>
            <a:endParaRPr lang="en-US" dirty="0"/>
          </a:p>
          <a:p>
            <a:r>
              <a:rPr lang="en-US" dirty="0"/>
              <a:t>To cancel all of the running queries issued against a database, we can use the </a:t>
            </a:r>
            <a:r>
              <a:rPr lang="en-US" dirty="0" err="1" smtClean="0"/>
              <a:t>pg_cancel_backend</a:t>
            </a:r>
            <a:r>
              <a:rPr lang="en-US" dirty="0" smtClean="0"/>
              <a:t> </a:t>
            </a:r>
            <a:r>
              <a:rPr lang="en-US" dirty="0"/>
              <a:t>function as follows</a:t>
            </a:r>
            <a:r>
              <a:rPr lang="en-US" dirty="0" smtClean="0"/>
              <a:t>:</a:t>
            </a:r>
          </a:p>
          <a:p>
            <a:r>
              <a:rPr lang="en-US" u="sng" dirty="0"/>
              <a:t>SELECT </a:t>
            </a:r>
            <a:r>
              <a:rPr lang="en-US" u="sng" dirty="0" err="1"/>
              <a:t>pg_cancel_backend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To cancel all of the running queries issued by a specific user, we can use the </a:t>
            </a:r>
            <a:r>
              <a:rPr lang="en-US" dirty="0" err="1"/>
              <a:t>pg_cancel_backend</a:t>
            </a:r>
            <a:r>
              <a:rPr lang="en-US" dirty="0"/>
              <a:t> function like this:</a:t>
            </a:r>
          </a:p>
          <a:p>
            <a:r>
              <a:rPr lang="en-US" u="sng" dirty="0" smtClean="0"/>
              <a:t>SELECT </a:t>
            </a:r>
            <a:r>
              <a:rPr lang="en-US" u="sng" dirty="0" err="1"/>
              <a:t>pg_cancel_backend</a:t>
            </a:r>
            <a:r>
              <a:rPr lang="en-US" u="sng" dirty="0"/>
              <a:t>(</a:t>
            </a:r>
            <a:r>
              <a:rPr lang="en-US" u="sng" dirty="0" err="1"/>
              <a:t>pid</a:t>
            </a:r>
            <a:r>
              <a:rPr lang="en-US" u="sng" dirty="0"/>
              <a:t>) FROM </a:t>
            </a:r>
            <a:r>
              <a:rPr lang="en-US" u="sng" dirty="0" err="1"/>
              <a:t>pg_stat_activity</a:t>
            </a:r>
            <a:r>
              <a:rPr lang="en-US" u="sng" dirty="0"/>
              <a:t> WHERE </a:t>
            </a:r>
            <a:r>
              <a:rPr lang="en-US" u="sng" dirty="0" err="1"/>
              <a:t>usename</a:t>
            </a:r>
            <a:r>
              <a:rPr lang="en-US" u="sng" dirty="0"/>
              <a:t> = '</a:t>
            </a:r>
            <a:r>
              <a:rPr lang="en-US" u="sng" dirty="0" err="1"/>
              <a:t>agovil</a:t>
            </a:r>
            <a:r>
              <a:rPr lang="en-US" u="sng" dirty="0"/>
              <a:t>';</a:t>
            </a:r>
          </a:p>
          <a:p>
            <a:r>
              <a:rPr lang="en-US" dirty="0"/>
              <a:t>In versions before PostgreSQL 9.2, the </a:t>
            </a:r>
            <a:r>
              <a:rPr lang="en-US" dirty="0" err="1"/>
              <a:t>procpid</a:t>
            </a:r>
            <a:r>
              <a:rPr lang="en-US" dirty="0"/>
              <a:t> column has to be passed as input to the </a:t>
            </a:r>
            <a:r>
              <a:rPr lang="en-US" dirty="0" err="1"/>
              <a:t>pg_terminate_backend</a:t>
            </a:r>
            <a:r>
              <a:rPr lang="en-US" dirty="0"/>
              <a:t> and </a:t>
            </a:r>
            <a:r>
              <a:rPr lang="en-US" dirty="0" err="1"/>
              <a:t>pg_cancel_backend</a:t>
            </a:r>
            <a:r>
              <a:rPr lang="en-US" dirty="0"/>
              <a:t> functions to terminate running sessions and cancel queries. The </a:t>
            </a:r>
            <a:r>
              <a:rPr lang="en-US" dirty="0" err="1"/>
              <a:t>pid</a:t>
            </a:r>
            <a:r>
              <a:rPr lang="en-US" dirty="0"/>
              <a:t> column replaced the </a:t>
            </a:r>
            <a:r>
              <a:rPr lang="en-US" dirty="0" err="1"/>
              <a:t>procpid</a:t>
            </a:r>
            <a:r>
              <a:rPr lang="en-US" dirty="0"/>
              <a:t> column from PostgreSQL version 9.2 onwards.</a:t>
            </a:r>
          </a:p>
          <a:p>
            <a:r>
              <a:rPr lang="en-US" dirty="0" smtClean="0"/>
              <a:t>You </a:t>
            </a:r>
            <a:r>
              <a:rPr lang="en-US" dirty="0"/>
              <a:t>may refer to https://blog.sleeplessbeastie.eu/2014/07/23/how-to-terminate-postgresql-sessions/ and http://www.devopsderek.com/blog/2012/11/13/list-and-disconnect-postgresql-db-sessions/ for more information regarding terminating backend connections.</a:t>
            </a:r>
          </a:p>
        </p:txBody>
      </p:sp>
    </p:spTree>
    <p:extLst>
      <p:ext uri="{BB962C8B-B14F-4D97-AF65-F5344CB8AC3E}">
        <p14:creationId xmlns:p14="http://schemas.microsoft.com/office/powerpoint/2010/main" val="1871304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Limits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Database size. No limits.</a:t>
            </a:r>
          </a:p>
          <a:p>
            <a:pPr fontAlgn="base"/>
            <a:r>
              <a:rPr lang="en-US" dirty="0"/>
              <a:t>Table size 32 TB</a:t>
            </a:r>
          </a:p>
          <a:p>
            <a:pPr fontAlgn="base"/>
            <a:r>
              <a:rPr lang="en-US" dirty="0"/>
              <a:t>Row size 1.6 TB</a:t>
            </a:r>
          </a:p>
          <a:p>
            <a:pPr fontAlgn="base"/>
            <a:r>
              <a:rPr lang="en-US" dirty="0"/>
              <a:t>Field size 1 GB</a:t>
            </a:r>
          </a:p>
          <a:p>
            <a:pPr fontAlgn="base"/>
            <a:r>
              <a:rPr lang="en-US" dirty="0"/>
              <a:t>Rows in table. No limits.</a:t>
            </a:r>
          </a:p>
          <a:p>
            <a:pPr fontAlgn="base"/>
            <a:r>
              <a:rPr lang="en-US" dirty="0"/>
              <a:t>Fields in table 250 - 1600 depending on data type.</a:t>
            </a:r>
          </a:p>
          <a:p>
            <a:pPr fontAlgn="base"/>
            <a:r>
              <a:rPr lang="en-US" dirty="0"/>
              <a:t>Tables in a database. No limits.</a:t>
            </a:r>
          </a:p>
        </p:txBody>
      </p:sp>
    </p:spTree>
    <p:extLst>
      <p:ext uri="{BB962C8B-B14F-4D97-AF65-F5344CB8AC3E}">
        <p14:creationId xmlns:p14="http://schemas.microsoft.com/office/powerpoint/2010/main" val="2119674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a:t>Controlling access via configuration files</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Once the firewall is configured to allow access to the PostgreSQL server, you need to configure the PostgreSQL server to allow remote connections. This is implemented by making the necessary changes in the </a:t>
            </a:r>
            <a:r>
              <a:rPr lang="en-US" dirty="0" err="1"/>
              <a:t>postgresql.conf</a:t>
            </a:r>
            <a:r>
              <a:rPr lang="en-US" dirty="0"/>
              <a:t> and </a:t>
            </a:r>
            <a:r>
              <a:rPr lang="en-US" dirty="0" err="1"/>
              <a:t>pg_hba.conf</a:t>
            </a:r>
            <a:r>
              <a:rPr lang="en-US" dirty="0"/>
              <a:t> configuration files.</a:t>
            </a:r>
          </a:p>
          <a:p>
            <a:pPr fontAlgn="base"/>
            <a:endParaRPr lang="en-US" dirty="0"/>
          </a:p>
          <a:p>
            <a:pPr fontAlgn="base"/>
            <a:r>
              <a:rPr lang="en-US" dirty="0"/>
              <a:t>The </a:t>
            </a:r>
            <a:r>
              <a:rPr lang="en-US" u="sng" dirty="0" err="1"/>
              <a:t>postgresql.conf</a:t>
            </a:r>
            <a:r>
              <a:rPr lang="en-US" dirty="0"/>
              <a:t> file contains a single entry that controls on which network interfaces PostgreSQL listens for connections.</a:t>
            </a:r>
          </a:p>
          <a:p>
            <a:pPr fontAlgn="base"/>
            <a:endParaRPr lang="en-US" dirty="0"/>
          </a:p>
          <a:p>
            <a:pPr fontAlgn="base"/>
            <a:r>
              <a:rPr lang="en-US" dirty="0"/>
              <a:t>The </a:t>
            </a:r>
            <a:r>
              <a:rPr lang="en-US" u="sng" dirty="0" err="1"/>
              <a:t>pg_hba.conf</a:t>
            </a:r>
            <a:r>
              <a:rPr lang="en-US" dirty="0"/>
              <a:t> file is used to define which clients can connect to which database and using which login role.</a:t>
            </a:r>
          </a:p>
        </p:txBody>
      </p:sp>
    </p:spTree>
    <p:extLst>
      <p:ext uri="{BB962C8B-B14F-4D97-AF65-F5344CB8AC3E}">
        <p14:creationId xmlns:p14="http://schemas.microsoft.com/office/powerpoint/2010/main" val="2836389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Authentication in postgresql</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pPr fontAlgn="base"/>
            <a:r>
              <a:rPr lang="en-US" dirty="0"/>
              <a:t>Authentication answers the question, who is the user? PostgreSQL supports several authentication methods, including trust, ident, password, GSSAPI, SSPI, LDAP, PAM, and so on. To understand authentication, one needs to have the following information</a:t>
            </a:r>
            <a:r>
              <a:rPr lang="en-US" dirty="0" smtClean="0"/>
              <a:t>:</a:t>
            </a:r>
          </a:p>
          <a:p>
            <a:pPr lvl="1" fontAlgn="base"/>
            <a:r>
              <a:rPr lang="en-US" dirty="0" smtClean="0"/>
              <a:t>Authentication </a:t>
            </a:r>
            <a:r>
              <a:rPr lang="en-US" dirty="0"/>
              <a:t>is controlled via a </a:t>
            </a:r>
            <a:r>
              <a:rPr lang="en-US" dirty="0" err="1"/>
              <a:t>pg_hba.conf</a:t>
            </a:r>
            <a:r>
              <a:rPr lang="en-US" dirty="0"/>
              <a:t> file, where </a:t>
            </a:r>
            <a:r>
              <a:rPr lang="en-US" dirty="0" err="1"/>
              <a:t>hba</a:t>
            </a:r>
            <a:r>
              <a:rPr lang="en-US" dirty="0"/>
              <a:t> stands for host-based authentication</a:t>
            </a:r>
            <a:r>
              <a:rPr lang="en-US" dirty="0" smtClean="0"/>
              <a:t>.</a:t>
            </a:r>
          </a:p>
          <a:p>
            <a:pPr lvl="1" fontAlgn="base"/>
            <a:r>
              <a:rPr lang="en-US" dirty="0" smtClean="0"/>
              <a:t>It </a:t>
            </a:r>
            <a:r>
              <a:rPr lang="en-US" dirty="0"/>
              <a:t>is good to know the default initial authentication settings shipped with PostgreSQL distribution</a:t>
            </a:r>
            <a:r>
              <a:rPr lang="en-US" dirty="0" smtClean="0"/>
              <a:t>.</a:t>
            </a:r>
          </a:p>
          <a:p>
            <a:pPr lvl="1" fontAlgn="base"/>
            <a:r>
              <a:rPr lang="en-US" dirty="0" smtClean="0"/>
              <a:t>The </a:t>
            </a:r>
            <a:r>
              <a:rPr lang="en-US" dirty="0" err="1"/>
              <a:t>pg_hba.conf</a:t>
            </a:r>
            <a:r>
              <a:rPr lang="en-US" dirty="0"/>
              <a:t> file is often located in the data directory, but it also can be specified in the </a:t>
            </a:r>
            <a:r>
              <a:rPr lang="en-US" dirty="0" err="1"/>
              <a:t>postgresql.conf</a:t>
            </a:r>
            <a:r>
              <a:rPr lang="en-US" dirty="0"/>
              <a:t> configuration file</a:t>
            </a:r>
            <a:r>
              <a:rPr lang="en-US" dirty="0" smtClean="0"/>
              <a:t>.</a:t>
            </a:r>
          </a:p>
          <a:p>
            <a:pPr lvl="1" fontAlgn="base"/>
            <a:r>
              <a:rPr lang="en-US" dirty="0" smtClean="0"/>
              <a:t>When </a:t>
            </a:r>
            <a:r>
              <a:rPr lang="en-US" dirty="0"/>
              <a:t>changing the authentication, one needs to send a SIGHUP signal, and this is done via several methods based on the PostgreSQL platform. Also note that the user who sends the signal should be a </a:t>
            </a:r>
            <a:r>
              <a:rPr lang="en-US" dirty="0" err="1"/>
              <a:t>superuser</a:t>
            </a:r>
            <a:r>
              <a:rPr lang="en-US" dirty="0"/>
              <a:t> or the </a:t>
            </a:r>
            <a:r>
              <a:rPr lang="en-US" dirty="0" err="1"/>
              <a:t>postgres</a:t>
            </a:r>
            <a:r>
              <a:rPr lang="en-US" dirty="0"/>
              <a:t> or a root system user on the Linux distribution; again, this depends on the </a:t>
            </a:r>
            <a:r>
              <a:rPr lang="en-US" dirty="0" err="1"/>
              <a:t>platform.psql</a:t>
            </a:r>
            <a:r>
              <a:rPr lang="en-US" dirty="0"/>
              <a:t> -U </a:t>
            </a:r>
            <a:r>
              <a:rPr lang="en-US" dirty="0" err="1"/>
              <a:t>postgres</a:t>
            </a:r>
            <a:r>
              <a:rPr lang="en-US" dirty="0"/>
              <a:t> -c "SELECT </a:t>
            </a:r>
            <a:r>
              <a:rPr lang="en-US" dirty="0" err="1"/>
              <a:t>pg_reload_conf</a:t>
            </a:r>
            <a:r>
              <a:rPr lang="en-US" dirty="0"/>
              <a:t>();"</a:t>
            </a:r>
            <a:r>
              <a:rPr lang="en-US" dirty="0" err="1"/>
              <a:t>sudo</a:t>
            </a:r>
            <a:r>
              <a:rPr lang="en-US" dirty="0"/>
              <a:t> service </a:t>
            </a:r>
            <a:r>
              <a:rPr lang="en-US" dirty="0" err="1"/>
              <a:t>postgresql</a:t>
            </a:r>
            <a:r>
              <a:rPr lang="en-US" dirty="0"/>
              <a:t> </a:t>
            </a:r>
            <a:r>
              <a:rPr lang="en-US" dirty="0" err="1"/>
              <a:t>reloadsudo</a:t>
            </a:r>
            <a:r>
              <a:rPr lang="en-US" dirty="0"/>
              <a:t> /</a:t>
            </a:r>
            <a:r>
              <a:rPr lang="en-US" dirty="0" err="1"/>
              <a:t>etc</a:t>
            </a:r>
            <a:r>
              <a:rPr lang="en-US" dirty="0"/>
              <a:t>/</a:t>
            </a:r>
            <a:r>
              <a:rPr lang="en-US" dirty="0" err="1"/>
              <a:t>init.d</a:t>
            </a:r>
            <a:r>
              <a:rPr lang="en-US" dirty="0"/>
              <a:t>/</a:t>
            </a:r>
            <a:r>
              <a:rPr lang="en-US" dirty="0" err="1"/>
              <a:t>postgresql</a:t>
            </a:r>
            <a:r>
              <a:rPr lang="en-US" dirty="0"/>
              <a:t> </a:t>
            </a:r>
            <a:r>
              <a:rPr lang="en-US" dirty="0" err="1"/>
              <a:t>reloadsudo</a:t>
            </a:r>
            <a:r>
              <a:rPr lang="en-US" dirty="0"/>
              <a:t> Kill -HUP &lt;</a:t>
            </a:r>
            <a:r>
              <a:rPr lang="en-US" dirty="0" err="1"/>
              <a:t>postgres</a:t>
            </a:r>
            <a:r>
              <a:rPr lang="en-US" dirty="0"/>
              <a:t> process id</a:t>
            </a:r>
            <a:r>
              <a:rPr lang="en-US" dirty="0" smtClean="0"/>
              <a:t>&gt;</a:t>
            </a:r>
          </a:p>
          <a:p>
            <a:pPr lvl="1" fontAlgn="base"/>
            <a:r>
              <a:rPr lang="en-US" dirty="0" smtClean="0"/>
              <a:t>The </a:t>
            </a:r>
            <a:r>
              <a:rPr lang="en-US" dirty="0"/>
              <a:t>order of </a:t>
            </a:r>
            <a:r>
              <a:rPr lang="en-US" dirty="0" err="1"/>
              <a:t>pg_hba.conf</a:t>
            </a:r>
            <a:r>
              <a:rPr lang="en-US" dirty="0"/>
              <a:t> records matters. The session connection is compared with </a:t>
            </a:r>
            <a:r>
              <a:rPr lang="en-US" dirty="0" err="1"/>
              <a:t>pg_hba.conf</a:t>
            </a:r>
            <a:r>
              <a:rPr lang="en-US" dirty="0"/>
              <a:t> records one by one until it is rejected or the end of the configuration file is reached</a:t>
            </a:r>
            <a:r>
              <a:rPr lang="en-US" dirty="0" smtClean="0"/>
              <a:t>.</a:t>
            </a:r>
          </a:p>
          <a:p>
            <a:pPr lvl="1" fontAlgn="base"/>
            <a:r>
              <a:rPr lang="en-US" dirty="0" smtClean="0"/>
              <a:t>Finally</a:t>
            </a:r>
            <a:r>
              <a:rPr lang="en-US" dirty="0"/>
              <a:t>, it is important to check the PostgreSQL log files to determine whether there are errors after configuration reload.</a:t>
            </a:r>
          </a:p>
        </p:txBody>
      </p:sp>
    </p:spTree>
    <p:extLst>
      <p:ext uri="{BB962C8B-B14F-4D97-AF65-F5344CB8AC3E}">
        <p14:creationId xmlns:p14="http://schemas.microsoft.com/office/powerpoint/2010/main" val="181818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Introduction</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Who are you?</a:t>
            </a:r>
          </a:p>
          <a:p>
            <a:pPr fontAlgn="base"/>
            <a:r>
              <a:rPr lang="en-US" dirty="0" smtClean="0"/>
              <a:t>What is your job title?</a:t>
            </a:r>
          </a:p>
          <a:p>
            <a:pPr fontAlgn="base"/>
            <a:r>
              <a:rPr lang="en-US" dirty="0" smtClean="0"/>
              <a:t>What do you actually do in your daily life?</a:t>
            </a:r>
          </a:p>
          <a:p>
            <a:pPr fontAlgn="base"/>
            <a:r>
              <a:rPr lang="en-US" dirty="0" smtClean="0"/>
              <a:t>What do you want to learn the most?</a:t>
            </a:r>
          </a:p>
          <a:p>
            <a:pPr fontAlgn="base"/>
            <a:endParaRPr lang="en-US" dirty="0" smtClean="0"/>
          </a:p>
        </p:txBody>
      </p:sp>
    </p:spTree>
    <p:extLst>
      <p:ext uri="{BB962C8B-B14F-4D97-AF65-F5344CB8AC3E}">
        <p14:creationId xmlns:p14="http://schemas.microsoft.com/office/powerpoint/2010/main" val="27903971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How it works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Client authentication is controlled by the </a:t>
            </a:r>
            <a:r>
              <a:rPr lang="en-US" dirty="0" err="1"/>
              <a:t>pg_hba.conf</a:t>
            </a:r>
            <a:r>
              <a:rPr lang="en-US" dirty="0"/>
              <a:t> configuration file. Entries in the </a:t>
            </a:r>
            <a:r>
              <a:rPr lang="en-US" dirty="0" err="1"/>
              <a:t>pg_hba.conf</a:t>
            </a:r>
            <a:r>
              <a:rPr lang="en-US" dirty="0"/>
              <a:t> file govern the authentication and authorization permissions for a host.</a:t>
            </a:r>
          </a:p>
          <a:p>
            <a:pPr fontAlgn="base"/>
            <a:endParaRPr lang="en-US" dirty="0"/>
          </a:p>
          <a:p>
            <a:pPr fontAlgn="base"/>
            <a:r>
              <a:rPr lang="en-US" dirty="0"/>
              <a:t>Entries in the </a:t>
            </a:r>
            <a:r>
              <a:rPr lang="en-US" dirty="0" err="1"/>
              <a:t>pg_hba.conf</a:t>
            </a:r>
            <a:r>
              <a:rPr lang="en-US" dirty="0"/>
              <a:t> file will be read for authentication whenever a connection request is received. Initially, the </a:t>
            </a:r>
            <a:r>
              <a:rPr lang="en-US" dirty="0" err="1"/>
              <a:t>pg_hba.conf</a:t>
            </a:r>
            <a:r>
              <a:rPr lang="en-US" dirty="0"/>
              <a:t> file is used to determine whether a </a:t>
            </a:r>
            <a:r>
              <a:rPr lang="en-US" dirty="0" smtClean="0"/>
              <a:t>client</a:t>
            </a:r>
          </a:p>
          <a:p>
            <a:pPr fontAlgn="base"/>
            <a:r>
              <a:rPr lang="en-US" dirty="0"/>
              <a:t>making a database connection request has the CONNECT privilege on a database object or not. Once it has been determined that a user is allowed to access the database, the next step is to ensure that all the conditions are met for the client to authenticate successfully.</a:t>
            </a:r>
          </a:p>
          <a:p>
            <a:pPr fontAlgn="base"/>
            <a:endParaRPr lang="en-US" dirty="0"/>
          </a:p>
          <a:p>
            <a:pPr fontAlgn="base"/>
            <a:r>
              <a:rPr lang="en-US" dirty="0"/>
              <a:t>Even if the user is authenticated and has permissions to connect to a database, any of the table-level permissions will still apply to the database. You can check the permissions on the database using the \z switch, as shown in the screenshot below:</a:t>
            </a:r>
          </a:p>
          <a:p>
            <a:pPr fontAlgn="base"/>
            <a:endParaRPr lang="en-US" dirty="0"/>
          </a:p>
          <a:p>
            <a:pPr fontAlgn="base"/>
            <a:endParaRPr lang="en-US" dirty="0"/>
          </a:p>
          <a:p>
            <a:pPr fontAlgn="base"/>
            <a:r>
              <a:rPr lang="en-US" dirty="0"/>
              <a:t>During the initialization of a database connection, entries in the </a:t>
            </a:r>
            <a:r>
              <a:rPr lang="en-US" dirty="0" err="1"/>
              <a:t>pg_hba.conf</a:t>
            </a:r>
            <a:r>
              <a:rPr lang="en-US" dirty="0"/>
              <a:t> file are read from top to bottom. The moment a matching entry is found, PostgreSQL will stop the search and it will allow or reject a connection based on the mentioned rules for the found entry. The connection will fail completely if a matching entry is not located in the </a:t>
            </a:r>
            <a:r>
              <a:rPr lang="en-US" dirty="0" err="1"/>
              <a:t>pg_hba.conf</a:t>
            </a:r>
            <a:r>
              <a:rPr lang="en-US" dirty="0"/>
              <a:t> file.</a:t>
            </a:r>
          </a:p>
        </p:txBody>
      </p:sp>
    </p:spTree>
    <p:extLst>
      <p:ext uri="{BB962C8B-B14F-4D97-AF65-F5344CB8AC3E}">
        <p14:creationId xmlns:p14="http://schemas.microsoft.com/office/powerpoint/2010/main" val="1451681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 File itself</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10000"/>
          </a:bodyPr>
          <a:lstStyle/>
          <a:p>
            <a:pPr fontAlgn="base"/>
            <a:r>
              <a:rPr lang="en-US" dirty="0"/>
              <a:t>As in </a:t>
            </a:r>
            <a:r>
              <a:rPr lang="en-US" dirty="0" err="1"/>
              <a:t>postgresql.conf</a:t>
            </a:r>
            <a:r>
              <a:rPr lang="en-US" dirty="0"/>
              <a:t>, the </a:t>
            </a:r>
            <a:r>
              <a:rPr lang="en-US" dirty="0" err="1"/>
              <a:t>pg_hba.conf</a:t>
            </a:r>
            <a:r>
              <a:rPr lang="en-US" dirty="0"/>
              <a:t> file is composed of a set of records, lines can be commented using the hash sign, and spaces are ignored. The structure of the </a:t>
            </a:r>
            <a:r>
              <a:rPr lang="en-US" dirty="0" err="1"/>
              <a:t>pg_hba.conf</a:t>
            </a:r>
            <a:r>
              <a:rPr lang="en-US" dirty="0"/>
              <a:t> file record is as follows:</a:t>
            </a:r>
          </a:p>
          <a:p>
            <a:pPr fontAlgn="base"/>
            <a:r>
              <a:rPr lang="en-US" dirty="0" err="1" smtClean="0"/>
              <a:t>host_type</a:t>
            </a:r>
            <a:r>
              <a:rPr lang="en-US" dirty="0" smtClean="0"/>
              <a:t> </a:t>
            </a:r>
            <a:r>
              <a:rPr lang="en-US" dirty="0"/>
              <a:t>database user [IP-address| address] [IP-mask] </a:t>
            </a:r>
            <a:r>
              <a:rPr lang="en-US" dirty="0" err="1"/>
              <a:t>auth</a:t>
            </a:r>
            <a:r>
              <a:rPr lang="en-US" dirty="0"/>
              <a:t>-method  [</a:t>
            </a:r>
            <a:r>
              <a:rPr lang="en-US" dirty="0" err="1"/>
              <a:t>auth</a:t>
            </a:r>
            <a:r>
              <a:rPr lang="en-US" dirty="0"/>
              <a:t>-options]</a:t>
            </a:r>
          </a:p>
          <a:p>
            <a:pPr fontAlgn="base"/>
            <a:r>
              <a:rPr lang="en-US" dirty="0"/>
              <a:t>The </a:t>
            </a:r>
            <a:r>
              <a:rPr lang="en-US" dirty="0" err="1"/>
              <a:t>host_type</a:t>
            </a:r>
            <a:r>
              <a:rPr lang="en-US" dirty="0"/>
              <a:t> part of this query can be:</a:t>
            </a:r>
          </a:p>
          <a:p>
            <a:pPr lvl="1" fontAlgn="base"/>
            <a:r>
              <a:rPr lang="en-US" dirty="0" smtClean="0"/>
              <a:t>Local</a:t>
            </a:r>
            <a:r>
              <a:rPr lang="en-US" dirty="0"/>
              <a:t>: This is used in Linux systems to allow users to access PostgreSQL using socket connections</a:t>
            </a:r>
          </a:p>
          <a:p>
            <a:pPr lvl="1" fontAlgn="base"/>
            <a:r>
              <a:rPr lang="en-US" dirty="0"/>
              <a:t>Host: This is to allow connections from other hosts, either based on the address or IP address, using TCP/IP with and without SSL encryption</a:t>
            </a:r>
          </a:p>
          <a:p>
            <a:pPr lvl="1" fontAlgn="base"/>
            <a:r>
              <a:rPr lang="en-US" dirty="0" err="1"/>
              <a:t>Hostssl</a:t>
            </a:r>
            <a:r>
              <a:rPr lang="en-US" dirty="0"/>
              <a:t>: This is similar to host, but the connection should be encrypted using SSL in this case</a:t>
            </a:r>
          </a:p>
          <a:p>
            <a:pPr lvl="1" fontAlgn="base"/>
            <a:r>
              <a:rPr lang="en-US" dirty="0" err="1"/>
              <a:t>Hostnossl</a:t>
            </a:r>
            <a:r>
              <a:rPr lang="en-US" dirty="0"/>
              <a:t>: This is also similar to host, but the connection should not be encrypted in this case</a:t>
            </a:r>
          </a:p>
          <a:p>
            <a:pPr fontAlgn="base"/>
            <a:r>
              <a:rPr lang="en-US" dirty="0"/>
              <a:t>The database part of the query is the name of the database that the user would like to connect to. For flexibility, one could also use a comma-separated list to specify several databases, or one could use all to indicate that the user can access all the databases in the database cluster. Also, the </a:t>
            </a:r>
            <a:r>
              <a:rPr lang="en-US" dirty="0" err="1"/>
              <a:t>sameuser</a:t>
            </a:r>
            <a:r>
              <a:rPr lang="en-US" dirty="0"/>
              <a:t> and </a:t>
            </a:r>
            <a:r>
              <a:rPr lang="en-US" dirty="0" err="1"/>
              <a:t>samerole</a:t>
            </a:r>
            <a:r>
              <a:rPr lang="en-US" dirty="0"/>
              <a:t> values can be used to indicate that the database name is the same as the username or the user is a member of a role with the same name as the database.</a:t>
            </a:r>
          </a:p>
          <a:p>
            <a:pPr fontAlgn="base"/>
            <a:endParaRPr lang="en-US" dirty="0"/>
          </a:p>
          <a:p>
            <a:pPr fontAlgn="base"/>
            <a:r>
              <a:rPr lang="en-US" dirty="0"/>
              <a:t>The user part of the query specifies the database user's name; again, the all value matches all users. The IP address, address, and IP subnet mask are used to identify the host where the user tries to connect from. The IP address can be specified using a CIDR or dot decimal notation. Finally, the password authentication methods can be trust md5, reject, and so on.</a:t>
            </a:r>
          </a:p>
        </p:txBody>
      </p:sp>
    </p:spTree>
    <p:extLst>
      <p:ext uri="{BB962C8B-B14F-4D97-AF65-F5344CB8AC3E}">
        <p14:creationId xmlns:p14="http://schemas.microsoft.com/office/powerpoint/2010/main" val="607623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Pg_hba.conf – How to do it</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You need to configure the </a:t>
            </a:r>
            <a:r>
              <a:rPr lang="en-US" dirty="0" err="1"/>
              <a:t>listen_addresses</a:t>
            </a:r>
            <a:r>
              <a:rPr lang="en-US" dirty="0"/>
              <a:t> configuration parameter in order to enable the remote network clients to make a connection to the PostgreSQL server:</a:t>
            </a:r>
          </a:p>
          <a:p>
            <a:pPr fontAlgn="base"/>
            <a:r>
              <a:rPr lang="en-US" dirty="0" err="1"/>
              <a:t>listen_addresses</a:t>
            </a:r>
            <a:r>
              <a:rPr lang="en-US" dirty="0"/>
              <a:t> = '*'</a:t>
            </a:r>
          </a:p>
          <a:p>
            <a:pPr fontAlgn="base"/>
            <a:r>
              <a:rPr lang="en-US" dirty="0"/>
              <a:t>Here, you use an asterisk as the value of the </a:t>
            </a:r>
            <a:r>
              <a:rPr lang="en-US" dirty="0" err="1"/>
              <a:t>listen_addresses</a:t>
            </a:r>
            <a:r>
              <a:rPr lang="en-US" dirty="0"/>
              <a:t> configuration parameter. This configuration parameter enables all network ports.</a:t>
            </a:r>
          </a:p>
          <a:p>
            <a:pPr fontAlgn="base"/>
            <a:r>
              <a:rPr lang="en-US" dirty="0"/>
              <a:t>The next step will be to make changes in the </a:t>
            </a:r>
            <a:r>
              <a:rPr lang="en-US" dirty="0" err="1"/>
              <a:t>pg_hba.conf</a:t>
            </a:r>
            <a:r>
              <a:rPr lang="en-US" dirty="0"/>
              <a:t> configuration file. These changes define access rules in order to allow remote connections access to the PostgreSQL server.</a:t>
            </a:r>
          </a:p>
          <a:p>
            <a:pPr fontAlgn="base"/>
            <a:r>
              <a:rPr lang="en-US" dirty="0"/>
              <a:t>Open the </a:t>
            </a:r>
            <a:r>
              <a:rPr lang="en-US" dirty="0" err="1"/>
              <a:t>pg_hba.conf</a:t>
            </a:r>
            <a:r>
              <a:rPr lang="en-US" dirty="0"/>
              <a:t> file under the data directory or under the directory defined by the $PGDATA environment variable and define the necessary access control rules:</a:t>
            </a:r>
          </a:p>
          <a:p>
            <a:pPr fontAlgn="base"/>
            <a:r>
              <a:rPr lang="en-US" dirty="0"/>
              <a:t># TYPE     DATABASE    USER   CIDR-ADDRESS        METHOD    OPTION</a:t>
            </a:r>
          </a:p>
          <a:p>
            <a:pPr fontAlgn="base"/>
            <a:r>
              <a:rPr lang="en-US" dirty="0"/>
              <a:t>  host     </a:t>
            </a:r>
            <a:r>
              <a:rPr lang="en-US" dirty="0" err="1"/>
              <a:t>hrdb</a:t>
            </a:r>
            <a:r>
              <a:rPr lang="en-US" dirty="0"/>
              <a:t>        all    192.168.12.10/32    md5</a:t>
            </a:r>
          </a:p>
          <a:p>
            <a:pPr fontAlgn="base"/>
            <a:r>
              <a:rPr lang="en-US" dirty="0"/>
              <a:t>  host     all         </a:t>
            </a:r>
            <a:r>
              <a:rPr lang="en-US" dirty="0" err="1"/>
              <a:t>all</a:t>
            </a:r>
            <a:r>
              <a:rPr lang="en-US" dirty="0"/>
              <a:t>    192.168.54.1/32     reject</a:t>
            </a:r>
          </a:p>
          <a:p>
            <a:pPr fontAlgn="base"/>
            <a:r>
              <a:rPr lang="en-US" dirty="0"/>
              <a:t>  host     all         </a:t>
            </a:r>
            <a:r>
              <a:rPr lang="en-US" dirty="0" err="1"/>
              <a:t>all</a:t>
            </a:r>
            <a:r>
              <a:rPr lang="en-US" dirty="0"/>
              <a:t>    192.168.1.0/24      trust</a:t>
            </a:r>
          </a:p>
          <a:p>
            <a:pPr fontAlgn="base"/>
            <a:r>
              <a:rPr lang="en-US" dirty="0"/>
              <a:t>  host     </a:t>
            </a:r>
            <a:r>
              <a:rPr lang="en-US" dirty="0" err="1"/>
              <a:t>hrd</a:t>
            </a:r>
            <a:r>
              <a:rPr lang="en-US" dirty="0"/>
              <a:t>         all    192.168.1.10/24     crypt</a:t>
            </a:r>
          </a:p>
          <a:p>
            <a:pPr fontAlgn="base"/>
            <a:r>
              <a:rPr lang="en-US" dirty="0"/>
              <a:t>The first entry in the </a:t>
            </a:r>
            <a:r>
              <a:rPr lang="en-US" dirty="0" err="1"/>
              <a:t>pg_hba.conf</a:t>
            </a:r>
            <a:r>
              <a:rPr lang="en-US" dirty="0"/>
              <a:t> file signifies that any user from the host 192.168.12.10 is allowed to connect to the </a:t>
            </a:r>
            <a:r>
              <a:rPr lang="en-US" dirty="0" err="1"/>
              <a:t>hrdb</a:t>
            </a:r>
            <a:r>
              <a:rPr lang="en-US" dirty="0"/>
              <a:t> database if the user's password is supplied correctly.</a:t>
            </a:r>
          </a:p>
          <a:p>
            <a:pPr fontAlgn="base"/>
            <a:r>
              <a:rPr lang="en-US" dirty="0"/>
              <a:t>The second entry in the </a:t>
            </a:r>
            <a:r>
              <a:rPr lang="en-US" dirty="0" err="1"/>
              <a:t>pg_hba.conf</a:t>
            </a:r>
            <a:r>
              <a:rPr lang="en-US" dirty="0"/>
              <a:t> file shows a host record that will reject all the users from the host 192.168.54.1 for any requested database.</a:t>
            </a:r>
          </a:p>
          <a:p>
            <a:pPr fontAlgn="base"/>
            <a:r>
              <a:rPr lang="en-US" dirty="0"/>
              <a:t>The third entry in the </a:t>
            </a:r>
            <a:r>
              <a:rPr lang="en-US" dirty="0" err="1"/>
              <a:t>pg_hba.conf</a:t>
            </a:r>
            <a:r>
              <a:rPr lang="en-US" dirty="0"/>
              <a:t> file shows a host record that allows any machine on the 192.168.1.0 subnet to connect and access any database without specifying any password. Basically, with the trust method, we are relying on host-based authentication with the use of this method.</a:t>
            </a:r>
          </a:p>
          <a:p>
            <a:pPr fontAlgn="base"/>
            <a:r>
              <a:rPr lang="en-US" dirty="0"/>
              <a:t>The final entry in the </a:t>
            </a:r>
            <a:r>
              <a:rPr lang="en-US" dirty="0" err="1"/>
              <a:t>pg_hba.conf</a:t>
            </a:r>
            <a:r>
              <a:rPr lang="en-US" dirty="0"/>
              <a:t> file states that any user with an IP address 192.168.1.10 and with a valid password is allowed to connect to the </a:t>
            </a:r>
            <a:r>
              <a:rPr lang="en-US" dirty="0" err="1"/>
              <a:t>hrdb</a:t>
            </a:r>
            <a:r>
              <a:rPr lang="en-US" dirty="0"/>
              <a:t> database. However, here the password will be encrypted during authentication because of the term crypt, which is specified as the authentication method.</a:t>
            </a:r>
          </a:p>
        </p:txBody>
      </p:sp>
    </p:spTree>
    <p:extLst>
      <p:ext uri="{BB962C8B-B14F-4D97-AF65-F5344CB8AC3E}">
        <p14:creationId xmlns:p14="http://schemas.microsoft.com/office/powerpoint/2010/main" val="1004212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An authentication method type known as ident is defined in the </a:t>
            </a:r>
            <a:r>
              <a:rPr lang="en-US" dirty="0" err="1"/>
              <a:t>pg_hba.conf</a:t>
            </a:r>
            <a:r>
              <a:rPr lang="en-US" dirty="0"/>
              <a:t> configuration file. The ident authentication method works by obtaining the client's operating system username and using it as the allowed database username.</a:t>
            </a:r>
          </a:p>
          <a:p>
            <a:pPr fontAlgn="base"/>
            <a:endParaRPr lang="en-US" dirty="0"/>
          </a:p>
          <a:p>
            <a:pPr fontAlgn="base"/>
            <a:r>
              <a:rPr lang="en-US" dirty="0"/>
              <a:t>If the ident authentication method is used for a host entry in the </a:t>
            </a:r>
            <a:r>
              <a:rPr lang="en-US" dirty="0" err="1"/>
              <a:t>pg_hba.conf</a:t>
            </a:r>
            <a:r>
              <a:rPr lang="en-US" dirty="0"/>
              <a:t> file, then an ident map or a named mapping need to be specified. This option is defined in the </a:t>
            </a:r>
            <a:r>
              <a:rPr lang="en-US" dirty="0" err="1"/>
              <a:t>pg_ident.conf</a:t>
            </a:r>
            <a:r>
              <a:rPr lang="en-US" dirty="0"/>
              <a:t> configuration file, and it is used to map the identifying username, that is the client operating system username with an existing PostgreSQL database user.</a:t>
            </a:r>
          </a:p>
          <a:p>
            <a:pPr fontAlgn="base"/>
            <a:endParaRPr lang="en-US" dirty="0"/>
          </a:p>
          <a:p>
            <a:pPr fontAlgn="base"/>
            <a:r>
              <a:rPr lang="en-US" dirty="0"/>
              <a:t>The key aspect here is to obtain the client's operating system username so that it can be mapped to an existing database PostgreSQL database user.</a:t>
            </a:r>
          </a:p>
          <a:p>
            <a:pPr fontAlgn="base"/>
            <a:endParaRPr lang="en-US" dirty="0"/>
          </a:p>
          <a:p>
            <a:pPr fontAlgn="base"/>
            <a:r>
              <a:rPr lang="en-US" dirty="0"/>
              <a:t>Similar to the </a:t>
            </a:r>
            <a:r>
              <a:rPr lang="en-US" dirty="0" err="1"/>
              <a:t>pg_hba.conf</a:t>
            </a:r>
            <a:r>
              <a:rPr lang="en-US" dirty="0"/>
              <a:t> file, the </a:t>
            </a:r>
            <a:r>
              <a:rPr lang="en-US" dirty="0" err="1"/>
              <a:t>pg_ident.conf</a:t>
            </a:r>
            <a:r>
              <a:rPr lang="en-US" dirty="0"/>
              <a:t> file is also located in the data directory or in the path specified by the PGDATA environment variable.</a:t>
            </a:r>
          </a:p>
          <a:p>
            <a:pPr fontAlgn="base"/>
            <a:endParaRPr lang="en-US" dirty="0"/>
          </a:p>
          <a:p>
            <a:pPr fontAlgn="base"/>
            <a:r>
              <a:rPr lang="en-US" dirty="0"/>
              <a:t>First, the ident term must be set as the authentication method in the </a:t>
            </a:r>
            <a:r>
              <a:rPr lang="en-US" dirty="0" err="1"/>
              <a:t>pg_hba.conf</a:t>
            </a:r>
            <a:r>
              <a:rPr lang="en-US" dirty="0"/>
              <a:t> file, as follows:</a:t>
            </a:r>
          </a:p>
          <a:p>
            <a:pPr fontAlgn="base"/>
            <a:endParaRPr lang="en-US" dirty="0"/>
          </a:p>
          <a:p>
            <a:pPr fontAlgn="base"/>
            <a:r>
              <a:rPr lang="en-US" dirty="0"/>
              <a:t># TYPE     DATABASE    USER      CIDR-ADDRESS          METHOD      OPTION</a:t>
            </a:r>
          </a:p>
          <a:p>
            <a:pPr fontAlgn="base"/>
            <a:r>
              <a:rPr lang="en-US" dirty="0"/>
              <a:t>  host     </a:t>
            </a:r>
            <a:r>
              <a:rPr lang="en-US" dirty="0" err="1"/>
              <a:t>hrdb</a:t>
            </a:r>
            <a:r>
              <a:rPr lang="en-US" dirty="0"/>
              <a:t>         all      192.168.12.10/32      ident       </a:t>
            </a:r>
            <a:r>
              <a:rPr lang="en-US" dirty="0" err="1"/>
              <a:t>hruser</a:t>
            </a:r>
            <a:endParaRPr lang="en-US" dirty="0"/>
          </a:p>
          <a:p>
            <a:pPr fontAlgn="base"/>
            <a:r>
              <a:rPr lang="en-US" dirty="0"/>
              <a:t>Here, in the </a:t>
            </a:r>
            <a:r>
              <a:rPr lang="en-US" dirty="0" err="1"/>
              <a:t>pga_hba.conf</a:t>
            </a:r>
            <a:r>
              <a:rPr lang="en-US" dirty="0"/>
              <a:t> file, any user using the IP address 192.168.12.10 can connect to the </a:t>
            </a:r>
            <a:r>
              <a:rPr lang="en-US" dirty="0" err="1"/>
              <a:t>hrdb</a:t>
            </a:r>
            <a:r>
              <a:rPr lang="en-US" dirty="0"/>
              <a:t> database using an </a:t>
            </a:r>
            <a:r>
              <a:rPr lang="en-US" dirty="0" err="1"/>
              <a:t>hruser</a:t>
            </a:r>
            <a:r>
              <a:rPr lang="en-US" dirty="0"/>
              <a:t> </a:t>
            </a:r>
            <a:r>
              <a:rPr lang="en-US" dirty="0" err="1"/>
              <a:t>mapname</a:t>
            </a:r>
            <a:r>
              <a:rPr lang="en-US" dirty="0"/>
              <a:t>, which is basically a mapping of the UNIX usernames and the corresponding PostgreSQL database username. These entries are defined in the </a:t>
            </a:r>
            <a:r>
              <a:rPr lang="en-US" dirty="0" err="1"/>
              <a:t>pg_ident.conf</a:t>
            </a:r>
            <a:r>
              <a:rPr lang="en-US" dirty="0"/>
              <a:t> file, as follows:</a:t>
            </a:r>
          </a:p>
          <a:p>
            <a:pPr fontAlgn="base"/>
            <a:endParaRPr lang="en-US" dirty="0"/>
          </a:p>
          <a:p>
            <a:pPr fontAlgn="base"/>
            <a:r>
              <a:rPr lang="en-US" dirty="0"/>
              <a:t>   # MAPNAME     Ident-USERNAME    PG-USERNAME</a:t>
            </a:r>
          </a:p>
          <a:p>
            <a:pPr fontAlgn="base"/>
            <a:r>
              <a:rPr lang="en-US" dirty="0"/>
              <a:t>      </a:t>
            </a:r>
            <a:r>
              <a:rPr lang="en-US" dirty="0" err="1"/>
              <a:t>hruser</a:t>
            </a:r>
            <a:r>
              <a:rPr lang="en-US" dirty="0"/>
              <a:t>      </a:t>
            </a:r>
            <a:r>
              <a:rPr lang="en-US" dirty="0" err="1"/>
              <a:t>govil_amit</a:t>
            </a:r>
            <a:r>
              <a:rPr lang="en-US" dirty="0"/>
              <a:t>        </a:t>
            </a:r>
            <a:r>
              <a:rPr lang="en-US" dirty="0" err="1"/>
              <a:t>agovil</a:t>
            </a:r>
            <a:endParaRPr lang="en-US" dirty="0"/>
          </a:p>
        </p:txBody>
      </p:sp>
    </p:spTree>
    <p:extLst>
      <p:ext uri="{BB962C8B-B14F-4D97-AF65-F5344CB8AC3E}">
        <p14:creationId xmlns:p14="http://schemas.microsoft.com/office/powerpoint/2010/main" val="4125088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err="1"/>
              <a:t>hruser</a:t>
            </a:r>
            <a:r>
              <a:rPr lang="en-US" dirty="0"/>
              <a:t>      </a:t>
            </a:r>
            <a:r>
              <a:rPr lang="en-US" dirty="0" err="1"/>
              <a:t>kumar_neeraj</a:t>
            </a:r>
            <a:r>
              <a:rPr lang="en-US" dirty="0"/>
              <a:t>      </a:t>
            </a:r>
            <a:r>
              <a:rPr lang="en-US" dirty="0" err="1"/>
              <a:t>agovil</a:t>
            </a:r>
            <a:endParaRPr lang="en-US" dirty="0"/>
          </a:p>
          <a:p>
            <a:pPr fontAlgn="base"/>
            <a:r>
              <a:rPr lang="en-US" dirty="0"/>
              <a:t>The </a:t>
            </a:r>
            <a:r>
              <a:rPr lang="en-US" dirty="0" err="1"/>
              <a:t>hruser</a:t>
            </a:r>
            <a:r>
              <a:rPr lang="en-US" dirty="0"/>
              <a:t> </a:t>
            </a:r>
            <a:r>
              <a:rPr lang="en-US" dirty="0" err="1"/>
              <a:t>identmap</a:t>
            </a:r>
            <a:r>
              <a:rPr lang="en-US" dirty="0"/>
              <a:t> is now configured in the </a:t>
            </a:r>
            <a:r>
              <a:rPr lang="en-US" dirty="0" err="1"/>
              <a:t>pg_ident.conf</a:t>
            </a:r>
            <a:r>
              <a:rPr lang="en-US" dirty="0"/>
              <a:t> file. The entries in the </a:t>
            </a:r>
            <a:r>
              <a:rPr lang="en-US" dirty="0" err="1"/>
              <a:t>pg_ident.conf</a:t>
            </a:r>
            <a:r>
              <a:rPr lang="en-US" dirty="0"/>
              <a:t> file allow either of the UNIX system users, </a:t>
            </a:r>
            <a:r>
              <a:rPr lang="en-US" dirty="0" err="1"/>
              <a:t>govil_amit</a:t>
            </a:r>
            <a:r>
              <a:rPr lang="en-US" dirty="0"/>
              <a:t> and </a:t>
            </a:r>
            <a:r>
              <a:rPr lang="en-US" dirty="0" err="1"/>
              <a:t>kumar_neeraj</a:t>
            </a:r>
            <a:r>
              <a:rPr lang="en-US" dirty="0"/>
              <a:t>, to connect to the </a:t>
            </a:r>
            <a:r>
              <a:rPr lang="en-US" dirty="0" err="1"/>
              <a:t>hrdb</a:t>
            </a:r>
            <a:r>
              <a:rPr lang="en-US" dirty="0"/>
              <a:t> database using the PostgreSQL system user account </a:t>
            </a:r>
            <a:r>
              <a:rPr lang="en-US" dirty="0" err="1"/>
              <a:t>agovil</a:t>
            </a:r>
            <a:r>
              <a:rPr lang="en-US" dirty="0"/>
              <a:t>.</a:t>
            </a:r>
          </a:p>
          <a:p>
            <a:pPr fontAlgn="base"/>
            <a:endParaRPr lang="en-US" dirty="0"/>
          </a:p>
          <a:p>
            <a:pPr fontAlgn="base"/>
            <a:r>
              <a:rPr lang="en-US" dirty="0"/>
              <a:t>For more information on the entries in the </a:t>
            </a:r>
            <a:r>
              <a:rPr lang="en-US" dirty="0" err="1"/>
              <a:t>pg_hba.conf</a:t>
            </a:r>
            <a:r>
              <a:rPr lang="en-US" dirty="0"/>
              <a:t> file, you can refer to http://</a:t>
            </a:r>
            <a:r>
              <a:rPr lang="en-US" dirty="0" smtClean="0"/>
              <a:t>www.postgresql.org/docs/9.4/static/auth-pg-hba-conf.html</a:t>
            </a:r>
            <a:r>
              <a:rPr lang="en-US" dirty="0"/>
              <a:t>.</a:t>
            </a:r>
          </a:p>
        </p:txBody>
      </p:sp>
    </p:spTree>
    <p:extLst>
      <p:ext uri="{BB962C8B-B14F-4D97-AF65-F5344CB8AC3E}">
        <p14:creationId xmlns:p14="http://schemas.microsoft.com/office/powerpoint/2010/main" val="3414044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Why SSL in Postgres?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By default, the PostgreSQL server is configured to accept remote client connections using a standard TCP connection. The issue with these type of network connections is that the data is sent in clear text over the network and is clearly susceptible to sniffing. Anyone using a network sniffer can easily intercept the data sent in clear text, and in this way, the data confidentiality can be compromised.</a:t>
            </a:r>
          </a:p>
          <a:p>
            <a:r>
              <a:rPr lang="en-US" dirty="0"/>
              <a:t>Now, the pertinent question is what data in PostgreSQL will be susceptible to sniffing. The SQL statement sent by the </a:t>
            </a:r>
            <a:r>
              <a:rPr lang="en-US" dirty="0" err="1"/>
              <a:t>psql</a:t>
            </a:r>
            <a:r>
              <a:rPr lang="en-US" dirty="0"/>
              <a:t> utility to the server and the result set generated by the PostgreSQL server are some of the things that are susceptible to sniffing. Getting an interceptor to see the result set of the query means enabling the network sniffer to see your table data.</a:t>
            </a:r>
          </a:p>
          <a:p>
            <a:r>
              <a:rPr lang="en-US" dirty="0"/>
              <a:t>To deal with this situation, PostgreSQL supports </a:t>
            </a:r>
            <a:r>
              <a:rPr lang="en-US" b="1" dirty="0"/>
              <a:t>Secure Sockets Layer</a:t>
            </a:r>
            <a:r>
              <a:rPr lang="en-US" dirty="0"/>
              <a:t> (</a:t>
            </a:r>
            <a:r>
              <a:rPr lang="en-US" b="1" dirty="0"/>
              <a:t>SSL</a:t>
            </a:r>
            <a:r>
              <a:rPr lang="en-US" dirty="0"/>
              <a:t>) encrypted TCP sessions. SSL-based TCP encrypted sessions use an encryption key to encrypt data before it is sent out on the network. The PostgreSQL server and the client machine pass an encryption key that is used to encrypt data.</a:t>
            </a:r>
          </a:p>
        </p:txBody>
      </p:sp>
    </p:spTree>
    <p:extLst>
      <p:ext uri="{BB962C8B-B14F-4D97-AF65-F5344CB8AC3E}">
        <p14:creationId xmlns:p14="http://schemas.microsoft.com/office/powerpoint/2010/main" val="3058595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to Do It!</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In order to deal with this, you need to enable SSL support in PostgreSQL. This can be done by modifying the value of the </a:t>
            </a:r>
            <a:r>
              <a:rPr lang="en-US" dirty="0" err="1"/>
              <a:t>ssl</a:t>
            </a:r>
            <a:r>
              <a:rPr lang="en-US" dirty="0"/>
              <a:t> configuration parameter in the </a:t>
            </a:r>
            <a:r>
              <a:rPr lang="en-US" dirty="0" err="1"/>
              <a:t>postgresql.conf</a:t>
            </a:r>
            <a:r>
              <a:rPr lang="en-US" dirty="0"/>
              <a:t> file:</a:t>
            </a:r>
          </a:p>
          <a:p>
            <a:r>
              <a:rPr lang="en-US" dirty="0" err="1" smtClean="0"/>
              <a:t>ssl</a:t>
            </a:r>
            <a:r>
              <a:rPr lang="en-US" dirty="0" smtClean="0"/>
              <a:t> </a:t>
            </a:r>
            <a:r>
              <a:rPr lang="en-US" dirty="0"/>
              <a:t>= on</a:t>
            </a:r>
          </a:p>
          <a:p>
            <a:r>
              <a:rPr lang="en-US" dirty="0"/>
              <a:t>When the PostgreSQL server is restarted, it will recognize the change in the configuration and enable SSL connections. The PostgreSQL server will now listen for both normal TCP connections, as well as secure SSL-based TCP connections on the same port.</a:t>
            </a:r>
          </a:p>
          <a:p>
            <a:endParaRPr lang="en-US" dirty="0"/>
          </a:p>
          <a:p>
            <a:r>
              <a:rPr lang="en-US" dirty="0"/>
              <a:t>However, once SSL is enabled, the PostgreSQL server will make sure that the encryption keys or certificate files are available in the PostgreSQL data directory, otherwise it will not start until it finds them.</a:t>
            </a:r>
          </a:p>
        </p:txBody>
      </p:sp>
    </p:spTree>
    <p:extLst>
      <p:ext uri="{BB962C8B-B14F-4D97-AF65-F5344CB8AC3E}">
        <p14:creationId xmlns:p14="http://schemas.microsoft.com/office/powerpoint/2010/main" val="1699402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a:t>
            </a:r>
            <a:r>
              <a:rPr lang="en-US" b="1" dirty="0" smtClean="0"/>
              <a:t>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Now that SSL support is enabled in PostgreSQL, to support an SSL session, the PostgreSQL server must have access to both an encryption key and a certificate. The SSL protocol uses the encryption key to encrypt network data, while the remote client uses the certificate supplied by the server to validate that the encryption key came from a trusted source.</a:t>
            </a:r>
          </a:p>
          <a:p>
            <a:r>
              <a:rPr lang="en-US" dirty="0" smtClean="0"/>
              <a:t>The </a:t>
            </a:r>
            <a:r>
              <a:rPr lang="en-US" dirty="0"/>
              <a:t>encryption key is generated from a certificate signed by an organization that the client trusts. These two methods can be used to obtain a certificate:</a:t>
            </a:r>
          </a:p>
          <a:p>
            <a:r>
              <a:rPr lang="en-US" dirty="0" smtClean="0"/>
              <a:t>You </a:t>
            </a:r>
            <a:r>
              <a:rPr lang="en-US" dirty="0"/>
              <a:t>can purchase a certificate from a certification authority such as Verisign or Thawte</a:t>
            </a:r>
          </a:p>
          <a:p>
            <a:r>
              <a:rPr lang="en-US" dirty="0"/>
              <a:t>In other situations, you can create a self-signed certificate, indicating that the encryption came from your end</a:t>
            </a:r>
          </a:p>
          <a:p>
            <a:r>
              <a:rPr lang="en-US" dirty="0"/>
              <a:t>There's more...</a:t>
            </a:r>
          </a:p>
        </p:txBody>
      </p:sp>
    </p:spTree>
    <p:extLst>
      <p:ext uri="{BB962C8B-B14F-4D97-AF65-F5344CB8AC3E}">
        <p14:creationId xmlns:p14="http://schemas.microsoft.com/office/powerpoint/2010/main" val="32230174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Here we are going to create a self-signed certificate and encryption keys using an open source tool know as OpenSSL. For Windows, you need to download the latest version of the Win32OpenSSL package.</a:t>
            </a:r>
          </a:p>
          <a:p>
            <a:r>
              <a:rPr lang="en-US" dirty="0" smtClean="0"/>
              <a:t>The </a:t>
            </a:r>
            <a:r>
              <a:rPr lang="en-US" dirty="0"/>
              <a:t>following steps are required to create the encryption key and self-signed certificate files:</a:t>
            </a:r>
          </a:p>
          <a:p>
            <a:r>
              <a:rPr lang="en-US" dirty="0" smtClean="0"/>
              <a:t>Create </a:t>
            </a:r>
            <a:r>
              <a:rPr lang="en-US" dirty="0"/>
              <a:t>a passphrase protected encryption key.</a:t>
            </a:r>
          </a:p>
          <a:p>
            <a:r>
              <a:rPr lang="en-US" dirty="0"/>
              <a:t>Remove the key passphrase.</a:t>
            </a:r>
          </a:p>
          <a:p>
            <a:r>
              <a:rPr lang="en-US" dirty="0"/>
              <a:t>Create the self-signed certificate</a:t>
            </a:r>
            <a:r>
              <a:rPr lang="en-US" dirty="0" smtClean="0"/>
              <a:t>.</a:t>
            </a:r>
            <a:endParaRPr lang="en-US" dirty="0"/>
          </a:p>
        </p:txBody>
      </p:sp>
    </p:spTree>
    <p:extLst>
      <p:ext uri="{BB962C8B-B14F-4D97-AF65-F5344CB8AC3E}">
        <p14:creationId xmlns:p14="http://schemas.microsoft.com/office/powerpoint/2010/main" val="3805472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The first step is to create the encryption key used by PostgreSQL for encrypting SSL sessions. This is done using the </a:t>
            </a:r>
            <a:r>
              <a:rPr lang="en-US" dirty="0" err="1"/>
              <a:t>req</a:t>
            </a:r>
            <a:r>
              <a:rPr lang="en-US" dirty="0"/>
              <a:t> OpenSSL option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preceding step creates a file called </a:t>
            </a:r>
            <a:r>
              <a:rPr lang="en-US" dirty="0" err="1"/>
              <a:t>privkey.pem</a:t>
            </a:r>
            <a:r>
              <a:rPr lang="en-US" dirty="0"/>
              <a:t>, which contains the encryption key and the </a:t>
            </a:r>
            <a:r>
              <a:rPr lang="en-US" dirty="0" err="1"/>
              <a:t>server.req</a:t>
            </a:r>
            <a:r>
              <a:rPr lang="en-US" dirty="0"/>
              <a:t> file, which contains a basic certificate:</a:t>
            </a:r>
          </a:p>
        </p:txBody>
      </p:sp>
      <p:pic>
        <p:nvPicPr>
          <p:cNvPr id="4" name="Picture 3"/>
          <p:cNvPicPr>
            <a:picLocks noChangeAspect="1"/>
          </p:cNvPicPr>
          <p:nvPr/>
        </p:nvPicPr>
        <p:blipFill>
          <a:blip r:embed="rId2"/>
          <a:stretch>
            <a:fillRect/>
          </a:stretch>
        </p:blipFill>
        <p:spPr>
          <a:xfrm>
            <a:off x="2304021" y="1959318"/>
            <a:ext cx="6134100" cy="3829050"/>
          </a:xfrm>
          <a:prstGeom prst="rect">
            <a:avLst/>
          </a:prstGeom>
        </p:spPr>
      </p:pic>
    </p:spTree>
    <p:extLst>
      <p:ext uri="{BB962C8B-B14F-4D97-AF65-F5344CB8AC3E}">
        <p14:creationId xmlns:p14="http://schemas.microsoft.com/office/powerpoint/2010/main" val="133926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your project?</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Details, Details, Details.</a:t>
            </a:r>
          </a:p>
          <a:p>
            <a:pPr fontAlgn="base"/>
            <a:endParaRPr lang="en-US" dirty="0" smtClean="0"/>
          </a:p>
        </p:txBody>
      </p:sp>
      <p:pic>
        <p:nvPicPr>
          <p:cNvPr id="4" name="Picture 3"/>
          <p:cNvPicPr>
            <a:picLocks noChangeAspect="1"/>
          </p:cNvPicPr>
          <p:nvPr/>
        </p:nvPicPr>
        <p:blipFill>
          <a:blip r:embed="rId2"/>
          <a:stretch>
            <a:fillRect/>
          </a:stretch>
        </p:blipFill>
        <p:spPr>
          <a:xfrm>
            <a:off x="3286125" y="1852612"/>
            <a:ext cx="5619750" cy="3152775"/>
          </a:xfrm>
          <a:prstGeom prst="rect">
            <a:avLst/>
          </a:prstGeom>
        </p:spPr>
      </p:pic>
    </p:spTree>
    <p:extLst>
      <p:ext uri="{BB962C8B-B14F-4D97-AF65-F5344CB8AC3E}">
        <p14:creationId xmlns:p14="http://schemas.microsoft.com/office/powerpoint/2010/main" val="1564994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pic>
        <p:nvPicPr>
          <p:cNvPr id="5" name="Content Placeholder 4"/>
          <p:cNvPicPr>
            <a:picLocks noGrp="1" noChangeAspect="1"/>
          </p:cNvPicPr>
          <p:nvPr>
            <p:ph idx="1"/>
          </p:nvPr>
        </p:nvPicPr>
        <p:blipFill>
          <a:blip r:embed="rId2"/>
          <a:stretch>
            <a:fillRect/>
          </a:stretch>
        </p:blipFill>
        <p:spPr>
          <a:xfrm>
            <a:off x="677334" y="784054"/>
            <a:ext cx="5429250" cy="1619250"/>
          </a:xfrm>
          <a:prstGeom prst="rect">
            <a:avLst/>
          </a:prstGeom>
        </p:spPr>
      </p:pic>
      <p:sp>
        <p:nvSpPr>
          <p:cNvPr id="6" name="Rectangle 5"/>
          <p:cNvSpPr/>
          <p:nvPr/>
        </p:nvSpPr>
        <p:spPr>
          <a:xfrm>
            <a:off x="677334" y="2499322"/>
            <a:ext cx="6096000" cy="1200329"/>
          </a:xfrm>
          <a:prstGeom prst="rect">
            <a:avLst/>
          </a:prstGeom>
        </p:spPr>
        <p:txBody>
          <a:bodyPr>
            <a:spAutoFit/>
          </a:bodyPr>
          <a:lstStyle/>
          <a:p>
            <a:r>
              <a:rPr lang="en-US" dirty="0"/>
              <a:t>As mentioned earlier, the file that contains the </a:t>
            </a:r>
            <a:r>
              <a:rPr lang="en-US" dirty="0" err="1"/>
              <a:t>privkey.pem</a:t>
            </a:r>
            <a:r>
              <a:rPr lang="en-US" dirty="0"/>
              <a:t> encryption key is protected by a passphrase. You can remove this passphrase from the encryption key using another SSL option, as follows:</a:t>
            </a:r>
          </a:p>
        </p:txBody>
      </p:sp>
      <p:pic>
        <p:nvPicPr>
          <p:cNvPr id="7" name="Picture 6"/>
          <p:cNvPicPr>
            <a:picLocks noChangeAspect="1"/>
          </p:cNvPicPr>
          <p:nvPr/>
        </p:nvPicPr>
        <p:blipFill>
          <a:blip r:embed="rId3"/>
          <a:stretch>
            <a:fillRect/>
          </a:stretch>
        </p:blipFill>
        <p:spPr>
          <a:xfrm>
            <a:off x="677334" y="3699651"/>
            <a:ext cx="5648325" cy="1609725"/>
          </a:xfrm>
          <a:prstGeom prst="rect">
            <a:avLst/>
          </a:prstGeom>
        </p:spPr>
      </p:pic>
    </p:spTree>
    <p:extLst>
      <p:ext uri="{BB962C8B-B14F-4D97-AF65-F5344CB8AC3E}">
        <p14:creationId xmlns:p14="http://schemas.microsoft.com/office/powerpoint/2010/main" val="651448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When the previously mentioned </a:t>
            </a:r>
            <a:r>
              <a:rPr lang="en-US" dirty="0" err="1"/>
              <a:t>openssl</a:t>
            </a:r>
            <a:r>
              <a:rPr lang="en-US" dirty="0"/>
              <a:t> command is executed, OpenSSL asks for the passphrase for the encryption key. It then creates a new encryption key, called </a:t>
            </a:r>
            <a:r>
              <a:rPr lang="en-US" dirty="0" err="1"/>
              <a:t>server.key</a:t>
            </a:r>
            <a:r>
              <a:rPr lang="en-US" dirty="0"/>
              <a:t>, which does not require the pass phrase to be entered.</a:t>
            </a:r>
          </a:p>
          <a:p>
            <a:endParaRPr lang="en-US" dirty="0"/>
          </a:p>
          <a:p>
            <a:r>
              <a:rPr lang="en-US" dirty="0"/>
              <a:t>Now that you have an encryption key without a pass phrase and a basic certificate, the next step is to convert the certificate to a standard X.509 format and self sign it using the encryption key:</a:t>
            </a:r>
          </a:p>
          <a:p>
            <a:endParaRPr lang="en-US" dirty="0"/>
          </a:p>
          <a:p>
            <a:r>
              <a:rPr lang="en-US" dirty="0"/>
              <a:t>C:\cygwin\OpenSSL-Win32\bin&gt;openssl </a:t>
            </a:r>
            <a:r>
              <a:rPr lang="en-US" dirty="0" err="1"/>
              <a:t>req</a:t>
            </a:r>
            <a:r>
              <a:rPr lang="en-US" dirty="0"/>
              <a:t> -x509 -in </a:t>
            </a:r>
            <a:r>
              <a:rPr lang="en-US" dirty="0" err="1"/>
              <a:t>server.req</a:t>
            </a:r>
            <a:r>
              <a:rPr lang="en-US" dirty="0"/>
              <a:t> -text -key </a:t>
            </a:r>
            <a:r>
              <a:rPr lang="en-US" dirty="0" err="1"/>
              <a:t>server.key</a:t>
            </a:r>
            <a:r>
              <a:rPr lang="en-US" dirty="0"/>
              <a:t> -out server.crt</a:t>
            </a:r>
          </a:p>
          <a:p>
            <a:r>
              <a:rPr lang="en-US" dirty="0"/>
              <a:t>Loading 'screen' into random state – done</a:t>
            </a:r>
          </a:p>
        </p:txBody>
      </p:sp>
    </p:spTree>
    <p:extLst>
      <p:ext uri="{BB962C8B-B14F-4D97-AF65-F5344CB8AC3E}">
        <p14:creationId xmlns:p14="http://schemas.microsoft.com/office/powerpoint/2010/main" val="3271593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The certificate is created in the text mode using the standard X.509 format and is saved in the server.crt file. As the certificate was created in the text mode, let's take a look at it:</a:t>
            </a:r>
          </a:p>
        </p:txBody>
      </p:sp>
      <p:pic>
        <p:nvPicPr>
          <p:cNvPr id="4" name="Picture 3"/>
          <p:cNvPicPr>
            <a:picLocks noChangeAspect="1"/>
          </p:cNvPicPr>
          <p:nvPr/>
        </p:nvPicPr>
        <p:blipFill>
          <a:blip r:embed="rId2"/>
          <a:stretch>
            <a:fillRect/>
          </a:stretch>
        </p:blipFill>
        <p:spPr>
          <a:xfrm>
            <a:off x="3537235" y="1433382"/>
            <a:ext cx="5096019" cy="5386547"/>
          </a:xfrm>
          <a:prstGeom prst="rect">
            <a:avLst/>
          </a:prstGeom>
        </p:spPr>
      </p:pic>
    </p:spTree>
    <p:extLst>
      <p:ext uri="{BB962C8B-B14F-4D97-AF65-F5344CB8AC3E}">
        <p14:creationId xmlns:p14="http://schemas.microsoft.com/office/powerpoint/2010/main" val="3999048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The certificate is created in the text mode using the standard X.509 format and is saved in the server.crt file. As the certificate was created in the text mode, let's take a look at it:</a:t>
            </a:r>
          </a:p>
        </p:txBody>
      </p:sp>
      <p:pic>
        <p:nvPicPr>
          <p:cNvPr id="4" name="Picture 3"/>
          <p:cNvPicPr>
            <a:picLocks noChangeAspect="1"/>
          </p:cNvPicPr>
          <p:nvPr/>
        </p:nvPicPr>
        <p:blipFill>
          <a:blip r:embed="rId2"/>
          <a:stretch>
            <a:fillRect/>
          </a:stretch>
        </p:blipFill>
        <p:spPr>
          <a:xfrm>
            <a:off x="1205927" y="1471453"/>
            <a:ext cx="5096019" cy="5386547"/>
          </a:xfrm>
          <a:prstGeom prst="rect">
            <a:avLst/>
          </a:prstGeom>
        </p:spPr>
      </p:pic>
      <p:sp>
        <p:nvSpPr>
          <p:cNvPr id="5" name="Rectangle 4"/>
          <p:cNvSpPr/>
          <p:nvPr/>
        </p:nvSpPr>
        <p:spPr>
          <a:xfrm>
            <a:off x="6417276" y="1622854"/>
            <a:ext cx="3130378" cy="3416320"/>
          </a:xfrm>
          <a:prstGeom prst="rect">
            <a:avLst/>
          </a:prstGeom>
        </p:spPr>
        <p:txBody>
          <a:bodyPr wrap="square">
            <a:spAutoFit/>
          </a:bodyPr>
          <a:lstStyle/>
          <a:p>
            <a:r>
              <a:rPr lang="en-US" dirty="0"/>
              <a:t>The next step will be to copy the </a:t>
            </a:r>
            <a:r>
              <a:rPr lang="en-US" dirty="0" err="1"/>
              <a:t>server.key</a:t>
            </a:r>
            <a:r>
              <a:rPr lang="en-US" dirty="0"/>
              <a:t> and server.crt files to the PostgreSQL data directory and then restart the PostgreSQL server service.</a:t>
            </a:r>
          </a:p>
          <a:p>
            <a:endParaRPr lang="en-US" dirty="0"/>
          </a:p>
          <a:p>
            <a:r>
              <a:rPr lang="en-US" dirty="0"/>
              <a:t>For more information on SSL in PostgreSQL, you can refer to </a:t>
            </a:r>
            <a:r>
              <a:rPr lang="en-US" dirty="0" smtClean="0"/>
              <a:t>www.postgresql.org/docs/9.4/static/ssl-tcp.html</a:t>
            </a:r>
            <a:r>
              <a:rPr lang="en-US" dirty="0"/>
              <a:t>.</a:t>
            </a:r>
          </a:p>
        </p:txBody>
      </p:sp>
    </p:spTree>
    <p:extLst>
      <p:ext uri="{BB962C8B-B14F-4D97-AF65-F5344CB8AC3E}">
        <p14:creationId xmlns:p14="http://schemas.microsoft.com/office/powerpoint/2010/main" val="101978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Platforms and Sizing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Hardware</a:t>
            </a:r>
          </a:p>
          <a:p>
            <a:pPr lvl="1" fontAlgn="base"/>
            <a:r>
              <a:rPr lang="en-US" dirty="0" smtClean="0"/>
              <a:t>Let’s talk about what you have now?</a:t>
            </a:r>
          </a:p>
          <a:p>
            <a:pPr fontAlgn="base"/>
            <a:r>
              <a:rPr lang="en-US" dirty="0" smtClean="0"/>
              <a:t>AWS EC2 – Let’s Start an EC2 Instance</a:t>
            </a:r>
          </a:p>
          <a:p>
            <a:pPr lvl="1" fontAlgn="base"/>
            <a:r>
              <a:rPr lang="en-US" dirty="0"/>
              <a:t>https://aws.amazon.com/ec2/?nc2=h_m1</a:t>
            </a:r>
            <a:endParaRPr lang="en-US" dirty="0" smtClean="0"/>
          </a:p>
          <a:p>
            <a:pPr fontAlgn="base"/>
            <a:r>
              <a:rPr lang="en-US" dirty="0" smtClean="0"/>
              <a:t>AWS RDS – Let’s Start and RDS Instance</a:t>
            </a:r>
          </a:p>
          <a:p>
            <a:pPr lvl="1" fontAlgn="base"/>
            <a:r>
              <a:rPr lang="en-US" dirty="0"/>
              <a:t>https://aws.amazon.com/rds/?nc2=h_m1</a:t>
            </a:r>
            <a:endParaRPr lang="en-US" dirty="0" smtClean="0"/>
          </a:p>
          <a:p>
            <a:pPr fontAlgn="base"/>
            <a:endParaRPr lang="en-US" dirty="0" smtClean="0"/>
          </a:p>
        </p:txBody>
      </p:sp>
    </p:spTree>
    <p:extLst>
      <p:ext uri="{BB962C8B-B14F-4D97-AF65-F5344CB8AC3E}">
        <p14:creationId xmlns:p14="http://schemas.microsoft.com/office/powerpoint/2010/main" val="1285850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PostgreSQL - In The Beginning…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PostgreSQL </a:t>
            </a:r>
            <a:r>
              <a:rPr lang="en-US" dirty="0"/>
              <a:t>is an open source, object-oriented relational database management system that was originally developed at the Berkeley Computer Science Department of the University of California</a:t>
            </a:r>
            <a:r>
              <a:rPr lang="en-US" dirty="0" smtClean="0"/>
              <a:t>.</a:t>
            </a:r>
          </a:p>
          <a:p>
            <a:pPr fontAlgn="base"/>
            <a:r>
              <a:rPr lang="en-US" dirty="0" smtClean="0"/>
              <a:t>PostgreSQL </a:t>
            </a:r>
            <a:r>
              <a:rPr lang="en-US" dirty="0"/>
              <a:t>is an advanced database server available on a wide range of platforms, ranging from Unix-based operating systems such as Oracle Solaris, IBM AIX, and HP-UX; Windows; and Mac OS X to Red Hat Linux and other Linux-based platforms</a:t>
            </a:r>
            <a:r>
              <a:rPr lang="en-US" dirty="0" smtClean="0"/>
              <a:t>.</a:t>
            </a:r>
          </a:p>
        </p:txBody>
      </p:sp>
    </p:spTree>
    <p:extLst>
      <p:ext uri="{BB962C8B-B14F-4D97-AF65-F5344CB8AC3E}">
        <p14:creationId xmlns:p14="http://schemas.microsoft.com/office/powerpoint/2010/main" val="2295391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Some Background and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Created at Berkeley in 1982 by database’s legend Prof. </a:t>
            </a:r>
            <a:r>
              <a:rPr lang="en-US" dirty="0" err="1"/>
              <a:t>Stonebraker</a:t>
            </a:r>
            <a:r>
              <a:rPr lang="en-US" dirty="0"/>
              <a:t> In the 1994 Andrew Yu and Jolly Chen added the SQL interpreter In the 1996 becomes an Open Source project. </a:t>
            </a:r>
            <a:endParaRPr lang="en-US" dirty="0" smtClean="0"/>
          </a:p>
          <a:p>
            <a:pPr fontAlgn="base"/>
            <a:r>
              <a:rPr lang="en-US" dirty="0" smtClean="0"/>
              <a:t>The </a:t>
            </a:r>
            <a:r>
              <a:rPr lang="en-US" dirty="0"/>
              <a:t>project’s name changes in PostgreSQL </a:t>
            </a:r>
            <a:endParaRPr lang="en-US" dirty="0" smtClean="0"/>
          </a:p>
          <a:p>
            <a:pPr fontAlgn="base"/>
            <a:r>
              <a:rPr lang="en-US" dirty="0" smtClean="0"/>
              <a:t>Fully </a:t>
            </a:r>
            <a:r>
              <a:rPr lang="en-US" dirty="0"/>
              <a:t>ACID compliant </a:t>
            </a:r>
            <a:endParaRPr lang="en-US" dirty="0" smtClean="0"/>
          </a:p>
          <a:p>
            <a:pPr fontAlgn="base"/>
            <a:r>
              <a:rPr lang="en-US" dirty="0" smtClean="0"/>
              <a:t>High </a:t>
            </a:r>
            <a:r>
              <a:rPr lang="en-US" dirty="0"/>
              <a:t>performance in read/write with the MVCC </a:t>
            </a:r>
            <a:endParaRPr lang="en-US" dirty="0" smtClean="0"/>
          </a:p>
          <a:p>
            <a:pPr fontAlgn="base"/>
            <a:r>
              <a:rPr lang="en-US" dirty="0" smtClean="0"/>
              <a:t>Tablespaces </a:t>
            </a:r>
          </a:p>
          <a:p>
            <a:pPr fontAlgn="base"/>
            <a:r>
              <a:rPr lang="en-US" dirty="0" smtClean="0"/>
              <a:t>Runs </a:t>
            </a:r>
            <a:r>
              <a:rPr lang="en-US" dirty="0"/>
              <a:t>on almost any </a:t>
            </a:r>
            <a:r>
              <a:rPr lang="en-US" dirty="0" err="1"/>
              <a:t>unix</a:t>
            </a:r>
            <a:r>
              <a:rPr lang="en-US" dirty="0"/>
              <a:t> </a:t>
            </a:r>
            <a:r>
              <a:rPr lang="en-US" dirty="0" err="1"/>
              <a:t>flavour</a:t>
            </a:r>
            <a:r>
              <a:rPr lang="en-US" dirty="0"/>
              <a:t> </a:t>
            </a:r>
            <a:endParaRPr lang="en-US" dirty="0" smtClean="0"/>
          </a:p>
          <a:p>
            <a:pPr fontAlgn="base"/>
            <a:r>
              <a:rPr lang="en-US" dirty="0" smtClean="0"/>
              <a:t>From </a:t>
            </a:r>
            <a:r>
              <a:rPr lang="en-US" dirty="0"/>
              <a:t>the version 8.0 is native on *cough* MS Windows *cough* </a:t>
            </a:r>
            <a:endParaRPr lang="en-US" dirty="0" smtClean="0"/>
          </a:p>
          <a:p>
            <a:pPr fontAlgn="base"/>
            <a:r>
              <a:rPr lang="en-US" dirty="0" smtClean="0"/>
              <a:t>HA </a:t>
            </a:r>
            <a:r>
              <a:rPr lang="en-US" dirty="0"/>
              <a:t>with hot standby and streaming replication </a:t>
            </a:r>
            <a:endParaRPr lang="en-US" dirty="0" smtClean="0"/>
          </a:p>
          <a:p>
            <a:pPr fontAlgn="base"/>
            <a:r>
              <a:rPr lang="en-US" dirty="0" smtClean="0"/>
              <a:t>Heterogeneous </a:t>
            </a:r>
            <a:r>
              <a:rPr lang="en-US" dirty="0"/>
              <a:t>federation </a:t>
            </a:r>
            <a:endParaRPr lang="en-US" dirty="0" smtClean="0"/>
          </a:p>
          <a:p>
            <a:pPr fontAlgn="base"/>
            <a:r>
              <a:rPr lang="en-US" dirty="0" smtClean="0"/>
              <a:t>Procedural </a:t>
            </a:r>
            <a:r>
              <a:rPr lang="en-US" dirty="0"/>
              <a:t>languages (</a:t>
            </a:r>
            <a:r>
              <a:rPr lang="en-US" dirty="0" err="1"/>
              <a:t>pl</a:t>
            </a:r>
            <a:r>
              <a:rPr lang="en-US" dirty="0"/>
              <a:t>/</a:t>
            </a:r>
            <a:r>
              <a:rPr lang="en-US" dirty="0" err="1"/>
              <a:t>pgsql</a:t>
            </a:r>
            <a:r>
              <a:rPr lang="en-US" dirty="0"/>
              <a:t>, </a:t>
            </a:r>
            <a:r>
              <a:rPr lang="en-US" dirty="0" err="1"/>
              <a:t>pl</a:t>
            </a:r>
            <a:r>
              <a:rPr lang="en-US" dirty="0"/>
              <a:t>/python, </a:t>
            </a:r>
            <a:r>
              <a:rPr lang="en-US" dirty="0" err="1"/>
              <a:t>pl</a:t>
            </a:r>
            <a:r>
              <a:rPr lang="en-US" dirty="0"/>
              <a:t>/</a:t>
            </a:r>
            <a:r>
              <a:rPr lang="en-US" dirty="0" err="1"/>
              <a:t>perl</a:t>
            </a:r>
            <a:r>
              <a:rPr lang="en-US" dirty="0"/>
              <a:t>...) </a:t>
            </a:r>
            <a:endParaRPr lang="en-US" dirty="0" smtClean="0"/>
          </a:p>
          <a:p>
            <a:pPr fontAlgn="base"/>
            <a:r>
              <a:rPr lang="en-US" dirty="0" smtClean="0"/>
              <a:t>Support </a:t>
            </a:r>
            <a:r>
              <a:rPr lang="en-US" dirty="0"/>
              <a:t>for NOSQL features like HSTORE and JSON</a:t>
            </a:r>
            <a:endParaRPr lang="en-US" dirty="0" smtClean="0"/>
          </a:p>
        </p:txBody>
      </p:sp>
    </p:spTree>
    <p:extLst>
      <p:ext uri="{BB962C8B-B14F-4D97-AF65-F5344CB8AC3E}">
        <p14:creationId xmlns:p14="http://schemas.microsoft.com/office/powerpoint/2010/main" val="2631063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4306</TotalTime>
  <Words>6204</Words>
  <Application>Microsoft Office PowerPoint</Application>
  <PresentationFormat>Widescreen</PresentationFormat>
  <Paragraphs>448</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Trebuchet MS</vt:lpstr>
      <vt:lpstr>Wingdings 3</vt:lpstr>
      <vt:lpstr>Facet</vt:lpstr>
      <vt:lpstr>Introduction to Postgres</vt:lpstr>
      <vt:lpstr>Day 3 Overview - Our New Schedule </vt:lpstr>
      <vt:lpstr>Our primary reference works </vt:lpstr>
      <vt:lpstr>Who is Michael Forrester? </vt:lpstr>
      <vt:lpstr>Introduction </vt:lpstr>
      <vt:lpstr>What is your project? </vt:lpstr>
      <vt:lpstr>Platforms and Sizing </vt:lpstr>
      <vt:lpstr>What is PostgreSQL - In The Beginning… </vt:lpstr>
      <vt:lpstr>Some Background and History </vt:lpstr>
      <vt:lpstr>Development Cycle for the open source team </vt:lpstr>
      <vt:lpstr>Postgresql - History </vt:lpstr>
      <vt:lpstr>Postgresql – Community/IRC/Mailing Lists</vt:lpstr>
      <vt:lpstr>Postgresql – Capabilities</vt:lpstr>
      <vt:lpstr>Postgresql – Internals</vt:lpstr>
      <vt:lpstr>Day 1 Overview – Our New Schedule </vt:lpstr>
      <vt:lpstr>Appendix </vt:lpstr>
      <vt:lpstr>Creating Databases</vt:lpstr>
      <vt:lpstr>Creating Databases – How to Do It</vt:lpstr>
      <vt:lpstr>Creating Databases – How to Do It</vt:lpstr>
      <vt:lpstr>Creating Databases – How It Works</vt:lpstr>
      <vt:lpstr>Creating Schemas</vt:lpstr>
      <vt:lpstr>Creating Schemas – How to Do It</vt:lpstr>
      <vt:lpstr>Creating Schemas – How It Works</vt:lpstr>
      <vt:lpstr>Creating Schemas – More</vt:lpstr>
      <vt:lpstr>Creating Schemas – More</vt:lpstr>
      <vt:lpstr>Creating Users</vt:lpstr>
      <vt:lpstr>Creating Users – How to do it</vt:lpstr>
      <vt:lpstr>Creating Users – How It Works</vt:lpstr>
      <vt:lpstr>Creating Users – More</vt:lpstr>
      <vt:lpstr>Creating Groups</vt:lpstr>
      <vt:lpstr>Creating Groups – How To Do It</vt:lpstr>
      <vt:lpstr>Creating Groups – How It Works</vt:lpstr>
      <vt:lpstr>Creating Groups – More</vt:lpstr>
      <vt:lpstr>Deleting Databases</vt:lpstr>
      <vt:lpstr>Deleting Databases – How To Do It</vt:lpstr>
      <vt:lpstr>Deleting Databases – How It Works</vt:lpstr>
      <vt:lpstr>Deleting Databases – More</vt:lpstr>
      <vt:lpstr>Creating Tablespaces</vt:lpstr>
      <vt:lpstr>Creating Tablespaces – How To Do It</vt:lpstr>
      <vt:lpstr>Creating Tablespaces – How It Works</vt:lpstr>
      <vt:lpstr>Creating Tablespaces – How It Works</vt:lpstr>
      <vt:lpstr>Moving Objects Between Tablespaces 1</vt:lpstr>
      <vt:lpstr>Moving Objects Between Tablespaces 2</vt:lpstr>
      <vt:lpstr>Initializing a database cluster</vt:lpstr>
      <vt:lpstr>Terminating Connections – How to Do It</vt:lpstr>
      <vt:lpstr>Terminating Connections – How It Works</vt:lpstr>
      <vt:lpstr>Limits </vt:lpstr>
      <vt:lpstr>Controlling access via configuration files  </vt:lpstr>
      <vt:lpstr>Authentication in postgresql  </vt:lpstr>
      <vt:lpstr>Pg_hba.conf – How it works </vt:lpstr>
      <vt:lpstr>Pg_hba.conf – The File itself </vt:lpstr>
      <vt:lpstr>Pg_hba.conf – How to do it  </vt:lpstr>
      <vt:lpstr>Pg_hba.conf – There’s more </vt:lpstr>
      <vt:lpstr>Pg_hba.conf – There’s more </vt:lpstr>
      <vt:lpstr>Why SSL in Postgres? </vt:lpstr>
      <vt:lpstr>SSL in Postgres – How to Do It! </vt:lpstr>
      <vt:lpstr>SSL in Postgres – How It Works!</vt:lpstr>
      <vt:lpstr>SSL in Postgres – More</vt:lpstr>
      <vt:lpstr>SSL in Postgres – More</vt:lpstr>
      <vt:lpstr>SSL in Postgres – More</vt:lpstr>
      <vt:lpstr>SSL in Postgres – More</vt:lpstr>
      <vt:lpstr>SSL in Postgres – More</vt:lpstr>
      <vt:lpstr>SSL in Postgres – More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spartansage</dc:creator>
  <cp:lastModifiedBy>mforrester</cp:lastModifiedBy>
  <cp:revision>35</cp:revision>
  <dcterms:created xsi:type="dcterms:W3CDTF">2016-08-17T12:39:33Z</dcterms:created>
  <dcterms:modified xsi:type="dcterms:W3CDTF">2016-09-09T14:50:52Z</dcterms:modified>
</cp:coreProperties>
</file>