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handoutMasterIdLst>
    <p:handoutMasterId r:id="rId37"/>
  </p:handoutMasterIdLst>
  <p:sldIdLst>
    <p:sldId id="256" r:id="rId2"/>
    <p:sldId id="257" r:id="rId3"/>
    <p:sldId id="258" r:id="rId4"/>
    <p:sldId id="259" r:id="rId5"/>
    <p:sldId id="260" r:id="rId6"/>
    <p:sldId id="261" r:id="rId7"/>
    <p:sldId id="288" r:id="rId8"/>
    <p:sldId id="278" r:id="rId9"/>
    <p:sldId id="279" r:id="rId10"/>
    <p:sldId id="280" r:id="rId11"/>
    <p:sldId id="291" r:id="rId12"/>
    <p:sldId id="262" r:id="rId13"/>
    <p:sldId id="282" r:id="rId14"/>
    <p:sldId id="283" r:id="rId15"/>
    <p:sldId id="284" r:id="rId16"/>
    <p:sldId id="281" r:id="rId17"/>
    <p:sldId id="263" r:id="rId18"/>
    <p:sldId id="264" r:id="rId19"/>
    <p:sldId id="287" r:id="rId20"/>
    <p:sldId id="286" r:id="rId21"/>
    <p:sldId id="289" r:id="rId22"/>
    <p:sldId id="290" r:id="rId23"/>
    <p:sldId id="277" r:id="rId24"/>
    <p:sldId id="285" r:id="rId25"/>
    <p:sldId id="265" r:id="rId26"/>
    <p:sldId id="266" r:id="rId27"/>
    <p:sldId id="272" r:id="rId28"/>
    <p:sldId id="269" r:id="rId29"/>
    <p:sldId id="273" r:id="rId30"/>
    <p:sldId id="267" r:id="rId31"/>
    <p:sldId id="270" r:id="rId32"/>
    <p:sldId id="271" r:id="rId33"/>
    <p:sldId id="274" r:id="rId34"/>
    <p:sldId id="275"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92A65-2685-4FA5-8B48-11F8E673727C}" type="datetimeFigureOut">
              <a:rPr lang="en-US" smtClean="0"/>
              <a:t>8/19/2016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851F42-15BF-4934-AFFC-8C156DCE3E6F}" type="slidenum">
              <a:rPr lang="en-US" smtClean="0"/>
              <a:t>‹#›</a:t>
            </a:fld>
            <a:endParaRPr lang="en-US"/>
          </a:p>
        </p:txBody>
      </p:sp>
    </p:spTree>
    <p:extLst>
      <p:ext uri="{BB962C8B-B14F-4D97-AF65-F5344CB8AC3E}">
        <p14:creationId xmlns:p14="http://schemas.microsoft.com/office/powerpoint/2010/main" val="20002406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3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44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810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250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775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42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387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78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68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88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4145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55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4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6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583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8/19/2016</a:t>
            </a:fld>
            <a:endParaRPr lang="en-US" dirty="0"/>
          </a:p>
        </p:txBody>
      </p:sp>
    </p:spTree>
    <p:extLst>
      <p:ext uri="{BB962C8B-B14F-4D97-AF65-F5344CB8AC3E}">
        <p14:creationId xmlns:p14="http://schemas.microsoft.com/office/powerpoint/2010/main" val="1354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5894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mazon.com/PostgreSQL-Data-Architects-Jayadevan-Maymala/dp/1783288604/ref=sr_1_6?ie=UTF8&amp;qid=1471642346&amp;sr=8-6&amp;keywords=postgresql" TargetMode="External"/><Relationship Id="rId7" Type="http://schemas.openxmlformats.org/officeDocument/2006/relationships/hyperlink" Target="https://www.amazon.com/PostgreSQL-Administration-Essentials-Hans-Jurgen-Schonig/dp/1783988983/ref=sr_1_12?ie=UTF8&amp;qid=1471642346&amp;sr=8-12&amp;keywords=postgresql" TargetMode="External"/><Relationship Id="rId2" Type="http://schemas.openxmlformats.org/officeDocument/2006/relationships/hyperlink" Target="https://www.amazon.com/Learning-PostgreSQL-Salahaldin-Juba/dp/1783989181/ref=sr_1_4?ie=UTF8&amp;qid=1471642346&amp;sr=8-4&amp;keywords=postgresql" TargetMode="External"/><Relationship Id="rId1" Type="http://schemas.openxmlformats.org/officeDocument/2006/relationships/slideLayout" Target="../slideLayouts/slideLayout2.xml"/><Relationship Id="rId6" Type="http://schemas.openxmlformats.org/officeDocument/2006/relationships/hyperlink" Target="https://www.amazon.com/PostgreSQL-9-High-Availability-Cookbook/dp/1849516960/ref=sr_1_13?ie=UTF8&amp;qid=1471642346&amp;sr=8-13&amp;keywords=postgresql" TargetMode="External"/><Relationship Id="rId5" Type="http://schemas.openxmlformats.org/officeDocument/2006/relationships/hyperlink" Target="https://www.amazon.com/Troubleshooting-PostgreSQL-Hans-Jurgen-Schonig/dp/1783555319/ref=sr_1_14?ie=UTF8&amp;qid=1471642346&amp;sr=8-14&amp;keywords=postgresql" TargetMode="External"/><Relationship Id="rId4" Type="http://schemas.openxmlformats.org/officeDocument/2006/relationships/hyperlink" Target="https://www.amazon.com/PostgreSQL-9-Administration-Cookbook-Second/dp/1849519064/ref=sr_1_3?ie=UTF8&amp;qid=1471642346&amp;sr=8-3&amp;keywords=postgresq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erformingpr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stgresql.org/about/history/" TargetMode="External"/><Relationship Id="rId2" Type="http://schemas.openxmlformats.org/officeDocument/2006/relationships/hyperlink" Target="https://www.safaribooksonline.com/library/view/learning-postgresql/9781783989188/ch0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postgresql.org/community/irc/" TargetMode="External"/><Relationship Id="rId3" Type="http://schemas.openxmlformats.org/officeDocument/2006/relationships/hyperlink" Target="http://planet.postgresql.org/" TargetMode="External"/><Relationship Id="rId7" Type="http://schemas.openxmlformats.org/officeDocument/2006/relationships/hyperlink" Target="https://www.postgresql.org/list/" TargetMode="External"/><Relationship Id="rId2" Type="http://schemas.openxmlformats.org/officeDocument/2006/relationships/hyperlink" Target="https://www.postgresql.org/community/" TargetMode="External"/><Relationship Id="rId1" Type="http://schemas.openxmlformats.org/officeDocument/2006/relationships/slideLayout" Target="../slideLayouts/slideLayout2.xml"/><Relationship Id="rId6" Type="http://schemas.openxmlformats.org/officeDocument/2006/relationships/hyperlink" Target="https://www.postgresql.org/docs/" TargetMode="External"/><Relationship Id="rId5" Type="http://schemas.openxmlformats.org/officeDocument/2006/relationships/hyperlink" Target="http://www.pgsql.ru/db/pgsearch/" TargetMode="External"/><Relationship Id="rId4" Type="http://schemas.openxmlformats.org/officeDocument/2006/relationships/hyperlink" Target="https://wiki.postgresql.org/wiki/Main_Pag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ostgresql.org/about/featurematri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faribooksonline.com/library/view/postgresql-for-data/9781783288601/ch02.html" TargetMode="External"/><Relationship Id="rId2" Type="http://schemas.openxmlformats.org/officeDocument/2006/relationships/hyperlink" Target="https://www.safaribooksonline.com/library/view/learning-postgresql/9781783989188/ch03s02.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11114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smtClean="0"/>
              <a:t>Using </a:t>
            </a:r>
            <a:r>
              <a:rPr lang="en-US" dirty="0"/>
              <a:t>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smtClean="0"/>
              <a:t>Postgres</a:t>
            </a:r>
            <a:endParaRPr lang="en-US" dirty="0"/>
          </a:p>
          <a:p>
            <a:pPr fontAlgn="base"/>
            <a:r>
              <a:rPr lang="en-US" dirty="0"/>
              <a:t>Best practices Summary</a:t>
            </a:r>
          </a:p>
          <a:p>
            <a:pPr fontAlgn="base"/>
            <a:r>
              <a:rPr lang="en-US" dirty="0"/>
              <a:t>Labs:</a:t>
            </a:r>
          </a:p>
          <a:p>
            <a:pPr lvl="1" fontAlgn="base"/>
            <a:r>
              <a:rPr lang="en-US" dirty="0" smtClean="0"/>
              <a:t>Fun </a:t>
            </a:r>
            <a:r>
              <a:rPr lang="en-US" dirty="0"/>
              <a:t>with Modules</a:t>
            </a:r>
          </a:p>
          <a:p>
            <a:pPr lvl="1" fontAlgn="base"/>
            <a:r>
              <a:rPr lang="en-US" dirty="0" err="1"/>
              <a:t>pgBouncer</a:t>
            </a:r>
            <a:r>
              <a:rPr lang="en-US" dirty="0"/>
              <a:t> Labs</a:t>
            </a:r>
          </a:p>
          <a:p>
            <a:pPr lvl="1" fontAlgn="base"/>
            <a:r>
              <a:rPr lang="en-US" dirty="0"/>
              <a:t>Deeper Dive into </a:t>
            </a:r>
            <a:r>
              <a:rPr lang="en-US" dirty="0" smtClean="0"/>
              <a:t>Storage </a:t>
            </a:r>
            <a:r>
              <a:rPr lang="en-US" dirty="0"/>
              <a:t>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smtClean="0"/>
              <a:t>More Cloud</a:t>
            </a:r>
            <a:endParaRPr lang="en-US" dirty="0"/>
          </a:p>
        </p:txBody>
      </p:sp>
    </p:spTree>
    <p:extLst>
      <p:ext uri="{BB962C8B-B14F-4D97-AF65-F5344CB8AC3E}">
        <p14:creationId xmlns:p14="http://schemas.microsoft.com/office/powerpoint/2010/main" val="204856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Our primary reference works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www.amazon.com/Learning-PostgreSQL-Salahaldin-Juba/dp/1783989181/ref=sr_1_4?ie=UTF8&amp;qid=1471642346&amp;sr=8-4&amp;keywords=postgresql</a:t>
            </a:r>
            <a:endParaRPr lang="en-US" dirty="0" smtClean="0"/>
          </a:p>
          <a:p>
            <a:pPr fontAlgn="base"/>
            <a:r>
              <a:rPr lang="en-US" dirty="0" smtClean="0"/>
              <a:t>Secondary Works that you might consider</a:t>
            </a:r>
          </a:p>
          <a:p>
            <a:pPr lvl="1" fontAlgn="base"/>
            <a:r>
              <a:rPr lang="en-US" dirty="0">
                <a:hlinkClick r:id="rId3"/>
              </a:rPr>
              <a:t>https://</a:t>
            </a:r>
            <a:r>
              <a:rPr lang="en-US" dirty="0" smtClean="0">
                <a:hlinkClick r:id="rId3"/>
              </a:rPr>
              <a:t>www.amazon.com/PostgreSQL-Data-Architects-Jayadevan-Maymala/dp/1783288604/ref=sr_1_6?ie=UTF8&amp;qid=1471642346&amp;sr=8-6&amp;keywords=postgresql</a:t>
            </a:r>
            <a:endParaRPr lang="en-US" dirty="0" smtClean="0"/>
          </a:p>
          <a:p>
            <a:pPr lvl="1" fontAlgn="base"/>
            <a:r>
              <a:rPr lang="en-US" smtClean="0">
                <a:hlinkClick r:id="rId4"/>
              </a:rPr>
              <a:t>https</a:t>
            </a:r>
            <a:r>
              <a:rPr lang="en-US" dirty="0">
                <a:hlinkClick r:id="rId4"/>
              </a:rPr>
              <a:t>://</a:t>
            </a:r>
            <a:r>
              <a:rPr lang="en-US" dirty="0" smtClean="0">
                <a:hlinkClick r:id="rId4"/>
              </a:rPr>
              <a:t>www.amazon.com/PostgreSQL-9-Administration-Cookbook-Second/dp/1849519064/ref=sr_1_3?ie=UTF8&amp;qid=1471642346&amp;sr=8-3&amp;keywords=postgresql</a:t>
            </a:r>
            <a:endParaRPr lang="en-US" dirty="0" smtClean="0"/>
          </a:p>
          <a:p>
            <a:pPr lvl="1" fontAlgn="base"/>
            <a:r>
              <a:rPr lang="en-US" dirty="0">
                <a:hlinkClick r:id="rId5"/>
              </a:rPr>
              <a:t>https://</a:t>
            </a:r>
            <a:r>
              <a:rPr lang="en-US" dirty="0" smtClean="0">
                <a:hlinkClick r:id="rId5"/>
              </a:rPr>
              <a:t>www.amazon.com/Troubleshooting-PostgreSQL-Hans-Jurgen-Schonig/dp/1783555319/ref=sr_1_14?ie=UTF8&amp;qid=1471642346&amp;sr=8-14&amp;keywords=postgresql</a:t>
            </a:r>
            <a:endParaRPr lang="en-US" dirty="0" smtClean="0"/>
          </a:p>
          <a:p>
            <a:pPr lvl="1" fontAlgn="base"/>
            <a:r>
              <a:rPr lang="en-US" dirty="0">
                <a:hlinkClick r:id="rId6"/>
              </a:rPr>
              <a:t>https://</a:t>
            </a:r>
            <a:r>
              <a:rPr lang="en-US" dirty="0" smtClean="0">
                <a:hlinkClick r:id="rId6"/>
              </a:rPr>
              <a:t>www.amazon.com/PostgreSQL-9-High-Availability-Cookbook/dp/1849516960/ref=sr_1_13?ie=UTF8&amp;qid=1471642346&amp;sr=8-13&amp;keywords=postgresql</a:t>
            </a:r>
            <a:endParaRPr lang="en-US" dirty="0" smtClean="0"/>
          </a:p>
          <a:p>
            <a:pPr lvl="1" fontAlgn="base"/>
            <a:r>
              <a:rPr lang="en-US" dirty="0">
                <a:hlinkClick r:id="rId7"/>
              </a:rPr>
              <a:t>https://</a:t>
            </a:r>
            <a:r>
              <a:rPr lang="en-US" dirty="0" smtClean="0">
                <a:hlinkClick r:id="rId7"/>
              </a:rPr>
              <a:t>www.amazon.com/PostgreSQL-Administration-Essentials-Hans-Jurgen-Schonig/dp/1783988983/ref=sr_1_12?ie=UTF8&amp;qid=1471642346&amp;sr=8-12&amp;keywords=postgresql</a:t>
            </a:r>
            <a:endParaRPr lang="en-US" dirty="0" smtClean="0"/>
          </a:p>
          <a:p>
            <a:pPr lvl="1" fontAlgn="base"/>
            <a:endParaRPr lang="en-US" dirty="0"/>
          </a:p>
        </p:txBody>
      </p:sp>
    </p:spTree>
    <p:extLst>
      <p:ext uri="{BB962C8B-B14F-4D97-AF65-F5344CB8AC3E}">
        <p14:creationId xmlns:p14="http://schemas.microsoft.com/office/powerpoint/2010/main" val="240570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Who is Michael Forrester?</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www.linkedin.com/in/performingpro</a:t>
            </a:r>
            <a:endParaRPr lang="en-US" dirty="0" smtClean="0"/>
          </a:p>
          <a:p>
            <a:pPr fontAlgn="base"/>
            <a:endParaRPr lang="en-US" dirty="0"/>
          </a:p>
          <a:p>
            <a:pPr fontAlgn="base"/>
            <a:endParaRPr lang="en-US" dirty="0" smtClean="0"/>
          </a:p>
        </p:txBody>
      </p:sp>
      <p:pic>
        <p:nvPicPr>
          <p:cNvPr id="4" name="Picture 3"/>
          <p:cNvPicPr>
            <a:picLocks noChangeAspect="1"/>
          </p:cNvPicPr>
          <p:nvPr/>
        </p:nvPicPr>
        <p:blipFill>
          <a:blip r:embed="rId3"/>
          <a:stretch>
            <a:fillRect/>
          </a:stretch>
        </p:blipFill>
        <p:spPr>
          <a:xfrm>
            <a:off x="1704588" y="1924392"/>
            <a:ext cx="6410325" cy="4152900"/>
          </a:xfrm>
          <a:prstGeom prst="rect">
            <a:avLst/>
          </a:prstGeom>
        </p:spPr>
      </p:pic>
    </p:spTree>
    <p:extLst>
      <p:ext uri="{BB962C8B-B14F-4D97-AF65-F5344CB8AC3E}">
        <p14:creationId xmlns:p14="http://schemas.microsoft.com/office/powerpoint/2010/main" val="110842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Introduction</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Who are you?</a:t>
            </a:r>
          </a:p>
          <a:p>
            <a:pPr fontAlgn="base"/>
            <a:r>
              <a:rPr lang="en-US" dirty="0" smtClean="0"/>
              <a:t>What is your job title?</a:t>
            </a:r>
          </a:p>
          <a:p>
            <a:pPr fontAlgn="base"/>
            <a:r>
              <a:rPr lang="en-US" dirty="0" smtClean="0"/>
              <a:t>What do you actually do in your daily life?</a:t>
            </a:r>
          </a:p>
          <a:p>
            <a:pPr fontAlgn="base"/>
            <a:r>
              <a:rPr lang="en-US" dirty="0" smtClean="0"/>
              <a:t>What do you want to learn the most?</a:t>
            </a:r>
          </a:p>
          <a:p>
            <a:pPr fontAlgn="base"/>
            <a:endParaRPr lang="en-US" dirty="0" smtClean="0"/>
          </a:p>
        </p:txBody>
      </p:sp>
    </p:spTree>
    <p:extLst>
      <p:ext uri="{BB962C8B-B14F-4D97-AF65-F5344CB8AC3E}">
        <p14:creationId xmlns:p14="http://schemas.microsoft.com/office/powerpoint/2010/main" val="279039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your project?</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Details, Details, Details.</a:t>
            </a:r>
          </a:p>
          <a:p>
            <a:pPr fontAlgn="base"/>
            <a:endParaRPr lang="en-US" dirty="0" smtClean="0"/>
          </a:p>
        </p:txBody>
      </p:sp>
      <p:pic>
        <p:nvPicPr>
          <p:cNvPr id="4" name="Picture 3"/>
          <p:cNvPicPr>
            <a:picLocks noChangeAspect="1"/>
          </p:cNvPicPr>
          <p:nvPr/>
        </p:nvPicPr>
        <p:blipFill>
          <a:blip r:embed="rId2"/>
          <a:stretch>
            <a:fillRect/>
          </a:stretch>
        </p:blipFill>
        <p:spPr>
          <a:xfrm>
            <a:off x="3286125" y="1852612"/>
            <a:ext cx="5619750" cy="3152775"/>
          </a:xfrm>
          <a:prstGeom prst="rect">
            <a:avLst/>
          </a:prstGeom>
        </p:spPr>
      </p:pic>
    </p:spTree>
    <p:extLst>
      <p:ext uri="{BB962C8B-B14F-4D97-AF65-F5344CB8AC3E}">
        <p14:creationId xmlns:p14="http://schemas.microsoft.com/office/powerpoint/2010/main" val="156499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Platforms and Sizing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Hardware</a:t>
            </a:r>
          </a:p>
          <a:p>
            <a:pPr lvl="1" fontAlgn="base"/>
            <a:r>
              <a:rPr lang="en-US" dirty="0" smtClean="0"/>
              <a:t>Let’s talk about what you have now?</a:t>
            </a:r>
          </a:p>
          <a:p>
            <a:pPr fontAlgn="base"/>
            <a:r>
              <a:rPr lang="en-US" dirty="0" smtClean="0"/>
              <a:t>AWS EC2 – Let’s Start an EC2 Instance</a:t>
            </a:r>
          </a:p>
          <a:p>
            <a:pPr lvl="1" fontAlgn="base"/>
            <a:r>
              <a:rPr lang="en-US" dirty="0"/>
              <a:t>https://aws.amazon.com/ec2/?nc2=h_m1</a:t>
            </a:r>
            <a:endParaRPr lang="en-US" dirty="0" smtClean="0"/>
          </a:p>
          <a:p>
            <a:pPr fontAlgn="base"/>
            <a:r>
              <a:rPr lang="en-US" dirty="0" smtClean="0"/>
              <a:t>AWS RDS – Let’s Start and RDS Instance</a:t>
            </a:r>
          </a:p>
          <a:p>
            <a:pPr lvl="1" fontAlgn="base"/>
            <a:r>
              <a:rPr lang="en-US" dirty="0"/>
              <a:t>https://aws.amazon.com/rds/?nc2=h_m1</a:t>
            </a:r>
            <a:endParaRPr lang="en-US" dirty="0" smtClean="0"/>
          </a:p>
          <a:p>
            <a:pPr fontAlgn="base"/>
            <a:endParaRPr lang="en-US" dirty="0" smtClean="0"/>
          </a:p>
        </p:txBody>
      </p:sp>
    </p:spTree>
    <p:extLst>
      <p:ext uri="{BB962C8B-B14F-4D97-AF65-F5344CB8AC3E}">
        <p14:creationId xmlns:p14="http://schemas.microsoft.com/office/powerpoint/2010/main" val="12858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is PostgreSQL - In The Beginning…</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PostgreSQL </a:t>
            </a:r>
            <a:r>
              <a:rPr lang="en-US" dirty="0"/>
              <a:t>is an open source, object-oriented relational database management system that was originally developed at the Berkeley Computer Science Department of the University of California</a:t>
            </a:r>
            <a:r>
              <a:rPr lang="en-US" dirty="0" smtClean="0"/>
              <a:t>.</a:t>
            </a:r>
          </a:p>
          <a:p>
            <a:pPr fontAlgn="base"/>
            <a:r>
              <a:rPr lang="en-US" dirty="0" smtClean="0"/>
              <a:t>PostgreSQL </a:t>
            </a:r>
            <a:r>
              <a:rPr lang="en-US" dirty="0"/>
              <a:t>is an advanced database server available on a wide range of platforms, ranging from Unix-based operating systems such as Oracle Solaris, IBM AIX, and HP-UX; Windows; and Mac OS X to Red Hat Linux and other Linux-based platforms</a:t>
            </a:r>
            <a:r>
              <a:rPr lang="en-US" dirty="0" smtClean="0"/>
              <a:t>.</a:t>
            </a:r>
          </a:p>
        </p:txBody>
      </p:sp>
    </p:spTree>
    <p:extLst>
      <p:ext uri="{BB962C8B-B14F-4D97-AF65-F5344CB8AC3E}">
        <p14:creationId xmlns:p14="http://schemas.microsoft.com/office/powerpoint/2010/main" val="229539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Some Background and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Created at Berkeley in 1982 by database’s legend Prof. </a:t>
            </a:r>
            <a:r>
              <a:rPr lang="en-US" dirty="0" err="1"/>
              <a:t>Stonebraker</a:t>
            </a:r>
            <a:r>
              <a:rPr lang="en-US" dirty="0"/>
              <a:t> In the 1994 Andrew Yu and Jolly Chen added the SQL interpreter In the 1996 becomes an Open Source project. </a:t>
            </a:r>
            <a:endParaRPr lang="en-US" dirty="0" smtClean="0"/>
          </a:p>
          <a:p>
            <a:pPr fontAlgn="base"/>
            <a:r>
              <a:rPr lang="en-US" dirty="0" smtClean="0"/>
              <a:t>The </a:t>
            </a:r>
            <a:r>
              <a:rPr lang="en-US" dirty="0"/>
              <a:t>project’s name changes in PostgreSQL </a:t>
            </a:r>
            <a:endParaRPr lang="en-US" dirty="0" smtClean="0"/>
          </a:p>
          <a:p>
            <a:pPr fontAlgn="base"/>
            <a:r>
              <a:rPr lang="en-US" dirty="0" smtClean="0"/>
              <a:t>Fully </a:t>
            </a:r>
            <a:r>
              <a:rPr lang="en-US" dirty="0"/>
              <a:t>ACID compliant </a:t>
            </a:r>
            <a:endParaRPr lang="en-US" dirty="0" smtClean="0"/>
          </a:p>
          <a:p>
            <a:pPr fontAlgn="base"/>
            <a:r>
              <a:rPr lang="en-US" dirty="0" smtClean="0"/>
              <a:t>High </a:t>
            </a:r>
            <a:r>
              <a:rPr lang="en-US" dirty="0"/>
              <a:t>performance in read/write with the MVCC </a:t>
            </a:r>
            <a:endParaRPr lang="en-US" dirty="0" smtClean="0"/>
          </a:p>
          <a:p>
            <a:pPr fontAlgn="base"/>
            <a:r>
              <a:rPr lang="en-US" dirty="0" smtClean="0"/>
              <a:t>Tablespaces </a:t>
            </a:r>
          </a:p>
          <a:p>
            <a:pPr fontAlgn="base"/>
            <a:r>
              <a:rPr lang="en-US" dirty="0" smtClean="0"/>
              <a:t>Runs </a:t>
            </a:r>
            <a:r>
              <a:rPr lang="en-US" dirty="0"/>
              <a:t>on almost any </a:t>
            </a:r>
            <a:r>
              <a:rPr lang="en-US" dirty="0" err="1"/>
              <a:t>unix</a:t>
            </a:r>
            <a:r>
              <a:rPr lang="en-US" dirty="0"/>
              <a:t> </a:t>
            </a:r>
            <a:r>
              <a:rPr lang="en-US" dirty="0" err="1"/>
              <a:t>flavour</a:t>
            </a:r>
            <a:r>
              <a:rPr lang="en-US" dirty="0"/>
              <a:t> </a:t>
            </a:r>
            <a:endParaRPr lang="en-US" dirty="0" smtClean="0"/>
          </a:p>
          <a:p>
            <a:pPr fontAlgn="base"/>
            <a:r>
              <a:rPr lang="en-US" dirty="0" smtClean="0"/>
              <a:t>From </a:t>
            </a:r>
            <a:r>
              <a:rPr lang="en-US" dirty="0"/>
              <a:t>the version 8.0 is native on *cough* MS Windows *cough* </a:t>
            </a:r>
            <a:endParaRPr lang="en-US" dirty="0" smtClean="0"/>
          </a:p>
          <a:p>
            <a:pPr fontAlgn="base"/>
            <a:r>
              <a:rPr lang="en-US" dirty="0" smtClean="0"/>
              <a:t>HA </a:t>
            </a:r>
            <a:r>
              <a:rPr lang="en-US" dirty="0"/>
              <a:t>with hot standby and streaming replication </a:t>
            </a:r>
            <a:endParaRPr lang="en-US" dirty="0" smtClean="0"/>
          </a:p>
          <a:p>
            <a:pPr fontAlgn="base"/>
            <a:r>
              <a:rPr lang="en-US" dirty="0" smtClean="0"/>
              <a:t>Heterogeneous </a:t>
            </a:r>
            <a:r>
              <a:rPr lang="en-US" dirty="0"/>
              <a:t>federation </a:t>
            </a:r>
            <a:endParaRPr lang="en-US" dirty="0" smtClean="0"/>
          </a:p>
          <a:p>
            <a:pPr fontAlgn="base"/>
            <a:r>
              <a:rPr lang="en-US" dirty="0" smtClean="0"/>
              <a:t>Procedural </a:t>
            </a:r>
            <a:r>
              <a:rPr lang="en-US" dirty="0"/>
              <a:t>languages (</a:t>
            </a:r>
            <a:r>
              <a:rPr lang="en-US" dirty="0" err="1"/>
              <a:t>pl</a:t>
            </a:r>
            <a:r>
              <a:rPr lang="en-US" dirty="0"/>
              <a:t>/</a:t>
            </a:r>
            <a:r>
              <a:rPr lang="en-US" dirty="0" err="1"/>
              <a:t>pgsql</a:t>
            </a:r>
            <a:r>
              <a:rPr lang="en-US" dirty="0"/>
              <a:t>, </a:t>
            </a:r>
            <a:r>
              <a:rPr lang="en-US" dirty="0" err="1"/>
              <a:t>pl</a:t>
            </a:r>
            <a:r>
              <a:rPr lang="en-US" dirty="0"/>
              <a:t>/python, </a:t>
            </a:r>
            <a:r>
              <a:rPr lang="en-US" dirty="0" err="1"/>
              <a:t>pl</a:t>
            </a:r>
            <a:r>
              <a:rPr lang="en-US" dirty="0"/>
              <a:t>/</a:t>
            </a:r>
            <a:r>
              <a:rPr lang="en-US" dirty="0" err="1"/>
              <a:t>perl</a:t>
            </a:r>
            <a:r>
              <a:rPr lang="en-US" dirty="0"/>
              <a:t>...) </a:t>
            </a:r>
            <a:endParaRPr lang="en-US" dirty="0" smtClean="0"/>
          </a:p>
          <a:p>
            <a:pPr fontAlgn="base"/>
            <a:r>
              <a:rPr lang="en-US" dirty="0" smtClean="0"/>
              <a:t>Support </a:t>
            </a:r>
            <a:r>
              <a:rPr lang="en-US" dirty="0"/>
              <a:t>for NOSQL features like HSTORE and JSON</a:t>
            </a:r>
            <a:endParaRPr lang="en-US" dirty="0" smtClean="0"/>
          </a:p>
        </p:txBody>
      </p:sp>
    </p:spTree>
    <p:extLst>
      <p:ext uri="{BB962C8B-B14F-4D97-AF65-F5344CB8AC3E}">
        <p14:creationId xmlns:p14="http://schemas.microsoft.com/office/powerpoint/2010/main" val="263106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en-US" dirty="0" smtClean="0"/>
              <a:t>Development Cycle for the open source team</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Old ugly C language</a:t>
            </a:r>
          </a:p>
          <a:p>
            <a:pPr fontAlgn="base"/>
            <a:r>
              <a:rPr lang="en-US" dirty="0"/>
              <a:t>New development cycle starts usually in June</a:t>
            </a:r>
          </a:p>
          <a:p>
            <a:pPr fontAlgn="base"/>
            <a:r>
              <a:rPr lang="en-US" dirty="0"/>
              <a:t>New version released usually by the end of the year</a:t>
            </a:r>
          </a:p>
          <a:p>
            <a:pPr fontAlgn="base"/>
            <a:r>
              <a:rPr lang="en-US" dirty="0"/>
              <a:t>At least 4 LTS versions</a:t>
            </a:r>
          </a:p>
          <a:p>
            <a:pPr fontAlgn="base"/>
            <a:r>
              <a:rPr lang="en-US" dirty="0"/>
              <a:t>Can be extended using shared libraries</a:t>
            </a:r>
          </a:p>
          <a:p>
            <a:pPr fontAlgn="base"/>
            <a:r>
              <a:rPr lang="en-US" dirty="0"/>
              <a:t>Extensions (9.1+)</a:t>
            </a:r>
          </a:p>
          <a:p>
            <a:pPr fontAlgn="base"/>
            <a:r>
              <a:rPr lang="en-US" dirty="0"/>
              <a:t>BSD like </a:t>
            </a:r>
            <a:r>
              <a:rPr lang="en-US" dirty="0" smtClean="0"/>
              <a:t>license</a:t>
            </a:r>
            <a:endParaRPr lang="en-US" dirty="0"/>
          </a:p>
        </p:txBody>
      </p:sp>
    </p:spTree>
    <p:extLst>
      <p:ext uri="{BB962C8B-B14F-4D97-AF65-F5344CB8AC3E}">
        <p14:creationId xmlns:p14="http://schemas.microsoft.com/office/powerpoint/2010/main" val="12677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err="1" smtClean="0"/>
              <a:t>Postgresql</a:t>
            </a:r>
            <a:r>
              <a:rPr lang="en-US" dirty="0" smtClean="0"/>
              <a:t> - History</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www.safaribooksonline.com/library/view/learning-postgresql/9781783989188/ch02.html</a:t>
            </a:r>
            <a:endParaRPr lang="en-US" dirty="0" smtClean="0"/>
          </a:p>
          <a:p>
            <a:pPr fontAlgn="base"/>
            <a:r>
              <a:rPr lang="en-US" dirty="0">
                <a:hlinkClick r:id="rId3"/>
              </a:rPr>
              <a:t>https://www.postgresql.org/about/history</a:t>
            </a:r>
            <a:r>
              <a:rPr lang="en-US" dirty="0" smtClean="0">
                <a:hlinkClick r:id="rId3"/>
              </a:rPr>
              <a:t>/</a:t>
            </a:r>
            <a:endParaRPr lang="en-US" dirty="0" smtClean="0"/>
          </a:p>
          <a:p>
            <a:pPr fontAlgn="base"/>
            <a:endParaRPr lang="en-US" dirty="0"/>
          </a:p>
        </p:txBody>
      </p:sp>
    </p:spTree>
    <p:extLst>
      <p:ext uri="{BB962C8B-B14F-4D97-AF65-F5344CB8AC3E}">
        <p14:creationId xmlns:p14="http://schemas.microsoft.com/office/powerpoint/2010/main" val="24147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Postgres</a:t>
            </a:r>
            <a:endParaRPr lang="en-US" dirty="0"/>
          </a:p>
        </p:txBody>
      </p:sp>
      <p:sp>
        <p:nvSpPr>
          <p:cNvPr id="3" name="Subtitle 2"/>
          <p:cNvSpPr>
            <a:spLocks noGrp="1"/>
          </p:cNvSpPr>
          <p:nvPr>
            <p:ph type="subTitle" idx="1"/>
          </p:nvPr>
        </p:nvSpPr>
        <p:spPr/>
        <p:txBody>
          <a:bodyPr/>
          <a:lstStyle/>
          <a:p>
            <a:r>
              <a:rPr lang="en-US" dirty="0" smtClean="0"/>
              <a:t>4-day series on Postgres RDMS covering everything from security to cloud</a:t>
            </a:r>
            <a:endParaRPr lang="en-US" dirty="0"/>
          </a:p>
        </p:txBody>
      </p:sp>
    </p:spTree>
    <p:extLst>
      <p:ext uri="{BB962C8B-B14F-4D97-AF65-F5344CB8AC3E}">
        <p14:creationId xmlns:p14="http://schemas.microsoft.com/office/powerpoint/2010/main" val="22850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Community/IRC/Mailing Lists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Community</a:t>
            </a:r>
            <a:endParaRPr lang="en-US" dirty="0" smtClean="0">
              <a:hlinkClick r:id="rId2"/>
            </a:endParaRPr>
          </a:p>
          <a:p>
            <a:pPr lvl="1" fontAlgn="base"/>
            <a:r>
              <a:rPr lang="en-US" dirty="0" smtClean="0">
                <a:hlinkClick r:id="rId2"/>
              </a:rPr>
              <a:t>https</a:t>
            </a:r>
            <a:r>
              <a:rPr lang="en-US" dirty="0">
                <a:hlinkClick r:id="rId2"/>
              </a:rPr>
              <a:t>://www.postgresql.org/community</a:t>
            </a:r>
            <a:r>
              <a:rPr lang="en-US" dirty="0" smtClean="0">
                <a:hlinkClick r:id="rId2"/>
              </a:rPr>
              <a:t>/</a:t>
            </a:r>
            <a:endParaRPr lang="en-US" dirty="0" smtClean="0"/>
          </a:p>
          <a:p>
            <a:pPr lvl="1" fontAlgn="base"/>
            <a:r>
              <a:rPr lang="en-US" dirty="0">
                <a:hlinkClick r:id="rId3"/>
              </a:rPr>
              <a:t>http://planet.postgresql.org</a:t>
            </a:r>
            <a:r>
              <a:rPr lang="en-US" dirty="0" smtClean="0">
                <a:hlinkClick r:id="rId3"/>
              </a:rPr>
              <a:t>/</a:t>
            </a:r>
            <a:endParaRPr lang="en-US" dirty="0" smtClean="0"/>
          </a:p>
          <a:p>
            <a:pPr lvl="1" fontAlgn="base"/>
            <a:r>
              <a:rPr lang="en-US" dirty="0">
                <a:hlinkClick r:id="rId4"/>
              </a:rPr>
              <a:t>https://</a:t>
            </a:r>
            <a:r>
              <a:rPr lang="en-US" dirty="0" smtClean="0">
                <a:hlinkClick r:id="rId4"/>
              </a:rPr>
              <a:t>wiki.postgresql.org/wiki/Main_Page</a:t>
            </a:r>
            <a:endParaRPr lang="en-US" dirty="0" smtClean="0"/>
          </a:p>
          <a:p>
            <a:pPr lvl="1" fontAlgn="base"/>
            <a:r>
              <a:rPr lang="en-US" dirty="0">
                <a:hlinkClick r:id="rId5"/>
              </a:rPr>
              <a:t>http://www.pgsql.ru/db/pgsearch</a:t>
            </a:r>
            <a:r>
              <a:rPr lang="en-US" dirty="0" smtClean="0">
                <a:hlinkClick r:id="rId5"/>
              </a:rPr>
              <a:t>/</a:t>
            </a:r>
            <a:endParaRPr lang="en-US" dirty="0" smtClean="0"/>
          </a:p>
          <a:p>
            <a:pPr fontAlgn="base"/>
            <a:r>
              <a:rPr lang="en-US" dirty="0" smtClean="0"/>
              <a:t>Documentation</a:t>
            </a:r>
          </a:p>
          <a:p>
            <a:pPr lvl="1" fontAlgn="base"/>
            <a:r>
              <a:rPr lang="en-US" dirty="0">
                <a:hlinkClick r:id="rId6"/>
              </a:rPr>
              <a:t>https://www.postgresql.org/docs</a:t>
            </a:r>
            <a:r>
              <a:rPr lang="en-US" dirty="0" smtClean="0">
                <a:hlinkClick r:id="rId6"/>
              </a:rPr>
              <a:t>/</a:t>
            </a:r>
            <a:endParaRPr lang="en-US" dirty="0" smtClean="0"/>
          </a:p>
          <a:p>
            <a:pPr fontAlgn="base"/>
            <a:r>
              <a:rPr lang="en-US" dirty="0" smtClean="0"/>
              <a:t>Mailing Lists</a:t>
            </a:r>
          </a:p>
          <a:p>
            <a:pPr lvl="1" fontAlgn="base"/>
            <a:r>
              <a:rPr lang="en-US" dirty="0">
                <a:hlinkClick r:id="rId7"/>
              </a:rPr>
              <a:t>https://www.postgresql.org/list</a:t>
            </a:r>
            <a:r>
              <a:rPr lang="en-US" dirty="0" smtClean="0">
                <a:hlinkClick r:id="rId7"/>
              </a:rPr>
              <a:t>/</a:t>
            </a:r>
            <a:endParaRPr lang="en-US" dirty="0" smtClean="0"/>
          </a:p>
          <a:p>
            <a:pPr fontAlgn="base"/>
            <a:r>
              <a:rPr lang="en-US" dirty="0" smtClean="0"/>
              <a:t>IRC</a:t>
            </a:r>
          </a:p>
          <a:p>
            <a:pPr lvl="1" fontAlgn="base"/>
            <a:r>
              <a:rPr lang="en-US" dirty="0">
                <a:hlinkClick r:id="rId8"/>
              </a:rPr>
              <a:t>https://www.postgresql.org/community/irc</a:t>
            </a:r>
            <a:r>
              <a:rPr lang="en-US" dirty="0" smtClean="0">
                <a:hlinkClick r:id="rId8"/>
              </a:rPr>
              <a:t>/</a:t>
            </a:r>
            <a:endParaRPr lang="en-US" dirty="0" smtClean="0"/>
          </a:p>
          <a:p>
            <a:pPr fontAlgn="base"/>
            <a:endParaRPr lang="en-US" dirty="0"/>
          </a:p>
        </p:txBody>
      </p:sp>
    </p:spTree>
    <p:extLst>
      <p:ext uri="{BB962C8B-B14F-4D97-AF65-F5344CB8AC3E}">
        <p14:creationId xmlns:p14="http://schemas.microsoft.com/office/powerpoint/2010/main" val="372333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Capabilities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https://www.postgresql.org/about/featurematrix</a:t>
            </a:r>
            <a:r>
              <a:rPr lang="en-US" dirty="0" smtClean="0">
                <a:hlinkClick r:id="rId2"/>
              </a:rPr>
              <a:t>/</a:t>
            </a:r>
            <a:endParaRPr lang="en-US" dirty="0" smtClean="0"/>
          </a:p>
          <a:p>
            <a:pPr marL="0" indent="0" fontAlgn="base">
              <a:buNone/>
            </a:pPr>
            <a:endParaRPr lang="en-US" dirty="0"/>
          </a:p>
        </p:txBody>
      </p:sp>
      <p:pic>
        <p:nvPicPr>
          <p:cNvPr id="4" name="Picture 3"/>
          <p:cNvPicPr>
            <a:picLocks noChangeAspect="1"/>
          </p:cNvPicPr>
          <p:nvPr/>
        </p:nvPicPr>
        <p:blipFill>
          <a:blip r:embed="rId3"/>
          <a:stretch>
            <a:fillRect/>
          </a:stretch>
        </p:blipFill>
        <p:spPr>
          <a:xfrm>
            <a:off x="6473198" y="652461"/>
            <a:ext cx="3311294" cy="6028424"/>
          </a:xfrm>
          <a:prstGeom prst="rect">
            <a:avLst/>
          </a:prstGeom>
        </p:spPr>
      </p:pic>
    </p:spTree>
    <p:extLst>
      <p:ext uri="{BB962C8B-B14F-4D97-AF65-F5344CB8AC3E}">
        <p14:creationId xmlns:p14="http://schemas.microsoft.com/office/powerpoint/2010/main" val="238700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878558" cy="1320800"/>
          </a:xfrm>
        </p:spPr>
        <p:txBody>
          <a:bodyPr>
            <a:normAutofit/>
          </a:bodyPr>
          <a:lstStyle/>
          <a:p>
            <a:r>
              <a:rPr lang="en-US" dirty="0" err="1" smtClean="0"/>
              <a:t>Postgresql</a:t>
            </a:r>
            <a:r>
              <a:rPr lang="en-US" dirty="0" smtClean="0"/>
              <a:t> – Internals</a:t>
            </a: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hlinkClick r:id="rId2"/>
              </a:rPr>
              <a:t>https://</a:t>
            </a:r>
            <a:r>
              <a:rPr lang="en-US" dirty="0" smtClean="0">
                <a:hlinkClick r:id="rId2"/>
              </a:rPr>
              <a:t>www.safaribooksonline.com/library/view/learning-postgresql/9781783989188/ch03s02.html</a:t>
            </a:r>
            <a:endParaRPr lang="en-US" dirty="0" smtClean="0"/>
          </a:p>
          <a:p>
            <a:pPr fontAlgn="base"/>
            <a:r>
              <a:rPr lang="en-US" dirty="0">
                <a:hlinkClick r:id="rId3"/>
              </a:rPr>
              <a:t>https://</a:t>
            </a:r>
            <a:r>
              <a:rPr lang="en-US" dirty="0" smtClean="0">
                <a:hlinkClick r:id="rId3"/>
              </a:rPr>
              <a:t>www.safaribooksonline.com/library/view/postgresql-for-data/9781783288601/ch02.html</a:t>
            </a:r>
            <a:endParaRPr lang="en-US" dirty="0" smtClean="0"/>
          </a:p>
          <a:p>
            <a:pPr fontAlgn="base"/>
            <a:endParaRPr lang="en-US" dirty="0" smtClean="0"/>
          </a:p>
          <a:p>
            <a:pPr marL="0" indent="0" fontAlgn="base">
              <a:buNone/>
            </a:pPr>
            <a:endParaRPr lang="en-US" dirty="0"/>
          </a:p>
        </p:txBody>
      </p:sp>
    </p:spTree>
    <p:extLst>
      <p:ext uri="{BB962C8B-B14F-4D97-AF65-F5344CB8AC3E}">
        <p14:creationId xmlns:p14="http://schemas.microsoft.com/office/powerpoint/2010/main" val="383091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33964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Appendix</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endParaRPr lang="en-US" dirty="0"/>
          </a:p>
        </p:txBody>
      </p:sp>
    </p:spTree>
    <p:extLst>
      <p:ext uri="{BB962C8B-B14F-4D97-AF65-F5344CB8AC3E}">
        <p14:creationId xmlns:p14="http://schemas.microsoft.com/office/powerpoint/2010/main" val="52620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Limits</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Database size. No limits.</a:t>
            </a:r>
          </a:p>
          <a:p>
            <a:pPr fontAlgn="base"/>
            <a:r>
              <a:rPr lang="en-US" dirty="0"/>
              <a:t>Table size 32 TB</a:t>
            </a:r>
          </a:p>
          <a:p>
            <a:pPr fontAlgn="base"/>
            <a:r>
              <a:rPr lang="en-US" dirty="0"/>
              <a:t>Row size 1.6 TB</a:t>
            </a:r>
          </a:p>
          <a:p>
            <a:pPr fontAlgn="base"/>
            <a:r>
              <a:rPr lang="en-US" dirty="0"/>
              <a:t>Field size 1 GB</a:t>
            </a:r>
          </a:p>
          <a:p>
            <a:pPr fontAlgn="base"/>
            <a:r>
              <a:rPr lang="en-US" dirty="0"/>
              <a:t>Rows in table. No limits.</a:t>
            </a:r>
          </a:p>
          <a:p>
            <a:pPr fontAlgn="base"/>
            <a:r>
              <a:rPr lang="en-US" dirty="0"/>
              <a:t>Fields in table 250 - 1600 depending on data type.</a:t>
            </a:r>
          </a:p>
          <a:p>
            <a:pPr fontAlgn="base"/>
            <a:r>
              <a:rPr lang="en-US" dirty="0"/>
              <a:t>Tables in a database. No limits.</a:t>
            </a:r>
          </a:p>
        </p:txBody>
      </p:sp>
    </p:spTree>
    <p:extLst>
      <p:ext uri="{BB962C8B-B14F-4D97-AF65-F5344CB8AC3E}">
        <p14:creationId xmlns:p14="http://schemas.microsoft.com/office/powerpoint/2010/main" val="211967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a:t>Controlling access via configuration files</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a:t>Once the firewall is configured to allow access to the PostgreSQL server, you need to configure the PostgreSQL server to allow remote connections. This is implemented by making the necessary changes in the </a:t>
            </a:r>
            <a:r>
              <a:rPr lang="en-US" dirty="0" err="1"/>
              <a:t>postgresql.conf</a:t>
            </a:r>
            <a:r>
              <a:rPr lang="en-US" dirty="0"/>
              <a:t> and </a:t>
            </a:r>
            <a:r>
              <a:rPr lang="en-US" dirty="0" err="1"/>
              <a:t>pg_hba.conf</a:t>
            </a:r>
            <a:r>
              <a:rPr lang="en-US" dirty="0"/>
              <a:t> configuration files.</a:t>
            </a:r>
          </a:p>
          <a:p>
            <a:pPr fontAlgn="base"/>
            <a:endParaRPr lang="en-US" dirty="0"/>
          </a:p>
          <a:p>
            <a:pPr fontAlgn="base"/>
            <a:r>
              <a:rPr lang="en-US" dirty="0"/>
              <a:t>The </a:t>
            </a:r>
            <a:r>
              <a:rPr lang="en-US" u="sng" dirty="0" err="1"/>
              <a:t>postgresql.conf</a:t>
            </a:r>
            <a:r>
              <a:rPr lang="en-US" dirty="0"/>
              <a:t> file contains a single entry that controls on which network interfaces PostgreSQL listens for connections.</a:t>
            </a:r>
          </a:p>
          <a:p>
            <a:pPr fontAlgn="base"/>
            <a:endParaRPr lang="en-US" dirty="0"/>
          </a:p>
          <a:p>
            <a:pPr fontAlgn="base"/>
            <a:r>
              <a:rPr lang="en-US" dirty="0"/>
              <a:t>The </a:t>
            </a:r>
            <a:r>
              <a:rPr lang="en-US" u="sng" dirty="0" err="1"/>
              <a:t>pg_hba.conf</a:t>
            </a:r>
            <a:r>
              <a:rPr lang="en-US" dirty="0"/>
              <a:t> file is used to define which clients can connect to which database and using which login role.</a:t>
            </a:r>
          </a:p>
        </p:txBody>
      </p:sp>
    </p:spTree>
    <p:extLst>
      <p:ext uri="{BB962C8B-B14F-4D97-AF65-F5344CB8AC3E}">
        <p14:creationId xmlns:p14="http://schemas.microsoft.com/office/powerpoint/2010/main" val="283638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Authentication in postgresql</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lnSpcReduction="10000"/>
          </a:bodyPr>
          <a:lstStyle/>
          <a:p>
            <a:pPr fontAlgn="base"/>
            <a:r>
              <a:rPr lang="en-US" dirty="0"/>
              <a:t>Authentication answers the question, who is the user? PostgreSQL supports several authentication methods, including trust, ident, password, GSSAPI, SSPI, LDAP, PAM, and so on. To understand authentication, one needs to have the following information</a:t>
            </a:r>
            <a:r>
              <a:rPr lang="en-US" dirty="0" smtClean="0"/>
              <a:t>:</a:t>
            </a:r>
          </a:p>
          <a:p>
            <a:pPr lvl="1" fontAlgn="base"/>
            <a:r>
              <a:rPr lang="en-US" dirty="0" smtClean="0"/>
              <a:t>Authentication </a:t>
            </a:r>
            <a:r>
              <a:rPr lang="en-US" dirty="0"/>
              <a:t>is controlled via a </a:t>
            </a:r>
            <a:r>
              <a:rPr lang="en-US" dirty="0" err="1"/>
              <a:t>pg_hba.conf</a:t>
            </a:r>
            <a:r>
              <a:rPr lang="en-US" dirty="0"/>
              <a:t> file, where </a:t>
            </a:r>
            <a:r>
              <a:rPr lang="en-US" dirty="0" err="1"/>
              <a:t>hba</a:t>
            </a:r>
            <a:r>
              <a:rPr lang="en-US" dirty="0"/>
              <a:t> stands for host-based authentication</a:t>
            </a:r>
            <a:r>
              <a:rPr lang="en-US" dirty="0" smtClean="0"/>
              <a:t>.</a:t>
            </a:r>
          </a:p>
          <a:p>
            <a:pPr lvl="1" fontAlgn="base"/>
            <a:r>
              <a:rPr lang="en-US" dirty="0" smtClean="0"/>
              <a:t>It </a:t>
            </a:r>
            <a:r>
              <a:rPr lang="en-US" dirty="0"/>
              <a:t>is good to know the default initial authentication settings shipped with PostgreSQL distribution</a:t>
            </a:r>
            <a:r>
              <a:rPr lang="en-US" dirty="0" smtClean="0"/>
              <a:t>.</a:t>
            </a:r>
          </a:p>
          <a:p>
            <a:pPr lvl="1" fontAlgn="base"/>
            <a:r>
              <a:rPr lang="en-US" dirty="0" smtClean="0"/>
              <a:t>The </a:t>
            </a:r>
            <a:r>
              <a:rPr lang="en-US" dirty="0" err="1"/>
              <a:t>pg_hba.conf</a:t>
            </a:r>
            <a:r>
              <a:rPr lang="en-US" dirty="0"/>
              <a:t> file is often located in the data directory, but it also can be specified in the </a:t>
            </a:r>
            <a:r>
              <a:rPr lang="en-US" dirty="0" err="1"/>
              <a:t>postgresql.conf</a:t>
            </a:r>
            <a:r>
              <a:rPr lang="en-US" dirty="0"/>
              <a:t> configuration file</a:t>
            </a:r>
            <a:r>
              <a:rPr lang="en-US" dirty="0" smtClean="0"/>
              <a:t>.</a:t>
            </a:r>
          </a:p>
          <a:p>
            <a:pPr lvl="1" fontAlgn="base"/>
            <a:r>
              <a:rPr lang="en-US" dirty="0" smtClean="0"/>
              <a:t>When </a:t>
            </a:r>
            <a:r>
              <a:rPr lang="en-US" dirty="0"/>
              <a:t>changing the authentication, one needs to send a SIGHUP signal, and this is done via several methods based on the PostgreSQL platform. Also note that the user who sends the signal should be a </a:t>
            </a:r>
            <a:r>
              <a:rPr lang="en-US" dirty="0" err="1"/>
              <a:t>superuser</a:t>
            </a:r>
            <a:r>
              <a:rPr lang="en-US" dirty="0"/>
              <a:t> or the </a:t>
            </a:r>
            <a:r>
              <a:rPr lang="en-US" dirty="0" err="1"/>
              <a:t>postgres</a:t>
            </a:r>
            <a:r>
              <a:rPr lang="en-US" dirty="0"/>
              <a:t> or a root system user on the Linux distribution; again, this depends on the </a:t>
            </a:r>
            <a:r>
              <a:rPr lang="en-US" dirty="0" err="1"/>
              <a:t>platform.psql</a:t>
            </a:r>
            <a:r>
              <a:rPr lang="en-US" dirty="0"/>
              <a:t> -U </a:t>
            </a:r>
            <a:r>
              <a:rPr lang="en-US" dirty="0" err="1"/>
              <a:t>postgres</a:t>
            </a:r>
            <a:r>
              <a:rPr lang="en-US" dirty="0"/>
              <a:t> -c "SELECT </a:t>
            </a:r>
            <a:r>
              <a:rPr lang="en-US" dirty="0" err="1"/>
              <a:t>pg_reload_conf</a:t>
            </a:r>
            <a:r>
              <a:rPr lang="en-US" dirty="0"/>
              <a:t>();"</a:t>
            </a:r>
            <a:r>
              <a:rPr lang="en-US" dirty="0" err="1"/>
              <a:t>sudo</a:t>
            </a:r>
            <a:r>
              <a:rPr lang="en-US" dirty="0"/>
              <a:t> service </a:t>
            </a:r>
            <a:r>
              <a:rPr lang="en-US" dirty="0" err="1"/>
              <a:t>postgresql</a:t>
            </a:r>
            <a:r>
              <a:rPr lang="en-US" dirty="0"/>
              <a:t> </a:t>
            </a:r>
            <a:r>
              <a:rPr lang="en-US" dirty="0" err="1"/>
              <a:t>reloadsudo</a:t>
            </a:r>
            <a:r>
              <a:rPr lang="en-US" dirty="0"/>
              <a:t> /</a:t>
            </a:r>
            <a:r>
              <a:rPr lang="en-US" dirty="0" err="1"/>
              <a:t>etc</a:t>
            </a:r>
            <a:r>
              <a:rPr lang="en-US" dirty="0"/>
              <a:t>/</a:t>
            </a:r>
            <a:r>
              <a:rPr lang="en-US" dirty="0" err="1"/>
              <a:t>init.d</a:t>
            </a:r>
            <a:r>
              <a:rPr lang="en-US" dirty="0"/>
              <a:t>/</a:t>
            </a:r>
            <a:r>
              <a:rPr lang="en-US" dirty="0" err="1"/>
              <a:t>postgresql</a:t>
            </a:r>
            <a:r>
              <a:rPr lang="en-US" dirty="0"/>
              <a:t> </a:t>
            </a:r>
            <a:r>
              <a:rPr lang="en-US" dirty="0" err="1"/>
              <a:t>reloadsudo</a:t>
            </a:r>
            <a:r>
              <a:rPr lang="en-US" dirty="0"/>
              <a:t> Kill -HUP &lt;</a:t>
            </a:r>
            <a:r>
              <a:rPr lang="en-US" dirty="0" err="1"/>
              <a:t>postgres</a:t>
            </a:r>
            <a:r>
              <a:rPr lang="en-US" dirty="0"/>
              <a:t> process id</a:t>
            </a:r>
            <a:r>
              <a:rPr lang="en-US" dirty="0" smtClean="0"/>
              <a:t>&gt;</a:t>
            </a:r>
          </a:p>
          <a:p>
            <a:pPr lvl="1" fontAlgn="base"/>
            <a:r>
              <a:rPr lang="en-US" dirty="0" smtClean="0"/>
              <a:t>The </a:t>
            </a:r>
            <a:r>
              <a:rPr lang="en-US" dirty="0"/>
              <a:t>order of </a:t>
            </a:r>
            <a:r>
              <a:rPr lang="en-US" dirty="0" err="1"/>
              <a:t>pg_hba.conf</a:t>
            </a:r>
            <a:r>
              <a:rPr lang="en-US" dirty="0"/>
              <a:t> records matters. The session connection is compared with </a:t>
            </a:r>
            <a:r>
              <a:rPr lang="en-US" dirty="0" err="1"/>
              <a:t>pg_hba.conf</a:t>
            </a:r>
            <a:r>
              <a:rPr lang="en-US" dirty="0"/>
              <a:t> records one by one until it is rejected or the end of the configuration file is reached</a:t>
            </a:r>
            <a:r>
              <a:rPr lang="en-US" dirty="0" smtClean="0"/>
              <a:t>.</a:t>
            </a:r>
          </a:p>
          <a:p>
            <a:pPr lvl="1" fontAlgn="base"/>
            <a:r>
              <a:rPr lang="en-US" dirty="0" smtClean="0"/>
              <a:t>Finally</a:t>
            </a:r>
            <a:r>
              <a:rPr lang="en-US" dirty="0"/>
              <a:t>, it is important to check the PostgreSQL log files to determine whether there are errors after configuration reload.</a:t>
            </a:r>
          </a:p>
        </p:txBody>
      </p:sp>
    </p:spTree>
    <p:extLst>
      <p:ext uri="{BB962C8B-B14F-4D97-AF65-F5344CB8AC3E}">
        <p14:creationId xmlns:p14="http://schemas.microsoft.com/office/powerpoint/2010/main" val="181818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How it works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Client authentication is controlled by the </a:t>
            </a:r>
            <a:r>
              <a:rPr lang="en-US" dirty="0" err="1"/>
              <a:t>pg_hba.conf</a:t>
            </a:r>
            <a:r>
              <a:rPr lang="en-US" dirty="0"/>
              <a:t> configuration file. Entries in the </a:t>
            </a:r>
            <a:r>
              <a:rPr lang="en-US" dirty="0" err="1"/>
              <a:t>pg_hba.conf</a:t>
            </a:r>
            <a:r>
              <a:rPr lang="en-US" dirty="0"/>
              <a:t> file govern the authentication and authorization permissions for a host.</a:t>
            </a:r>
          </a:p>
          <a:p>
            <a:pPr fontAlgn="base"/>
            <a:endParaRPr lang="en-US" dirty="0"/>
          </a:p>
          <a:p>
            <a:pPr fontAlgn="base"/>
            <a:r>
              <a:rPr lang="en-US" dirty="0"/>
              <a:t>Entries in the </a:t>
            </a:r>
            <a:r>
              <a:rPr lang="en-US" dirty="0" err="1"/>
              <a:t>pg_hba.conf</a:t>
            </a:r>
            <a:r>
              <a:rPr lang="en-US" dirty="0"/>
              <a:t> file will be read for authentication whenever a connection request is received. Initially, the </a:t>
            </a:r>
            <a:r>
              <a:rPr lang="en-US" dirty="0" err="1"/>
              <a:t>pg_hba.conf</a:t>
            </a:r>
            <a:r>
              <a:rPr lang="en-US" dirty="0"/>
              <a:t> file is used to determine whether a </a:t>
            </a:r>
            <a:r>
              <a:rPr lang="en-US" dirty="0" smtClean="0"/>
              <a:t>client</a:t>
            </a:r>
          </a:p>
          <a:p>
            <a:pPr fontAlgn="base"/>
            <a:r>
              <a:rPr lang="en-US" dirty="0"/>
              <a:t>making a database connection request has the CONNECT privilege on a database object or not. Once it has been determined that a user is allowed to access the database, the next step is to ensure that all the conditions are met for the client to authenticate successfully.</a:t>
            </a:r>
          </a:p>
          <a:p>
            <a:pPr fontAlgn="base"/>
            <a:endParaRPr lang="en-US" dirty="0"/>
          </a:p>
          <a:p>
            <a:pPr fontAlgn="base"/>
            <a:r>
              <a:rPr lang="en-US" dirty="0"/>
              <a:t>Even if the user is authenticated and has permissions to connect to a database, any of the table-level permissions will still apply to the database. You can check the permissions on the database using the \z switch, as shown in the screenshot below:</a:t>
            </a:r>
          </a:p>
          <a:p>
            <a:pPr fontAlgn="base"/>
            <a:endParaRPr lang="en-US" dirty="0"/>
          </a:p>
          <a:p>
            <a:pPr fontAlgn="base"/>
            <a:endParaRPr lang="en-US" dirty="0"/>
          </a:p>
          <a:p>
            <a:pPr fontAlgn="base"/>
            <a:r>
              <a:rPr lang="en-US" dirty="0"/>
              <a:t>During the initialization of a database connection, entries in the </a:t>
            </a:r>
            <a:r>
              <a:rPr lang="en-US" dirty="0" err="1"/>
              <a:t>pg_hba.conf</a:t>
            </a:r>
            <a:r>
              <a:rPr lang="en-US" dirty="0"/>
              <a:t> file are read from top to bottom. The moment a matching entry is found, PostgreSQL will stop the search and it will allow or reject a connection based on the mentioned rules for the found entry. The connection will fail completely if a matching entry is not located in the </a:t>
            </a:r>
            <a:r>
              <a:rPr lang="en-US" dirty="0" err="1"/>
              <a:t>pg_hba.conf</a:t>
            </a:r>
            <a:r>
              <a:rPr lang="en-US" dirty="0"/>
              <a:t> file.</a:t>
            </a:r>
          </a:p>
        </p:txBody>
      </p:sp>
    </p:spTree>
    <p:extLst>
      <p:ext uri="{BB962C8B-B14F-4D97-AF65-F5344CB8AC3E}">
        <p14:creationId xmlns:p14="http://schemas.microsoft.com/office/powerpoint/2010/main" val="1451681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 File itself</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10000"/>
          </a:bodyPr>
          <a:lstStyle/>
          <a:p>
            <a:pPr fontAlgn="base"/>
            <a:r>
              <a:rPr lang="en-US" dirty="0"/>
              <a:t>As in </a:t>
            </a:r>
            <a:r>
              <a:rPr lang="en-US" dirty="0" err="1"/>
              <a:t>postgresql.conf</a:t>
            </a:r>
            <a:r>
              <a:rPr lang="en-US" dirty="0"/>
              <a:t>, the </a:t>
            </a:r>
            <a:r>
              <a:rPr lang="en-US" dirty="0" err="1"/>
              <a:t>pg_hba.conf</a:t>
            </a:r>
            <a:r>
              <a:rPr lang="en-US" dirty="0"/>
              <a:t> file is composed of a set of records, lines can be commented using the hash sign, and spaces are ignored. The structure of the </a:t>
            </a:r>
            <a:r>
              <a:rPr lang="en-US" dirty="0" err="1"/>
              <a:t>pg_hba.conf</a:t>
            </a:r>
            <a:r>
              <a:rPr lang="en-US" dirty="0"/>
              <a:t> file record is as follows:</a:t>
            </a:r>
          </a:p>
          <a:p>
            <a:pPr fontAlgn="base"/>
            <a:r>
              <a:rPr lang="en-US" dirty="0" err="1" smtClean="0"/>
              <a:t>host_type</a:t>
            </a:r>
            <a:r>
              <a:rPr lang="en-US" dirty="0" smtClean="0"/>
              <a:t> </a:t>
            </a:r>
            <a:r>
              <a:rPr lang="en-US" dirty="0"/>
              <a:t>database user [IP-address| address] [IP-mask] </a:t>
            </a:r>
            <a:r>
              <a:rPr lang="en-US" dirty="0" err="1"/>
              <a:t>auth</a:t>
            </a:r>
            <a:r>
              <a:rPr lang="en-US" dirty="0"/>
              <a:t>-method  [</a:t>
            </a:r>
            <a:r>
              <a:rPr lang="en-US" dirty="0" err="1"/>
              <a:t>auth</a:t>
            </a:r>
            <a:r>
              <a:rPr lang="en-US" dirty="0"/>
              <a:t>-options]</a:t>
            </a:r>
          </a:p>
          <a:p>
            <a:pPr fontAlgn="base"/>
            <a:r>
              <a:rPr lang="en-US" dirty="0"/>
              <a:t>The </a:t>
            </a:r>
            <a:r>
              <a:rPr lang="en-US" dirty="0" err="1"/>
              <a:t>host_type</a:t>
            </a:r>
            <a:r>
              <a:rPr lang="en-US" dirty="0"/>
              <a:t> part of this query can be:</a:t>
            </a:r>
          </a:p>
          <a:p>
            <a:pPr lvl="1" fontAlgn="base"/>
            <a:r>
              <a:rPr lang="en-US" dirty="0" smtClean="0"/>
              <a:t>Local</a:t>
            </a:r>
            <a:r>
              <a:rPr lang="en-US" dirty="0"/>
              <a:t>: This is used in Linux systems to allow users to access PostgreSQL using socket connections</a:t>
            </a:r>
          </a:p>
          <a:p>
            <a:pPr lvl="1" fontAlgn="base"/>
            <a:r>
              <a:rPr lang="en-US" dirty="0"/>
              <a:t>Host: This is to allow connections from other hosts, either based on the address or IP address, using TCP/IP with and without SSL encryption</a:t>
            </a:r>
          </a:p>
          <a:p>
            <a:pPr lvl="1" fontAlgn="base"/>
            <a:r>
              <a:rPr lang="en-US" dirty="0" err="1"/>
              <a:t>Hostssl</a:t>
            </a:r>
            <a:r>
              <a:rPr lang="en-US" dirty="0"/>
              <a:t>: This is similar to host, but the connection should be encrypted using SSL in this case</a:t>
            </a:r>
          </a:p>
          <a:p>
            <a:pPr lvl="1" fontAlgn="base"/>
            <a:r>
              <a:rPr lang="en-US" dirty="0" err="1"/>
              <a:t>Hostnossl</a:t>
            </a:r>
            <a:r>
              <a:rPr lang="en-US" dirty="0"/>
              <a:t>: This is also similar to host, but the connection should not be encrypted in this case</a:t>
            </a:r>
          </a:p>
          <a:p>
            <a:pPr fontAlgn="base"/>
            <a:r>
              <a:rPr lang="en-US" dirty="0"/>
              <a:t>The database part of the query is the name of the database that the user would like to connect to. For flexibility, one could also use a comma-separated list to specify several databases, or one could use all to indicate that the user can access all the databases in the database cluster. Also, the </a:t>
            </a:r>
            <a:r>
              <a:rPr lang="en-US" dirty="0" err="1"/>
              <a:t>sameuser</a:t>
            </a:r>
            <a:r>
              <a:rPr lang="en-US" dirty="0"/>
              <a:t> and </a:t>
            </a:r>
            <a:r>
              <a:rPr lang="en-US" dirty="0" err="1"/>
              <a:t>samerole</a:t>
            </a:r>
            <a:r>
              <a:rPr lang="en-US" dirty="0"/>
              <a:t> values can be used to indicate that the database name is the same as the username or the user is a member of a role with the same name as the database.</a:t>
            </a:r>
          </a:p>
          <a:p>
            <a:pPr fontAlgn="base"/>
            <a:endParaRPr lang="en-US" dirty="0"/>
          </a:p>
          <a:p>
            <a:pPr fontAlgn="base"/>
            <a:r>
              <a:rPr lang="en-US" dirty="0"/>
              <a:t>The user part of the query specifies the database user's name; again, the all value matches all users. The IP address, address, and IP subnet mask are used to identify the host where the user tries to connect from. The IP address can be specified using a CIDR or dot decimal notation. Finally, the password authentication methods can be trust md5, reject, and so on.</a:t>
            </a:r>
          </a:p>
        </p:txBody>
      </p:sp>
    </p:spTree>
    <p:extLst>
      <p:ext uri="{BB962C8B-B14F-4D97-AF65-F5344CB8AC3E}">
        <p14:creationId xmlns:p14="http://schemas.microsoft.com/office/powerpoint/2010/main" val="6076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Original Schedule</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smtClean="0"/>
              <a:t>access </a:t>
            </a:r>
            <a:r>
              <a:rPr lang="en-US" dirty="0"/>
              <a:t>control with </a:t>
            </a:r>
            <a:r>
              <a:rPr lang="en-US" dirty="0" err="1"/>
              <a:t>pg_hba.conf</a:t>
            </a:r>
            <a:endParaRPr lang="en-US" dirty="0"/>
          </a:p>
          <a:p>
            <a:pPr fontAlgn="base"/>
            <a:r>
              <a:rPr lang="en-US" dirty="0"/>
              <a:t>Configuring PostgreSQL for secure access with OpenSSL</a:t>
            </a:r>
          </a:p>
          <a:p>
            <a:pPr fontAlgn="base"/>
            <a:r>
              <a:rPr lang="en-US" dirty="0"/>
              <a:t>Managing PostgreSQL </a:t>
            </a:r>
            <a:r>
              <a:rPr lang="en-US" dirty="0" smtClean="0"/>
              <a:t>clusters (</a:t>
            </a:r>
            <a:r>
              <a:rPr lang="en-US" dirty="0" err="1" smtClean="0"/>
              <a:t>postgresql.conf</a:t>
            </a:r>
            <a:r>
              <a:rPr lang="en-US" dirty="0" smtClean="0"/>
              <a:t>)</a:t>
            </a:r>
            <a:endParaRPr lang="en-US" dirty="0"/>
          </a:p>
          <a:p>
            <a:pPr fontAlgn="base"/>
            <a:r>
              <a:rPr lang="en-US" dirty="0"/>
              <a:t>PostgreSQL logging</a:t>
            </a:r>
          </a:p>
          <a:p>
            <a:pPr fontAlgn="base"/>
            <a:r>
              <a:rPr lang="en-US" dirty="0"/>
              <a:t>Creating &amp; Managing PostgreSQL tablespaces and databases</a:t>
            </a:r>
          </a:p>
          <a:p>
            <a:pPr fontAlgn="base"/>
            <a:r>
              <a:rPr lang="en-US" dirty="0"/>
              <a:t>Creating Indexes</a:t>
            </a:r>
          </a:p>
          <a:p>
            <a:pPr fontAlgn="base"/>
            <a:r>
              <a:rPr lang="en-US" dirty="0"/>
              <a:t>Indexes on expressions</a:t>
            </a:r>
          </a:p>
          <a:p>
            <a:pPr fontAlgn="base"/>
            <a:r>
              <a:rPr lang="en-US" dirty="0"/>
              <a:t>PostgreSQL Schemas</a:t>
            </a:r>
          </a:p>
          <a:p>
            <a:pPr fontAlgn="base"/>
            <a:r>
              <a:rPr lang="en-US" dirty="0"/>
              <a:t>Partial indexes</a:t>
            </a:r>
          </a:p>
          <a:p>
            <a:pPr fontAlgn="base"/>
            <a:r>
              <a:rPr lang="en-US" dirty="0"/>
              <a:t>Labs:</a:t>
            </a:r>
          </a:p>
          <a:p>
            <a:pPr lvl="1" fontAlgn="base"/>
            <a:r>
              <a:rPr lang="en-US" dirty="0"/>
              <a:t>Installing Postgres 9.4 on Ubuntu</a:t>
            </a:r>
          </a:p>
          <a:p>
            <a:pPr lvl="1" fontAlgn="base"/>
            <a:r>
              <a:rPr lang="en-US" dirty="0"/>
              <a:t>Configuring </a:t>
            </a:r>
            <a:r>
              <a:rPr lang="en-US" dirty="0" err="1"/>
              <a:t>pg_hba.conf</a:t>
            </a:r>
            <a:endParaRPr lang="en-US" dirty="0"/>
          </a:p>
          <a:p>
            <a:pPr lvl="1" fontAlgn="base"/>
            <a:r>
              <a:rPr lang="en-US" dirty="0"/>
              <a:t>Examining and configuration </a:t>
            </a:r>
            <a:r>
              <a:rPr lang="en-US" dirty="0" err="1"/>
              <a:t>postgresql.conf</a:t>
            </a:r>
            <a:endParaRPr lang="en-US" dirty="0"/>
          </a:p>
          <a:p>
            <a:pPr lvl="1" fontAlgn="base"/>
            <a:r>
              <a:rPr lang="en-US" dirty="0"/>
              <a:t>Variable Logging</a:t>
            </a:r>
          </a:p>
          <a:p>
            <a:pPr lvl="1" fontAlgn="base"/>
            <a:r>
              <a:rPr lang="en-US" dirty="0"/>
              <a:t>Examining your cluster</a:t>
            </a:r>
          </a:p>
          <a:p>
            <a:pPr lvl="1" fontAlgn="base"/>
            <a:r>
              <a:rPr lang="en-US" dirty="0"/>
              <a:t>Creating tablespaces, databases, and indexes</a:t>
            </a:r>
          </a:p>
          <a:p>
            <a:pPr lvl="1" fontAlgn="base"/>
            <a:r>
              <a:rPr lang="en-US" dirty="0"/>
              <a:t>Exploring </a:t>
            </a:r>
            <a:r>
              <a:rPr lang="en-US" dirty="0" err="1"/>
              <a:t>SChemas</a:t>
            </a:r>
            <a:endParaRPr lang="en-US" dirty="0"/>
          </a:p>
          <a:p>
            <a:pPr lvl="1" fontAlgn="base"/>
            <a:r>
              <a:rPr lang="en-US" dirty="0"/>
              <a:t>Partial Indexes</a:t>
            </a:r>
          </a:p>
        </p:txBody>
      </p:sp>
    </p:spTree>
    <p:extLst>
      <p:ext uri="{BB962C8B-B14F-4D97-AF65-F5344CB8AC3E}">
        <p14:creationId xmlns:p14="http://schemas.microsoft.com/office/powerpoint/2010/main" val="206844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fontScale="90000"/>
          </a:bodyPr>
          <a:lstStyle/>
          <a:p>
            <a:r>
              <a:rPr lang="it-IT" b="1" dirty="0" smtClean="0"/>
              <a:t>Pg_hba.conf – How to do it</a:t>
            </a:r>
            <a:r>
              <a:rPr lang="it-IT" b="1" dirty="0"/>
              <a:t/>
            </a:r>
            <a:br>
              <a:rPr lang="it-IT" b="1" dirty="0"/>
            </a:b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You need to configure the </a:t>
            </a:r>
            <a:r>
              <a:rPr lang="en-US" dirty="0" err="1"/>
              <a:t>listen_addresses</a:t>
            </a:r>
            <a:r>
              <a:rPr lang="en-US" dirty="0"/>
              <a:t> configuration parameter in order to enable the remote network clients to make a connection to the PostgreSQL server:</a:t>
            </a:r>
          </a:p>
          <a:p>
            <a:pPr fontAlgn="base"/>
            <a:r>
              <a:rPr lang="en-US" dirty="0" err="1"/>
              <a:t>listen_addresses</a:t>
            </a:r>
            <a:r>
              <a:rPr lang="en-US" dirty="0"/>
              <a:t> = '*'</a:t>
            </a:r>
          </a:p>
          <a:p>
            <a:pPr fontAlgn="base"/>
            <a:r>
              <a:rPr lang="en-US" dirty="0"/>
              <a:t>Here, you use an asterisk as the value of the </a:t>
            </a:r>
            <a:r>
              <a:rPr lang="en-US" dirty="0" err="1"/>
              <a:t>listen_addresses</a:t>
            </a:r>
            <a:r>
              <a:rPr lang="en-US" dirty="0"/>
              <a:t> configuration parameter. This configuration parameter enables all network ports.</a:t>
            </a:r>
          </a:p>
          <a:p>
            <a:pPr fontAlgn="base"/>
            <a:r>
              <a:rPr lang="en-US" dirty="0"/>
              <a:t>The next step will be to make changes in the </a:t>
            </a:r>
            <a:r>
              <a:rPr lang="en-US" dirty="0" err="1"/>
              <a:t>pg_hba.conf</a:t>
            </a:r>
            <a:r>
              <a:rPr lang="en-US" dirty="0"/>
              <a:t> configuration file. These changes define access rules in order to allow remote connections access to the PostgreSQL server.</a:t>
            </a:r>
          </a:p>
          <a:p>
            <a:pPr fontAlgn="base"/>
            <a:r>
              <a:rPr lang="en-US" dirty="0"/>
              <a:t>Open the </a:t>
            </a:r>
            <a:r>
              <a:rPr lang="en-US" dirty="0" err="1"/>
              <a:t>pg_hba.conf</a:t>
            </a:r>
            <a:r>
              <a:rPr lang="en-US" dirty="0"/>
              <a:t> file under the data directory or under the directory defined by the $PGDATA environment variable and define the necessary access control rules:</a:t>
            </a:r>
          </a:p>
          <a:p>
            <a:pPr fontAlgn="base"/>
            <a:r>
              <a:rPr lang="en-US" dirty="0"/>
              <a:t># TYPE     DATABASE    USER   CIDR-ADDRESS        METHOD    OPTION</a:t>
            </a:r>
          </a:p>
          <a:p>
            <a:pPr fontAlgn="base"/>
            <a:r>
              <a:rPr lang="en-US" dirty="0"/>
              <a:t>  host     </a:t>
            </a:r>
            <a:r>
              <a:rPr lang="en-US" dirty="0" err="1"/>
              <a:t>hrdb</a:t>
            </a:r>
            <a:r>
              <a:rPr lang="en-US" dirty="0"/>
              <a:t>        all    192.168.12.10/32    md5</a:t>
            </a:r>
          </a:p>
          <a:p>
            <a:pPr fontAlgn="base"/>
            <a:r>
              <a:rPr lang="en-US" dirty="0"/>
              <a:t>  host     all         </a:t>
            </a:r>
            <a:r>
              <a:rPr lang="en-US" dirty="0" err="1"/>
              <a:t>all</a:t>
            </a:r>
            <a:r>
              <a:rPr lang="en-US" dirty="0"/>
              <a:t>    192.168.54.1/32     reject</a:t>
            </a:r>
          </a:p>
          <a:p>
            <a:pPr fontAlgn="base"/>
            <a:r>
              <a:rPr lang="en-US" dirty="0"/>
              <a:t>  host     all         </a:t>
            </a:r>
            <a:r>
              <a:rPr lang="en-US" dirty="0" err="1"/>
              <a:t>all</a:t>
            </a:r>
            <a:r>
              <a:rPr lang="en-US" dirty="0"/>
              <a:t>    192.168.1.0/24      trust</a:t>
            </a:r>
          </a:p>
          <a:p>
            <a:pPr fontAlgn="base"/>
            <a:r>
              <a:rPr lang="en-US" dirty="0"/>
              <a:t>  host     </a:t>
            </a:r>
            <a:r>
              <a:rPr lang="en-US" dirty="0" err="1"/>
              <a:t>hrd</a:t>
            </a:r>
            <a:r>
              <a:rPr lang="en-US" dirty="0"/>
              <a:t>         all    192.168.1.10/24     crypt</a:t>
            </a:r>
          </a:p>
          <a:p>
            <a:pPr fontAlgn="base"/>
            <a:r>
              <a:rPr lang="en-US" dirty="0"/>
              <a:t>The first entry in the </a:t>
            </a:r>
            <a:r>
              <a:rPr lang="en-US" dirty="0" err="1"/>
              <a:t>pg_hba.conf</a:t>
            </a:r>
            <a:r>
              <a:rPr lang="en-US" dirty="0"/>
              <a:t> file signifies that any user from the host 192.168.12.10 is allowed to connect to the </a:t>
            </a:r>
            <a:r>
              <a:rPr lang="en-US" dirty="0" err="1"/>
              <a:t>hrdb</a:t>
            </a:r>
            <a:r>
              <a:rPr lang="en-US" dirty="0"/>
              <a:t> database if the user's password is supplied correctly.</a:t>
            </a:r>
          </a:p>
          <a:p>
            <a:pPr fontAlgn="base"/>
            <a:r>
              <a:rPr lang="en-US" dirty="0"/>
              <a:t>The second entry in the </a:t>
            </a:r>
            <a:r>
              <a:rPr lang="en-US" dirty="0" err="1"/>
              <a:t>pg_hba.conf</a:t>
            </a:r>
            <a:r>
              <a:rPr lang="en-US" dirty="0"/>
              <a:t> file shows a host record that will reject all the users from the host 192.168.54.1 for any requested database.</a:t>
            </a:r>
          </a:p>
          <a:p>
            <a:pPr fontAlgn="base"/>
            <a:r>
              <a:rPr lang="en-US" dirty="0"/>
              <a:t>The third entry in the </a:t>
            </a:r>
            <a:r>
              <a:rPr lang="en-US" dirty="0" err="1"/>
              <a:t>pg_hba.conf</a:t>
            </a:r>
            <a:r>
              <a:rPr lang="en-US" dirty="0"/>
              <a:t> file shows a host record that allows any machine on the 192.168.1.0 subnet to connect and access any database without specifying any password. Basically, with the trust method, we are relying on host-based authentication with the use of this method.</a:t>
            </a:r>
          </a:p>
          <a:p>
            <a:pPr fontAlgn="base"/>
            <a:r>
              <a:rPr lang="en-US" dirty="0"/>
              <a:t>The final entry in the </a:t>
            </a:r>
            <a:r>
              <a:rPr lang="en-US" dirty="0" err="1"/>
              <a:t>pg_hba.conf</a:t>
            </a:r>
            <a:r>
              <a:rPr lang="en-US" dirty="0"/>
              <a:t> file states that any user with an IP address 192.168.1.10 and with a valid password is allowed to connect to the </a:t>
            </a:r>
            <a:r>
              <a:rPr lang="en-US" dirty="0" err="1"/>
              <a:t>hrdb</a:t>
            </a:r>
            <a:r>
              <a:rPr lang="en-US" dirty="0"/>
              <a:t> database. However, here the password will be encrypted during authentication because of the term crypt, which is specified as the authentication method.</a:t>
            </a:r>
          </a:p>
        </p:txBody>
      </p:sp>
    </p:spTree>
    <p:extLst>
      <p:ext uri="{BB962C8B-B14F-4D97-AF65-F5344CB8AC3E}">
        <p14:creationId xmlns:p14="http://schemas.microsoft.com/office/powerpoint/2010/main" val="100421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62500" lnSpcReduction="20000"/>
          </a:bodyPr>
          <a:lstStyle/>
          <a:p>
            <a:pPr fontAlgn="base"/>
            <a:r>
              <a:rPr lang="en-US" dirty="0"/>
              <a:t>An authentication method type known as ident is defined in the </a:t>
            </a:r>
            <a:r>
              <a:rPr lang="en-US" dirty="0" err="1"/>
              <a:t>pg_hba.conf</a:t>
            </a:r>
            <a:r>
              <a:rPr lang="en-US" dirty="0"/>
              <a:t> configuration file. The ident authentication method works by obtaining the client's operating system username and using it as the allowed database username.</a:t>
            </a:r>
          </a:p>
          <a:p>
            <a:pPr fontAlgn="base"/>
            <a:endParaRPr lang="en-US" dirty="0"/>
          </a:p>
          <a:p>
            <a:pPr fontAlgn="base"/>
            <a:r>
              <a:rPr lang="en-US" dirty="0"/>
              <a:t>If the ident authentication method is used for a host entry in the </a:t>
            </a:r>
            <a:r>
              <a:rPr lang="en-US" dirty="0" err="1"/>
              <a:t>pg_hba.conf</a:t>
            </a:r>
            <a:r>
              <a:rPr lang="en-US" dirty="0"/>
              <a:t> file, then an ident map or a named mapping need to be specified. This option is defined in the </a:t>
            </a:r>
            <a:r>
              <a:rPr lang="en-US" dirty="0" err="1"/>
              <a:t>pg_ident.conf</a:t>
            </a:r>
            <a:r>
              <a:rPr lang="en-US" dirty="0"/>
              <a:t> configuration file, and it is used to map the identifying username, that is the client operating system username with an existing PostgreSQL database user.</a:t>
            </a:r>
          </a:p>
          <a:p>
            <a:pPr fontAlgn="base"/>
            <a:endParaRPr lang="en-US" dirty="0"/>
          </a:p>
          <a:p>
            <a:pPr fontAlgn="base"/>
            <a:r>
              <a:rPr lang="en-US" dirty="0"/>
              <a:t>The key aspect here is to obtain the client's operating system username so that it can be mapped to an existing database PostgreSQL database user.</a:t>
            </a:r>
          </a:p>
          <a:p>
            <a:pPr fontAlgn="base"/>
            <a:endParaRPr lang="en-US" dirty="0"/>
          </a:p>
          <a:p>
            <a:pPr fontAlgn="base"/>
            <a:r>
              <a:rPr lang="en-US" dirty="0"/>
              <a:t>Similar to the </a:t>
            </a:r>
            <a:r>
              <a:rPr lang="en-US" dirty="0" err="1"/>
              <a:t>pg_hba.conf</a:t>
            </a:r>
            <a:r>
              <a:rPr lang="en-US" dirty="0"/>
              <a:t> file, the </a:t>
            </a:r>
            <a:r>
              <a:rPr lang="en-US" dirty="0" err="1"/>
              <a:t>pg_ident.conf</a:t>
            </a:r>
            <a:r>
              <a:rPr lang="en-US" dirty="0"/>
              <a:t> file is also located in the data directory or in the path specified by the PGDATA environment variable.</a:t>
            </a:r>
          </a:p>
          <a:p>
            <a:pPr fontAlgn="base"/>
            <a:endParaRPr lang="en-US" dirty="0"/>
          </a:p>
          <a:p>
            <a:pPr fontAlgn="base"/>
            <a:r>
              <a:rPr lang="en-US" dirty="0"/>
              <a:t>First, the ident term must be set as the authentication method in the </a:t>
            </a:r>
            <a:r>
              <a:rPr lang="en-US" dirty="0" err="1"/>
              <a:t>pg_hba.conf</a:t>
            </a:r>
            <a:r>
              <a:rPr lang="en-US" dirty="0"/>
              <a:t> file, as follows:</a:t>
            </a:r>
          </a:p>
          <a:p>
            <a:pPr fontAlgn="base"/>
            <a:endParaRPr lang="en-US" dirty="0"/>
          </a:p>
          <a:p>
            <a:pPr fontAlgn="base"/>
            <a:r>
              <a:rPr lang="en-US" dirty="0"/>
              <a:t># TYPE     DATABASE    USER      CIDR-ADDRESS          METHOD      OPTION</a:t>
            </a:r>
          </a:p>
          <a:p>
            <a:pPr fontAlgn="base"/>
            <a:r>
              <a:rPr lang="en-US" dirty="0"/>
              <a:t>  host     </a:t>
            </a:r>
            <a:r>
              <a:rPr lang="en-US" dirty="0" err="1"/>
              <a:t>hrdb</a:t>
            </a:r>
            <a:r>
              <a:rPr lang="en-US" dirty="0"/>
              <a:t>         all      192.168.12.10/32      ident       </a:t>
            </a:r>
            <a:r>
              <a:rPr lang="en-US" dirty="0" err="1"/>
              <a:t>hruser</a:t>
            </a:r>
            <a:endParaRPr lang="en-US" dirty="0"/>
          </a:p>
          <a:p>
            <a:pPr fontAlgn="base"/>
            <a:r>
              <a:rPr lang="en-US" dirty="0"/>
              <a:t>Here, in the </a:t>
            </a:r>
            <a:r>
              <a:rPr lang="en-US" dirty="0" err="1"/>
              <a:t>pga_hba.conf</a:t>
            </a:r>
            <a:r>
              <a:rPr lang="en-US" dirty="0"/>
              <a:t> file, any user using the IP address 192.168.12.10 can connect to the </a:t>
            </a:r>
            <a:r>
              <a:rPr lang="en-US" dirty="0" err="1"/>
              <a:t>hrdb</a:t>
            </a:r>
            <a:r>
              <a:rPr lang="en-US" dirty="0"/>
              <a:t> database using an </a:t>
            </a:r>
            <a:r>
              <a:rPr lang="en-US" dirty="0" err="1"/>
              <a:t>hruser</a:t>
            </a:r>
            <a:r>
              <a:rPr lang="en-US" dirty="0"/>
              <a:t> </a:t>
            </a:r>
            <a:r>
              <a:rPr lang="en-US" dirty="0" err="1"/>
              <a:t>mapname</a:t>
            </a:r>
            <a:r>
              <a:rPr lang="en-US" dirty="0"/>
              <a:t>, which is basically a mapping of the UNIX usernames and the corresponding PostgreSQL database username. These entries are defined in the </a:t>
            </a:r>
            <a:r>
              <a:rPr lang="en-US" dirty="0" err="1"/>
              <a:t>pg_ident.conf</a:t>
            </a:r>
            <a:r>
              <a:rPr lang="en-US" dirty="0"/>
              <a:t> file, as follows:</a:t>
            </a:r>
          </a:p>
          <a:p>
            <a:pPr fontAlgn="base"/>
            <a:endParaRPr lang="en-US" dirty="0"/>
          </a:p>
          <a:p>
            <a:pPr fontAlgn="base"/>
            <a:r>
              <a:rPr lang="en-US" dirty="0"/>
              <a:t>   # MAPNAME     Ident-USERNAME    PG-USERNAME</a:t>
            </a:r>
          </a:p>
          <a:p>
            <a:pPr fontAlgn="base"/>
            <a:r>
              <a:rPr lang="en-US" dirty="0"/>
              <a:t>      </a:t>
            </a:r>
            <a:r>
              <a:rPr lang="en-US" dirty="0" err="1"/>
              <a:t>hruser</a:t>
            </a:r>
            <a:r>
              <a:rPr lang="en-US" dirty="0"/>
              <a:t>      </a:t>
            </a:r>
            <a:r>
              <a:rPr lang="en-US" dirty="0" err="1"/>
              <a:t>govil_amit</a:t>
            </a:r>
            <a:r>
              <a:rPr lang="en-US" dirty="0"/>
              <a:t>        </a:t>
            </a:r>
            <a:r>
              <a:rPr lang="en-US" dirty="0" err="1"/>
              <a:t>agovil</a:t>
            </a:r>
            <a:endParaRPr lang="en-US" dirty="0"/>
          </a:p>
        </p:txBody>
      </p:sp>
    </p:spTree>
    <p:extLst>
      <p:ext uri="{BB962C8B-B14F-4D97-AF65-F5344CB8AC3E}">
        <p14:creationId xmlns:p14="http://schemas.microsoft.com/office/powerpoint/2010/main" val="412508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Pg_hba.conf – There’s more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err="1"/>
              <a:t>hruser</a:t>
            </a:r>
            <a:r>
              <a:rPr lang="en-US" dirty="0"/>
              <a:t>      </a:t>
            </a:r>
            <a:r>
              <a:rPr lang="en-US" dirty="0" err="1"/>
              <a:t>kumar_neeraj</a:t>
            </a:r>
            <a:r>
              <a:rPr lang="en-US" dirty="0"/>
              <a:t>      </a:t>
            </a:r>
            <a:r>
              <a:rPr lang="en-US" dirty="0" err="1"/>
              <a:t>agovil</a:t>
            </a:r>
            <a:endParaRPr lang="en-US" dirty="0"/>
          </a:p>
          <a:p>
            <a:pPr fontAlgn="base"/>
            <a:r>
              <a:rPr lang="en-US" dirty="0"/>
              <a:t>The </a:t>
            </a:r>
            <a:r>
              <a:rPr lang="en-US" dirty="0" err="1"/>
              <a:t>hruser</a:t>
            </a:r>
            <a:r>
              <a:rPr lang="en-US" dirty="0"/>
              <a:t> </a:t>
            </a:r>
            <a:r>
              <a:rPr lang="en-US" dirty="0" err="1"/>
              <a:t>identmap</a:t>
            </a:r>
            <a:r>
              <a:rPr lang="en-US" dirty="0"/>
              <a:t> is now configured in the </a:t>
            </a:r>
            <a:r>
              <a:rPr lang="en-US" dirty="0" err="1"/>
              <a:t>pg_ident.conf</a:t>
            </a:r>
            <a:r>
              <a:rPr lang="en-US" dirty="0"/>
              <a:t> file. The entries in the </a:t>
            </a:r>
            <a:r>
              <a:rPr lang="en-US" dirty="0" err="1"/>
              <a:t>pg_ident.conf</a:t>
            </a:r>
            <a:r>
              <a:rPr lang="en-US" dirty="0"/>
              <a:t> file allow either of the UNIX system users, </a:t>
            </a:r>
            <a:r>
              <a:rPr lang="en-US" dirty="0" err="1"/>
              <a:t>govil_amit</a:t>
            </a:r>
            <a:r>
              <a:rPr lang="en-US" dirty="0"/>
              <a:t> and </a:t>
            </a:r>
            <a:r>
              <a:rPr lang="en-US" dirty="0" err="1"/>
              <a:t>kumar_neeraj</a:t>
            </a:r>
            <a:r>
              <a:rPr lang="en-US" dirty="0"/>
              <a:t>, to connect to the </a:t>
            </a:r>
            <a:r>
              <a:rPr lang="en-US" dirty="0" err="1"/>
              <a:t>hrdb</a:t>
            </a:r>
            <a:r>
              <a:rPr lang="en-US" dirty="0"/>
              <a:t> database using the PostgreSQL system user account </a:t>
            </a:r>
            <a:r>
              <a:rPr lang="en-US" dirty="0" err="1"/>
              <a:t>agovil</a:t>
            </a:r>
            <a:r>
              <a:rPr lang="en-US" dirty="0"/>
              <a:t>.</a:t>
            </a:r>
          </a:p>
          <a:p>
            <a:pPr fontAlgn="base"/>
            <a:endParaRPr lang="en-US" dirty="0"/>
          </a:p>
          <a:p>
            <a:pPr fontAlgn="base"/>
            <a:r>
              <a:rPr lang="en-US" dirty="0"/>
              <a:t>For more information on the entries in the </a:t>
            </a:r>
            <a:r>
              <a:rPr lang="en-US" dirty="0" err="1"/>
              <a:t>pg_hba.conf</a:t>
            </a:r>
            <a:r>
              <a:rPr lang="en-US" dirty="0"/>
              <a:t> file, you can refer to http://</a:t>
            </a:r>
            <a:r>
              <a:rPr lang="en-US" dirty="0" smtClean="0"/>
              <a:t>www.postgresql.org/docs/9.4/static/auth-pg-hba-conf.html</a:t>
            </a:r>
            <a:r>
              <a:rPr lang="en-US" dirty="0"/>
              <a:t>.</a:t>
            </a:r>
          </a:p>
        </p:txBody>
      </p:sp>
    </p:spTree>
    <p:extLst>
      <p:ext uri="{BB962C8B-B14F-4D97-AF65-F5344CB8AC3E}">
        <p14:creationId xmlns:p14="http://schemas.microsoft.com/office/powerpoint/2010/main" val="3414044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Why SSL in Postgres?</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By default, the PostgreSQL server is configured to accept remote client connections using a standard TCP connection. The issue with these type of network connections is that the data is sent in clear text over the network and is clearly susceptible to sniffing. Anyone using a network sniffer can easily intercept the data sent in clear text, and in this way, the data confidentiality can be compromised.</a:t>
            </a:r>
          </a:p>
          <a:p>
            <a:r>
              <a:rPr lang="en-US" dirty="0"/>
              <a:t>Now, the pertinent question is what data in PostgreSQL will be susceptible to sniffing. The SQL statement sent by the </a:t>
            </a:r>
            <a:r>
              <a:rPr lang="en-US" dirty="0" err="1"/>
              <a:t>psql</a:t>
            </a:r>
            <a:r>
              <a:rPr lang="en-US" dirty="0"/>
              <a:t> utility to the server and the result set generated by the PostgreSQL server are some of the things that are susceptible to sniffing. Getting an interceptor to see the result set of the query means enabling the network sniffer to see your table data.</a:t>
            </a:r>
          </a:p>
          <a:p>
            <a:r>
              <a:rPr lang="en-US" dirty="0"/>
              <a:t>To deal with this situation, PostgreSQL supports </a:t>
            </a:r>
            <a:r>
              <a:rPr lang="en-US" b="1" dirty="0"/>
              <a:t>Secure Sockets Layer</a:t>
            </a:r>
            <a:r>
              <a:rPr lang="en-US" dirty="0"/>
              <a:t> (</a:t>
            </a:r>
            <a:r>
              <a:rPr lang="en-US" b="1" dirty="0"/>
              <a:t>SSL</a:t>
            </a:r>
            <a:r>
              <a:rPr lang="en-US" dirty="0"/>
              <a:t>) encrypted TCP sessions. SSL-based TCP encrypted sessions use an encryption key to encrypt data before it is sent out on the network. The PostgreSQL server and the client machine pass an encryption key that is used to encrypt data.</a:t>
            </a:r>
          </a:p>
        </p:txBody>
      </p:sp>
    </p:spTree>
    <p:extLst>
      <p:ext uri="{BB962C8B-B14F-4D97-AF65-F5344CB8AC3E}">
        <p14:creationId xmlns:p14="http://schemas.microsoft.com/office/powerpoint/2010/main" val="3058595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to Do It!</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In order to deal with this, you need to enable SSL support in PostgreSQL. This can be done by modifying the value of the </a:t>
            </a:r>
            <a:r>
              <a:rPr lang="en-US" dirty="0" err="1"/>
              <a:t>ssl</a:t>
            </a:r>
            <a:r>
              <a:rPr lang="en-US" dirty="0"/>
              <a:t> configuration parameter in the </a:t>
            </a:r>
            <a:r>
              <a:rPr lang="en-US" dirty="0" err="1"/>
              <a:t>postgresql.conf</a:t>
            </a:r>
            <a:r>
              <a:rPr lang="en-US" dirty="0"/>
              <a:t> file:</a:t>
            </a:r>
          </a:p>
          <a:p>
            <a:r>
              <a:rPr lang="en-US" dirty="0" err="1" smtClean="0"/>
              <a:t>ssl</a:t>
            </a:r>
            <a:r>
              <a:rPr lang="en-US" dirty="0" smtClean="0"/>
              <a:t> </a:t>
            </a:r>
            <a:r>
              <a:rPr lang="en-US" dirty="0"/>
              <a:t>= on</a:t>
            </a:r>
          </a:p>
          <a:p>
            <a:r>
              <a:rPr lang="en-US" dirty="0"/>
              <a:t>When the PostgreSQL server is restarted, it will recognize the change in the configuration and enable SSL connections. The PostgreSQL server will now listen for both normal TCP connections, as well as secure SSL-based TCP connections on the same port.</a:t>
            </a:r>
          </a:p>
          <a:p>
            <a:endParaRPr lang="en-US" dirty="0"/>
          </a:p>
          <a:p>
            <a:r>
              <a:rPr lang="en-US" dirty="0"/>
              <a:t>However, once SSL is enabled, the PostgreSQL server will make sure that the encryption keys or certificate files are available in the PostgreSQL data directory, otherwise it will not start until it finds them.</a:t>
            </a:r>
          </a:p>
        </p:txBody>
      </p:sp>
    </p:spTree>
    <p:extLst>
      <p:ext uri="{BB962C8B-B14F-4D97-AF65-F5344CB8AC3E}">
        <p14:creationId xmlns:p14="http://schemas.microsoft.com/office/powerpoint/2010/main" val="1699402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it-IT" b="1" dirty="0" smtClean="0"/>
              <a:t>SSL in Postgres – How </a:t>
            </a:r>
            <a:r>
              <a:rPr lang="en-US" b="1" dirty="0" smtClean="0"/>
              <a:t>It Works!</a:t>
            </a:r>
            <a:endParaRPr lang="en-US" dirty="0"/>
          </a:p>
        </p:txBody>
      </p:sp>
      <p:sp>
        <p:nvSpPr>
          <p:cNvPr id="3" name="Subtitle 2"/>
          <p:cNvSpPr>
            <a:spLocks noGrp="1"/>
          </p:cNvSpPr>
          <p:nvPr>
            <p:ph idx="1"/>
          </p:nvPr>
        </p:nvSpPr>
        <p:spPr>
          <a:xfrm>
            <a:off x="677334" y="1219200"/>
            <a:ext cx="9768244" cy="5461685"/>
          </a:xfrm>
        </p:spPr>
        <p:txBody>
          <a:bodyPr>
            <a:normAutofit/>
          </a:bodyPr>
          <a:lstStyle/>
          <a:p>
            <a:r>
              <a:rPr lang="en-US" dirty="0"/>
              <a:t>Now that SSL support is enabled in PostgreSQL, to support an SSL session, the PostgreSQL server must have access to both an encryption key and a certificate. The SSL protocol uses the encryption key to encrypt network data, while the remote client uses the certificate supplied by the server to validate that the encryption key came from a trusted source.</a:t>
            </a:r>
          </a:p>
          <a:p>
            <a:r>
              <a:rPr lang="en-US" dirty="0" smtClean="0"/>
              <a:t>The </a:t>
            </a:r>
            <a:r>
              <a:rPr lang="en-US" dirty="0"/>
              <a:t>encryption key is generated from a certificate signed by an organization that the client trusts. These two methods can be used to obtain a certificate:</a:t>
            </a:r>
          </a:p>
          <a:p>
            <a:r>
              <a:rPr lang="en-US" smtClean="0"/>
              <a:t>You </a:t>
            </a:r>
            <a:r>
              <a:rPr lang="en-US" dirty="0"/>
              <a:t>can purchase a certificate from a certification authority such as Verisign or Thawte</a:t>
            </a:r>
          </a:p>
          <a:p>
            <a:r>
              <a:rPr lang="en-US" dirty="0"/>
              <a:t>In other situations, you can create a self-signed certificate, indicating that the encryption came from your end</a:t>
            </a:r>
          </a:p>
          <a:p>
            <a:r>
              <a:rPr lang="en-US" dirty="0"/>
              <a:t>There's more...</a:t>
            </a:r>
          </a:p>
        </p:txBody>
      </p:sp>
    </p:spTree>
    <p:extLst>
      <p:ext uri="{BB962C8B-B14F-4D97-AF65-F5344CB8AC3E}">
        <p14:creationId xmlns:p14="http://schemas.microsoft.com/office/powerpoint/2010/main" val="322301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10000"/>
          </a:bodyPr>
          <a:lstStyle/>
          <a:p>
            <a:pPr fontAlgn="base"/>
            <a:r>
              <a:rPr lang="en-US" dirty="0"/>
              <a:t>Understanding PostgreSQL roles</a:t>
            </a:r>
          </a:p>
          <a:p>
            <a:pPr fontAlgn="base"/>
            <a:r>
              <a:rPr lang="en-US" dirty="0"/>
              <a:t>User Roles</a:t>
            </a:r>
          </a:p>
          <a:p>
            <a:pPr fontAlgn="base"/>
            <a:r>
              <a:rPr lang="en-US" dirty="0"/>
              <a:t>Backup and recovery (</a:t>
            </a:r>
            <a:r>
              <a:rPr lang="en-US" dirty="0" err="1"/>
              <a:t>pg_dump</a:t>
            </a:r>
            <a:r>
              <a:rPr lang="en-US" dirty="0"/>
              <a:t>, </a:t>
            </a:r>
            <a:r>
              <a:rPr lang="en-US" dirty="0" err="1"/>
              <a:t>pg_dumpall</a:t>
            </a:r>
            <a:r>
              <a:rPr lang="en-US" dirty="0"/>
              <a:t>, file system backups)</a:t>
            </a:r>
          </a:p>
          <a:p>
            <a:pPr fontAlgn="base"/>
            <a:r>
              <a:rPr lang="en-US" dirty="0"/>
              <a:t>Performing Point-in-time recovery (PITR)</a:t>
            </a:r>
          </a:p>
          <a:p>
            <a:pPr fontAlgn="base"/>
            <a:r>
              <a:rPr lang="en-US" dirty="0"/>
              <a:t>Assigning users to roles</a:t>
            </a:r>
          </a:p>
          <a:p>
            <a:pPr fontAlgn="base"/>
            <a:r>
              <a:rPr lang="en-US" dirty="0"/>
              <a:t>PostgreSQL Write-ahead logs</a:t>
            </a:r>
          </a:p>
          <a:p>
            <a:pPr fontAlgn="base"/>
            <a:r>
              <a:rPr lang="en-US" dirty="0"/>
              <a:t>Performing PITR backups</a:t>
            </a:r>
          </a:p>
          <a:p>
            <a:pPr fontAlgn="base"/>
            <a:r>
              <a:rPr lang="en-US" dirty="0"/>
              <a:t>Performing PITR recovery</a:t>
            </a:r>
          </a:p>
          <a:p>
            <a:pPr fontAlgn="base"/>
            <a:r>
              <a:rPr lang="en-US" dirty="0"/>
              <a:t>Using the </a:t>
            </a:r>
            <a:r>
              <a:rPr lang="en-US" dirty="0" err="1"/>
              <a:t>psql</a:t>
            </a:r>
            <a:r>
              <a:rPr lang="en-US" dirty="0"/>
              <a:t> client</a:t>
            </a:r>
          </a:p>
          <a:p>
            <a:pPr fontAlgn="base"/>
            <a:r>
              <a:rPr lang="en-US" dirty="0"/>
              <a:t>Labs:</a:t>
            </a:r>
          </a:p>
          <a:p>
            <a:pPr lvl="1" fontAlgn="base"/>
            <a:r>
              <a:rPr lang="en-US" dirty="0"/>
              <a:t>Creating roles, managing roles</a:t>
            </a:r>
          </a:p>
          <a:p>
            <a:pPr lvl="1" fontAlgn="base"/>
            <a:r>
              <a:rPr lang="en-US" dirty="0"/>
              <a:t>Backup and Restore Sandbox (big lab)</a:t>
            </a:r>
          </a:p>
          <a:p>
            <a:pPr lvl="1" fontAlgn="base"/>
            <a:r>
              <a:rPr lang="en-US" dirty="0"/>
              <a:t>PIT recovery of a system (big lab)</a:t>
            </a:r>
          </a:p>
          <a:p>
            <a:pPr lvl="1" fontAlgn="base"/>
            <a:r>
              <a:rPr lang="en-US" dirty="0"/>
              <a:t>WAL exploration</a:t>
            </a:r>
          </a:p>
          <a:p>
            <a:pPr lvl="1" fontAlgn="base"/>
            <a:r>
              <a:rPr lang="en-US" dirty="0"/>
              <a:t>PSQL tips and tricks (big lab)</a:t>
            </a:r>
          </a:p>
        </p:txBody>
      </p:sp>
    </p:spTree>
    <p:extLst>
      <p:ext uri="{BB962C8B-B14F-4D97-AF65-F5344CB8AC3E}">
        <p14:creationId xmlns:p14="http://schemas.microsoft.com/office/powerpoint/2010/main" val="230180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92500" lnSpcReduction="20000"/>
          </a:bodyPr>
          <a:lstStyle/>
          <a:p>
            <a:pPr fontAlgn="base"/>
            <a:r>
              <a:rPr lang="en-US" dirty="0"/>
              <a:t>Creating &amp; Managing Indexes</a:t>
            </a:r>
          </a:p>
          <a:p>
            <a:pPr fontAlgn="base"/>
            <a:r>
              <a:rPr lang="en-US" dirty="0"/>
              <a:t>Understanding 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a:t>Managing database privileges</a:t>
            </a:r>
          </a:p>
          <a:p>
            <a:pPr fontAlgn="base"/>
            <a:r>
              <a:rPr lang="en-US" dirty="0"/>
              <a:t>Server monitoring &amp; performance tuning</a:t>
            </a:r>
          </a:p>
          <a:p>
            <a:pPr fontAlgn="base"/>
            <a:r>
              <a:rPr lang="en-US" dirty="0"/>
              <a:t>Access control with GRANT</a:t>
            </a:r>
          </a:p>
          <a:p>
            <a:pPr fontAlgn="base"/>
            <a:r>
              <a:rPr lang="en-US" dirty="0"/>
              <a:t>PostgreSQL 9.4 Hot Standby &amp; Streaming Replication</a:t>
            </a:r>
          </a:p>
          <a:p>
            <a:pPr fontAlgn="base"/>
            <a:r>
              <a:rPr lang="en-US" dirty="0"/>
              <a:t>Labs:</a:t>
            </a:r>
          </a:p>
          <a:p>
            <a:pPr lvl="1" fontAlgn="base"/>
            <a:r>
              <a:rPr lang="en-US" dirty="0"/>
              <a:t>Indexes lab</a:t>
            </a:r>
          </a:p>
          <a:p>
            <a:pPr lvl="1" fontAlgn="base"/>
            <a:r>
              <a:rPr lang="en-US" dirty="0"/>
              <a:t>Exploring the Postgres query optimizer</a:t>
            </a:r>
          </a:p>
          <a:p>
            <a:pPr lvl="1" fontAlgn="base"/>
            <a:r>
              <a:rPr lang="en-US" dirty="0"/>
              <a:t>Explain it all</a:t>
            </a:r>
          </a:p>
          <a:p>
            <a:pPr lvl="1" fontAlgn="base"/>
            <a:r>
              <a:rPr lang="en-US" dirty="0"/>
              <a:t>Data privileges</a:t>
            </a:r>
          </a:p>
          <a:p>
            <a:pPr lvl="1" fontAlgn="base"/>
            <a:r>
              <a:rPr lang="en-US" dirty="0"/>
              <a:t>Server Monitoring and Performance tuning lab</a:t>
            </a:r>
          </a:p>
          <a:p>
            <a:pPr lvl="1" fontAlgn="base"/>
            <a:r>
              <a:rPr lang="en-US" dirty="0"/>
              <a:t>Access controls</a:t>
            </a:r>
          </a:p>
          <a:p>
            <a:pPr lvl="1" fontAlgn="base"/>
            <a:r>
              <a:rPr lang="en-US" dirty="0"/>
              <a:t>Hot standby (big lab)</a:t>
            </a:r>
          </a:p>
        </p:txBody>
      </p:sp>
    </p:spTree>
    <p:extLst>
      <p:ext uri="{BB962C8B-B14F-4D97-AF65-F5344CB8AC3E}">
        <p14:creationId xmlns:p14="http://schemas.microsoft.com/office/powerpoint/2010/main" val="172433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4 </a:t>
            </a:r>
            <a:r>
              <a:rPr lang="en-US" dirty="0"/>
              <a:t>Overview - Our Original 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fontScale="85000" lnSpcReduction="20000"/>
          </a:bodyPr>
          <a:lstStyle/>
          <a:p>
            <a:pPr fontAlgn="base"/>
            <a:r>
              <a:rPr lang="en-US" dirty="0"/>
              <a:t>Understanding role access</a:t>
            </a:r>
          </a:p>
          <a:p>
            <a:pPr fontAlgn="base"/>
            <a:r>
              <a:rPr lang="en-US" dirty="0"/>
              <a:t>Using PostgreSQL modules &amp; add-ons</a:t>
            </a:r>
          </a:p>
          <a:p>
            <a:pPr fontAlgn="base"/>
            <a:r>
              <a:rPr lang="en-US" dirty="0"/>
              <a:t>PostgreSQL data organization</a:t>
            </a:r>
          </a:p>
          <a:p>
            <a:pPr fontAlgn="base"/>
            <a:r>
              <a:rPr lang="en-US" dirty="0"/>
              <a:t>Connection pooling with </a:t>
            </a:r>
            <a:r>
              <a:rPr lang="en-US" dirty="0" err="1"/>
              <a:t>pgBouncer</a:t>
            </a:r>
            <a:endParaRPr lang="en-US" dirty="0"/>
          </a:p>
          <a:p>
            <a:pPr fontAlgn="base"/>
            <a:r>
              <a:rPr lang="en-US" dirty="0"/>
              <a:t>PostgreSQL storage</a:t>
            </a:r>
          </a:p>
          <a:p>
            <a:pPr fontAlgn="base"/>
            <a:r>
              <a:rPr lang="en-US" dirty="0"/>
              <a:t>Full Text indexing with tsearch2</a:t>
            </a:r>
          </a:p>
          <a:p>
            <a:pPr fontAlgn="base"/>
            <a:r>
              <a:rPr lang="en-US" dirty="0"/>
              <a:t>Managing table space usage</a:t>
            </a:r>
          </a:p>
          <a:p>
            <a:pPr fontAlgn="base"/>
            <a:r>
              <a:rPr lang="en-US" dirty="0"/>
              <a:t>Table Partitioning</a:t>
            </a:r>
          </a:p>
          <a:p>
            <a:pPr fontAlgn="base"/>
            <a:r>
              <a:rPr lang="en-US" dirty="0"/>
              <a:t>Cloud, AWS, and RDS </a:t>
            </a:r>
            <a:r>
              <a:rPr lang="en-US" dirty="0" err="1"/>
              <a:t>Postgress</a:t>
            </a:r>
            <a:endParaRPr lang="en-US" dirty="0"/>
          </a:p>
          <a:p>
            <a:pPr fontAlgn="base"/>
            <a:r>
              <a:rPr lang="en-US" dirty="0"/>
              <a:t>Best practices Summary</a:t>
            </a:r>
          </a:p>
          <a:p>
            <a:pPr fontAlgn="base"/>
            <a:r>
              <a:rPr lang="en-US" dirty="0"/>
              <a:t>Labs:</a:t>
            </a:r>
          </a:p>
          <a:p>
            <a:pPr lvl="1" fontAlgn="base"/>
            <a:r>
              <a:rPr lang="en-US" dirty="0"/>
              <a:t>Creating and Managing Roles</a:t>
            </a:r>
          </a:p>
          <a:p>
            <a:pPr lvl="1" fontAlgn="base"/>
            <a:r>
              <a:rPr lang="en-US" dirty="0"/>
              <a:t>Fun with Modules</a:t>
            </a:r>
          </a:p>
          <a:p>
            <a:pPr lvl="1" fontAlgn="base"/>
            <a:r>
              <a:rPr lang="en-US" dirty="0" err="1"/>
              <a:t>pgBouncer</a:t>
            </a:r>
            <a:r>
              <a:rPr lang="en-US" dirty="0"/>
              <a:t> Labs</a:t>
            </a:r>
          </a:p>
          <a:p>
            <a:pPr lvl="1" fontAlgn="base"/>
            <a:r>
              <a:rPr lang="en-US" dirty="0"/>
              <a:t>Deeper Dive into </a:t>
            </a:r>
            <a:r>
              <a:rPr lang="en-US" dirty="0" err="1"/>
              <a:t>STorage</a:t>
            </a:r>
            <a:r>
              <a:rPr lang="en-US" dirty="0"/>
              <a:t> with </a:t>
            </a:r>
            <a:r>
              <a:rPr lang="en-US" dirty="0" err="1"/>
              <a:t>Postgresql</a:t>
            </a:r>
            <a:endParaRPr lang="en-US" dirty="0"/>
          </a:p>
          <a:p>
            <a:pPr lvl="1" fontAlgn="base"/>
            <a:r>
              <a:rPr lang="en-US" dirty="0"/>
              <a:t>Sample tsearch2</a:t>
            </a:r>
          </a:p>
          <a:p>
            <a:pPr lvl="1" fontAlgn="base"/>
            <a:r>
              <a:rPr lang="en-US" dirty="0"/>
              <a:t>Let’s Partition</a:t>
            </a:r>
          </a:p>
          <a:p>
            <a:pPr lvl="1" fontAlgn="base"/>
            <a:r>
              <a:rPr lang="en-US" dirty="0"/>
              <a:t>Manage an RDS instance</a:t>
            </a:r>
          </a:p>
        </p:txBody>
      </p:sp>
    </p:spTree>
    <p:extLst>
      <p:ext uri="{BB962C8B-B14F-4D97-AF65-F5344CB8AC3E}">
        <p14:creationId xmlns:p14="http://schemas.microsoft.com/office/powerpoint/2010/main" val="352362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1 Overview – Our New Schedule</a:t>
            </a:r>
            <a:br>
              <a:rPr lang="en-US" dirty="0" smtClean="0"/>
            </a:br>
            <a:endParaRPr lang="en-US" dirty="0"/>
          </a:p>
        </p:txBody>
      </p:sp>
      <p:sp>
        <p:nvSpPr>
          <p:cNvPr id="3" name="Subtitle 2"/>
          <p:cNvSpPr>
            <a:spLocks noGrp="1"/>
          </p:cNvSpPr>
          <p:nvPr>
            <p:ph idx="1"/>
          </p:nvPr>
        </p:nvSpPr>
        <p:spPr>
          <a:xfrm>
            <a:off x="677334" y="660400"/>
            <a:ext cx="9768244" cy="6197600"/>
          </a:xfrm>
        </p:spPr>
        <p:txBody>
          <a:bodyPr>
            <a:normAutofit fontScale="92500" lnSpcReduction="10000"/>
          </a:bodyPr>
          <a:lstStyle/>
          <a:p>
            <a:pPr fontAlgn="base"/>
            <a:r>
              <a:rPr lang="en-US" dirty="0"/>
              <a:t>Introductions</a:t>
            </a:r>
          </a:p>
          <a:p>
            <a:pPr fontAlgn="base"/>
            <a:r>
              <a:rPr lang="en-US" dirty="0"/>
              <a:t>Your Project(s)</a:t>
            </a:r>
          </a:p>
          <a:p>
            <a:pPr fontAlgn="base"/>
            <a:r>
              <a:rPr lang="en-US" dirty="0"/>
              <a:t>Platforms</a:t>
            </a:r>
          </a:p>
          <a:p>
            <a:pPr lvl="1" fontAlgn="base"/>
            <a:r>
              <a:rPr lang="en-US" dirty="0"/>
              <a:t>Hardware</a:t>
            </a:r>
          </a:p>
          <a:p>
            <a:pPr lvl="1" fontAlgn="base"/>
            <a:r>
              <a:rPr lang="en-US" dirty="0"/>
              <a:t>AWS </a:t>
            </a:r>
            <a:r>
              <a:rPr lang="en-US" dirty="0" smtClean="0"/>
              <a:t>EC2;AWS </a:t>
            </a:r>
            <a:r>
              <a:rPr lang="en-US" dirty="0"/>
              <a:t>RDS</a:t>
            </a:r>
          </a:p>
          <a:p>
            <a:pPr fontAlgn="base"/>
            <a:r>
              <a:rPr lang="en-US" dirty="0" err="1"/>
              <a:t>Postgresql</a:t>
            </a:r>
            <a:r>
              <a:rPr lang="en-US" dirty="0"/>
              <a:t> Itself</a:t>
            </a:r>
          </a:p>
          <a:p>
            <a:pPr lvl="1" fontAlgn="base"/>
            <a:r>
              <a:rPr lang="en-US" dirty="0"/>
              <a:t>History</a:t>
            </a:r>
          </a:p>
          <a:p>
            <a:pPr lvl="1" fontAlgn="base"/>
            <a:r>
              <a:rPr lang="en-US" dirty="0"/>
              <a:t>Community/IRC/Mailing Lists</a:t>
            </a:r>
          </a:p>
          <a:p>
            <a:pPr lvl="1" fontAlgn="base"/>
            <a:r>
              <a:rPr lang="en-US" dirty="0" smtClean="0"/>
              <a:t>Capabilities</a:t>
            </a:r>
            <a:endParaRPr lang="en-US" dirty="0"/>
          </a:p>
          <a:p>
            <a:pPr fontAlgn="base"/>
            <a:r>
              <a:rPr lang="en-US" dirty="0" err="1"/>
              <a:t>Postgresql</a:t>
            </a:r>
            <a:r>
              <a:rPr lang="en-US" dirty="0"/>
              <a:t> Internals</a:t>
            </a:r>
          </a:p>
          <a:p>
            <a:pPr lvl="1" fontAlgn="base"/>
            <a:r>
              <a:rPr lang="en-US" dirty="0" err="1"/>
              <a:t>Databases;Tablespaces</a:t>
            </a:r>
            <a:endParaRPr lang="en-US" dirty="0"/>
          </a:p>
          <a:p>
            <a:pPr lvl="1" fontAlgn="base"/>
            <a:r>
              <a:rPr lang="en-US" dirty="0"/>
              <a:t>Schemas</a:t>
            </a:r>
          </a:p>
          <a:p>
            <a:pPr lvl="1" fontAlgn="base"/>
            <a:r>
              <a:rPr lang="en-US" dirty="0" smtClean="0"/>
              <a:t>Tables/Views/Indexes</a:t>
            </a:r>
            <a:endParaRPr lang="en-US" dirty="0"/>
          </a:p>
          <a:p>
            <a:pPr lvl="1" fontAlgn="base"/>
            <a:r>
              <a:rPr lang="en-US" dirty="0"/>
              <a:t>Roles</a:t>
            </a:r>
          </a:p>
          <a:p>
            <a:pPr fontAlgn="base"/>
            <a:r>
              <a:rPr lang="en-US" dirty="0" smtClean="0"/>
              <a:t>Labs</a:t>
            </a:r>
            <a:r>
              <a:rPr lang="en-US" dirty="0"/>
              <a:t>:</a:t>
            </a:r>
          </a:p>
          <a:p>
            <a:pPr lvl="1" fontAlgn="base"/>
            <a:r>
              <a:rPr lang="en-US" dirty="0"/>
              <a:t>Installing Postgres 9.4 on </a:t>
            </a:r>
            <a:r>
              <a:rPr lang="en-US" dirty="0" smtClean="0"/>
              <a:t>Ubuntu locally; Launching EC2 Ubuntu; Launching RDS Instances</a:t>
            </a:r>
          </a:p>
          <a:p>
            <a:pPr lvl="1" fontAlgn="base"/>
            <a:r>
              <a:rPr lang="en-US" dirty="0" smtClean="0"/>
              <a:t>Getting Involved with the Community</a:t>
            </a:r>
          </a:p>
          <a:p>
            <a:pPr lvl="1" fontAlgn="base"/>
            <a:r>
              <a:rPr lang="en-US" dirty="0" smtClean="0"/>
              <a:t>Playing Around with a database</a:t>
            </a:r>
          </a:p>
        </p:txBody>
      </p:sp>
    </p:spTree>
    <p:extLst>
      <p:ext uri="{BB962C8B-B14F-4D97-AF65-F5344CB8AC3E}">
        <p14:creationId xmlns:p14="http://schemas.microsoft.com/office/powerpoint/2010/main" val="28701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2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Configuration Options in </a:t>
            </a:r>
            <a:r>
              <a:rPr lang="en-US" dirty="0" err="1" smtClean="0"/>
              <a:t>Postgresql</a:t>
            </a:r>
            <a:r>
              <a:rPr lang="en-US" dirty="0" smtClean="0"/>
              <a:t> (</a:t>
            </a:r>
            <a:r>
              <a:rPr lang="en-US" dirty="0" err="1" smtClean="0"/>
              <a:t>pg_hba.conf</a:t>
            </a:r>
            <a:r>
              <a:rPr lang="en-US" dirty="0" smtClean="0"/>
              <a:t> and </a:t>
            </a:r>
            <a:r>
              <a:rPr lang="en-US" dirty="0" err="1" smtClean="0"/>
              <a:t>postgresql.conf</a:t>
            </a:r>
            <a:r>
              <a:rPr lang="en-US" dirty="0" smtClean="0"/>
              <a:t>)</a:t>
            </a:r>
          </a:p>
          <a:p>
            <a:pPr fontAlgn="base"/>
            <a:r>
              <a:rPr lang="en-US" dirty="0" smtClean="0"/>
              <a:t>Logging and Basic Troubleshooting</a:t>
            </a:r>
          </a:p>
          <a:p>
            <a:pPr fontAlgn="base"/>
            <a:r>
              <a:rPr lang="en-US" dirty="0" smtClean="0"/>
              <a:t>Backup and Restore</a:t>
            </a:r>
          </a:p>
          <a:p>
            <a:pPr lvl="1" fontAlgn="base"/>
            <a:r>
              <a:rPr lang="en-US" dirty="0" smtClean="0"/>
              <a:t>Generic</a:t>
            </a:r>
          </a:p>
          <a:p>
            <a:pPr lvl="1" fontAlgn="base"/>
            <a:r>
              <a:rPr lang="en-US" dirty="0" smtClean="0"/>
              <a:t>PITR</a:t>
            </a:r>
          </a:p>
          <a:p>
            <a:pPr fontAlgn="base"/>
            <a:r>
              <a:rPr lang="en-US" dirty="0" smtClean="0"/>
              <a:t>Client Tips and Tricks </a:t>
            </a:r>
          </a:p>
          <a:p>
            <a:pPr lvl="1" fontAlgn="base"/>
            <a:r>
              <a:rPr lang="en-US" dirty="0" smtClean="0"/>
              <a:t>PSQL</a:t>
            </a:r>
          </a:p>
          <a:p>
            <a:pPr lvl="1" fontAlgn="base"/>
            <a:r>
              <a:rPr lang="en-US" dirty="0" smtClean="0"/>
              <a:t>PGADMIN 3 (talk about 4)</a:t>
            </a:r>
          </a:p>
          <a:p>
            <a:pPr fontAlgn="base"/>
            <a:r>
              <a:rPr lang="en-US" dirty="0" smtClean="0"/>
              <a:t>Labs:</a:t>
            </a:r>
          </a:p>
          <a:p>
            <a:pPr lvl="1" fontAlgn="base"/>
            <a:r>
              <a:rPr lang="en-US" dirty="0" smtClean="0"/>
              <a:t>Changing Options in Configuration</a:t>
            </a:r>
          </a:p>
          <a:p>
            <a:pPr lvl="1" fontAlgn="base"/>
            <a:r>
              <a:rPr lang="en-US" dirty="0" smtClean="0"/>
              <a:t>Reading and Tracking Logs</a:t>
            </a:r>
          </a:p>
          <a:p>
            <a:pPr lvl="1" fontAlgn="base"/>
            <a:r>
              <a:rPr lang="en-US" dirty="0" smtClean="0"/>
              <a:t>Backups and Restoration (big lab)</a:t>
            </a:r>
          </a:p>
          <a:p>
            <a:pPr lvl="1" fontAlgn="base"/>
            <a:r>
              <a:rPr lang="en-US" dirty="0" smtClean="0"/>
              <a:t>PSQL </a:t>
            </a:r>
            <a:r>
              <a:rPr lang="en-US" dirty="0"/>
              <a:t>tips and tricks (big lab)</a:t>
            </a:r>
          </a:p>
        </p:txBody>
      </p:sp>
    </p:spTree>
    <p:extLst>
      <p:ext uri="{BB962C8B-B14F-4D97-AF65-F5344CB8AC3E}">
        <p14:creationId xmlns:p14="http://schemas.microsoft.com/office/powerpoint/2010/main" val="396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Day 3 </a:t>
            </a:r>
            <a:r>
              <a:rPr lang="en-US" dirty="0"/>
              <a:t>Overview - Our </a:t>
            </a:r>
            <a:r>
              <a:rPr lang="en-US" dirty="0" smtClean="0"/>
              <a:t>New </a:t>
            </a:r>
            <a:r>
              <a:rPr lang="en-US" dirty="0"/>
              <a:t>Schedule</a:t>
            </a:r>
            <a:r>
              <a:rPr lang="en-US" dirty="0" smtClean="0"/>
              <a:t/>
            </a:r>
            <a:br>
              <a:rPr lang="en-US" dirty="0" smtClean="0"/>
            </a:br>
            <a:endParaRPr lang="en-US" dirty="0"/>
          </a:p>
        </p:txBody>
      </p:sp>
      <p:sp>
        <p:nvSpPr>
          <p:cNvPr id="3" name="Subtitle 2"/>
          <p:cNvSpPr>
            <a:spLocks noGrp="1"/>
          </p:cNvSpPr>
          <p:nvPr>
            <p:ph idx="1"/>
          </p:nvPr>
        </p:nvSpPr>
        <p:spPr>
          <a:xfrm>
            <a:off x="677334" y="1219200"/>
            <a:ext cx="9768244" cy="5461685"/>
          </a:xfrm>
        </p:spPr>
        <p:txBody>
          <a:bodyPr>
            <a:normAutofit/>
          </a:bodyPr>
          <a:lstStyle/>
          <a:p>
            <a:pPr fontAlgn="base"/>
            <a:r>
              <a:rPr lang="en-US" dirty="0" smtClean="0"/>
              <a:t>Understanding </a:t>
            </a:r>
            <a:r>
              <a:rPr lang="en-US" dirty="0"/>
              <a:t>the PostgreSQL query optimizer</a:t>
            </a:r>
          </a:p>
          <a:p>
            <a:pPr fontAlgn="base"/>
            <a:r>
              <a:rPr lang="en-US" dirty="0"/>
              <a:t>Transactions and Concurrency</a:t>
            </a:r>
          </a:p>
          <a:p>
            <a:pPr fontAlgn="base"/>
            <a:r>
              <a:rPr lang="en-US" dirty="0"/>
              <a:t>Using explain and explain analyze to optimize queries &amp; indexes</a:t>
            </a:r>
          </a:p>
          <a:p>
            <a:pPr fontAlgn="base"/>
            <a:r>
              <a:rPr lang="en-US" dirty="0" smtClean="0"/>
              <a:t>Server </a:t>
            </a:r>
            <a:r>
              <a:rPr lang="en-US" dirty="0"/>
              <a:t>monitoring &amp; performance tuning</a:t>
            </a:r>
          </a:p>
          <a:p>
            <a:pPr fontAlgn="base"/>
            <a:r>
              <a:rPr lang="en-US" dirty="0" smtClean="0"/>
              <a:t>PostgreSQL </a:t>
            </a:r>
            <a:r>
              <a:rPr lang="en-US" dirty="0"/>
              <a:t>9.4 Hot Standby &amp; Streaming Replication</a:t>
            </a:r>
          </a:p>
          <a:p>
            <a:pPr fontAlgn="base"/>
            <a:r>
              <a:rPr lang="en-US" dirty="0"/>
              <a:t>Labs:</a:t>
            </a:r>
          </a:p>
          <a:p>
            <a:pPr lvl="1" fontAlgn="base"/>
            <a:r>
              <a:rPr lang="en-US" dirty="0" smtClean="0"/>
              <a:t>Exploring </a:t>
            </a:r>
            <a:r>
              <a:rPr lang="en-US" dirty="0"/>
              <a:t>the Postgres query optimizer</a:t>
            </a:r>
          </a:p>
          <a:p>
            <a:pPr lvl="1" fontAlgn="base"/>
            <a:r>
              <a:rPr lang="en-US" dirty="0"/>
              <a:t>Explain it all</a:t>
            </a:r>
          </a:p>
          <a:p>
            <a:pPr lvl="1" fontAlgn="base"/>
            <a:r>
              <a:rPr lang="en-US" dirty="0" smtClean="0"/>
              <a:t>Server </a:t>
            </a:r>
            <a:r>
              <a:rPr lang="en-US" dirty="0"/>
              <a:t>Monitoring and Performance tuning lab</a:t>
            </a:r>
          </a:p>
          <a:p>
            <a:pPr lvl="1" fontAlgn="base"/>
            <a:r>
              <a:rPr lang="en-US" dirty="0" smtClean="0"/>
              <a:t>Hot </a:t>
            </a:r>
            <a:r>
              <a:rPr lang="en-US" dirty="0"/>
              <a:t>standby (big lab)</a:t>
            </a:r>
          </a:p>
        </p:txBody>
      </p:sp>
    </p:spTree>
    <p:extLst>
      <p:ext uri="{BB962C8B-B14F-4D97-AF65-F5344CB8AC3E}">
        <p14:creationId xmlns:p14="http://schemas.microsoft.com/office/powerpoint/2010/main" val="283441097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1010</TotalTime>
  <Words>2834</Words>
  <Application>Microsoft Office PowerPoint</Application>
  <PresentationFormat>Widescreen</PresentationFormat>
  <Paragraphs>319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Wingdings 3</vt:lpstr>
      <vt:lpstr>Facet</vt:lpstr>
      <vt:lpstr>Introduction to Postgres</vt:lpstr>
      <vt:lpstr>Introduction to Postgres</vt:lpstr>
      <vt:lpstr>Day 1 Overview – Our Original Schedule </vt:lpstr>
      <vt:lpstr>Day 2 Overview - Our Original Schedule </vt:lpstr>
      <vt:lpstr>Day 3 Overview - Our Original Schedule </vt:lpstr>
      <vt:lpstr>Day 4 Overview - Our Original Schedule </vt:lpstr>
      <vt:lpstr>Day 1 Overview – Our New Schedule </vt:lpstr>
      <vt:lpstr>Day 2 Overview - Our New Schedule </vt:lpstr>
      <vt:lpstr>Day 3 Overview - Our New Schedule </vt:lpstr>
      <vt:lpstr>Day 4 Overview - Our New Schedule </vt:lpstr>
      <vt:lpstr>Our primary reference works </vt:lpstr>
      <vt:lpstr>Who is Michael Forrester? </vt:lpstr>
      <vt:lpstr>Introduction </vt:lpstr>
      <vt:lpstr>What is your project? </vt:lpstr>
      <vt:lpstr>Platforms and Sizing </vt:lpstr>
      <vt:lpstr>What is PostgreSQL - In The Beginning… </vt:lpstr>
      <vt:lpstr>Some Background and History </vt:lpstr>
      <vt:lpstr>Development Cycle for the open source team </vt:lpstr>
      <vt:lpstr>Postgresql - History </vt:lpstr>
      <vt:lpstr>Postgresql – Community/IRC/Mailing Lists</vt:lpstr>
      <vt:lpstr>Postgresql – Capabilities</vt:lpstr>
      <vt:lpstr>Postgresql – Internals</vt:lpstr>
      <vt:lpstr>Day 1 Overview – Our New Schedule </vt:lpstr>
      <vt:lpstr>Appendix </vt:lpstr>
      <vt:lpstr>Limits </vt:lpstr>
      <vt:lpstr>Controlling access via configuration files  </vt:lpstr>
      <vt:lpstr>Authentication in postgresql  </vt:lpstr>
      <vt:lpstr>Pg_hba.conf – How it works </vt:lpstr>
      <vt:lpstr>Pg_hba.conf – The File itself </vt:lpstr>
      <vt:lpstr>Pg_hba.conf – How to do it  </vt:lpstr>
      <vt:lpstr>Pg_hba.conf – There’s more </vt:lpstr>
      <vt:lpstr>Pg_hba.conf – There’s more </vt:lpstr>
      <vt:lpstr>Why SSL in Postgres? </vt:lpstr>
      <vt:lpstr>SSL in Postgres – How to Do It! </vt:lpstr>
      <vt:lpstr>SSL in Postgres – How It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spartansage</dc:creator>
  <cp:lastModifiedBy>spartansage</cp:lastModifiedBy>
  <cp:revision>24</cp:revision>
  <dcterms:created xsi:type="dcterms:W3CDTF">2016-08-17T12:39:33Z</dcterms:created>
  <dcterms:modified xsi:type="dcterms:W3CDTF">2016-08-19T22:26:34Z</dcterms:modified>
</cp:coreProperties>
</file>