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charts/chart9.xml" ContentType="application/vnd.openxmlformats-officedocument.drawingml.chart+xml"/>
  <Override PartName="/ppt/drawings/drawing1.xml" ContentType="application/vnd.openxmlformats-officedocument.drawingml.chartshapes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tags/tag5.xml" ContentType="application/vnd.openxmlformats-officedocument.presentationml.tags+xml"/>
  <Override PartName="/ppt/notesSlides/notesSlide56.xml" ContentType="application/vnd.openxmlformats-officedocument.presentationml.notesSlide+xml"/>
  <Override PartName="/ppt/tags/tag6.xml" ContentType="application/vnd.openxmlformats-officedocument.presentationml.tags+xml"/>
  <Override PartName="/ppt/notesSlides/notesSlide57.xml" ContentType="application/vnd.openxmlformats-officedocument.presentationml.notesSlide+xml"/>
  <Override PartName="/ppt/tags/tag7.xml" ContentType="application/vnd.openxmlformats-officedocument.presentationml.tags+xml"/>
  <Override PartName="/ppt/notesSlides/notesSlide58.xml" ContentType="application/vnd.openxmlformats-officedocument.presentationml.notesSlide+xml"/>
  <Override PartName="/ppt/tags/tag8.xml" ContentType="application/vnd.openxmlformats-officedocument.presentationml.tags+xml"/>
  <Override PartName="/ppt/notesSlides/notesSlide59.xml" ContentType="application/vnd.openxmlformats-officedocument.presentationml.notesSlide+xml"/>
  <Override PartName="/ppt/tags/tag9.xml" ContentType="application/vnd.openxmlformats-officedocument.presentationml.tags+xml"/>
  <Override PartName="/ppt/notesSlides/notesSlide60.xml" ContentType="application/vnd.openxmlformats-officedocument.presentationml.notesSlide+xml"/>
  <Override PartName="/ppt/tags/tag10.xml" ContentType="application/vnd.openxmlformats-officedocument.presentationml.tags+xml"/>
  <Override PartName="/ppt/notesSlides/notesSlide61.xml" ContentType="application/vnd.openxmlformats-officedocument.presentationml.notesSlide+xml"/>
  <Override PartName="/ppt/tags/tag11.xml" ContentType="application/vnd.openxmlformats-officedocument.presentationml.tags+xml"/>
  <Override PartName="/ppt/notesSlides/notesSlide62.xml" ContentType="application/vnd.openxmlformats-officedocument.presentationml.notesSlide+xml"/>
  <Override PartName="/ppt/tags/tag12.xml" ContentType="application/vnd.openxmlformats-officedocument.presentationml.tags+xml"/>
  <Override PartName="/ppt/notesSlides/notesSlide63.xml" ContentType="application/vnd.openxmlformats-officedocument.presentationml.notesSlide+xml"/>
  <Override PartName="/ppt/tags/tag13.xml" ContentType="application/vnd.openxmlformats-officedocument.presentationml.tags+xml"/>
  <Override PartName="/ppt/notesSlides/notesSlide64.xml" ContentType="application/vnd.openxmlformats-officedocument.presentationml.notesSlide+xml"/>
  <Override PartName="/ppt/tags/tag14.xml" ContentType="application/vnd.openxmlformats-officedocument.presentationml.tags+xml"/>
  <Override PartName="/ppt/notesSlides/notesSlide65.xml" ContentType="application/vnd.openxmlformats-officedocument.presentationml.notesSlide+xml"/>
  <Override PartName="/ppt/tags/tag15.xml" ContentType="application/vnd.openxmlformats-officedocument.presentationml.tags+xml"/>
  <Override PartName="/ppt/notesSlides/notesSlide66.xml" ContentType="application/vnd.openxmlformats-officedocument.presentationml.notesSlide+xml"/>
  <Override PartName="/ppt/tags/tag16.xml" ContentType="application/vnd.openxmlformats-officedocument.presentationml.tags+xml"/>
  <Override PartName="/ppt/notesSlides/notesSlide67.xml" ContentType="application/vnd.openxmlformats-officedocument.presentationml.notesSlide+xml"/>
  <Override PartName="/ppt/tags/tag17.xml" ContentType="application/vnd.openxmlformats-officedocument.presentationml.tags+xml"/>
  <Override PartName="/ppt/notesSlides/notesSlide68.xml" ContentType="application/vnd.openxmlformats-officedocument.presentationml.notesSlide+xml"/>
  <Override PartName="/ppt/tags/tag18.xml" ContentType="application/vnd.openxmlformats-officedocument.presentationml.tags+xml"/>
  <Override PartName="/ppt/notesSlides/notesSlide69.xml" ContentType="application/vnd.openxmlformats-officedocument.presentationml.notesSlide+xml"/>
  <Override PartName="/ppt/tags/tag19.xml" ContentType="application/vnd.openxmlformats-officedocument.presentationml.tags+xml"/>
  <Override PartName="/ppt/notesSlides/notesSlide70.xml" ContentType="application/vnd.openxmlformats-officedocument.presentationml.notesSlide+xml"/>
  <Override PartName="/ppt/tags/tag20.xml" ContentType="application/vnd.openxmlformats-officedocument.presentationml.tags+xml"/>
  <Override PartName="/ppt/notesSlides/notesSlide71.xml" ContentType="application/vnd.openxmlformats-officedocument.presentationml.notesSlide+xml"/>
  <Override PartName="/ppt/tags/tag21.xml" ContentType="application/vnd.openxmlformats-officedocument.presentationml.tags+xml"/>
  <Override PartName="/ppt/notesSlides/notesSlide72.xml" ContentType="application/vnd.openxmlformats-officedocument.presentationml.notesSlide+xml"/>
  <Override PartName="/ppt/tags/tag22.xml" ContentType="application/vnd.openxmlformats-officedocument.presentationml.tags+xml"/>
  <Override PartName="/ppt/notesSlides/notesSlide73.xml" ContentType="application/vnd.openxmlformats-officedocument.presentationml.notesSlide+xml"/>
  <Override PartName="/ppt/tags/tag23.xml" ContentType="application/vnd.openxmlformats-officedocument.presentationml.tags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charts/chart12.xml" ContentType="application/vnd.openxmlformats-officedocument.drawingml.chart+xml"/>
  <Override PartName="/ppt/notesSlides/notesSlide90.xml" ContentType="application/vnd.openxmlformats-officedocument.presentationml.notesSlide+xml"/>
  <Override PartName="/ppt/charts/chart13.xml" ContentType="application/vnd.openxmlformats-officedocument.drawingml.chart+xml"/>
  <Override PartName="/ppt/notesSlides/notesSlide91.xml" ContentType="application/vnd.openxmlformats-officedocument.presentationml.notesSlide+xml"/>
  <Override PartName="/ppt/charts/chart14.xml" ContentType="application/vnd.openxmlformats-officedocument.drawingml.chart+xml"/>
  <Override PartName="/ppt/notesSlides/notesSlide92.xml" ContentType="application/vnd.openxmlformats-officedocument.presentationml.notesSlide+xml"/>
  <Override PartName="/ppt/charts/chart15.xml" ContentType="application/vnd.openxmlformats-officedocument.drawingml.chart+xml"/>
  <Override PartName="/ppt/notesSlides/notesSlide93.xml" ContentType="application/vnd.openxmlformats-officedocument.presentationml.notesSlide+xml"/>
  <Override PartName="/ppt/charts/chart16.xml" ContentType="application/vnd.openxmlformats-officedocument.drawingml.chart+xml"/>
  <Override PartName="/ppt/notesSlides/notesSlide94.xml" ContentType="application/vnd.openxmlformats-officedocument.presentationml.notesSlide+xml"/>
  <Override PartName="/ppt/charts/chart17.xml" ContentType="application/vnd.openxmlformats-officedocument.drawingml.chart+xml"/>
  <Override PartName="/ppt/notesSlides/notesSlide95.xml" ContentType="application/vnd.openxmlformats-officedocument.presentationml.notesSlide+xml"/>
  <Override PartName="/ppt/charts/chart18.xml" ContentType="application/vnd.openxmlformats-officedocument.drawingml.chart+xml"/>
  <Override PartName="/ppt/notesSlides/notesSlide96.xml" ContentType="application/vnd.openxmlformats-officedocument.presentationml.notesSlide+xml"/>
  <Override PartName="/ppt/charts/chart19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4"/>
    <p:sldMasterId id="2147483715" r:id="rId5"/>
    <p:sldMasterId id="2147483734" r:id="rId6"/>
  </p:sldMasterIdLst>
  <p:notesMasterIdLst>
    <p:notesMasterId r:id="rId154"/>
  </p:notesMasterIdLst>
  <p:sldIdLst>
    <p:sldId id="354" r:id="rId7"/>
    <p:sldId id="344" r:id="rId8"/>
    <p:sldId id="386" r:id="rId9"/>
    <p:sldId id="504" r:id="rId10"/>
    <p:sldId id="385" r:id="rId11"/>
    <p:sldId id="506" r:id="rId12"/>
    <p:sldId id="507" r:id="rId13"/>
    <p:sldId id="508" r:id="rId14"/>
    <p:sldId id="512" r:id="rId15"/>
    <p:sldId id="514" r:id="rId16"/>
    <p:sldId id="395" r:id="rId17"/>
    <p:sldId id="516" r:id="rId18"/>
    <p:sldId id="381" r:id="rId19"/>
    <p:sldId id="394" r:id="rId20"/>
    <p:sldId id="400" r:id="rId21"/>
    <p:sldId id="359" r:id="rId22"/>
    <p:sldId id="518" r:id="rId23"/>
    <p:sldId id="519" r:id="rId24"/>
    <p:sldId id="520" r:id="rId25"/>
    <p:sldId id="521" r:id="rId26"/>
    <p:sldId id="522" r:id="rId27"/>
    <p:sldId id="523" r:id="rId28"/>
    <p:sldId id="524" r:id="rId29"/>
    <p:sldId id="525" r:id="rId30"/>
    <p:sldId id="526" r:id="rId31"/>
    <p:sldId id="527" r:id="rId32"/>
    <p:sldId id="528" r:id="rId33"/>
    <p:sldId id="529" r:id="rId34"/>
    <p:sldId id="397" r:id="rId35"/>
    <p:sldId id="398" r:id="rId36"/>
    <p:sldId id="531" r:id="rId37"/>
    <p:sldId id="532" r:id="rId38"/>
    <p:sldId id="533" r:id="rId39"/>
    <p:sldId id="534" r:id="rId40"/>
    <p:sldId id="535" r:id="rId41"/>
    <p:sldId id="536" r:id="rId42"/>
    <p:sldId id="537" r:id="rId43"/>
    <p:sldId id="538" r:id="rId44"/>
    <p:sldId id="396" r:id="rId45"/>
    <p:sldId id="399" r:id="rId46"/>
    <p:sldId id="404" r:id="rId47"/>
    <p:sldId id="405" r:id="rId48"/>
    <p:sldId id="406" r:id="rId49"/>
    <p:sldId id="407" r:id="rId50"/>
    <p:sldId id="408" r:id="rId51"/>
    <p:sldId id="409" r:id="rId52"/>
    <p:sldId id="410" r:id="rId53"/>
    <p:sldId id="411" r:id="rId54"/>
    <p:sldId id="357" r:id="rId55"/>
    <p:sldId id="413" r:id="rId56"/>
    <p:sldId id="366" r:id="rId57"/>
    <p:sldId id="415" r:id="rId58"/>
    <p:sldId id="298" r:id="rId59"/>
    <p:sldId id="376" r:id="rId60"/>
    <p:sldId id="377" r:id="rId61"/>
    <p:sldId id="417" r:id="rId62"/>
    <p:sldId id="418" r:id="rId63"/>
    <p:sldId id="419" r:id="rId64"/>
    <p:sldId id="420" r:id="rId65"/>
    <p:sldId id="421" r:id="rId66"/>
    <p:sldId id="422" r:id="rId67"/>
    <p:sldId id="300" r:id="rId68"/>
    <p:sldId id="390" r:id="rId69"/>
    <p:sldId id="391" r:id="rId70"/>
    <p:sldId id="392" r:id="rId71"/>
    <p:sldId id="317" r:id="rId72"/>
    <p:sldId id="389" r:id="rId73"/>
    <p:sldId id="393" r:id="rId74"/>
    <p:sldId id="424" r:id="rId75"/>
    <p:sldId id="425" r:id="rId76"/>
    <p:sldId id="299" r:id="rId77"/>
    <p:sldId id="402" r:id="rId78"/>
    <p:sldId id="362" r:id="rId79"/>
    <p:sldId id="378" r:id="rId80"/>
    <p:sldId id="427" r:id="rId81"/>
    <p:sldId id="383" r:id="rId82"/>
    <p:sldId id="429" r:id="rId83"/>
    <p:sldId id="430" r:id="rId84"/>
    <p:sldId id="379" r:id="rId85"/>
    <p:sldId id="432" r:id="rId86"/>
    <p:sldId id="433" r:id="rId87"/>
    <p:sldId id="434" r:id="rId88"/>
    <p:sldId id="435" r:id="rId89"/>
    <p:sldId id="436" r:id="rId90"/>
    <p:sldId id="437" r:id="rId91"/>
    <p:sldId id="438" r:id="rId92"/>
    <p:sldId id="439" r:id="rId93"/>
    <p:sldId id="440" r:id="rId94"/>
    <p:sldId id="443" r:id="rId95"/>
    <p:sldId id="446" r:id="rId96"/>
    <p:sldId id="345" r:id="rId97"/>
    <p:sldId id="448" r:id="rId98"/>
    <p:sldId id="449" r:id="rId99"/>
    <p:sldId id="450" r:id="rId100"/>
    <p:sldId id="451" r:id="rId101"/>
    <p:sldId id="452" r:id="rId102"/>
    <p:sldId id="453" r:id="rId103"/>
    <p:sldId id="454" r:id="rId104"/>
    <p:sldId id="455" r:id="rId105"/>
    <p:sldId id="456" r:id="rId106"/>
    <p:sldId id="457" r:id="rId107"/>
    <p:sldId id="292" r:id="rId108"/>
    <p:sldId id="459" r:id="rId109"/>
    <p:sldId id="460" r:id="rId110"/>
    <p:sldId id="461" r:id="rId111"/>
    <p:sldId id="462" r:id="rId112"/>
    <p:sldId id="463" r:id="rId113"/>
    <p:sldId id="464" r:id="rId114"/>
    <p:sldId id="465" r:id="rId115"/>
    <p:sldId id="314" r:id="rId116"/>
    <p:sldId id="467" r:id="rId117"/>
    <p:sldId id="468" r:id="rId118"/>
    <p:sldId id="320" r:id="rId119"/>
    <p:sldId id="470" r:id="rId120"/>
    <p:sldId id="471" r:id="rId121"/>
    <p:sldId id="472" r:id="rId122"/>
    <p:sldId id="473" r:id="rId123"/>
    <p:sldId id="474" r:id="rId124"/>
    <p:sldId id="475" r:id="rId125"/>
    <p:sldId id="476" r:id="rId126"/>
    <p:sldId id="477" r:id="rId127"/>
    <p:sldId id="478" r:id="rId128"/>
    <p:sldId id="479" r:id="rId129"/>
    <p:sldId id="342" r:id="rId130"/>
    <p:sldId id="481" r:id="rId131"/>
    <p:sldId id="482" r:id="rId132"/>
    <p:sldId id="483" r:id="rId133"/>
    <p:sldId id="484" r:id="rId134"/>
    <p:sldId id="485" r:id="rId135"/>
    <p:sldId id="486" r:id="rId136"/>
    <p:sldId id="487" r:id="rId137"/>
    <p:sldId id="488" r:id="rId138"/>
    <p:sldId id="489" r:id="rId139"/>
    <p:sldId id="490" r:id="rId140"/>
    <p:sldId id="492" r:id="rId141"/>
    <p:sldId id="297" r:id="rId142"/>
    <p:sldId id="316" r:id="rId143"/>
    <p:sldId id="365" r:id="rId144"/>
    <p:sldId id="371" r:id="rId145"/>
    <p:sldId id="375" r:id="rId146"/>
    <p:sldId id="374" r:id="rId147"/>
    <p:sldId id="373" r:id="rId148"/>
    <p:sldId id="494" r:id="rId149"/>
    <p:sldId id="372" r:id="rId150"/>
    <p:sldId id="496" r:id="rId151"/>
    <p:sldId id="498" r:id="rId152"/>
    <p:sldId id="388" r:id="rId15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D752"/>
    <a:srgbClr val="EBF751"/>
    <a:srgbClr val="F2A52C"/>
    <a:srgbClr val="B22491"/>
    <a:srgbClr val="000000"/>
    <a:srgbClr val="FEFEFE"/>
    <a:srgbClr val="007CBC"/>
    <a:srgbClr val="8BC942"/>
    <a:srgbClr val="191E26"/>
    <a:srgbClr val="242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2" autoAdjust="0"/>
    <p:restoredTop sz="82045" autoAdjust="0"/>
  </p:normalViewPr>
  <p:slideViewPr>
    <p:cSldViewPr snapToGrid="0" showGuides="1">
      <p:cViewPr>
        <p:scale>
          <a:sx n="80" d="100"/>
          <a:sy n="80" d="100"/>
        </p:scale>
        <p:origin x="-834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6" d="100"/>
          <a:sy n="126" d="100"/>
        </p:scale>
        <p:origin x="-370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117" Type="http://schemas.openxmlformats.org/officeDocument/2006/relationships/slide" Target="slides/slide111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84" Type="http://schemas.openxmlformats.org/officeDocument/2006/relationships/slide" Target="slides/slide78.xml"/><Relationship Id="rId89" Type="http://schemas.openxmlformats.org/officeDocument/2006/relationships/slide" Target="slides/slide83.xml"/><Relationship Id="rId112" Type="http://schemas.openxmlformats.org/officeDocument/2006/relationships/slide" Target="slides/slide106.xml"/><Relationship Id="rId133" Type="http://schemas.openxmlformats.org/officeDocument/2006/relationships/slide" Target="slides/slide127.xml"/><Relationship Id="rId138" Type="http://schemas.openxmlformats.org/officeDocument/2006/relationships/slide" Target="slides/slide132.xml"/><Relationship Id="rId154" Type="http://schemas.openxmlformats.org/officeDocument/2006/relationships/notesMaster" Target="notesMasters/notesMaster1.xml"/><Relationship Id="rId159" Type="http://schemas.openxmlformats.org/officeDocument/2006/relationships/tableStyles" Target="tableStyles.xml"/><Relationship Id="rId16" Type="http://schemas.openxmlformats.org/officeDocument/2006/relationships/slide" Target="slides/slide10.xml"/><Relationship Id="rId107" Type="http://schemas.openxmlformats.org/officeDocument/2006/relationships/slide" Target="slides/slide101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74" Type="http://schemas.openxmlformats.org/officeDocument/2006/relationships/slide" Target="slides/slide68.xml"/><Relationship Id="rId79" Type="http://schemas.openxmlformats.org/officeDocument/2006/relationships/slide" Target="slides/slide73.xml"/><Relationship Id="rId102" Type="http://schemas.openxmlformats.org/officeDocument/2006/relationships/slide" Target="slides/slide96.xml"/><Relationship Id="rId123" Type="http://schemas.openxmlformats.org/officeDocument/2006/relationships/slide" Target="slides/slide117.xml"/><Relationship Id="rId128" Type="http://schemas.openxmlformats.org/officeDocument/2006/relationships/slide" Target="slides/slide122.xml"/><Relationship Id="rId144" Type="http://schemas.openxmlformats.org/officeDocument/2006/relationships/slide" Target="slides/slide138.xml"/><Relationship Id="rId149" Type="http://schemas.openxmlformats.org/officeDocument/2006/relationships/slide" Target="slides/slide143.xml"/><Relationship Id="rId5" Type="http://schemas.openxmlformats.org/officeDocument/2006/relationships/slideMaster" Target="slideMasters/slideMaster2.xml"/><Relationship Id="rId90" Type="http://schemas.openxmlformats.org/officeDocument/2006/relationships/slide" Target="slides/slide84.xml"/><Relationship Id="rId95" Type="http://schemas.openxmlformats.org/officeDocument/2006/relationships/slide" Target="slides/slide89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113" Type="http://schemas.openxmlformats.org/officeDocument/2006/relationships/slide" Target="slides/slide107.xml"/><Relationship Id="rId118" Type="http://schemas.openxmlformats.org/officeDocument/2006/relationships/slide" Target="slides/slide112.xml"/><Relationship Id="rId134" Type="http://schemas.openxmlformats.org/officeDocument/2006/relationships/slide" Target="slides/slide128.xml"/><Relationship Id="rId139" Type="http://schemas.openxmlformats.org/officeDocument/2006/relationships/slide" Target="slides/slide133.xml"/><Relationship Id="rId80" Type="http://schemas.openxmlformats.org/officeDocument/2006/relationships/slide" Target="slides/slide74.xml"/><Relationship Id="rId85" Type="http://schemas.openxmlformats.org/officeDocument/2006/relationships/slide" Target="slides/slide79.xml"/><Relationship Id="rId150" Type="http://schemas.openxmlformats.org/officeDocument/2006/relationships/slide" Target="slides/slide144.xml"/><Relationship Id="rId155" Type="http://schemas.openxmlformats.org/officeDocument/2006/relationships/commentAuthors" Target="commentAuthors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59" Type="http://schemas.openxmlformats.org/officeDocument/2006/relationships/slide" Target="slides/slide53.xml"/><Relationship Id="rId103" Type="http://schemas.openxmlformats.org/officeDocument/2006/relationships/slide" Target="slides/slide97.xml"/><Relationship Id="rId108" Type="http://schemas.openxmlformats.org/officeDocument/2006/relationships/slide" Target="slides/slide102.xml"/><Relationship Id="rId124" Type="http://schemas.openxmlformats.org/officeDocument/2006/relationships/slide" Target="slides/slide118.xml"/><Relationship Id="rId129" Type="http://schemas.openxmlformats.org/officeDocument/2006/relationships/slide" Target="slides/slide123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83" Type="http://schemas.openxmlformats.org/officeDocument/2006/relationships/slide" Target="slides/slide77.xml"/><Relationship Id="rId88" Type="http://schemas.openxmlformats.org/officeDocument/2006/relationships/slide" Target="slides/slide82.xml"/><Relationship Id="rId91" Type="http://schemas.openxmlformats.org/officeDocument/2006/relationships/slide" Target="slides/slide85.xml"/><Relationship Id="rId96" Type="http://schemas.openxmlformats.org/officeDocument/2006/relationships/slide" Target="slides/slide90.xml"/><Relationship Id="rId111" Type="http://schemas.openxmlformats.org/officeDocument/2006/relationships/slide" Target="slides/slide105.xml"/><Relationship Id="rId132" Type="http://schemas.openxmlformats.org/officeDocument/2006/relationships/slide" Target="slides/slide126.xml"/><Relationship Id="rId140" Type="http://schemas.openxmlformats.org/officeDocument/2006/relationships/slide" Target="slides/slide134.xml"/><Relationship Id="rId145" Type="http://schemas.openxmlformats.org/officeDocument/2006/relationships/slide" Target="slides/slide139.xml"/><Relationship Id="rId153" Type="http://schemas.openxmlformats.org/officeDocument/2006/relationships/slide" Target="slides/slide147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6" Type="http://schemas.openxmlformats.org/officeDocument/2006/relationships/slide" Target="slides/slide100.xml"/><Relationship Id="rId114" Type="http://schemas.openxmlformats.org/officeDocument/2006/relationships/slide" Target="slides/slide108.xml"/><Relationship Id="rId119" Type="http://schemas.openxmlformats.org/officeDocument/2006/relationships/slide" Target="slides/slide113.xml"/><Relationship Id="rId127" Type="http://schemas.openxmlformats.org/officeDocument/2006/relationships/slide" Target="slides/slide12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81" Type="http://schemas.openxmlformats.org/officeDocument/2006/relationships/slide" Target="slides/slide75.xml"/><Relationship Id="rId86" Type="http://schemas.openxmlformats.org/officeDocument/2006/relationships/slide" Target="slides/slide80.xml"/><Relationship Id="rId94" Type="http://schemas.openxmlformats.org/officeDocument/2006/relationships/slide" Target="slides/slide88.xml"/><Relationship Id="rId99" Type="http://schemas.openxmlformats.org/officeDocument/2006/relationships/slide" Target="slides/slide93.xml"/><Relationship Id="rId101" Type="http://schemas.openxmlformats.org/officeDocument/2006/relationships/slide" Target="slides/slide95.xml"/><Relationship Id="rId122" Type="http://schemas.openxmlformats.org/officeDocument/2006/relationships/slide" Target="slides/slide116.xml"/><Relationship Id="rId130" Type="http://schemas.openxmlformats.org/officeDocument/2006/relationships/slide" Target="slides/slide124.xml"/><Relationship Id="rId135" Type="http://schemas.openxmlformats.org/officeDocument/2006/relationships/slide" Target="slides/slide129.xml"/><Relationship Id="rId143" Type="http://schemas.openxmlformats.org/officeDocument/2006/relationships/slide" Target="slides/slide137.xml"/><Relationship Id="rId148" Type="http://schemas.openxmlformats.org/officeDocument/2006/relationships/slide" Target="slides/slide142.xml"/><Relationship Id="rId151" Type="http://schemas.openxmlformats.org/officeDocument/2006/relationships/slide" Target="slides/slide145.xml"/><Relationship Id="rId156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109" Type="http://schemas.openxmlformats.org/officeDocument/2006/relationships/slide" Target="slides/slide10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slide" Target="slides/slide70.xml"/><Relationship Id="rId97" Type="http://schemas.openxmlformats.org/officeDocument/2006/relationships/slide" Target="slides/slide91.xml"/><Relationship Id="rId104" Type="http://schemas.openxmlformats.org/officeDocument/2006/relationships/slide" Target="slides/slide98.xml"/><Relationship Id="rId120" Type="http://schemas.openxmlformats.org/officeDocument/2006/relationships/slide" Target="slides/slide114.xml"/><Relationship Id="rId125" Type="http://schemas.openxmlformats.org/officeDocument/2006/relationships/slide" Target="slides/slide119.xml"/><Relationship Id="rId141" Type="http://schemas.openxmlformats.org/officeDocument/2006/relationships/slide" Target="slides/slide135.xml"/><Relationship Id="rId146" Type="http://schemas.openxmlformats.org/officeDocument/2006/relationships/slide" Target="slides/slide140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92" Type="http://schemas.openxmlformats.org/officeDocument/2006/relationships/slide" Target="slides/slide86.xml"/><Relationship Id="rId2" Type="http://schemas.openxmlformats.org/officeDocument/2006/relationships/customXml" Target="../customXml/item2.xml"/><Relationship Id="rId29" Type="http://schemas.openxmlformats.org/officeDocument/2006/relationships/slide" Target="slides/slide23.xml"/><Relationship Id="rId24" Type="http://schemas.openxmlformats.org/officeDocument/2006/relationships/slide" Target="slides/slide18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66" Type="http://schemas.openxmlformats.org/officeDocument/2006/relationships/slide" Target="slides/slide60.xml"/><Relationship Id="rId87" Type="http://schemas.openxmlformats.org/officeDocument/2006/relationships/slide" Target="slides/slide81.xml"/><Relationship Id="rId110" Type="http://schemas.openxmlformats.org/officeDocument/2006/relationships/slide" Target="slides/slide104.xml"/><Relationship Id="rId115" Type="http://schemas.openxmlformats.org/officeDocument/2006/relationships/slide" Target="slides/slide109.xml"/><Relationship Id="rId131" Type="http://schemas.openxmlformats.org/officeDocument/2006/relationships/slide" Target="slides/slide125.xml"/><Relationship Id="rId136" Type="http://schemas.openxmlformats.org/officeDocument/2006/relationships/slide" Target="slides/slide130.xml"/><Relationship Id="rId157" Type="http://schemas.openxmlformats.org/officeDocument/2006/relationships/viewProps" Target="viewProps.xml"/><Relationship Id="rId61" Type="http://schemas.openxmlformats.org/officeDocument/2006/relationships/slide" Target="slides/slide55.xml"/><Relationship Id="rId82" Type="http://schemas.openxmlformats.org/officeDocument/2006/relationships/slide" Target="slides/slide76.xml"/><Relationship Id="rId152" Type="http://schemas.openxmlformats.org/officeDocument/2006/relationships/slide" Target="slides/slide146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56" Type="http://schemas.openxmlformats.org/officeDocument/2006/relationships/slide" Target="slides/slide50.xml"/><Relationship Id="rId77" Type="http://schemas.openxmlformats.org/officeDocument/2006/relationships/slide" Target="slides/slide71.xml"/><Relationship Id="rId100" Type="http://schemas.openxmlformats.org/officeDocument/2006/relationships/slide" Target="slides/slide94.xml"/><Relationship Id="rId105" Type="http://schemas.openxmlformats.org/officeDocument/2006/relationships/slide" Target="slides/slide99.xml"/><Relationship Id="rId126" Type="http://schemas.openxmlformats.org/officeDocument/2006/relationships/slide" Target="slides/slide120.xml"/><Relationship Id="rId147" Type="http://schemas.openxmlformats.org/officeDocument/2006/relationships/slide" Target="slides/slide14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93" Type="http://schemas.openxmlformats.org/officeDocument/2006/relationships/slide" Target="slides/slide87.xml"/><Relationship Id="rId98" Type="http://schemas.openxmlformats.org/officeDocument/2006/relationships/slide" Target="slides/slide92.xml"/><Relationship Id="rId121" Type="http://schemas.openxmlformats.org/officeDocument/2006/relationships/slide" Target="slides/slide115.xml"/><Relationship Id="rId142" Type="http://schemas.openxmlformats.org/officeDocument/2006/relationships/slide" Target="slides/slide136.xml"/><Relationship Id="rId3" Type="http://schemas.openxmlformats.org/officeDocument/2006/relationships/customXml" Target="../customXml/item3.xml"/><Relationship Id="rId25" Type="http://schemas.openxmlformats.org/officeDocument/2006/relationships/slide" Target="slides/slide19.xml"/><Relationship Id="rId46" Type="http://schemas.openxmlformats.org/officeDocument/2006/relationships/slide" Target="slides/slide40.xml"/><Relationship Id="rId67" Type="http://schemas.openxmlformats.org/officeDocument/2006/relationships/slide" Target="slides/slide61.xml"/><Relationship Id="rId116" Type="http://schemas.openxmlformats.org/officeDocument/2006/relationships/slide" Target="slides/slide110.xml"/><Relationship Id="rId137" Type="http://schemas.openxmlformats.org/officeDocument/2006/relationships/slide" Target="slides/slide131.xml"/><Relationship Id="rId158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5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\\ant.amazon.com\home\sea4\grant\pc_files\postgres_shared_buffer_bench_v3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\\ant.amazon.com\home\sea4\grant\pc_files\postgres_shared_buffer_bench_v3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\\ant.amazon.com\home\sea4\grant\pc_files\rds_ms\burst_mode_benchmarking4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\\ant.amazon.com\home\sea4\grant\pc_files\rds_ms\burst_mode_benchmarking4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\\ant.amazon.com\home\sea4\grant\pc_files\rds_ms\burst_mode_benchmarking4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\\ant.amazon.com\home\sea4\grant\pc_files\rds_ms\burst_mode_benchmarking4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\\ant.amazon.com\home\sea4\grant\pc_files\rds_ms\burst_mode_benchmarking4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\\ant.amazon.com\home\sea4\grant\pc_files\rds_ms\burst_mode_benchmarking4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\\ant.amazon.com\home\sea4\grant\pc_files\rds_ms\burst_mode_benchmarking4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\\ant.amazon.com\home\sea4\grant\pc_files\rds_ms\burst_mode_benchmarking4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5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5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5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2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Book2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Book2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Book2" TargetMode="Externa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Book5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848252653144271"/>
          <c:y val="2.7618208171739725E-2"/>
          <c:w val="0.86524816568681129"/>
          <c:h val="0.83047146158968932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Connections!$C$1</c:f>
              <c:strCache>
                <c:ptCount val="1"/>
                <c:pt idx="0">
                  <c:v>Old</c:v>
                </c:pt>
              </c:strCache>
            </c:strRef>
          </c:tx>
          <c:invertIfNegative val="0"/>
          <c:cat>
            <c:strRef>
              <c:f>Connections!$A$2:$A$7</c:f>
              <c:strCache>
                <c:ptCount val="6"/>
                <c:pt idx="0">
                  <c:v>t2.micro</c:v>
                </c:pt>
                <c:pt idx="1">
                  <c:v>t2.small</c:v>
                </c:pt>
                <c:pt idx="2">
                  <c:v>t2.medium</c:v>
                </c:pt>
                <c:pt idx="3">
                  <c:v>t2.large</c:v>
                </c:pt>
                <c:pt idx="4">
                  <c:v>m3.medium</c:v>
                </c:pt>
                <c:pt idx="5">
                  <c:v>m3.large</c:v>
                </c:pt>
              </c:strCache>
            </c:strRef>
          </c:cat>
          <c:val>
            <c:numRef>
              <c:f>Connections!$C$2:$C$7</c:f>
              <c:numCache>
                <c:formatCode>_(* #,##0_);_(* \(#,##0\);_(* "-"??_);_(@_)</c:formatCode>
                <c:ptCount val="6"/>
                <c:pt idx="0">
                  <c:v>34.133333333333333</c:v>
                </c:pt>
                <c:pt idx="1">
                  <c:v>68.266666666666666</c:v>
                </c:pt>
                <c:pt idx="2">
                  <c:v>136.53333333333333</c:v>
                </c:pt>
                <c:pt idx="3">
                  <c:v>273.06666666666666</c:v>
                </c:pt>
                <c:pt idx="4">
                  <c:v>128</c:v>
                </c:pt>
                <c:pt idx="5">
                  <c:v>256</c:v>
                </c:pt>
              </c:numCache>
            </c:numRef>
          </c:val>
        </c:ser>
        <c:ser>
          <c:idx val="2"/>
          <c:order val="1"/>
          <c:tx>
            <c:strRef>
              <c:f>Connections!$D$1</c:f>
              <c:strCache>
                <c:ptCount val="1"/>
                <c:pt idx="0">
                  <c:v>New</c:v>
                </c:pt>
              </c:strCache>
            </c:strRef>
          </c:tx>
          <c:invertIfNegative val="0"/>
          <c:cat>
            <c:strRef>
              <c:f>Connections!$A$2:$A$7</c:f>
              <c:strCache>
                <c:ptCount val="6"/>
                <c:pt idx="0">
                  <c:v>t2.micro</c:v>
                </c:pt>
                <c:pt idx="1">
                  <c:v>t2.small</c:v>
                </c:pt>
                <c:pt idx="2">
                  <c:v>t2.medium</c:v>
                </c:pt>
                <c:pt idx="3">
                  <c:v>t2.large</c:v>
                </c:pt>
                <c:pt idx="4">
                  <c:v>m3.medium</c:v>
                </c:pt>
                <c:pt idx="5">
                  <c:v>m3.large</c:v>
                </c:pt>
              </c:strCache>
            </c:strRef>
          </c:cat>
          <c:val>
            <c:numRef>
              <c:f>Connections!$D$2:$D$7</c:f>
              <c:numCache>
                <c:formatCode>_(* #,##0_);_(* \(#,##0\);_(* "-"??_);_(@_)</c:formatCode>
                <c:ptCount val="6"/>
                <c:pt idx="0">
                  <c:v>112.6532015470563</c:v>
                </c:pt>
                <c:pt idx="1">
                  <c:v>225.3064030941126</c:v>
                </c:pt>
                <c:pt idx="2">
                  <c:v>450.61280618822519</c:v>
                </c:pt>
                <c:pt idx="3">
                  <c:v>901.22561237645039</c:v>
                </c:pt>
                <c:pt idx="4">
                  <c:v>422.4495058014611</c:v>
                </c:pt>
                <c:pt idx="5">
                  <c:v>844.8990116029222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9590528"/>
        <c:axId val="99592064"/>
      </c:barChart>
      <c:catAx>
        <c:axId val="99590528"/>
        <c:scaling>
          <c:orientation val="minMax"/>
        </c:scaling>
        <c:delete val="0"/>
        <c:axPos val="b"/>
        <c:majorTickMark val="out"/>
        <c:minorTickMark val="none"/>
        <c:tickLblPos val="nextTo"/>
        <c:crossAx val="99592064"/>
        <c:crosses val="autoZero"/>
        <c:auto val="1"/>
        <c:lblAlgn val="ctr"/>
        <c:lblOffset val="100"/>
        <c:noMultiLvlLbl val="0"/>
      </c:catAx>
      <c:valAx>
        <c:axId val="9959206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Connections</a:t>
                </a:r>
              </a:p>
            </c:rich>
          </c:tx>
          <c:layout/>
          <c:overlay val="0"/>
        </c:title>
        <c:numFmt formatCode="_(* #,##0_);_(* \(#,##0\);_(* &quot;-&quot;??_);_(@_)" sourceLinked="1"/>
        <c:majorTickMark val="out"/>
        <c:minorTickMark val="none"/>
        <c:tickLblPos val="nextTo"/>
        <c:crossAx val="9959052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23955355762515793"/>
          <c:y val="0.19707252571945552"/>
          <c:w val="0.36719753251635834"/>
          <c:h val="9.7427429780232694E-2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pgbench write workload on r3.8xlarge </a:t>
            </a:r>
          </a:p>
          <a:p>
            <a:pPr>
              <a:defRPr/>
            </a:pPr>
            <a:r>
              <a:rPr lang="en-US"/>
              <a:t>working set =</a:t>
            </a:r>
            <a:r>
              <a:rPr lang="en-US" baseline="0"/>
              <a:t> 10% of memory</a:t>
            </a:r>
            <a:endParaRPr lang="en-US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1088434730694181"/>
          <c:y val="0.19951568359457778"/>
          <c:w val="0.74239626120677049"/>
          <c:h val="0.6541452503133677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Sheet2!$B$5</c:f>
              <c:strCache>
                <c:ptCount val="1"/>
                <c:pt idx="0">
                  <c:v>25 threads</c:v>
                </c:pt>
              </c:strCache>
            </c:strRef>
          </c:tx>
          <c:invertIfNegative val="0"/>
          <c:cat>
            <c:numRef>
              <c:f>Sheet2!$A$6:$A$11</c:f>
              <c:numCache>
                <c:formatCode>0%</c:formatCode>
                <c:ptCount val="6"/>
                <c:pt idx="0">
                  <c:v>0.03</c:v>
                </c:pt>
                <c:pt idx="1">
                  <c:v>6.25E-2</c:v>
                </c:pt>
                <c:pt idx="2">
                  <c:v>0.125</c:v>
                </c:pt>
                <c:pt idx="3">
                  <c:v>0.25</c:v>
                </c:pt>
                <c:pt idx="4">
                  <c:v>0.5</c:v>
                </c:pt>
                <c:pt idx="5">
                  <c:v>0.75</c:v>
                </c:pt>
              </c:numCache>
            </c:numRef>
          </c:cat>
          <c:val>
            <c:numRef>
              <c:f>Sheet2!$B$6:$B$11</c:f>
              <c:numCache>
                <c:formatCode>General</c:formatCode>
                <c:ptCount val="6"/>
                <c:pt idx="0">
                  <c:v>4708.903408000001</c:v>
                </c:pt>
                <c:pt idx="1">
                  <c:v>4563.0204193333338</c:v>
                </c:pt>
                <c:pt idx="2">
                  <c:v>4962.9888000000001</c:v>
                </c:pt>
                <c:pt idx="3">
                  <c:v>4933.4575566666672</c:v>
                </c:pt>
                <c:pt idx="4">
                  <c:v>4631.2505043333331</c:v>
                </c:pt>
                <c:pt idx="5">
                  <c:v>4687.5242553333328</c:v>
                </c:pt>
              </c:numCache>
            </c:numRef>
          </c:val>
        </c:ser>
        <c:ser>
          <c:idx val="1"/>
          <c:order val="1"/>
          <c:tx>
            <c:strRef>
              <c:f>Sheet2!$C$5</c:f>
              <c:strCache>
                <c:ptCount val="1"/>
                <c:pt idx="0">
                  <c:v>50 threads</c:v>
                </c:pt>
              </c:strCache>
            </c:strRef>
          </c:tx>
          <c:invertIfNegative val="0"/>
          <c:cat>
            <c:numRef>
              <c:f>Sheet2!$A$6:$A$11</c:f>
              <c:numCache>
                <c:formatCode>0%</c:formatCode>
                <c:ptCount val="6"/>
                <c:pt idx="0">
                  <c:v>0.03</c:v>
                </c:pt>
                <c:pt idx="1">
                  <c:v>6.25E-2</c:v>
                </c:pt>
                <c:pt idx="2">
                  <c:v>0.125</c:v>
                </c:pt>
                <c:pt idx="3">
                  <c:v>0.25</c:v>
                </c:pt>
                <c:pt idx="4">
                  <c:v>0.5</c:v>
                </c:pt>
                <c:pt idx="5">
                  <c:v>0.75</c:v>
                </c:pt>
              </c:numCache>
            </c:numRef>
          </c:cat>
          <c:val>
            <c:numRef>
              <c:f>Sheet2!$C$6:$C$11</c:f>
              <c:numCache>
                <c:formatCode>General</c:formatCode>
                <c:ptCount val="6"/>
                <c:pt idx="0">
                  <c:v>6927.6376780000001</c:v>
                </c:pt>
                <c:pt idx="1">
                  <c:v>7088.6814459999996</c:v>
                </c:pt>
                <c:pt idx="2">
                  <c:v>7569.2710440000001</c:v>
                </c:pt>
                <c:pt idx="3">
                  <c:v>7572.7434370000001</c:v>
                </c:pt>
                <c:pt idx="4">
                  <c:v>7246.9034863333336</c:v>
                </c:pt>
                <c:pt idx="5">
                  <c:v>7459.2133963333335</c:v>
                </c:pt>
              </c:numCache>
            </c:numRef>
          </c:val>
        </c:ser>
        <c:ser>
          <c:idx val="2"/>
          <c:order val="2"/>
          <c:tx>
            <c:strRef>
              <c:f>Sheet2!$D$5</c:f>
              <c:strCache>
                <c:ptCount val="1"/>
                <c:pt idx="0">
                  <c:v>100 threads</c:v>
                </c:pt>
              </c:strCache>
            </c:strRef>
          </c:tx>
          <c:invertIfNegative val="0"/>
          <c:cat>
            <c:numRef>
              <c:f>Sheet2!$A$6:$A$11</c:f>
              <c:numCache>
                <c:formatCode>0%</c:formatCode>
                <c:ptCount val="6"/>
                <c:pt idx="0">
                  <c:v>0.03</c:v>
                </c:pt>
                <c:pt idx="1">
                  <c:v>6.25E-2</c:v>
                </c:pt>
                <c:pt idx="2">
                  <c:v>0.125</c:v>
                </c:pt>
                <c:pt idx="3">
                  <c:v>0.25</c:v>
                </c:pt>
                <c:pt idx="4">
                  <c:v>0.5</c:v>
                </c:pt>
                <c:pt idx="5">
                  <c:v>0.75</c:v>
                </c:pt>
              </c:numCache>
            </c:numRef>
          </c:cat>
          <c:val>
            <c:numRef>
              <c:f>Sheet2!$D$6:$D$11</c:f>
              <c:numCache>
                <c:formatCode>General</c:formatCode>
                <c:ptCount val="6"/>
                <c:pt idx="0">
                  <c:v>9116.1928616666646</c:v>
                </c:pt>
                <c:pt idx="1">
                  <c:v>9594.1617879999994</c:v>
                </c:pt>
                <c:pt idx="2">
                  <c:v>10298.638311000001</c:v>
                </c:pt>
                <c:pt idx="3">
                  <c:v>10080.985129333332</c:v>
                </c:pt>
                <c:pt idx="4">
                  <c:v>9755.7065816666673</c:v>
                </c:pt>
                <c:pt idx="5">
                  <c:v>10041.675000666668</c:v>
                </c:pt>
              </c:numCache>
            </c:numRef>
          </c:val>
        </c:ser>
        <c:ser>
          <c:idx val="3"/>
          <c:order val="3"/>
          <c:tx>
            <c:strRef>
              <c:f>Sheet2!$E$5</c:f>
              <c:strCache>
                <c:ptCount val="1"/>
                <c:pt idx="0">
                  <c:v>200 threads</c:v>
                </c:pt>
              </c:strCache>
            </c:strRef>
          </c:tx>
          <c:invertIfNegative val="0"/>
          <c:cat>
            <c:numRef>
              <c:f>Sheet2!$A$6:$A$11</c:f>
              <c:numCache>
                <c:formatCode>0%</c:formatCode>
                <c:ptCount val="6"/>
                <c:pt idx="0">
                  <c:v>0.03</c:v>
                </c:pt>
                <c:pt idx="1">
                  <c:v>6.25E-2</c:v>
                </c:pt>
                <c:pt idx="2">
                  <c:v>0.125</c:v>
                </c:pt>
                <c:pt idx="3">
                  <c:v>0.25</c:v>
                </c:pt>
                <c:pt idx="4">
                  <c:v>0.5</c:v>
                </c:pt>
                <c:pt idx="5">
                  <c:v>0.75</c:v>
                </c:pt>
              </c:numCache>
            </c:numRef>
          </c:cat>
          <c:val>
            <c:numRef>
              <c:f>Sheet2!$E$6:$E$11</c:f>
              <c:numCache>
                <c:formatCode>General</c:formatCode>
                <c:ptCount val="6"/>
                <c:pt idx="0">
                  <c:v>10374.367678333334</c:v>
                </c:pt>
                <c:pt idx="1">
                  <c:v>10674.911085000002</c:v>
                </c:pt>
                <c:pt idx="2">
                  <c:v>11107.942023</c:v>
                </c:pt>
                <c:pt idx="3">
                  <c:v>11241.304828</c:v>
                </c:pt>
                <c:pt idx="4">
                  <c:v>11042.42417</c:v>
                </c:pt>
                <c:pt idx="5">
                  <c:v>11233.786599333333</c:v>
                </c:pt>
              </c:numCache>
            </c:numRef>
          </c:val>
        </c:ser>
        <c:ser>
          <c:idx val="4"/>
          <c:order val="4"/>
          <c:tx>
            <c:strRef>
              <c:f>Sheet2!$F$5</c:f>
              <c:strCache>
                <c:ptCount val="1"/>
                <c:pt idx="0">
                  <c:v>400 threads</c:v>
                </c:pt>
              </c:strCache>
            </c:strRef>
          </c:tx>
          <c:invertIfNegative val="0"/>
          <c:cat>
            <c:numRef>
              <c:f>Sheet2!$A$6:$A$11</c:f>
              <c:numCache>
                <c:formatCode>0%</c:formatCode>
                <c:ptCount val="6"/>
                <c:pt idx="0">
                  <c:v>0.03</c:v>
                </c:pt>
                <c:pt idx="1">
                  <c:v>6.25E-2</c:v>
                </c:pt>
                <c:pt idx="2">
                  <c:v>0.125</c:v>
                </c:pt>
                <c:pt idx="3">
                  <c:v>0.25</c:v>
                </c:pt>
                <c:pt idx="4">
                  <c:v>0.5</c:v>
                </c:pt>
                <c:pt idx="5">
                  <c:v>0.75</c:v>
                </c:pt>
              </c:numCache>
            </c:numRef>
          </c:cat>
          <c:val>
            <c:numRef>
              <c:f>Sheet2!$F$6:$F$11</c:f>
              <c:numCache>
                <c:formatCode>General</c:formatCode>
                <c:ptCount val="6"/>
                <c:pt idx="0">
                  <c:v>10653.479922333334</c:v>
                </c:pt>
                <c:pt idx="1">
                  <c:v>10666.735716000001</c:v>
                </c:pt>
                <c:pt idx="2">
                  <c:v>11423.150734000001</c:v>
                </c:pt>
                <c:pt idx="3">
                  <c:v>11327.509914333334</c:v>
                </c:pt>
                <c:pt idx="4">
                  <c:v>11389.405682999999</c:v>
                </c:pt>
                <c:pt idx="5">
                  <c:v>11140.453028999998</c:v>
                </c:pt>
              </c:numCache>
            </c:numRef>
          </c:val>
        </c:ser>
        <c:ser>
          <c:idx val="5"/>
          <c:order val="5"/>
          <c:tx>
            <c:strRef>
              <c:f>Sheet2!$G$5</c:f>
              <c:strCache>
                <c:ptCount val="1"/>
                <c:pt idx="0">
                  <c:v>800 threads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rgbClr val="00B0F0"/>
              </a:solidFill>
            </a:ln>
          </c:spPr>
          <c:invertIfNegative val="0"/>
          <c:cat>
            <c:numRef>
              <c:f>Sheet2!$A$6:$A$11</c:f>
              <c:numCache>
                <c:formatCode>0%</c:formatCode>
                <c:ptCount val="6"/>
                <c:pt idx="0">
                  <c:v>0.03</c:v>
                </c:pt>
                <c:pt idx="1">
                  <c:v>6.25E-2</c:v>
                </c:pt>
                <c:pt idx="2">
                  <c:v>0.125</c:v>
                </c:pt>
                <c:pt idx="3">
                  <c:v>0.25</c:v>
                </c:pt>
                <c:pt idx="4">
                  <c:v>0.5</c:v>
                </c:pt>
                <c:pt idx="5">
                  <c:v>0.75</c:v>
                </c:pt>
              </c:numCache>
            </c:numRef>
          </c:cat>
          <c:val>
            <c:numRef>
              <c:f>Sheet2!$G$6:$G$11</c:f>
              <c:numCache>
                <c:formatCode>General</c:formatCode>
                <c:ptCount val="6"/>
                <c:pt idx="0">
                  <c:v>10182.676037333333</c:v>
                </c:pt>
                <c:pt idx="1">
                  <c:v>10239.937454666666</c:v>
                </c:pt>
                <c:pt idx="2">
                  <c:v>10833.316148</c:v>
                </c:pt>
                <c:pt idx="3">
                  <c:v>10778.083263333334</c:v>
                </c:pt>
                <c:pt idx="4">
                  <c:v>10607.753271666666</c:v>
                </c:pt>
                <c:pt idx="5">
                  <c:v>10359.088787666666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9539328"/>
        <c:axId val="179557888"/>
      </c:barChart>
      <c:catAx>
        <c:axId val="1795393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/>
                  <a:t>shared_buffers as a percentage of system memory</a:t>
                </a: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179557888"/>
        <c:crosses val="autoZero"/>
        <c:auto val="1"/>
        <c:lblAlgn val="ctr"/>
        <c:lblOffset val="100"/>
        <c:noMultiLvlLbl val="0"/>
      </c:catAx>
      <c:valAx>
        <c:axId val="17955788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100"/>
                </a:pPr>
                <a:r>
                  <a:rPr lang="en-US" sz="1100"/>
                  <a:t>transactions per second (TPS)</a:t>
                </a:r>
              </a:p>
            </c:rich>
          </c:tx>
          <c:layout/>
          <c:overlay val="0"/>
        </c:title>
        <c:numFmt formatCode="#,##0" sourceLinked="0"/>
        <c:majorTickMark val="out"/>
        <c:minorTickMark val="none"/>
        <c:tickLblPos val="nextTo"/>
        <c:crossAx val="1795393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pgbench write workload on r3.8xlarge </a:t>
            </a:r>
          </a:p>
          <a:p>
            <a:pPr>
              <a:defRPr/>
            </a:pPr>
            <a:r>
              <a:rPr lang="en-US"/>
              <a:t>working set =</a:t>
            </a:r>
            <a:r>
              <a:rPr lang="en-US" baseline="0"/>
              <a:t> 50% of memory</a:t>
            </a:r>
            <a:endParaRPr lang="en-US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1363488695854064"/>
          <c:y val="0.18312233039260148"/>
          <c:w val="0.74239626120677049"/>
          <c:h val="0.6541452503133677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'Sheet2 (2)'!$B$5</c:f>
              <c:strCache>
                <c:ptCount val="1"/>
                <c:pt idx="0">
                  <c:v>25 threads</c:v>
                </c:pt>
              </c:strCache>
            </c:strRef>
          </c:tx>
          <c:invertIfNegative val="0"/>
          <c:cat>
            <c:numRef>
              <c:f>'Sheet2 (2)'!$A$6:$A$9</c:f>
              <c:numCache>
                <c:formatCode>0%</c:formatCode>
                <c:ptCount val="4"/>
                <c:pt idx="0">
                  <c:v>0.125</c:v>
                </c:pt>
                <c:pt idx="1">
                  <c:v>0.25</c:v>
                </c:pt>
                <c:pt idx="2">
                  <c:v>0.5</c:v>
                </c:pt>
                <c:pt idx="3">
                  <c:v>0.75</c:v>
                </c:pt>
              </c:numCache>
            </c:numRef>
          </c:cat>
          <c:val>
            <c:numRef>
              <c:f>'Sheet2 (2)'!$B$6:$B$9</c:f>
              <c:numCache>
                <c:formatCode>General</c:formatCode>
                <c:ptCount val="4"/>
                <c:pt idx="0">
                  <c:v>4386.545544333334</c:v>
                </c:pt>
                <c:pt idx="1">
                  <c:v>4579.6517249999997</c:v>
                </c:pt>
                <c:pt idx="2">
                  <c:v>4610.6092473333329</c:v>
                </c:pt>
                <c:pt idx="3">
                  <c:v>4460.7134406666664</c:v>
                </c:pt>
              </c:numCache>
            </c:numRef>
          </c:val>
        </c:ser>
        <c:ser>
          <c:idx val="1"/>
          <c:order val="1"/>
          <c:tx>
            <c:strRef>
              <c:f>'Sheet2 (2)'!$C$5</c:f>
              <c:strCache>
                <c:ptCount val="1"/>
                <c:pt idx="0">
                  <c:v>50 threads</c:v>
                </c:pt>
              </c:strCache>
            </c:strRef>
          </c:tx>
          <c:invertIfNegative val="0"/>
          <c:cat>
            <c:numRef>
              <c:f>'Sheet2 (2)'!$A$6:$A$9</c:f>
              <c:numCache>
                <c:formatCode>0%</c:formatCode>
                <c:ptCount val="4"/>
                <c:pt idx="0">
                  <c:v>0.125</c:v>
                </c:pt>
                <c:pt idx="1">
                  <c:v>0.25</c:v>
                </c:pt>
                <c:pt idx="2">
                  <c:v>0.5</c:v>
                </c:pt>
                <c:pt idx="3">
                  <c:v>0.75</c:v>
                </c:pt>
              </c:numCache>
            </c:numRef>
          </c:cat>
          <c:val>
            <c:numRef>
              <c:f>'Sheet2 (2)'!$C$6:$C$9</c:f>
              <c:numCache>
                <c:formatCode>General</c:formatCode>
                <c:ptCount val="4"/>
                <c:pt idx="0">
                  <c:v>6775.9280339999996</c:v>
                </c:pt>
                <c:pt idx="1">
                  <c:v>6706.5346786666669</c:v>
                </c:pt>
                <c:pt idx="2">
                  <c:v>6939.1807100000005</c:v>
                </c:pt>
                <c:pt idx="3">
                  <c:v>6653.9031140000006</c:v>
                </c:pt>
              </c:numCache>
            </c:numRef>
          </c:val>
        </c:ser>
        <c:ser>
          <c:idx val="2"/>
          <c:order val="2"/>
          <c:tx>
            <c:strRef>
              <c:f>'Sheet2 (2)'!$D$5</c:f>
              <c:strCache>
                <c:ptCount val="1"/>
                <c:pt idx="0">
                  <c:v>100 threads</c:v>
                </c:pt>
              </c:strCache>
            </c:strRef>
          </c:tx>
          <c:invertIfNegative val="0"/>
          <c:cat>
            <c:numRef>
              <c:f>'Sheet2 (2)'!$A$6:$A$9</c:f>
              <c:numCache>
                <c:formatCode>0%</c:formatCode>
                <c:ptCount val="4"/>
                <c:pt idx="0">
                  <c:v>0.125</c:v>
                </c:pt>
                <c:pt idx="1">
                  <c:v>0.25</c:v>
                </c:pt>
                <c:pt idx="2">
                  <c:v>0.5</c:v>
                </c:pt>
                <c:pt idx="3">
                  <c:v>0.75</c:v>
                </c:pt>
              </c:numCache>
            </c:numRef>
          </c:cat>
          <c:val>
            <c:numRef>
              <c:f>'Sheet2 (2)'!$D$6:$D$9</c:f>
              <c:numCache>
                <c:formatCode>General</c:formatCode>
                <c:ptCount val="4"/>
                <c:pt idx="0">
                  <c:v>7628.0966170000002</c:v>
                </c:pt>
                <c:pt idx="1">
                  <c:v>7365.7709136666672</c:v>
                </c:pt>
                <c:pt idx="2">
                  <c:v>8738.4093023333335</c:v>
                </c:pt>
                <c:pt idx="3">
                  <c:v>8446.8258760000008</c:v>
                </c:pt>
              </c:numCache>
            </c:numRef>
          </c:val>
        </c:ser>
        <c:ser>
          <c:idx val="3"/>
          <c:order val="3"/>
          <c:tx>
            <c:strRef>
              <c:f>'Sheet2 (2)'!$E$5</c:f>
              <c:strCache>
                <c:ptCount val="1"/>
                <c:pt idx="0">
                  <c:v>200 threads</c:v>
                </c:pt>
              </c:strCache>
            </c:strRef>
          </c:tx>
          <c:invertIfNegative val="0"/>
          <c:cat>
            <c:numRef>
              <c:f>'Sheet2 (2)'!$A$6:$A$9</c:f>
              <c:numCache>
                <c:formatCode>0%</c:formatCode>
                <c:ptCount val="4"/>
                <c:pt idx="0">
                  <c:v>0.125</c:v>
                </c:pt>
                <c:pt idx="1">
                  <c:v>0.25</c:v>
                </c:pt>
                <c:pt idx="2">
                  <c:v>0.5</c:v>
                </c:pt>
                <c:pt idx="3">
                  <c:v>0.75</c:v>
                </c:pt>
              </c:numCache>
            </c:numRef>
          </c:cat>
          <c:val>
            <c:numRef>
              <c:f>'Sheet2 (2)'!$E$6:$E$9</c:f>
              <c:numCache>
                <c:formatCode>General</c:formatCode>
                <c:ptCount val="4"/>
                <c:pt idx="0">
                  <c:v>7952.3330756666664</c:v>
                </c:pt>
                <c:pt idx="1">
                  <c:v>7592.6362336666671</c:v>
                </c:pt>
                <c:pt idx="2">
                  <c:v>9565.8632513333341</c:v>
                </c:pt>
                <c:pt idx="3">
                  <c:v>9610.8767429999989</c:v>
                </c:pt>
              </c:numCache>
            </c:numRef>
          </c:val>
        </c:ser>
        <c:ser>
          <c:idx val="4"/>
          <c:order val="4"/>
          <c:tx>
            <c:strRef>
              <c:f>'Sheet2 (2)'!$F$5</c:f>
              <c:strCache>
                <c:ptCount val="1"/>
                <c:pt idx="0">
                  <c:v>400 threads</c:v>
                </c:pt>
              </c:strCache>
            </c:strRef>
          </c:tx>
          <c:invertIfNegative val="0"/>
          <c:cat>
            <c:numRef>
              <c:f>'Sheet2 (2)'!$A$6:$A$9</c:f>
              <c:numCache>
                <c:formatCode>0%</c:formatCode>
                <c:ptCount val="4"/>
                <c:pt idx="0">
                  <c:v>0.125</c:v>
                </c:pt>
                <c:pt idx="1">
                  <c:v>0.25</c:v>
                </c:pt>
                <c:pt idx="2">
                  <c:v>0.5</c:v>
                </c:pt>
                <c:pt idx="3">
                  <c:v>0.75</c:v>
                </c:pt>
              </c:numCache>
            </c:numRef>
          </c:cat>
          <c:val>
            <c:numRef>
              <c:f>'Sheet2 (2)'!$F$6:$F$9</c:f>
              <c:numCache>
                <c:formatCode>General</c:formatCode>
                <c:ptCount val="4"/>
                <c:pt idx="0">
                  <c:v>7979.1967163333329</c:v>
                </c:pt>
                <c:pt idx="1">
                  <c:v>7386.7971973333333</c:v>
                </c:pt>
                <c:pt idx="2">
                  <c:v>9811.8541183333346</c:v>
                </c:pt>
                <c:pt idx="3">
                  <c:v>9853.0208983333341</c:v>
                </c:pt>
              </c:numCache>
            </c:numRef>
          </c:val>
        </c:ser>
        <c:ser>
          <c:idx val="5"/>
          <c:order val="5"/>
          <c:tx>
            <c:strRef>
              <c:f>'Sheet2 (2)'!$G$5</c:f>
              <c:strCache>
                <c:ptCount val="1"/>
                <c:pt idx="0">
                  <c:v>800 threads</c:v>
                </c:pt>
              </c:strCache>
            </c:strRef>
          </c:tx>
          <c:spPr>
            <a:solidFill>
              <a:srgbClr val="00B0F0"/>
            </a:solidFill>
          </c:spPr>
          <c:invertIfNegative val="0"/>
          <c:cat>
            <c:numRef>
              <c:f>'Sheet2 (2)'!$A$6:$A$9</c:f>
              <c:numCache>
                <c:formatCode>0%</c:formatCode>
                <c:ptCount val="4"/>
                <c:pt idx="0">
                  <c:v>0.125</c:v>
                </c:pt>
                <c:pt idx="1">
                  <c:v>0.25</c:v>
                </c:pt>
                <c:pt idx="2">
                  <c:v>0.5</c:v>
                </c:pt>
                <c:pt idx="3">
                  <c:v>0.75</c:v>
                </c:pt>
              </c:numCache>
            </c:numRef>
          </c:cat>
          <c:val>
            <c:numRef>
              <c:f>'Sheet2 (2)'!$G$6:$G$9</c:f>
              <c:numCache>
                <c:formatCode>General</c:formatCode>
                <c:ptCount val="4"/>
                <c:pt idx="0">
                  <c:v>7661.6776116666661</c:v>
                </c:pt>
                <c:pt idx="1">
                  <c:v>6151.0160910000004</c:v>
                </c:pt>
                <c:pt idx="2">
                  <c:v>9529.7493699999995</c:v>
                </c:pt>
                <c:pt idx="3">
                  <c:v>9647.457911333333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4109696"/>
        <c:axId val="184120064"/>
      </c:barChart>
      <c:catAx>
        <c:axId val="1841096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/>
                  <a:t>shared_buffers as a percentage of system memory</a:t>
                </a: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184120064"/>
        <c:crosses val="autoZero"/>
        <c:auto val="1"/>
        <c:lblAlgn val="ctr"/>
        <c:lblOffset val="100"/>
        <c:noMultiLvlLbl val="0"/>
      </c:catAx>
      <c:valAx>
        <c:axId val="18412006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100"/>
                </a:pPr>
                <a:r>
                  <a:rPr lang="en-US" sz="1100"/>
                  <a:t>transactions per second (TPS)</a:t>
                </a:r>
              </a:p>
            </c:rich>
          </c:tx>
          <c:layout/>
          <c:overlay val="0"/>
        </c:title>
        <c:numFmt formatCode="#,##0" sourceLinked="0"/>
        <c:majorTickMark val="out"/>
        <c:minorTickMark val="none"/>
        <c:tickLblPos val="nextTo"/>
        <c:crossAx val="18410969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8465879212794474"/>
          <c:y val="0.43187615941113677"/>
          <c:w val="9.4712018684739205E-2"/>
          <c:h val="0.2683555370627673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600"/>
            </a:pPr>
            <a:r>
              <a:rPr lang="en-US" sz="1600"/>
              <a:t>100% Read - 20GB data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9.055858181661719E-2"/>
          <c:y val="9.782634165344338E-2"/>
          <c:w val="0.82151370422959435"/>
          <c:h val="0.78327415503420728"/>
        </c:manualLayout>
      </c:layout>
      <c:lineChart>
        <c:grouping val="standard"/>
        <c:varyColors val="0"/>
        <c:ser>
          <c:idx val="0"/>
          <c:order val="0"/>
          <c:tx>
            <c:strRef>
              <c:f>Sheet1!$F$25</c:f>
              <c:strCache>
                <c:ptCount val="1"/>
                <c:pt idx="0">
                  <c:v>db.m1.medium + 200GB standard</c:v>
                </c:pt>
              </c:strCache>
            </c:strRef>
          </c:tx>
          <c:spPr>
            <a:ln w="38100">
              <a:solidFill>
                <a:schemeClr val="accent2"/>
              </a:solidFill>
            </a:ln>
          </c:spPr>
          <c:marker>
            <c:symbol val="none"/>
          </c:marker>
          <c:cat>
            <c:numRef>
              <c:f>Sheet1!$E$26:$E$49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Sheet1!$F$26:$F$49</c:f>
              <c:numCache>
                <c:formatCode>General</c:formatCode>
                <c:ptCount val="24"/>
                <c:pt idx="0">
                  <c:v>1300</c:v>
                </c:pt>
                <c:pt idx="1">
                  <c:v>1300</c:v>
                </c:pt>
                <c:pt idx="2">
                  <c:v>1300</c:v>
                </c:pt>
                <c:pt idx="3">
                  <c:v>1300</c:v>
                </c:pt>
                <c:pt idx="4">
                  <c:v>1300</c:v>
                </c:pt>
                <c:pt idx="5">
                  <c:v>1300</c:v>
                </c:pt>
                <c:pt idx="6">
                  <c:v>1300</c:v>
                </c:pt>
                <c:pt idx="7">
                  <c:v>1300</c:v>
                </c:pt>
                <c:pt idx="8">
                  <c:v>1300</c:v>
                </c:pt>
                <c:pt idx="9">
                  <c:v>1300</c:v>
                </c:pt>
                <c:pt idx="10">
                  <c:v>1300</c:v>
                </c:pt>
                <c:pt idx="11">
                  <c:v>1300</c:v>
                </c:pt>
                <c:pt idx="12">
                  <c:v>1300</c:v>
                </c:pt>
                <c:pt idx="13">
                  <c:v>1300</c:v>
                </c:pt>
                <c:pt idx="14">
                  <c:v>1300</c:v>
                </c:pt>
                <c:pt idx="15">
                  <c:v>1300</c:v>
                </c:pt>
                <c:pt idx="16">
                  <c:v>1300</c:v>
                </c:pt>
                <c:pt idx="17">
                  <c:v>1300</c:v>
                </c:pt>
                <c:pt idx="18">
                  <c:v>1300</c:v>
                </c:pt>
                <c:pt idx="19">
                  <c:v>1300</c:v>
                </c:pt>
                <c:pt idx="20">
                  <c:v>1300</c:v>
                </c:pt>
                <c:pt idx="21">
                  <c:v>1300</c:v>
                </c:pt>
                <c:pt idx="22">
                  <c:v>1300</c:v>
                </c:pt>
                <c:pt idx="23">
                  <c:v>1300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9278208"/>
        <c:axId val="99284480"/>
      </c:lineChart>
      <c:catAx>
        <c:axId val="992782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Hours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9284480"/>
        <c:crosses val="autoZero"/>
        <c:auto val="1"/>
        <c:lblAlgn val="ctr"/>
        <c:lblOffset val="100"/>
        <c:noMultiLvlLbl val="0"/>
      </c:catAx>
      <c:valAx>
        <c:axId val="99284480"/>
        <c:scaling>
          <c:orientation val="minMax"/>
          <c:max val="1200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Transactions per Second (TPS)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9278208"/>
        <c:crosses val="autoZero"/>
        <c:crossBetween val="between"/>
        <c:majorUnit val="2000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32190835161998194"/>
          <c:y val="0.11684677476178311"/>
          <c:w val="0.49127724505094322"/>
          <c:h val="7.1515212033892231E-2"/>
        </c:manualLayout>
      </c:layout>
      <c:overlay val="0"/>
      <c:txPr>
        <a:bodyPr/>
        <a:lstStyle/>
        <a:p>
          <a:pPr>
            <a:defRPr sz="1200" b="1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600"/>
            </a:pPr>
            <a:r>
              <a:rPr lang="en-US" sz="1600"/>
              <a:t>100% Read - 20GB data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9.055858181661719E-2"/>
          <c:y val="9.782634165344338E-2"/>
          <c:w val="0.82151370422959435"/>
          <c:h val="0.78327415503420728"/>
        </c:manualLayout>
      </c:layout>
      <c:lineChart>
        <c:grouping val="standard"/>
        <c:varyColors val="0"/>
        <c:ser>
          <c:idx val="0"/>
          <c:order val="0"/>
          <c:tx>
            <c:strRef>
              <c:f>Sheet1!$F$25</c:f>
              <c:strCache>
                <c:ptCount val="1"/>
                <c:pt idx="0">
                  <c:v>db.m1.medium + 200GB standard</c:v>
                </c:pt>
              </c:strCache>
            </c:strRef>
          </c:tx>
          <c:spPr>
            <a:ln w="38100">
              <a:solidFill>
                <a:schemeClr val="accent2"/>
              </a:solidFill>
            </a:ln>
          </c:spPr>
          <c:marker>
            <c:symbol val="none"/>
          </c:marker>
          <c:cat>
            <c:numRef>
              <c:f>Sheet1!$E$26:$E$49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Sheet1!$F$26:$F$49</c:f>
              <c:numCache>
                <c:formatCode>General</c:formatCode>
                <c:ptCount val="24"/>
                <c:pt idx="0">
                  <c:v>1300</c:v>
                </c:pt>
                <c:pt idx="1">
                  <c:v>1300</c:v>
                </c:pt>
                <c:pt idx="2">
                  <c:v>1300</c:v>
                </c:pt>
                <c:pt idx="3">
                  <c:v>1300</c:v>
                </c:pt>
                <c:pt idx="4">
                  <c:v>1300</c:v>
                </c:pt>
                <c:pt idx="5">
                  <c:v>1300</c:v>
                </c:pt>
                <c:pt idx="6">
                  <c:v>1300</c:v>
                </c:pt>
                <c:pt idx="7">
                  <c:v>1300</c:v>
                </c:pt>
                <c:pt idx="8">
                  <c:v>1300</c:v>
                </c:pt>
                <c:pt idx="9">
                  <c:v>1300</c:v>
                </c:pt>
                <c:pt idx="10">
                  <c:v>1300</c:v>
                </c:pt>
                <c:pt idx="11">
                  <c:v>1300</c:v>
                </c:pt>
                <c:pt idx="12">
                  <c:v>1300</c:v>
                </c:pt>
                <c:pt idx="13">
                  <c:v>1300</c:v>
                </c:pt>
                <c:pt idx="14">
                  <c:v>1300</c:v>
                </c:pt>
                <c:pt idx="15">
                  <c:v>1300</c:v>
                </c:pt>
                <c:pt idx="16">
                  <c:v>1300</c:v>
                </c:pt>
                <c:pt idx="17">
                  <c:v>1300</c:v>
                </c:pt>
                <c:pt idx="18">
                  <c:v>1300</c:v>
                </c:pt>
                <c:pt idx="19">
                  <c:v>1300</c:v>
                </c:pt>
                <c:pt idx="20">
                  <c:v>1300</c:v>
                </c:pt>
                <c:pt idx="21">
                  <c:v>1300</c:v>
                </c:pt>
                <c:pt idx="22">
                  <c:v>1300</c:v>
                </c:pt>
                <c:pt idx="23">
                  <c:v>1300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Sheet1!$G$25</c:f>
              <c:strCache>
                <c:ptCount val="1"/>
                <c:pt idx="0">
                  <c:v>db.m3.medium + 200G + 2000 IOPS</c:v>
                </c:pt>
              </c:strCache>
            </c:strRef>
          </c:tx>
          <c:spPr>
            <a:ln w="38100">
              <a:solidFill>
                <a:srgbClr val="B22491"/>
              </a:solidFill>
            </a:ln>
          </c:spPr>
          <c:marker>
            <c:symbol val="none"/>
          </c:marker>
          <c:cat>
            <c:numRef>
              <c:f>Sheet1!$E$26:$E$49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Sheet1!$G$26:$G$49</c:f>
              <c:numCache>
                <c:formatCode>General</c:formatCode>
                <c:ptCount val="24"/>
                <c:pt idx="0">
                  <c:v>2400</c:v>
                </c:pt>
                <c:pt idx="1">
                  <c:v>2400</c:v>
                </c:pt>
                <c:pt idx="2">
                  <c:v>2400</c:v>
                </c:pt>
                <c:pt idx="3">
                  <c:v>2400</c:v>
                </c:pt>
                <c:pt idx="4">
                  <c:v>2400</c:v>
                </c:pt>
                <c:pt idx="5">
                  <c:v>2400</c:v>
                </c:pt>
                <c:pt idx="6">
                  <c:v>2400</c:v>
                </c:pt>
                <c:pt idx="7">
                  <c:v>2400</c:v>
                </c:pt>
                <c:pt idx="8">
                  <c:v>2400</c:v>
                </c:pt>
                <c:pt idx="9">
                  <c:v>2400</c:v>
                </c:pt>
                <c:pt idx="10">
                  <c:v>2400</c:v>
                </c:pt>
                <c:pt idx="11">
                  <c:v>2400</c:v>
                </c:pt>
                <c:pt idx="12">
                  <c:v>2400</c:v>
                </c:pt>
                <c:pt idx="13">
                  <c:v>2400</c:v>
                </c:pt>
                <c:pt idx="14">
                  <c:v>2400</c:v>
                </c:pt>
                <c:pt idx="15">
                  <c:v>2400</c:v>
                </c:pt>
                <c:pt idx="16">
                  <c:v>2400</c:v>
                </c:pt>
                <c:pt idx="17">
                  <c:v>2400</c:v>
                </c:pt>
                <c:pt idx="18">
                  <c:v>2400</c:v>
                </c:pt>
                <c:pt idx="19">
                  <c:v>2400</c:v>
                </c:pt>
                <c:pt idx="20">
                  <c:v>2400</c:v>
                </c:pt>
                <c:pt idx="21">
                  <c:v>2400</c:v>
                </c:pt>
                <c:pt idx="22">
                  <c:v>2400</c:v>
                </c:pt>
                <c:pt idx="23">
                  <c:v>2400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9954944"/>
        <c:axId val="109961216"/>
      </c:lineChart>
      <c:catAx>
        <c:axId val="1099549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Hours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9961216"/>
        <c:crosses val="autoZero"/>
        <c:auto val="1"/>
        <c:lblAlgn val="ctr"/>
        <c:lblOffset val="100"/>
        <c:noMultiLvlLbl val="0"/>
      </c:catAx>
      <c:valAx>
        <c:axId val="109961216"/>
        <c:scaling>
          <c:orientation val="minMax"/>
          <c:max val="1200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Transactions per Second (TPS)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9954944"/>
        <c:crosses val="autoZero"/>
        <c:crossBetween val="between"/>
        <c:majorUnit val="2000"/>
      </c:valAx>
    </c:plotArea>
    <c:legend>
      <c:legendPos val="r"/>
      <c:layout>
        <c:manualLayout>
          <c:xMode val="edge"/>
          <c:yMode val="edge"/>
          <c:x val="0.32190835161998194"/>
          <c:y val="0.11684677476178311"/>
          <c:w val="0.49127724505094322"/>
          <c:h val="0.11268956955181118"/>
        </c:manualLayout>
      </c:layout>
      <c:overlay val="0"/>
      <c:txPr>
        <a:bodyPr/>
        <a:lstStyle/>
        <a:p>
          <a:pPr>
            <a:defRPr sz="1200" b="1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600"/>
            </a:pPr>
            <a:r>
              <a:rPr lang="en-US" sz="1600"/>
              <a:t>100% Read - 20GB data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9.055858181661719E-2"/>
          <c:y val="9.782634165344338E-2"/>
          <c:w val="0.82151370422959435"/>
          <c:h val="0.78327415503420728"/>
        </c:manualLayout>
      </c:layout>
      <c:lineChart>
        <c:grouping val="standard"/>
        <c:varyColors val="0"/>
        <c:ser>
          <c:idx val="0"/>
          <c:order val="0"/>
          <c:tx>
            <c:strRef>
              <c:f>Sheet1!$F$25</c:f>
              <c:strCache>
                <c:ptCount val="1"/>
                <c:pt idx="0">
                  <c:v>db.m1.medium + 200GB standard</c:v>
                </c:pt>
              </c:strCache>
            </c:strRef>
          </c:tx>
          <c:spPr>
            <a:ln w="38100">
              <a:solidFill>
                <a:schemeClr val="accent2"/>
              </a:solidFill>
            </a:ln>
          </c:spPr>
          <c:marker>
            <c:symbol val="none"/>
          </c:marker>
          <c:cat>
            <c:numRef>
              <c:f>Sheet1!$E$26:$E$49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Sheet1!$F$26:$F$49</c:f>
              <c:numCache>
                <c:formatCode>General</c:formatCode>
                <c:ptCount val="24"/>
                <c:pt idx="0">
                  <c:v>1300</c:v>
                </c:pt>
                <c:pt idx="1">
                  <c:v>1300</c:v>
                </c:pt>
                <c:pt idx="2">
                  <c:v>1300</c:v>
                </c:pt>
                <c:pt idx="3">
                  <c:v>1300</c:v>
                </c:pt>
                <c:pt idx="4">
                  <c:v>1300</c:v>
                </c:pt>
                <c:pt idx="5">
                  <c:v>1300</c:v>
                </c:pt>
                <c:pt idx="6">
                  <c:v>1300</c:v>
                </c:pt>
                <c:pt idx="7">
                  <c:v>1300</c:v>
                </c:pt>
                <c:pt idx="8">
                  <c:v>1300</c:v>
                </c:pt>
                <c:pt idx="9">
                  <c:v>1300</c:v>
                </c:pt>
                <c:pt idx="10">
                  <c:v>1300</c:v>
                </c:pt>
                <c:pt idx="11">
                  <c:v>1300</c:v>
                </c:pt>
                <c:pt idx="12">
                  <c:v>1300</c:v>
                </c:pt>
                <c:pt idx="13">
                  <c:v>1300</c:v>
                </c:pt>
                <c:pt idx="14">
                  <c:v>1300</c:v>
                </c:pt>
                <c:pt idx="15">
                  <c:v>1300</c:v>
                </c:pt>
                <c:pt idx="16">
                  <c:v>1300</c:v>
                </c:pt>
                <c:pt idx="17">
                  <c:v>1300</c:v>
                </c:pt>
                <c:pt idx="18">
                  <c:v>1300</c:v>
                </c:pt>
                <c:pt idx="19">
                  <c:v>1300</c:v>
                </c:pt>
                <c:pt idx="20">
                  <c:v>1300</c:v>
                </c:pt>
                <c:pt idx="21">
                  <c:v>1300</c:v>
                </c:pt>
                <c:pt idx="22">
                  <c:v>1300</c:v>
                </c:pt>
                <c:pt idx="23">
                  <c:v>1300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Sheet1!$G$25</c:f>
              <c:strCache>
                <c:ptCount val="1"/>
                <c:pt idx="0">
                  <c:v>db.m3.medium + 200G + 2000 IOPS</c:v>
                </c:pt>
              </c:strCache>
            </c:strRef>
          </c:tx>
          <c:spPr>
            <a:ln w="38100">
              <a:solidFill>
                <a:srgbClr val="B22491"/>
              </a:solidFill>
            </a:ln>
          </c:spPr>
          <c:marker>
            <c:symbol val="none"/>
          </c:marker>
          <c:cat>
            <c:numRef>
              <c:f>Sheet1!$E$26:$E$49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Sheet1!$G$26:$G$49</c:f>
              <c:numCache>
                <c:formatCode>General</c:formatCode>
                <c:ptCount val="24"/>
                <c:pt idx="0">
                  <c:v>2400</c:v>
                </c:pt>
                <c:pt idx="1">
                  <c:v>2400</c:v>
                </c:pt>
                <c:pt idx="2">
                  <c:v>2400</c:v>
                </c:pt>
                <c:pt idx="3">
                  <c:v>2400</c:v>
                </c:pt>
                <c:pt idx="4">
                  <c:v>2400</c:v>
                </c:pt>
                <c:pt idx="5">
                  <c:v>2400</c:v>
                </c:pt>
                <c:pt idx="6">
                  <c:v>2400</c:v>
                </c:pt>
                <c:pt idx="7">
                  <c:v>2400</c:v>
                </c:pt>
                <c:pt idx="8">
                  <c:v>2400</c:v>
                </c:pt>
                <c:pt idx="9">
                  <c:v>2400</c:v>
                </c:pt>
                <c:pt idx="10">
                  <c:v>2400</c:v>
                </c:pt>
                <c:pt idx="11">
                  <c:v>2400</c:v>
                </c:pt>
                <c:pt idx="12">
                  <c:v>2400</c:v>
                </c:pt>
                <c:pt idx="13">
                  <c:v>2400</c:v>
                </c:pt>
                <c:pt idx="14">
                  <c:v>2400</c:v>
                </c:pt>
                <c:pt idx="15">
                  <c:v>2400</c:v>
                </c:pt>
                <c:pt idx="16">
                  <c:v>2400</c:v>
                </c:pt>
                <c:pt idx="17">
                  <c:v>2400</c:v>
                </c:pt>
                <c:pt idx="18">
                  <c:v>2400</c:v>
                </c:pt>
                <c:pt idx="19">
                  <c:v>2400</c:v>
                </c:pt>
                <c:pt idx="20">
                  <c:v>2400</c:v>
                </c:pt>
                <c:pt idx="21">
                  <c:v>2400</c:v>
                </c:pt>
                <c:pt idx="22">
                  <c:v>2400</c:v>
                </c:pt>
                <c:pt idx="23">
                  <c:v>2400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Sheet1!$H$25</c:f>
              <c:strCache>
                <c:ptCount val="1"/>
                <c:pt idx="0">
                  <c:v>db.m3.large + 200G + 2000 IOPS</c:v>
                </c:pt>
              </c:strCache>
            </c:strRef>
          </c:tx>
          <c:spPr>
            <a:ln w="38100">
              <a:solidFill>
                <a:srgbClr val="007CBC"/>
              </a:solidFill>
            </a:ln>
          </c:spPr>
          <c:marker>
            <c:symbol val="none"/>
          </c:marker>
          <c:cat>
            <c:numRef>
              <c:f>Sheet1!$E$26:$E$49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Sheet1!$H$26:$H$49</c:f>
              <c:numCache>
                <c:formatCode>General</c:formatCode>
                <c:ptCount val="24"/>
                <c:pt idx="0">
                  <c:v>3000</c:v>
                </c:pt>
                <c:pt idx="1">
                  <c:v>3000</c:v>
                </c:pt>
                <c:pt idx="2">
                  <c:v>3000</c:v>
                </c:pt>
                <c:pt idx="3">
                  <c:v>3000</c:v>
                </c:pt>
                <c:pt idx="4">
                  <c:v>3000</c:v>
                </c:pt>
                <c:pt idx="5">
                  <c:v>3000</c:v>
                </c:pt>
                <c:pt idx="6">
                  <c:v>3000</c:v>
                </c:pt>
                <c:pt idx="7">
                  <c:v>3000</c:v>
                </c:pt>
                <c:pt idx="8">
                  <c:v>3000</c:v>
                </c:pt>
                <c:pt idx="9">
                  <c:v>3000</c:v>
                </c:pt>
                <c:pt idx="10">
                  <c:v>3000</c:v>
                </c:pt>
                <c:pt idx="11">
                  <c:v>3000</c:v>
                </c:pt>
                <c:pt idx="12">
                  <c:v>3000</c:v>
                </c:pt>
                <c:pt idx="13">
                  <c:v>3000</c:v>
                </c:pt>
                <c:pt idx="14">
                  <c:v>3000</c:v>
                </c:pt>
                <c:pt idx="15">
                  <c:v>3000</c:v>
                </c:pt>
                <c:pt idx="16">
                  <c:v>3000</c:v>
                </c:pt>
                <c:pt idx="17">
                  <c:v>3000</c:v>
                </c:pt>
                <c:pt idx="18">
                  <c:v>3000</c:v>
                </c:pt>
                <c:pt idx="19">
                  <c:v>3000</c:v>
                </c:pt>
                <c:pt idx="20">
                  <c:v>3000</c:v>
                </c:pt>
                <c:pt idx="21">
                  <c:v>3000</c:v>
                </c:pt>
                <c:pt idx="22">
                  <c:v>3000</c:v>
                </c:pt>
                <c:pt idx="23">
                  <c:v>3000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016000"/>
        <c:axId val="110017920"/>
      </c:lineChart>
      <c:catAx>
        <c:axId val="1100160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Hours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0017920"/>
        <c:crosses val="autoZero"/>
        <c:auto val="1"/>
        <c:lblAlgn val="ctr"/>
        <c:lblOffset val="100"/>
        <c:noMultiLvlLbl val="0"/>
      </c:catAx>
      <c:valAx>
        <c:axId val="110017920"/>
        <c:scaling>
          <c:orientation val="minMax"/>
          <c:max val="1200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Transactions per Second (TPS)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0016000"/>
        <c:crosses val="autoZero"/>
        <c:crossBetween val="between"/>
        <c:majorUnit val="2000"/>
      </c:valAx>
    </c:plotArea>
    <c:legend>
      <c:legendPos val="r"/>
      <c:layout>
        <c:manualLayout>
          <c:xMode val="edge"/>
          <c:yMode val="edge"/>
          <c:x val="0.32190835161998194"/>
          <c:y val="0.11684677476178311"/>
          <c:w val="0.49127724505094322"/>
          <c:h val="0.17582358441262022"/>
        </c:manualLayout>
      </c:layout>
      <c:overlay val="0"/>
      <c:txPr>
        <a:bodyPr/>
        <a:lstStyle/>
        <a:p>
          <a:pPr>
            <a:defRPr sz="1200" b="1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600"/>
            </a:pPr>
            <a:r>
              <a:rPr lang="en-US" sz="1600"/>
              <a:t>100% Read - 20GB data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9.055858181661719E-2"/>
          <c:y val="9.782634165344338E-2"/>
          <c:w val="0.82151370422959435"/>
          <c:h val="0.78327415503420728"/>
        </c:manualLayout>
      </c:layout>
      <c:lineChart>
        <c:grouping val="standard"/>
        <c:varyColors val="0"/>
        <c:ser>
          <c:idx val="0"/>
          <c:order val="0"/>
          <c:tx>
            <c:strRef>
              <c:f>Sheet1!$F$25</c:f>
              <c:strCache>
                <c:ptCount val="1"/>
                <c:pt idx="0">
                  <c:v>db.m1.medium + 200GB standard</c:v>
                </c:pt>
              </c:strCache>
            </c:strRef>
          </c:tx>
          <c:spPr>
            <a:ln w="38100">
              <a:solidFill>
                <a:schemeClr val="accent2"/>
              </a:solidFill>
            </a:ln>
          </c:spPr>
          <c:marker>
            <c:symbol val="none"/>
          </c:marker>
          <c:cat>
            <c:numRef>
              <c:f>Sheet1!$E$26:$E$49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Sheet1!$F$26:$F$49</c:f>
              <c:numCache>
                <c:formatCode>General</c:formatCode>
                <c:ptCount val="24"/>
                <c:pt idx="0">
                  <c:v>1300</c:v>
                </c:pt>
                <c:pt idx="1">
                  <c:v>1300</c:v>
                </c:pt>
                <c:pt idx="2">
                  <c:v>1300</c:v>
                </c:pt>
                <c:pt idx="3">
                  <c:v>1300</c:v>
                </c:pt>
                <c:pt idx="4">
                  <c:v>1300</c:v>
                </c:pt>
                <c:pt idx="5">
                  <c:v>1300</c:v>
                </c:pt>
                <c:pt idx="6">
                  <c:v>1300</c:v>
                </c:pt>
                <c:pt idx="7">
                  <c:v>1300</c:v>
                </c:pt>
                <c:pt idx="8">
                  <c:v>1300</c:v>
                </c:pt>
                <c:pt idx="9">
                  <c:v>1300</c:v>
                </c:pt>
                <c:pt idx="10">
                  <c:v>1300</c:v>
                </c:pt>
                <c:pt idx="11">
                  <c:v>1300</c:v>
                </c:pt>
                <c:pt idx="12">
                  <c:v>1300</c:v>
                </c:pt>
                <c:pt idx="13">
                  <c:v>1300</c:v>
                </c:pt>
                <c:pt idx="14">
                  <c:v>1300</c:v>
                </c:pt>
                <c:pt idx="15">
                  <c:v>1300</c:v>
                </c:pt>
                <c:pt idx="16">
                  <c:v>1300</c:v>
                </c:pt>
                <c:pt idx="17">
                  <c:v>1300</c:v>
                </c:pt>
                <c:pt idx="18">
                  <c:v>1300</c:v>
                </c:pt>
                <c:pt idx="19">
                  <c:v>1300</c:v>
                </c:pt>
                <c:pt idx="20">
                  <c:v>1300</c:v>
                </c:pt>
                <c:pt idx="21">
                  <c:v>1300</c:v>
                </c:pt>
                <c:pt idx="22">
                  <c:v>1300</c:v>
                </c:pt>
                <c:pt idx="23">
                  <c:v>1300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Sheet1!$G$25</c:f>
              <c:strCache>
                <c:ptCount val="1"/>
                <c:pt idx="0">
                  <c:v>db.m3.medium + 200G + 2000 IOPS</c:v>
                </c:pt>
              </c:strCache>
            </c:strRef>
          </c:tx>
          <c:spPr>
            <a:ln w="38100">
              <a:solidFill>
                <a:srgbClr val="B22491"/>
              </a:solidFill>
            </a:ln>
          </c:spPr>
          <c:marker>
            <c:symbol val="none"/>
          </c:marker>
          <c:cat>
            <c:numRef>
              <c:f>Sheet1!$E$26:$E$49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Sheet1!$G$26:$G$49</c:f>
              <c:numCache>
                <c:formatCode>General</c:formatCode>
                <c:ptCount val="24"/>
                <c:pt idx="0">
                  <c:v>2400</c:v>
                </c:pt>
                <c:pt idx="1">
                  <c:v>2400</c:v>
                </c:pt>
                <c:pt idx="2">
                  <c:v>2400</c:v>
                </c:pt>
                <c:pt idx="3">
                  <c:v>2400</c:v>
                </c:pt>
                <c:pt idx="4">
                  <c:v>2400</c:v>
                </c:pt>
                <c:pt idx="5">
                  <c:v>2400</c:v>
                </c:pt>
                <c:pt idx="6">
                  <c:v>2400</c:v>
                </c:pt>
                <c:pt idx="7">
                  <c:v>2400</c:v>
                </c:pt>
                <c:pt idx="8">
                  <c:v>2400</c:v>
                </c:pt>
                <c:pt idx="9">
                  <c:v>2400</c:v>
                </c:pt>
                <c:pt idx="10">
                  <c:v>2400</c:v>
                </c:pt>
                <c:pt idx="11">
                  <c:v>2400</c:v>
                </c:pt>
                <c:pt idx="12">
                  <c:v>2400</c:v>
                </c:pt>
                <c:pt idx="13">
                  <c:v>2400</c:v>
                </c:pt>
                <c:pt idx="14">
                  <c:v>2400</c:v>
                </c:pt>
                <c:pt idx="15">
                  <c:v>2400</c:v>
                </c:pt>
                <c:pt idx="16">
                  <c:v>2400</c:v>
                </c:pt>
                <c:pt idx="17">
                  <c:v>2400</c:v>
                </c:pt>
                <c:pt idx="18">
                  <c:v>2400</c:v>
                </c:pt>
                <c:pt idx="19">
                  <c:v>2400</c:v>
                </c:pt>
                <c:pt idx="20">
                  <c:v>2400</c:v>
                </c:pt>
                <c:pt idx="21">
                  <c:v>2400</c:v>
                </c:pt>
                <c:pt idx="22">
                  <c:v>2400</c:v>
                </c:pt>
                <c:pt idx="23">
                  <c:v>2400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Sheet1!$H$25</c:f>
              <c:strCache>
                <c:ptCount val="1"/>
                <c:pt idx="0">
                  <c:v>db.m3.large + 200G + 2000 IOPS</c:v>
                </c:pt>
              </c:strCache>
            </c:strRef>
          </c:tx>
          <c:spPr>
            <a:ln w="38100">
              <a:solidFill>
                <a:srgbClr val="007CBC"/>
              </a:solidFill>
            </a:ln>
          </c:spPr>
          <c:marker>
            <c:symbol val="none"/>
          </c:marker>
          <c:cat>
            <c:numRef>
              <c:f>Sheet1!$E$26:$E$49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Sheet1!$H$26:$H$49</c:f>
              <c:numCache>
                <c:formatCode>General</c:formatCode>
                <c:ptCount val="24"/>
                <c:pt idx="0">
                  <c:v>3000</c:v>
                </c:pt>
                <c:pt idx="1">
                  <c:v>3000</c:v>
                </c:pt>
                <c:pt idx="2">
                  <c:v>3000</c:v>
                </c:pt>
                <c:pt idx="3">
                  <c:v>3000</c:v>
                </c:pt>
                <c:pt idx="4">
                  <c:v>3000</c:v>
                </c:pt>
                <c:pt idx="5">
                  <c:v>3000</c:v>
                </c:pt>
                <c:pt idx="6">
                  <c:v>3000</c:v>
                </c:pt>
                <c:pt idx="7">
                  <c:v>3000</c:v>
                </c:pt>
                <c:pt idx="8">
                  <c:v>3000</c:v>
                </c:pt>
                <c:pt idx="9">
                  <c:v>3000</c:v>
                </c:pt>
                <c:pt idx="10">
                  <c:v>3000</c:v>
                </c:pt>
                <c:pt idx="11">
                  <c:v>3000</c:v>
                </c:pt>
                <c:pt idx="12">
                  <c:v>3000</c:v>
                </c:pt>
                <c:pt idx="13">
                  <c:v>3000</c:v>
                </c:pt>
                <c:pt idx="14">
                  <c:v>3000</c:v>
                </c:pt>
                <c:pt idx="15">
                  <c:v>3000</c:v>
                </c:pt>
                <c:pt idx="16">
                  <c:v>3000</c:v>
                </c:pt>
                <c:pt idx="17">
                  <c:v>3000</c:v>
                </c:pt>
                <c:pt idx="18">
                  <c:v>3000</c:v>
                </c:pt>
                <c:pt idx="19">
                  <c:v>3000</c:v>
                </c:pt>
                <c:pt idx="20">
                  <c:v>3000</c:v>
                </c:pt>
                <c:pt idx="21">
                  <c:v>3000</c:v>
                </c:pt>
                <c:pt idx="22">
                  <c:v>3000</c:v>
                </c:pt>
                <c:pt idx="23">
                  <c:v>3000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Sheet1!$I$25</c:f>
              <c:strCache>
                <c:ptCount val="1"/>
                <c:pt idx="0">
                  <c:v>db.t2.medium + 200GB gp2</c:v>
                </c:pt>
              </c:strCache>
            </c:strRef>
          </c:tx>
          <c:spPr>
            <a:ln w="38100">
              <a:solidFill>
                <a:srgbClr val="92D050"/>
              </a:solidFill>
            </a:ln>
          </c:spPr>
          <c:marker>
            <c:symbol val="none"/>
          </c:marker>
          <c:cat>
            <c:numRef>
              <c:f>Sheet1!$E$26:$E$49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Sheet1!$I$26:$I$49</c:f>
              <c:numCache>
                <c:formatCode>General</c:formatCode>
                <c:ptCount val="24"/>
                <c:pt idx="0">
                  <c:v>3450</c:v>
                </c:pt>
                <c:pt idx="1">
                  <c:v>3450</c:v>
                </c:pt>
                <c:pt idx="2">
                  <c:v>730</c:v>
                </c:pt>
                <c:pt idx="3">
                  <c:v>730</c:v>
                </c:pt>
                <c:pt idx="4">
                  <c:v>730</c:v>
                </c:pt>
                <c:pt idx="5">
                  <c:v>730</c:v>
                </c:pt>
                <c:pt idx="6">
                  <c:v>730</c:v>
                </c:pt>
                <c:pt idx="7">
                  <c:v>730</c:v>
                </c:pt>
                <c:pt idx="8">
                  <c:v>730</c:v>
                </c:pt>
                <c:pt idx="9">
                  <c:v>730</c:v>
                </c:pt>
                <c:pt idx="10">
                  <c:v>730</c:v>
                </c:pt>
                <c:pt idx="11">
                  <c:v>730</c:v>
                </c:pt>
                <c:pt idx="12">
                  <c:v>730</c:v>
                </c:pt>
                <c:pt idx="13">
                  <c:v>730</c:v>
                </c:pt>
                <c:pt idx="14">
                  <c:v>730</c:v>
                </c:pt>
                <c:pt idx="15">
                  <c:v>730</c:v>
                </c:pt>
                <c:pt idx="16">
                  <c:v>730</c:v>
                </c:pt>
                <c:pt idx="17">
                  <c:v>730</c:v>
                </c:pt>
                <c:pt idx="18">
                  <c:v>730</c:v>
                </c:pt>
                <c:pt idx="19">
                  <c:v>730</c:v>
                </c:pt>
                <c:pt idx="20">
                  <c:v>730</c:v>
                </c:pt>
                <c:pt idx="21">
                  <c:v>730</c:v>
                </c:pt>
                <c:pt idx="22">
                  <c:v>730</c:v>
                </c:pt>
                <c:pt idx="23">
                  <c:v>730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7827840"/>
        <c:axId val="117846400"/>
      </c:lineChart>
      <c:catAx>
        <c:axId val="1178278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Hours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7846400"/>
        <c:crosses val="autoZero"/>
        <c:auto val="1"/>
        <c:lblAlgn val="ctr"/>
        <c:lblOffset val="100"/>
        <c:noMultiLvlLbl val="0"/>
      </c:catAx>
      <c:valAx>
        <c:axId val="117846400"/>
        <c:scaling>
          <c:orientation val="minMax"/>
          <c:max val="1200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Transactions per Second (TPS)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7827840"/>
        <c:crosses val="autoZero"/>
        <c:crossBetween val="between"/>
        <c:majorUnit val="2000"/>
      </c:valAx>
    </c:plotArea>
    <c:legend>
      <c:legendPos val="r"/>
      <c:layout>
        <c:manualLayout>
          <c:xMode val="edge"/>
          <c:yMode val="edge"/>
          <c:x val="0.32190835161998194"/>
          <c:y val="0.11684677476178311"/>
          <c:w val="0.49127724505094322"/>
          <c:h val="0.24993742794487434"/>
        </c:manualLayout>
      </c:layout>
      <c:overlay val="0"/>
      <c:txPr>
        <a:bodyPr/>
        <a:lstStyle/>
        <a:p>
          <a:pPr>
            <a:defRPr sz="1200" b="1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600"/>
            </a:pPr>
            <a:r>
              <a:rPr lang="en-US" sz="1600"/>
              <a:t>100% Read - 20GB data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9.055858181661719E-2"/>
          <c:y val="9.782634165344338E-2"/>
          <c:w val="0.82151370422959435"/>
          <c:h val="0.78327415503420728"/>
        </c:manualLayout>
      </c:layout>
      <c:lineChart>
        <c:grouping val="standard"/>
        <c:varyColors val="0"/>
        <c:ser>
          <c:idx val="0"/>
          <c:order val="0"/>
          <c:tx>
            <c:strRef>
              <c:f>Sheet1!$F$25</c:f>
              <c:strCache>
                <c:ptCount val="1"/>
                <c:pt idx="0">
                  <c:v>db.m1.medium + 200GB standard</c:v>
                </c:pt>
              </c:strCache>
            </c:strRef>
          </c:tx>
          <c:spPr>
            <a:ln w="38100">
              <a:solidFill>
                <a:schemeClr val="accent2"/>
              </a:solidFill>
            </a:ln>
          </c:spPr>
          <c:marker>
            <c:symbol val="none"/>
          </c:marker>
          <c:cat>
            <c:numRef>
              <c:f>Sheet1!$E$26:$E$49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Sheet1!$F$26:$F$49</c:f>
              <c:numCache>
                <c:formatCode>General</c:formatCode>
                <c:ptCount val="24"/>
                <c:pt idx="0">
                  <c:v>1300</c:v>
                </c:pt>
                <c:pt idx="1">
                  <c:v>1300</c:v>
                </c:pt>
                <c:pt idx="2">
                  <c:v>1300</c:v>
                </c:pt>
                <c:pt idx="3">
                  <c:v>1300</c:v>
                </c:pt>
                <c:pt idx="4">
                  <c:v>1300</c:v>
                </c:pt>
                <c:pt idx="5">
                  <c:v>1300</c:v>
                </c:pt>
                <c:pt idx="6">
                  <c:v>1300</c:v>
                </c:pt>
                <c:pt idx="7">
                  <c:v>1300</c:v>
                </c:pt>
                <c:pt idx="8">
                  <c:v>1300</c:v>
                </c:pt>
                <c:pt idx="9">
                  <c:v>1300</c:v>
                </c:pt>
                <c:pt idx="10">
                  <c:v>1300</c:v>
                </c:pt>
                <c:pt idx="11">
                  <c:v>1300</c:v>
                </c:pt>
                <c:pt idx="12">
                  <c:v>1300</c:v>
                </c:pt>
                <c:pt idx="13">
                  <c:v>1300</c:v>
                </c:pt>
                <c:pt idx="14">
                  <c:v>1300</c:v>
                </c:pt>
                <c:pt idx="15">
                  <c:v>1300</c:v>
                </c:pt>
                <c:pt idx="16">
                  <c:v>1300</c:v>
                </c:pt>
                <c:pt idx="17">
                  <c:v>1300</c:v>
                </c:pt>
                <c:pt idx="18">
                  <c:v>1300</c:v>
                </c:pt>
                <c:pt idx="19">
                  <c:v>1300</c:v>
                </c:pt>
                <c:pt idx="20">
                  <c:v>1300</c:v>
                </c:pt>
                <c:pt idx="21">
                  <c:v>1300</c:v>
                </c:pt>
                <c:pt idx="22">
                  <c:v>1300</c:v>
                </c:pt>
                <c:pt idx="23">
                  <c:v>1300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Sheet1!$G$25</c:f>
              <c:strCache>
                <c:ptCount val="1"/>
                <c:pt idx="0">
                  <c:v>db.m3.medium + 200G + 2000 IOPS</c:v>
                </c:pt>
              </c:strCache>
            </c:strRef>
          </c:tx>
          <c:spPr>
            <a:ln w="38100">
              <a:solidFill>
                <a:srgbClr val="B22491"/>
              </a:solidFill>
            </a:ln>
          </c:spPr>
          <c:marker>
            <c:symbol val="none"/>
          </c:marker>
          <c:cat>
            <c:numRef>
              <c:f>Sheet1!$E$26:$E$49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Sheet1!$G$26:$G$49</c:f>
              <c:numCache>
                <c:formatCode>General</c:formatCode>
                <c:ptCount val="24"/>
                <c:pt idx="0">
                  <c:v>2400</c:v>
                </c:pt>
                <c:pt idx="1">
                  <c:v>2400</c:v>
                </c:pt>
                <c:pt idx="2">
                  <c:v>2400</c:v>
                </c:pt>
                <c:pt idx="3">
                  <c:v>2400</c:v>
                </c:pt>
                <c:pt idx="4">
                  <c:v>2400</c:v>
                </c:pt>
                <c:pt idx="5">
                  <c:v>2400</c:v>
                </c:pt>
                <c:pt idx="6">
                  <c:v>2400</c:v>
                </c:pt>
                <c:pt idx="7">
                  <c:v>2400</c:v>
                </c:pt>
                <c:pt idx="8">
                  <c:v>2400</c:v>
                </c:pt>
                <c:pt idx="9">
                  <c:v>2400</c:v>
                </c:pt>
                <c:pt idx="10">
                  <c:v>2400</c:v>
                </c:pt>
                <c:pt idx="11">
                  <c:v>2400</c:v>
                </c:pt>
                <c:pt idx="12">
                  <c:v>2400</c:v>
                </c:pt>
                <c:pt idx="13">
                  <c:v>2400</c:v>
                </c:pt>
                <c:pt idx="14">
                  <c:v>2400</c:v>
                </c:pt>
                <c:pt idx="15">
                  <c:v>2400</c:v>
                </c:pt>
                <c:pt idx="16">
                  <c:v>2400</c:v>
                </c:pt>
                <c:pt idx="17">
                  <c:v>2400</c:v>
                </c:pt>
                <c:pt idx="18">
                  <c:v>2400</c:v>
                </c:pt>
                <c:pt idx="19">
                  <c:v>2400</c:v>
                </c:pt>
                <c:pt idx="20">
                  <c:v>2400</c:v>
                </c:pt>
                <c:pt idx="21">
                  <c:v>2400</c:v>
                </c:pt>
                <c:pt idx="22">
                  <c:v>2400</c:v>
                </c:pt>
                <c:pt idx="23">
                  <c:v>2400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Sheet1!$H$25</c:f>
              <c:strCache>
                <c:ptCount val="1"/>
                <c:pt idx="0">
                  <c:v>db.m3.large + 200G + 2000 IOPS</c:v>
                </c:pt>
              </c:strCache>
            </c:strRef>
          </c:tx>
          <c:spPr>
            <a:ln w="38100">
              <a:solidFill>
                <a:srgbClr val="007CBC"/>
              </a:solidFill>
            </a:ln>
          </c:spPr>
          <c:marker>
            <c:symbol val="none"/>
          </c:marker>
          <c:cat>
            <c:numRef>
              <c:f>Sheet1!$E$26:$E$49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Sheet1!$H$26:$H$49</c:f>
              <c:numCache>
                <c:formatCode>General</c:formatCode>
                <c:ptCount val="24"/>
                <c:pt idx="0">
                  <c:v>3000</c:v>
                </c:pt>
                <c:pt idx="1">
                  <c:v>3000</c:v>
                </c:pt>
                <c:pt idx="2">
                  <c:v>3000</c:v>
                </c:pt>
                <c:pt idx="3">
                  <c:v>3000</c:v>
                </c:pt>
                <c:pt idx="4">
                  <c:v>3000</c:v>
                </c:pt>
                <c:pt idx="5">
                  <c:v>3000</c:v>
                </c:pt>
                <c:pt idx="6">
                  <c:v>3000</c:v>
                </c:pt>
                <c:pt idx="7">
                  <c:v>3000</c:v>
                </c:pt>
                <c:pt idx="8">
                  <c:v>3000</c:v>
                </c:pt>
                <c:pt idx="9">
                  <c:v>3000</c:v>
                </c:pt>
                <c:pt idx="10">
                  <c:v>3000</c:v>
                </c:pt>
                <c:pt idx="11">
                  <c:v>3000</c:v>
                </c:pt>
                <c:pt idx="12">
                  <c:v>3000</c:v>
                </c:pt>
                <c:pt idx="13">
                  <c:v>3000</c:v>
                </c:pt>
                <c:pt idx="14">
                  <c:v>3000</c:v>
                </c:pt>
                <c:pt idx="15">
                  <c:v>3000</c:v>
                </c:pt>
                <c:pt idx="16">
                  <c:v>3000</c:v>
                </c:pt>
                <c:pt idx="17">
                  <c:v>3000</c:v>
                </c:pt>
                <c:pt idx="18">
                  <c:v>3000</c:v>
                </c:pt>
                <c:pt idx="19">
                  <c:v>3000</c:v>
                </c:pt>
                <c:pt idx="20">
                  <c:v>3000</c:v>
                </c:pt>
                <c:pt idx="21">
                  <c:v>3000</c:v>
                </c:pt>
                <c:pt idx="22">
                  <c:v>3000</c:v>
                </c:pt>
                <c:pt idx="23">
                  <c:v>3000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Sheet1!$I$25</c:f>
              <c:strCache>
                <c:ptCount val="1"/>
                <c:pt idx="0">
                  <c:v>db.t2.medium + 200GB gp2</c:v>
                </c:pt>
              </c:strCache>
            </c:strRef>
          </c:tx>
          <c:spPr>
            <a:ln w="38100">
              <a:solidFill>
                <a:srgbClr val="92D050"/>
              </a:solidFill>
            </a:ln>
          </c:spPr>
          <c:marker>
            <c:symbol val="none"/>
          </c:marker>
          <c:cat>
            <c:numRef>
              <c:f>Sheet1!$E$26:$E$49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Sheet1!$I$26:$I$49</c:f>
              <c:numCache>
                <c:formatCode>General</c:formatCode>
                <c:ptCount val="24"/>
                <c:pt idx="0">
                  <c:v>3450</c:v>
                </c:pt>
                <c:pt idx="1">
                  <c:v>3450</c:v>
                </c:pt>
                <c:pt idx="2">
                  <c:v>730</c:v>
                </c:pt>
                <c:pt idx="3">
                  <c:v>730</c:v>
                </c:pt>
                <c:pt idx="4">
                  <c:v>730</c:v>
                </c:pt>
                <c:pt idx="5">
                  <c:v>730</c:v>
                </c:pt>
                <c:pt idx="6">
                  <c:v>730</c:v>
                </c:pt>
                <c:pt idx="7">
                  <c:v>730</c:v>
                </c:pt>
                <c:pt idx="8">
                  <c:v>730</c:v>
                </c:pt>
                <c:pt idx="9">
                  <c:v>730</c:v>
                </c:pt>
                <c:pt idx="10">
                  <c:v>730</c:v>
                </c:pt>
                <c:pt idx="11">
                  <c:v>730</c:v>
                </c:pt>
                <c:pt idx="12">
                  <c:v>730</c:v>
                </c:pt>
                <c:pt idx="13">
                  <c:v>730</c:v>
                </c:pt>
                <c:pt idx="14">
                  <c:v>730</c:v>
                </c:pt>
                <c:pt idx="15">
                  <c:v>730</c:v>
                </c:pt>
                <c:pt idx="16">
                  <c:v>730</c:v>
                </c:pt>
                <c:pt idx="17">
                  <c:v>730</c:v>
                </c:pt>
                <c:pt idx="18">
                  <c:v>730</c:v>
                </c:pt>
                <c:pt idx="19">
                  <c:v>730</c:v>
                </c:pt>
                <c:pt idx="20">
                  <c:v>730</c:v>
                </c:pt>
                <c:pt idx="21">
                  <c:v>730</c:v>
                </c:pt>
                <c:pt idx="22">
                  <c:v>730</c:v>
                </c:pt>
                <c:pt idx="23">
                  <c:v>730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1238784"/>
        <c:axId val="201245056"/>
      </c:lineChart>
      <c:catAx>
        <c:axId val="2012387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Hours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1245056"/>
        <c:crosses val="autoZero"/>
        <c:auto val="1"/>
        <c:lblAlgn val="ctr"/>
        <c:lblOffset val="100"/>
        <c:noMultiLvlLbl val="0"/>
      </c:catAx>
      <c:valAx>
        <c:axId val="201245056"/>
        <c:scaling>
          <c:orientation val="minMax"/>
          <c:max val="1200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Transactions per Second (TPS)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1238784"/>
        <c:crosses val="autoZero"/>
        <c:crossBetween val="between"/>
        <c:majorUnit val="2000"/>
      </c:valAx>
    </c:plotArea>
    <c:legend>
      <c:legendPos val="r"/>
      <c:layout>
        <c:manualLayout>
          <c:xMode val="edge"/>
          <c:yMode val="edge"/>
          <c:x val="0.32190835161998194"/>
          <c:y val="0.11684677476178311"/>
          <c:w val="0.49127724505094322"/>
          <c:h val="0.24993742794487434"/>
        </c:manualLayout>
      </c:layout>
      <c:overlay val="0"/>
      <c:txPr>
        <a:bodyPr/>
        <a:lstStyle/>
        <a:p>
          <a:pPr>
            <a:defRPr sz="1200" b="1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600"/>
            </a:pPr>
            <a:r>
              <a:rPr lang="en-US" sz="1600"/>
              <a:t>100% Read - 20GB data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9.055858181661719E-2"/>
          <c:y val="9.782634165344338E-2"/>
          <c:w val="0.82151370422959435"/>
          <c:h val="0.78327415503420728"/>
        </c:manualLayout>
      </c:layout>
      <c:lineChart>
        <c:grouping val="standard"/>
        <c:varyColors val="0"/>
        <c:ser>
          <c:idx val="0"/>
          <c:order val="0"/>
          <c:tx>
            <c:strRef>
              <c:f>Sheet1!$F$25</c:f>
              <c:strCache>
                <c:ptCount val="1"/>
                <c:pt idx="0">
                  <c:v>db.m1.medium + 200GB standard</c:v>
                </c:pt>
              </c:strCache>
            </c:strRef>
          </c:tx>
          <c:spPr>
            <a:ln w="38100">
              <a:solidFill>
                <a:schemeClr val="accent2"/>
              </a:solidFill>
            </a:ln>
          </c:spPr>
          <c:marker>
            <c:symbol val="none"/>
          </c:marker>
          <c:cat>
            <c:numRef>
              <c:f>Sheet1!$E$26:$E$49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Sheet1!$F$26:$F$49</c:f>
              <c:numCache>
                <c:formatCode>General</c:formatCode>
                <c:ptCount val="24"/>
                <c:pt idx="0">
                  <c:v>1300</c:v>
                </c:pt>
                <c:pt idx="1">
                  <c:v>1300</c:v>
                </c:pt>
                <c:pt idx="2">
                  <c:v>1300</c:v>
                </c:pt>
                <c:pt idx="3">
                  <c:v>1300</c:v>
                </c:pt>
                <c:pt idx="4">
                  <c:v>1300</c:v>
                </c:pt>
                <c:pt idx="5">
                  <c:v>1300</c:v>
                </c:pt>
                <c:pt idx="6">
                  <c:v>1300</c:v>
                </c:pt>
                <c:pt idx="7">
                  <c:v>1300</c:v>
                </c:pt>
                <c:pt idx="8">
                  <c:v>1300</c:v>
                </c:pt>
                <c:pt idx="9">
                  <c:v>1300</c:v>
                </c:pt>
                <c:pt idx="10">
                  <c:v>1300</c:v>
                </c:pt>
                <c:pt idx="11">
                  <c:v>1300</c:v>
                </c:pt>
                <c:pt idx="12">
                  <c:v>1300</c:v>
                </c:pt>
                <c:pt idx="13">
                  <c:v>1300</c:v>
                </c:pt>
                <c:pt idx="14">
                  <c:v>1300</c:v>
                </c:pt>
                <c:pt idx="15">
                  <c:v>1300</c:v>
                </c:pt>
                <c:pt idx="16">
                  <c:v>1300</c:v>
                </c:pt>
                <c:pt idx="17">
                  <c:v>1300</c:v>
                </c:pt>
                <c:pt idx="18">
                  <c:v>1300</c:v>
                </c:pt>
                <c:pt idx="19">
                  <c:v>1300</c:v>
                </c:pt>
                <c:pt idx="20">
                  <c:v>1300</c:v>
                </c:pt>
                <c:pt idx="21">
                  <c:v>1300</c:v>
                </c:pt>
                <c:pt idx="22">
                  <c:v>1300</c:v>
                </c:pt>
                <c:pt idx="23">
                  <c:v>1300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Sheet1!$G$25</c:f>
              <c:strCache>
                <c:ptCount val="1"/>
                <c:pt idx="0">
                  <c:v>db.m3.medium + 200G + 2000 IOPS</c:v>
                </c:pt>
              </c:strCache>
            </c:strRef>
          </c:tx>
          <c:spPr>
            <a:ln w="38100">
              <a:solidFill>
                <a:srgbClr val="B22491"/>
              </a:solidFill>
            </a:ln>
          </c:spPr>
          <c:marker>
            <c:symbol val="none"/>
          </c:marker>
          <c:cat>
            <c:numRef>
              <c:f>Sheet1!$E$26:$E$49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Sheet1!$G$26:$G$49</c:f>
              <c:numCache>
                <c:formatCode>General</c:formatCode>
                <c:ptCount val="24"/>
                <c:pt idx="0">
                  <c:v>2400</c:v>
                </c:pt>
                <c:pt idx="1">
                  <c:v>2400</c:v>
                </c:pt>
                <c:pt idx="2">
                  <c:v>2400</c:v>
                </c:pt>
                <c:pt idx="3">
                  <c:v>2400</c:v>
                </c:pt>
                <c:pt idx="4">
                  <c:v>2400</c:v>
                </c:pt>
                <c:pt idx="5">
                  <c:v>2400</c:v>
                </c:pt>
                <c:pt idx="6">
                  <c:v>2400</c:v>
                </c:pt>
                <c:pt idx="7">
                  <c:v>2400</c:v>
                </c:pt>
                <c:pt idx="8">
                  <c:v>2400</c:v>
                </c:pt>
                <c:pt idx="9">
                  <c:v>2400</c:v>
                </c:pt>
                <c:pt idx="10">
                  <c:v>2400</c:v>
                </c:pt>
                <c:pt idx="11">
                  <c:v>2400</c:v>
                </c:pt>
                <c:pt idx="12">
                  <c:v>2400</c:v>
                </c:pt>
                <c:pt idx="13">
                  <c:v>2400</c:v>
                </c:pt>
                <c:pt idx="14">
                  <c:v>2400</c:v>
                </c:pt>
                <c:pt idx="15">
                  <c:v>2400</c:v>
                </c:pt>
                <c:pt idx="16">
                  <c:v>2400</c:v>
                </c:pt>
                <c:pt idx="17">
                  <c:v>2400</c:v>
                </c:pt>
                <c:pt idx="18">
                  <c:v>2400</c:v>
                </c:pt>
                <c:pt idx="19">
                  <c:v>2400</c:v>
                </c:pt>
                <c:pt idx="20">
                  <c:v>2400</c:v>
                </c:pt>
                <c:pt idx="21">
                  <c:v>2400</c:v>
                </c:pt>
                <c:pt idx="22">
                  <c:v>2400</c:v>
                </c:pt>
                <c:pt idx="23">
                  <c:v>2400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Sheet1!$H$25</c:f>
              <c:strCache>
                <c:ptCount val="1"/>
                <c:pt idx="0">
                  <c:v>db.m3.large + 200G + 2000 IOPS</c:v>
                </c:pt>
              </c:strCache>
            </c:strRef>
          </c:tx>
          <c:spPr>
            <a:ln w="38100">
              <a:solidFill>
                <a:srgbClr val="007CBC"/>
              </a:solidFill>
            </a:ln>
          </c:spPr>
          <c:marker>
            <c:symbol val="none"/>
          </c:marker>
          <c:cat>
            <c:numRef>
              <c:f>Sheet1!$E$26:$E$49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Sheet1!$H$26:$H$49</c:f>
              <c:numCache>
                <c:formatCode>General</c:formatCode>
                <c:ptCount val="24"/>
                <c:pt idx="0">
                  <c:v>3000</c:v>
                </c:pt>
                <c:pt idx="1">
                  <c:v>3000</c:v>
                </c:pt>
                <c:pt idx="2">
                  <c:v>3000</c:v>
                </c:pt>
                <c:pt idx="3">
                  <c:v>3000</c:v>
                </c:pt>
                <c:pt idx="4">
                  <c:v>3000</c:v>
                </c:pt>
                <c:pt idx="5">
                  <c:v>3000</c:v>
                </c:pt>
                <c:pt idx="6">
                  <c:v>3000</c:v>
                </c:pt>
                <c:pt idx="7">
                  <c:v>3000</c:v>
                </c:pt>
                <c:pt idx="8">
                  <c:v>3000</c:v>
                </c:pt>
                <c:pt idx="9">
                  <c:v>3000</c:v>
                </c:pt>
                <c:pt idx="10">
                  <c:v>3000</c:v>
                </c:pt>
                <c:pt idx="11">
                  <c:v>3000</c:v>
                </c:pt>
                <c:pt idx="12">
                  <c:v>3000</c:v>
                </c:pt>
                <c:pt idx="13">
                  <c:v>3000</c:v>
                </c:pt>
                <c:pt idx="14">
                  <c:v>3000</c:v>
                </c:pt>
                <c:pt idx="15">
                  <c:v>3000</c:v>
                </c:pt>
                <c:pt idx="16">
                  <c:v>3000</c:v>
                </c:pt>
                <c:pt idx="17">
                  <c:v>3000</c:v>
                </c:pt>
                <c:pt idx="18">
                  <c:v>3000</c:v>
                </c:pt>
                <c:pt idx="19">
                  <c:v>3000</c:v>
                </c:pt>
                <c:pt idx="20">
                  <c:v>3000</c:v>
                </c:pt>
                <c:pt idx="21">
                  <c:v>3000</c:v>
                </c:pt>
                <c:pt idx="22">
                  <c:v>3000</c:v>
                </c:pt>
                <c:pt idx="23">
                  <c:v>3000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Sheet1!$I$25</c:f>
              <c:strCache>
                <c:ptCount val="1"/>
                <c:pt idx="0">
                  <c:v>db.t2.medium + 200GB gp2</c:v>
                </c:pt>
              </c:strCache>
            </c:strRef>
          </c:tx>
          <c:spPr>
            <a:ln w="38100">
              <a:solidFill>
                <a:srgbClr val="92D050"/>
              </a:solidFill>
            </a:ln>
          </c:spPr>
          <c:marker>
            <c:symbol val="none"/>
          </c:marker>
          <c:cat>
            <c:numRef>
              <c:f>Sheet1!$E$26:$E$49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Sheet1!$I$26:$I$49</c:f>
              <c:numCache>
                <c:formatCode>General</c:formatCode>
                <c:ptCount val="24"/>
                <c:pt idx="0">
                  <c:v>3450</c:v>
                </c:pt>
                <c:pt idx="1">
                  <c:v>3450</c:v>
                </c:pt>
                <c:pt idx="2">
                  <c:v>730</c:v>
                </c:pt>
                <c:pt idx="3">
                  <c:v>730</c:v>
                </c:pt>
                <c:pt idx="4">
                  <c:v>730</c:v>
                </c:pt>
                <c:pt idx="5">
                  <c:v>730</c:v>
                </c:pt>
                <c:pt idx="6">
                  <c:v>730</c:v>
                </c:pt>
                <c:pt idx="7">
                  <c:v>730</c:v>
                </c:pt>
                <c:pt idx="8">
                  <c:v>730</c:v>
                </c:pt>
                <c:pt idx="9">
                  <c:v>730</c:v>
                </c:pt>
                <c:pt idx="10">
                  <c:v>730</c:v>
                </c:pt>
                <c:pt idx="11">
                  <c:v>730</c:v>
                </c:pt>
                <c:pt idx="12">
                  <c:v>730</c:v>
                </c:pt>
                <c:pt idx="13">
                  <c:v>730</c:v>
                </c:pt>
                <c:pt idx="14">
                  <c:v>730</c:v>
                </c:pt>
                <c:pt idx="15">
                  <c:v>730</c:v>
                </c:pt>
                <c:pt idx="16">
                  <c:v>730</c:v>
                </c:pt>
                <c:pt idx="17">
                  <c:v>730</c:v>
                </c:pt>
                <c:pt idx="18">
                  <c:v>730</c:v>
                </c:pt>
                <c:pt idx="19">
                  <c:v>730</c:v>
                </c:pt>
                <c:pt idx="20">
                  <c:v>730</c:v>
                </c:pt>
                <c:pt idx="21">
                  <c:v>730</c:v>
                </c:pt>
                <c:pt idx="22">
                  <c:v>730</c:v>
                </c:pt>
                <c:pt idx="23">
                  <c:v>730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Sheet1!$J$25</c:f>
              <c:strCache>
                <c:ptCount val="1"/>
                <c:pt idx="0">
                  <c:v>db.t2.medium + 1TB gp2</c:v>
                </c:pt>
              </c:strCache>
            </c:strRef>
          </c:tx>
          <c:spPr>
            <a:ln w="38100">
              <a:solidFill>
                <a:srgbClr val="595959"/>
              </a:solidFill>
            </a:ln>
          </c:spPr>
          <c:marker>
            <c:symbol val="none"/>
          </c:marker>
          <c:cat>
            <c:numRef>
              <c:f>Sheet1!$E$26:$E$49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Sheet1!$J$26:$J$49</c:f>
              <c:numCache>
                <c:formatCode>General</c:formatCode>
                <c:ptCount val="24"/>
                <c:pt idx="0">
                  <c:v>6000</c:v>
                </c:pt>
                <c:pt idx="1">
                  <c:v>6000</c:v>
                </c:pt>
                <c:pt idx="2">
                  <c:v>3800</c:v>
                </c:pt>
                <c:pt idx="3">
                  <c:v>3800</c:v>
                </c:pt>
                <c:pt idx="4">
                  <c:v>3800</c:v>
                </c:pt>
                <c:pt idx="5">
                  <c:v>3800</c:v>
                </c:pt>
                <c:pt idx="6">
                  <c:v>3800</c:v>
                </c:pt>
                <c:pt idx="7">
                  <c:v>3800</c:v>
                </c:pt>
                <c:pt idx="8">
                  <c:v>3800</c:v>
                </c:pt>
                <c:pt idx="9">
                  <c:v>3800</c:v>
                </c:pt>
                <c:pt idx="10">
                  <c:v>3800</c:v>
                </c:pt>
                <c:pt idx="11">
                  <c:v>3800</c:v>
                </c:pt>
                <c:pt idx="12">
                  <c:v>3800</c:v>
                </c:pt>
                <c:pt idx="13">
                  <c:v>3800</c:v>
                </c:pt>
                <c:pt idx="14">
                  <c:v>3800</c:v>
                </c:pt>
                <c:pt idx="15">
                  <c:v>3800</c:v>
                </c:pt>
                <c:pt idx="16">
                  <c:v>3800</c:v>
                </c:pt>
                <c:pt idx="17">
                  <c:v>2200</c:v>
                </c:pt>
                <c:pt idx="18">
                  <c:v>2200</c:v>
                </c:pt>
                <c:pt idx="19">
                  <c:v>2200</c:v>
                </c:pt>
                <c:pt idx="20">
                  <c:v>2200</c:v>
                </c:pt>
                <c:pt idx="21">
                  <c:v>2200</c:v>
                </c:pt>
                <c:pt idx="22">
                  <c:v>2200</c:v>
                </c:pt>
                <c:pt idx="23">
                  <c:v>2200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2138112"/>
        <c:axId val="132140032"/>
      </c:lineChart>
      <c:catAx>
        <c:axId val="1321381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Hours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32140032"/>
        <c:crosses val="autoZero"/>
        <c:auto val="1"/>
        <c:lblAlgn val="ctr"/>
        <c:lblOffset val="100"/>
        <c:noMultiLvlLbl val="0"/>
      </c:catAx>
      <c:valAx>
        <c:axId val="132140032"/>
        <c:scaling>
          <c:orientation val="minMax"/>
          <c:max val="1200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Transactions per Second (TPS)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32138112"/>
        <c:crosses val="autoZero"/>
        <c:crossBetween val="between"/>
        <c:majorUnit val="2000"/>
      </c:valAx>
    </c:plotArea>
    <c:legend>
      <c:legendPos val="r"/>
      <c:layout>
        <c:manualLayout>
          <c:xMode val="edge"/>
          <c:yMode val="edge"/>
          <c:x val="0.32190835161998194"/>
          <c:y val="0.11684677476178311"/>
          <c:w val="0.49127724505094322"/>
          <c:h val="0.29934665696637708"/>
        </c:manualLayout>
      </c:layout>
      <c:overlay val="0"/>
      <c:txPr>
        <a:bodyPr/>
        <a:lstStyle/>
        <a:p>
          <a:pPr>
            <a:defRPr sz="1200" b="1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600"/>
            </a:pPr>
            <a:r>
              <a:rPr lang="en-US" sz="1600"/>
              <a:t>100% Read - 20GB data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9.055858181661719E-2"/>
          <c:y val="9.782634165344338E-2"/>
          <c:w val="0.82151370422959435"/>
          <c:h val="0.78327415503420728"/>
        </c:manualLayout>
      </c:layout>
      <c:lineChart>
        <c:grouping val="standard"/>
        <c:varyColors val="0"/>
        <c:ser>
          <c:idx val="0"/>
          <c:order val="0"/>
          <c:tx>
            <c:strRef>
              <c:f>Sheet1!$F$25</c:f>
              <c:strCache>
                <c:ptCount val="1"/>
                <c:pt idx="0">
                  <c:v>db.m1.medium + 200GB standard</c:v>
                </c:pt>
              </c:strCache>
            </c:strRef>
          </c:tx>
          <c:spPr>
            <a:ln w="38100">
              <a:solidFill>
                <a:schemeClr val="accent2"/>
              </a:solidFill>
            </a:ln>
          </c:spPr>
          <c:marker>
            <c:symbol val="none"/>
          </c:marker>
          <c:cat>
            <c:numRef>
              <c:f>Sheet1!$E$26:$E$49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Sheet1!$F$26:$F$49</c:f>
              <c:numCache>
                <c:formatCode>General</c:formatCode>
                <c:ptCount val="24"/>
                <c:pt idx="0">
                  <c:v>1300</c:v>
                </c:pt>
                <c:pt idx="1">
                  <c:v>1300</c:v>
                </c:pt>
                <c:pt idx="2">
                  <c:v>1300</c:v>
                </c:pt>
                <c:pt idx="3">
                  <c:v>1300</c:v>
                </c:pt>
                <c:pt idx="4">
                  <c:v>1300</c:v>
                </c:pt>
                <c:pt idx="5">
                  <c:v>1300</c:v>
                </c:pt>
                <c:pt idx="6">
                  <c:v>1300</c:v>
                </c:pt>
                <c:pt idx="7">
                  <c:v>1300</c:v>
                </c:pt>
                <c:pt idx="8">
                  <c:v>1300</c:v>
                </c:pt>
                <c:pt idx="9">
                  <c:v>1300</c:v>
                </c:pt>
                <c:pt idx="10">
                  <c:v>1300</c:v>
                </c:pt>
                <c:pt idx="11">
                  <c:v>1300</c:v>
                </c:pt>
                <c:pt idx="12">
                  <c:v>1300</c:v>
                </c:pt>
                <c:pt idx="13">
                  <c:v>1300</c:v>
                </c:pt>
                <c:pt idx="14">
                  <c:v>1300</c:v>
                </c:pt>
                <c:pt idx="15">
                  <c:v>1300</c:v>
                </c:pt>
                <c:pt idx="16">
                  <c:v>1300</c:v>
                </c:pt>
                <c:pt idx="17">
                  <c:v>1300</c:v>
                </c:pt>
                <c:pt idx="18">
                  <c:v>1300</c:v>
                </c:pt>
                <c:pt idx="19">
                  <c:v>1300</c:v>
                </c:pt>
                <c:pt idx="20">
                  <c:v>1300</c:v>
                </c:pt>
                <c:pt idx="21">
                  <c:v>1300</c:v>
                </c:pt>
                <c:pt idx="22">
                  <c:v>1300</c:v>
                </c:pt>
                <c:pt idx="23">
                  <c:v>1300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Sheet1!$G$25</c:f>
              <c:strCache>
                <c:ptCount val="1"/>
                <c:pt idx="0">
                  <c:v>db.m3.medium + 200G + 2000 IOPS</c:v>
                </c:pt>
              </c:strCache>
            </c:strRef>
          </c:tx>
          <c:spPr>
            <a:ln w="38100">
              <a:solidFill>
                <a:srgbClr val="B22491"/>
              </a:solidFill>
            </a:ln>
          </c:spPr>
          <c:marker>
            <c:symbol val="none"/>
          </c:marker>
          <c:cat>
            <c:numRef>
              <c:f>Sheet1!$E$26:$E$49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Sheet1!$G$26:$G$49</c:f>
              <c:numCache>
                <c:formatCode>General</c:formatCode>
                <c:ptCount val="24"/>
                <c:pt idx="0">
                  <c:v>2400</c:v>
                </c:pt>
                <c:pt idx="1">
                  <c:v>2400</c:v>
                </c:pt>
                <c:pt idx="2">
                  <c:v>2400</c:v>
                </c:pt>
                <c:pt idx="3">
                  <c:v>2400</c:v>
                </c:pt>
                <c:pt idx="4">
                  <c:v>2400</c:v>
                </c:pt>
                <c:pt idx="5">
                  <c:v>2400</c:v>
                </c:pt>
                <c:pt idx="6">
                  <c:v>2400</c:v>
                </c:pt>
                <c:pt idx="7">
                  <c:v>2400</c:v>
                </c:pt>
                <c:pt idx="8">
                  <c:v>2400</c:v>
                </c:pt>
                <c:pt idx="9">
                  <c:v>2400</c:v>
                </c:pt>
                <c:pt idx="10">
                  <c:v>2400</c:v>
                </c:pt>
                <c:pt idx="11">
                  <c:v>2400</c:v>
                </c:pt>
                <c:pt idx="12">
                  <c:v>2400</c:v>
                </c:pt>
                <c:pt idx="13">
                  <c:v>2400</c:v>
                </c:pt>
                <c:pt idx="14">
                  <c:v>2400</c:v>
                </c:pt>
                <c:pt idx="15">
                  <c:v>2400</c:v>
                </c:pt>
                <c:pt idx="16">
                  <c:v>2400</c:v>
                </c:pt>
                <c:pt idx="17">
                  <c:v>2400</c:v>
                </c:pt>
                <c:pt idx="18">
                  <c:v>2400</c:v>
                </c:pt>
                <c:pt idx="19">
                  <c:v>2400</c:v>
                </c:pt>
                <c:pt idx="20">
                  <c:v>2400</c:v>
                </c:pt>
                <c:pt idx="21">
                  <c:v>2400</c:v>
                </c:pt>
                <c:pt idx="22">
                  <c:v>2400</c:v>
                </c:pt>
                <c:pt idx="23">
                  <c:v>2400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Sheet1!$H$25</c:f>
              <c:strCache>
                <c:ptCount val="1"/>
                <c:pt idx="0">
                  <c:v>db.m3.large + 200G + 2000 IOPS</c:v>
                </c:pt>
              </c:strCache>
            </c:strRef>
          </c:tx>
          <c:spPr>
            <a:ln w="38100">
              <a:solidFill>
                <a:srgbClr val="007CBC"/>
              </a:solidFill>
            </a:ln>
          </c:spPr>
          <c:marker>
            <c:symbol val="none"/>
          </c:marker>
          <c:cat>
            <c:numRef>
              <c:f>Sheet1!$E$26:$E$49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Sheet1!$H$26:$H$49</c:f>
              <c:numCache>
                <c:formatCode>General</c:formatCode>
                <c:ptCount val="24"/>
                <c:pt idx="0">
                  <c:v>3000</c:v>
                </c:pt>
                <c:pt idx="1">
                  <c:v>3000</c:v>
                </c:pt>
                <c:pt idx="2">
                  <c:v>3000</c:v>
                </c:pt>
                <c:pt idx="3">
                  <c:v>3000</c:v>
                </c:pt>
                <c:pt idx="4">
                  <c:v>3000</c:v>
                </c:pt>
                <c:pt idx="5">
                  <c:v>3000</c:v>
                </c:pt>
                <c:pt idx="6">
                  <c:v>3000</c:v>
                </c:pt>
                <c:pt idx="7">
                  <c:v>3000</c:v>
                </c:pt>
                <c:pt idx="8">
                  <c:v>3000</c:v>
                </c:pt>
                <c:pt idx="9">
                  <c:v>3000</c:v>
                </c:pt>
                <c:pt idx="10">
                  <c:v>3000</c:v>
                </c:pt>
                <c:pt idx="11">
                  <c:v>3000</c:v>
                </c:pt>
                <c:pt idx="12">
                  <c:v>3000</c:v>
                </c:pt>
                <c:pt idx="13">
                  <c:v>3000</c:v>
                </c:pt>
                <c:pt idx="14">
                  <c:v>3000</c:v>
                </c:pt>
                <c:pt idx="15">
                  <c:v>3000</c:v>
                </c:pt>
                <c:pt idx="16">
                  <c:v>3000</c:v>
                </c:pt>
                <c:pt idx="17">
                  <c:v>3000</c:v>
                </c:pt>
                <c:pt idx="18">
                  <c:v>3000</c:v>
                </c:pt>
                <c:pt idx="19">
                  <c:v>3000</c:v>
                </c:pt>
                <c:pt idx="20">
                  <c:v>3000</c:v>
                </c:pt>
                <c:pt idx="21">
                  <c:v>3000</c:v>
                </c:pt>
                <c:pt idx="22">
                  <c:v>3000</c:v>
                </c:pt>
                <c:pt idx="23">
                  <c:v>3000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Sheet1!$I$25</c:f>
              <c:strCache>
                <c:ptCount val="1"/>
                <c:pt idx="0">
                  <c:v>db.t2.medium + 200GB gp2</c:v>
                </c:pt>
              </c:strCache>
            </c:strRef>
          </c:tx>
          <c:spPr>
            <a:ln w="38100">
              <a:solidFill>
                <a:srgbClr val="92D050"/>
              </a:solidFill>
            </a:ln>
          </c:spPr>
          <c:marker>
            <c:symbol val="none"/>
          </c:marker>
          <c:cat>
            <c:numRef>
              <c:f>Sheet1!$E$26:$E$49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Sheet1!$I$26:$I$49</c:f>
              <c:numCache>
                <c:formatCode>General</c:formatCode>
                <c:ptCount val="24"/>
                <c:pt idx="0">
                  <c:v>3450</c:v>
                </c:pt>
                <c:pt idx="1">
                  <c:v>3450</c:v>
                </c:pt>
                <c:pt idx="2">
                  <c:v>730</c:v>
                </c:pt>
                <c:pt idx="3">
                  <c:v>730</c:v>
                </c:pt>
                <c:pt idx="4">
                  <c:v>730</c:v>
                </c:pt>
                <c:pt idx="5">
                  <c:v>730</c:v>
                </c:pt>
                <c:pt idx="6">
                  <c:v>730</c:v>
                </c:pt>
                <c:pt idx="7">
                  <c:v>730</c:v>
                </c:pt>
                <c:pt idx="8">
                  <c:v>730</c:v>
                </c:pt>
                <c:pt idx="9">
                  <c:v>730</c:v>
                </c:pt>
                <c:pt idx="10">
                  <c:v>730</c:v>
                </c:pt>
                <c:pt idx="11">
                  <c:v>730</c:v>
                </c:pt>
                <c:pt idx="12">
                  <c:v>730</c:v>
                </c:pt>
                <c:pt idx="13">
                  <c:v>730</c:v>
                </c:pt>
                <c:pt idx="14">
                  <c:v>730</c:v>
                </c:pt>
                <c:pt idx="15">
                  <c:v>730</c:v>
                </c:pt>
                <c:pt idx="16">
                  <c:v>730</c:v>
                </c:pt>
                <c:pt idx="17">
                  <c:v>730</c:v>
                </c:pt>
                <c:pt idx="18">
                  <c:v>730</c:v>
                </c:pt>
                <c:pt idx="19">
                  <c:v>730</c:v>
                </c:pt>
                <c:pt idx="20">
                  <c:v>730</c:v>
                </c:pt>
                <c:pt idx="21">
                  <c:v>730</c:v>
                </c:pt>
                <c:pt idx="22">
                  <c:v>730</c:v>
                </c:pt>
                <c:pt idx="23">
                  <c:v>730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Sheet1!$J$25</c:f>
              <c:strCache>
                <c:ptCount val="1"/>
                <c:pt idx="0">
                  <c:v>db.t2.medium + 1TB gp2</c:v>
                </c:pt>
              </c:strCache>
            </c:strRef>
          </c:tx>
          <c:spPr>
            <a:ln w="38100">
              <a:solidFill>
                <a:srgbClr val="595959"/>
              </a:solidFill>
            </a:ln>
          </c:spPr>
          <c:marker>
            <c:symbol val="none"/>
          </c:marker>
          <c:cat>
            <c:numRef>
              <c:f>Sheet1!$E$26:$E$49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Sheet1!$J$26:$J$49</c:f>
              <c:numCache>
                <c:formatCode>General</c:formatCode>
                <c:ptCount val="24"/>
                <c:pt idx="0">
                  <c:v>6000</c:v>
                </c:pt>
                <c:pt idx="1">
                  <c:v>6000</c:v>
                </c:pt>
                <c:pt idx="2">
                  <c:v>3800</c:v>
                </c:pt>
                <c:pt idx="3">
                  <c:v>3800</c:v>
                </c:pt>
                <c:pt idx="4">
                  <c:v>3800</c:v>
                </c:pt>
                <c:pt idx="5">
                  <c:v>3800</c:v>
                </c:pt>
                <c:pt idx="6">
                  <c:v>3800</c:v>
                </c:pt>
                <c:pt idx="7">
                  <c:v>3800</c:v>
                </c:pt>
                <c:pt idx="8">
                  <c:v>3800</c:v>
                </c:pt>
                <c:pt idx="9">
                  <c:v>3800</c:v>
                </c:pt>
                <c:pt idx="10">
                  <c:v>3800</c:v>
                </c:pt>
                <c:pt idx="11">
                  <c:v>3800</c:v>
                </c:pt>
                <c:pt idx="12">
                  <c:v>3800</c:v>
                </c:pt>
                <c:pt idx="13">
                  <c:v>3800</c:v>
                </c:pt>
                <c:pt idx="14">
                  <c:v>3800</c:v>
                </c:pt>
                <c:pt idx="15">
                  <c:v>3800</c:v>
                </c:pt>
                <c:pt idx="16">
                  <c:v>3800</c:v>
                </c:pt>
                <c:pt idx="17">
                  <c:v>2200</c:v>
                </c:pt>
                <c:pt idx="18">
                  <c:v>2200</c:v>
                </c:pt>
                <c:pt idx="19">
                  <c:v>2200</c:v>
                </c:pt>
                <c:pt idx="20">
                  <c:v>2200</c:v>
                </c:pt>
                <c:pt idx="21">
                  <c:v>2200</c:v>
                </c:pt>
                <c:pt idx="22">
                  <c:v>2200</c:v>
                </c:pt>
                <c:pt idx="23">
                  <c:v>2200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1710208"/>
        <c:axId val="201786112"/>
      </c:lineChart>
      <c:catAx>
        <c:axId val="2017102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Hours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1786112"/>
        <c:crosses val="autoZero"/>
        <c:auto val="1"/>
        <c:lblAlgn val="ctr"/>
        <c:lblOffset val="100"/>
        <c:noMultiLvlLbl val="0"/>
      </c:catAx>
      <c:valAx>
        <c:axId val="201786112"/>
        <c:scaling>
          <c:orientation val="minMax"/>
          <c:max val="1200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Transactions per Second (TPS)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1710208"/>
        <c:crosses val="autoZero"/>
        <c:crossBetween val="between"/>
        <c:majorUnit val="2000"/>
      </c:valAx>
    </c:plotArea>
    <c:legend>
      <c:legendPos val="r"/>
      <c:layout>
        <c:manualLayout>
          <c:xMode val="edge"/>
          <c:yMode val="edge"/>
          <c:x val="0.32190835161998194"/>
          <c:y val="0.11684677476178311"/>
          <c:w val="0.49127724505094322"/>
          <c:h val="0.29934665696637708"/>
        </c:manualLayout>
      </c:layout>
      <c:overlay val="0"/>
      <c:txPr>
        <a:bodyPr/>
        <a:lstStyle/>
        <a:p>
          <a:pPr>
            <a:defRPr sz="1200" b="1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600"/>
            </a:pPr>
            <a:r>
              <a:rPr lang="en-US" sz="1600"/>
              <a:t>100% Read - 20GB data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9.055858181661719E-2"/>
          <c:y val="9.782634165344338E-2"/>
          <c:w val="0.82151370422959435"/>
          <c:h val="0.78327415503420728"/>
        </c:manualLayout>
      </c:layout>
      <c:lineChart>
        <c:grouping val="standard"/>
        <c:varyColors val="0"/>
        <c:ser>
          <c:idx val="0"/>
          <c:order val="0"/>
          <c:tx>
            <c:strRef>
              <c:f>Sheet1!$F$25</c:f>
              <c:strCache>
                <c:ptCount val="1"/>
                <c:pt idx="0">
                  <c:v>db.m1.medium + 200GB standard</c:v>
                </c:pt>
              </c:strCache>
            </c:strRef>
          </c:tx>
          <c:spPr>
            <a:ln w="38100">
              <a:solidFill>
                <a:schemeClr val="accent2"/>
              </a:solidFill>
            </a:ln>
          </c:spPr>
          <c:marker>
            <c:symbol val="none"/>
          </c:marker>
          <c:cat>
            <c:numRef>
              <c:f>Sheet1!$E$26:$E$49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Sheet1!$F$26:$F$49</c:f>
              <c:numCache>
                <c:formatCode>General</c:formatCode>
                <c:ptCount val="24"/>
                <c:pt idx="0">
                  <c:v>1300</c:v>
                </c:pt>
                <c:pt idx="1">
                  <c:v>1300</c:v>
                </c:pt>
                <c:pt idx="2">
                  <c:v>1300</c:v>
                </c:pt>
                <c:pt idx="3">
                  <c:v>1300</c:v>
                </c:pt>
                <c:pt idx="4">
                  <c:v>1300</c:v>
                </c:pt>
                <c:pt idx="5">
                  <c:v>1300</c:v>
                </c:pt>
                <c:pt idx="6">
                  <c:v>1300</c:v>
                </c:pt>
                <c:pt idx="7">
                  <c:v>1300</c:v>
                </c:pt>
                <c:pt idx="8">
                  <c:v>1300</c:v>
                </c:pt>
                <c:pt idx="9">
                  <c:v>1300</c:v>
                </c:pt>
                <c:pt idx="10">
                  <c:v>1300</c:v>
                </c:pt>
                <c:pt idx="11">
                  <c:v>1300</c:v>
                </c:pt>
                <c:pt idx="12">
                  <c:v>1300</c:v>
                </c:pt>
                <c:pt idx="13">
                  <c:v>1300</c:v>
                </c:pt>
                <c:pt idx="14">
                  <c:v>1300</c:v>
                </c:pt>
                <c:pt idx="15">
                  <c:v>1300</c:v>
                </c:pt>
                <c:pt idx="16">
                  <c:v>1300</c:v>
                </c:pt>
                <c:pt idx="17">
                  <c:v>1300</c:v>
                </c:pt>
                <c:pt idx="18">
                  <c:v>1300</c:v>
                </c:pt>
                <c:pt idx="19">
                  <c:v>1300</c:v>
                </c:pt>
                <c:pt idx="20">
                  <c:v>1300</c:v>
                </c:pt>
                <c:pt idx="21">
                  <c:v>1300</c:v>
                </c:pt>
                <c:pt idx="22">
                  <c:v>1300</c:v>
                </c:pt>
                <c:pt idx="23">
                  <c:v>1300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Sheet1!$G$25</c:f>
              <c:strCache>
                <c:ptCount val="1"/>
                <c:pt idx="0">
                  <c:v>db.m3.medium + 200G + 2000 IOPS</c:v>
                </c:pt>
              </c:strCache>
            </c:strRef>
          </c:tx>
          <c:spPr>
            <a:ln w="38100">
              <a:solidFill>
                <a:srgbClr val="B22491"/>
              </a:solidFill>
            </a:ln>
          </c:spPr>
          <c:marker>
            <c:symbol val="none"/>
          </c:marker>
          <c:cat>
            <c:numRef>
              <c:f>Sheet1!$E$26:$E$49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Sheet1!$G$26:$G$49</c:f>
              <c:numCache>
                <c:formatCode>General</c:formatCode>
                <c:ptCount val="24"/>
                <c:pt idx="0">
                  <c:v>2400</c:v>
                </c:pt>
                <c:pt idx="1">
                  <c:v>2400</c:v>
                </c:pt>
                <c:pt idx="2">
                  <c:v>2400</c:v>
                </c:pt>
                <c:pt idx="3">
                  <c:v>2400</c:v>
                </c:pt>
                <c:pt idx="4">
                  <c:v>2400</c:v>
                </c:pt>
                <c:pt idx="5">
                  <c:v>2400</c:v>
                </c:pt>
                <c:pt idx="6">
                  <c:v>2400</c:v>
                </c:pt>
                <c:pt idx="7">
                  <c:v>2400</c:v>
                </c:pt>
                <c:pt idx="8">
                  <c:v>2400</c:v>
                </c:pt>
                <c:pt idx="9">
                  <c:v>2400</c:v>
                </c:pt>
                <c:pt idx="10">
                  <c:v>2400</c:v>
                </c:pt>
                <c:pt idx="11">
                  <c:v>2400</c:v>
                </c:pt>
                <c:pt idx="12">
                  <c:v>2400</c:v>
                </c:pt>
                <c:pt idx="13">
                  <c:v>2400</c:v>
                </c:pt>
                <c:pt idx="14">
                  <c:v>2400</c:v>
                </c:pt>
                <c:pt idx="15">
                  <c:v>2400</c:v>
                </c:pt>
                <c:pt idx="16">
                  <c:v>2400</c:v>
                </c:pt>
                <c:pt idx="17">
                  <c:v>2400</c:v>
                </c:pt>
                <c:pt idx="18">
                  <c:v>2400</c:v>
                </c:pt>
                <c:pt idx="19">
                  <c:v>2400</c:v>
                </c:pt>
                <c:pt idx="20">
                  <c:v>2400</c:v>
                </c:pt>
                <c:pt idx="21">
                  <c:v>2400</c:v>
                </c:pt>
                <c:pt idx="22">
                  <c:v>2400</c:v>
                </c:pt>
                <c:pt idx="23">
                  <c:v>2400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Sheet1!$H$25</c:f>
              <c:strCache>
                <c:ptCount val="1"/>
                <c:pt idx="0">
                  <c:v>db.m3.large + 200G + 2000 IOPS</c:v>
                </c:pt>
              </c:strCache>
            </c:strRef>
          </c:tx>
          <c:spPr>
            <a:ln w="38100">
              <a:solidFill>
                <a:srgbClr val="007CBC"/>
              </a:solidFill>
            </a:ln>
          </c:spPr>
          <c:marker>
            <c:symbol val="none"/>
          </c:marker>
          <c:cat>
            <c:numRef>
              <c:f>Sheet1!$E$26:$E$49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Sheet1!$H$26:$H$49</c:f>
              <c:numCache>
                <c:formatCode>General</c:formatCode>
                <c:ptCount val="24"/>
                <c:pt idx="0">
                  <c:v>3000</c:v>
                </c:pt>
                <c:pt idx="1">
                  <c:v>3000</c:v>
                </c:pt>
                <c:pt idx="2">
                  <c:v>3000</c:v>
                </c:pt>
                <c:pt idx="3">
                  <c:v>3000</c:v>
                </c:pt>
                <c:pt idx="4">
                  <c:v>3000</c:v>
                </c:pt>
                <c:pt idx="5">
                  <c:v>3000</c:v>
                </c:pt>
                <c:pt idx="6">
                  <c:v>3000</c:v>
                </c:pt>
                <c:pt idx="7">
                  <c:v>3000</c:v>
                </c:pt>
                <c:pt idx="8">
                  <c:v>3000</c:v>
                </c:pt>
                <c:pt idx="9">
                  <c:v>3000</c:v>
                </c:pt>
                <c:pt idx="10">
                  <c:v>3000</c:v>
                </c:pt>
                <c:pt idx="11">
                  <c:v>3000</c:v>
                </c:pt>
                <c:pt idx="12">
                  <c:v>3000</c:v>
                </c:pt>
                <c:pt idx="13">
                  <c:v>3000</c:v>
                </c:pt>
                <c:pt idx="14">
                  <c:v>3000</c:v>
                </c:pt>
                <c:pt idx="15">
                  <c:v>3000</c:v>
                </c:pt>
                <c:pt idx="16">
                  <c:v>3000</c:v>
                </c:pt>
                <c:pt idx="17">
                  <c:v>3000</c:v>
                </c:pt>
                <c:pt idx="18">
                  <c:v>3000</c:v>
                </c:pt>
                <c:pt idx="19">
                  <c:v>3000</c:v>
                </c:pt>
                <c:pt idx="20">
                  <c:v>3000</c:v>
                </c:pt>
                <c:pt idx="21">
                  <c:v>3000</c:v>
                </c:pt>
                <c:pt idx="22">
                  <c:v>3000</c:v>
                </c:pt>
                <c:pt idx="23">
                  <c:v>3000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Sheet1!$I$25</c:f>
              <c:strCache>
                <c:ptCount val="1"/>
                <c:pt idx="0">
                  <c:v>db.t2.medium + 200GB gp2</c:v>
                </c:pt>
              </c:strCache>
            </c:strRef>
          </c:tx>
          <c:spPr>
            <a:ln w="38100">
              <a:solidFill>
                <a:srgbClr val="92D050"/>
              </a:solidFill>
            </a:ln>
          </c:spPr>
          <c:marker>
            <c:symbol val="none"/>
          </c:marker>
          <c:cat>
            <c:numRef>
              <c:f>Sheet1!$E$26:$E$49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Sheet1!$I$26:$I$49</c:f>
              <c:numCache>
                <c:formatCode>General</c:formatCode>
                <c:ptCount val="24"/>
                <c:pt idx="0">
                  <c:v>3450</c:v>
                </c:pt>
                <c:pt idx="1">
                  <c:v>3450</c:v>
                </c:pt>
                <c:pt idx="2">
                  <c:v>730</c:v>
                </c:pt>
                <c:pt idx="3">
                  <c:v>730</c:v>
                </c:pt>
                <c:pt idx="4">
                  <c:v>730</c:v>
                </c:pt>
                <c:pt idx="5">
                  <c:v>730</c:v>
                </c:pt>
                <c:pt idx="6">
                  <c:v>730</c:v>
                </c:pt>
                <c:pt idx="7">
                  <c:v>730</c:v>
                </c:pt>
                <c:pt idx="8">
                  <c:v>730</c:v>
                </c:pt>
                <c:pt idx="9">
                  <c:v>730</c:v>
                </c:pt>
                <c:pt idx="10">
                  <c:v>730</c:v>
                </c:pt>
                <c:pt idx="11">
                  <c:v>730</c:v>
                </c:pt>
                <c:pt idx="12">
                  <c:v>730</c:v>
                </c:pt>
                <c:pt idx="13">
                  <c:v>730</c:v>
                </c:pt>
                <c:pt idx="14">
                  <c:v>730</c:v>
                </c:pt>
                <c:pt idx="15">
                  <c:v>730</c:v>
                </c:pt>
                <c:pt idx="16">
                  <c:v>730</c:v>
                </c:pt>
                <c:pt idx="17">
                  <c:v>730</c:v>
                </c:pt>
                <c:pt idx="18">
                  <c:v>730</c:v>
                </c:pt>
                <c:pt idx="19">
                  <c:v>730</c:v>
                </c:pt>
                <c:pt idx="20">
                  <c:v>730</c:v>
                </c:pt>
                <c:pt idx="21">
                  <c:v>730</c:v>
                </c:pt>
                <c:pt idx="22">
                  <c:v>730</c:v>
                </c:pt>
                <c:pt idx="23">
                  <c:v>730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Sheet1!$J$25</c:f>
              <c:strCache>
                <c:ptCount val="1"/>
                <c:pt idx="0">
                  <c:v>db.t2.medium + 1TB gp2</c:v>
                </c:pt>
              </c:strCache>
            </c:strRef>
          </c:tx>
          <c:spPr>
            <a:ln w="38100">
              <a:solidFill>
                <a:srgbClr val="595959"/>
              </a:solidFill>
            </a:ln>
          </c:spPr>
          <c:marker>
            <c:symbol val="none"/>
          </c:marker>
          <c:cat>
            <c:numRef>
              <c:f>Sheet1!$E$26:$E$49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Sheet1!$J$26:$J$49</c:f>
              <c:numCache>
                <c:formatCode>General</c:formatCode>
                <c:ptCount val="24"/>
                <c:pt idx="0">
                  <c:v>6000</c:v>
                </c:pt>
                <c:pt idx="1">
                  <c:v>6000</c:v>
                </c:pt>
                <c:pt idx="2">
                  <c:v>3800</c:v>
                </c:pt>
                <c:pt idx="3">
                  <c:v>3800</c:v>
                </c:pt>
                <c:pt idx="4">
                  <c:v>3800</c:v>
                </c:pt>
                <c:pt idx="5">
                  <c:v>3800</c:v>
                </c:pt>
                <c:pt idx="6">
                  <c:v>3800</c:v>
                </c:pt>
                <c:pt idx="7">
                  <c:v>3800</c:v>
                </c:pt>
                <c:pt idx="8">
                  <c:v>3800</c:v>
                </c:pt>
                <c:pt idx="9">
                  <c:v>3800</c:v>
                </c:pt>
                <c:pt idx="10">
                  <c:v>3800</c:v>
                </c:pt>
                <c:pt idx="11">
                  <c:v>3800</c:v>
                </c:pt>
                <c:pt idx="12">
                  <c:v>3800</c:v>
                </c:pt>
                <c:pt idx="13">
                  <c:v>3800</c:v>
                </c:pt>
                <c:pt idx="14">
                  <c:v>3800</c:v>
                </c:pt>
                <c:pt idx="15">
                  <c:v>3800</c:v>
                </c:pt>
                <c:pt idx="16">
                  <c:v>3800</c:v>
                </c:pt>
                <c:pt idx="17">
                  <c:v>2200</c:v>
                </c:pt>
                <c:pt idx="18">
                  <c:v>2200</c:v>
                </c:pt>
                <c:pt idx="19">
                  <c:v>2200</c:v>
                </c:pt>
                <c:pt idx="20">
                  <c:v>2200</c:v>
                </c:pt>
                <c:pt idx="21">
                  <c:v>2200</c:v>
                </c:pt>
                <c:pt idx="22">
                  <c:v>2200</c:v>
                </c:pt>
                <c:pt idx="23">
                  <c:v>2200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Sheet1!$K$25</c:f>
              <c:strCache>
                <c:ptCount val="1"/>
                <c:pt idx="0">
                  <c:v>db.t2.large + 1TB gp2</c:v>
                </c:pt>
              </c:strCache>
            </c:strRef>
          </c:tx>
          <c:spPr>
            <a:ln w="38100">
              <a:solidFill>
                <a:srgbClr val="FF0000"/>
              </a:solidFill>
            </a:ln>
          </c:spPr>
          <c:marker>
            <c:symbol val="none"/>
          </c:marker>
          <c:val>
            <c:numRef>
              <c:f>Sheet1!$K$26:$K$49</c:f>
              <c:numCache>
                <c:formatCode>General</c:formatCode>
                <c:ptCount val="24"/>
                <c:pt idx="0">
                  <c:v>12000</c:v>
                </c:pt>
                <c:pt idx="1">
                  <c:v>9600</c:v>
                </c:pt>
                <c:pt idx="2">
                  <c:v>4700</c:v>
                </c:pt>
                <c:pt idx="3">
                  <c:v>4700</c:v>
                </c:pt>
                <c:pt idx="4">
                  <c:v>4700</c:v>
                </c:pt>
                <c:pt idx="5">
                  <c:v>4700</c:v>
                </c:pt>
                <c:pt idx="6">
                  <c:v>4700</c:v>
                </c:pt>
                <c:pt idx="7">
                  <c:v>4700</c:v>
                </c:pt>
                <c:pt idx="8">
                  <c:v>4700</c:v>
                </c:pt>
                <c:pt idx="9">
                  <c:v>4700</c:v>
                </c:pt>
                <c:pt idx="10">
                  <c:v>4700</c:v>
                </c:pt>
                <c:pt idx="11">
                  <c:v>4700</c:v>
                </c:pt>
                <c:pt idx="12">
                  <c:v>4700</c:v>
                </c:pt>
                <c:pt idx="13">
                  <c:v>4700</c:v>
                </c:pt>
                <c:pt idx="14">
                  <c:v>4700</c:v>
                </c:pt>
                <c:pt idx="15">
                  <c:v>4700</c:v>
                </c:pt>
                <c:pt idx="16">
                  <c:v>4700</c:v>
                </c:pt>
                <c:pt idx="17">
                  <c:v>4700</c:v>
                </c:pt>
                <c:pt idx="18">
                  <c:v>4700</c:v>
                </c:pt>
                <c:pt idx="19">
                  <c:v>4700</c:v>
                </c:pt>
                <c:pt idx="20">
                  <c:v>4700</c:v>
                </c:pt>
                <c:pt idx="21">
                  <c:v>4400</c:v>
                </c:pt>
                <c:pt idx="22">
                  <c:v>4400</c:v>
                </c:pt>
                <c:pt idx="23">
                  <c:v>4400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1872512"/>
        <c:axId val="201874432"/>
      </c:lineChart>
      <c:catAx>
        <c:axId val="2018725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Hours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1874432"/>
        <c:crosses val="autoZero"/>
        <c:auto val="1"/>
        <c:lblAlgn val="ctr"/>
        <c:lblOffset val="100"/>
        <c:noMultiLvlLbl val="0"/>
      </c:catAx>
      <c:valAx>
        <c:axId val="201874432"/>
        <c:scaling>
          <c:orientation val="minMax"/>
          <c:max val="1200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Transactions per Second (TPS)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1872512"/>
        <c:crosses val="autoZero"/>
        <c:crossBetween val="between"/>
        <c:majorUnit val="2000"/>
      </c:valAx>
    </c:plotArea>
    <c:legend>
      <c:legendPos val="r"/>
      <c:layout>
        <c:manualLayout>
          <c:xMode val="edge"/>
          <c:yMode val="edge"/>
          <c:x val="0.32190835161998194"/>
          <c:y val="0.11684677476178311"/>
          <c:w val="0.49127724505094322"/>
          <c:h val="0.35150084315574104"/>
        </c:manualLayout>
      </c:layout>
      <c:overlay val="0"/>
      <c:txPr>
        <a:bodyPr/>
        <a:lstStyle/>
        <a:p>
          <a:pPr>
            <a:defRPr sz="1200" b="1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848252653144271"/>
          <c:y val="2.7618208171739725E-2"/>
          <c:w val="0.86524816568681129"/>
          <c:h val="0.83047146158968932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Connections!$C$1</c:f>
              <c:strCache>
                <c:ptCount val="1"/>
                <c:pt idx="0">
                  <c:v>Old</c:v>
                </c:pt>
              </c:strCache>
            </c:strRef>
          </c:tx>
          <c:invertIfNegative val="0"/>
          <c:cat>
            <c:strRef>
              <c:f>Connections!$A$2:$A$19</c:f>
              <c:strCache>
                <c:ptCount val="18"/>
                <c:pt idx="0">
                  <c:v>t2.micro</c:v>
                </c:pt>
                <c:pt idx="1">
                  <c:v>t2.small</c:v>
                </c:pt>
                <c:pt idx="2">
                  <c:v>t2.medium</c:v>
                </c:pt>
                <c:pt idx="3">
                  <c:v>t2.large</c:v>
                </c:pt>
                <c:pt idx="4">
                  <c:v>m3.medium</c:v>
                </c:pt>
                <c:pt idx="5">
                  <c:v>m3.large</c:v>
                </c:pt>
                <c:pt idx="6">
                  <c:v>m3.xlarge</c:v>
                </c:pt>
                <c:pt idx="7">
                  <c:v>m3.2xlarge</c:v>
                </c:pt>
                <c:pt idx="8">
                  <c:v>m4.large</c:v>
                </c:pt>
                <c:pt idx="9">
                  <c:v>m4.xlarge</c:v>
                </c:pt>
                <c:pt idx="10">
                  <c:v>m4.2xlarge</c:v>
                </c:pt>
                <c:pt idx="11">
                  <c:v>m4.4xlarge</c:v>
                </c:pt>
                <c:pt idx="12">
                  <c:v>m4.10xlarge</c:v>
                </c:pt>
                <c:pt idx="13">
                  <c:v>r3.large</c:v>
                </c:pt>
                <c:pt idx="14">
                  <c:v>r3.4xlarge</c:v>
                </c:pt>
                <c:pt idx="15">
                  <c:v>r3.4xlarge</c:v>
                </c:pt>
                <c:pt idx="16">
                  <c:v>r3.4xlarge</c:v>
                </c:pt>
                <c:pt idx="17">
                  <c:v>r3.8xlarge</c:v>
                </c:pt>
              </c:strCache>
            </c:strRef>
          </c:cat>
          <c:val>
            <c:numRef>
              <c:f>Connections!$C$2:$C$19</c:f>
              <c:numCache>
                <c:formatCode>_(* #,##0_);_(* \(#,##0\);_(* "-"??_);_(@_)</c:formatCode>
                <c:ptCount val="18"/>
                <c:pt idx="0">
                  <c:v>34.133333333333333</c:v>
                </c:pt>
                <c:pt idx="1">
                  <c:v>68.266666666666666</c:v>
                </c:pt>
                <c:pt idx="2">
                  <c:v>136.53333333333333</c:v>
                </c:pt>
                <c:pt idx="3">
                  <c:v>273.06666666666666</c:v>
                </c:pt>
                <c:pt idx="4">
                  <c:v>128</c:v>
                </c:pt>
                <c:pt idx="5">
                  <c:v>256</c:v>
                </c:pt>
                <c:pt idx="6">
                  <c:v>512</c:v>
                </c:pt>
                <c:pt idx="7">
                  <c:v>1024</c:v>
                </c:pt>
                <c:pt idx="8">
                  <c:v>273.06666666666666</c:v>
                </c:pt>
                <c:pt idx="9">
                  <c:v>546.13333333333333</c:v>
                </c:pt>
                <c:pt idx="10">
                  <c:v>1092.2666666666667</c:v>
                </c:pt>
                <c:pt idx="11">
                  <c:v>2184.5333333333333</c:v>
                </c:pt>
                <c:pt idx="12">
                  <c:v>5461.333333333333</c:v>
                </c:pt>
                <c:pt idx="13">
                  <c:v>512</c:v>
                </c:pt>
                <c:pt idx="14">
                  <c:v>1041.0666666666666</c:v>
                </c:pt>
                <c:pt idx="15">
                  <c:v>2082.1333333333332</c:v>
                </c:pt>
                <c:pt idx="16">
                  <c:v>4164.2666666666664</c:v>
                </c:pt>
                <c:pt idx="17">
                  <c:v>8328.5333333333328</c:v>
                </c:pt>
              </c:numCache>
            </c:numRef>
          </c:val>
        </c:ser>
        <c:ser>
          <c:idx val="2"/>
          <c:order val="1"/>
          <c:tx>
            <c:strRef>
              <c:f>Connections!$D$1</c:f>
              <c:strCache>
                <c:ptCount val="1"/>
                <c:pt idx="0">
                  <c:v>New</c:v>
                </c:pt>
              </c:strCache>
            </c:strRef>
          </c:tx>
          <c:invertIfNegative val="0"/>
          <c:cat>
            <c:strRef>
              <c:f>Connections!$A$2:$A$19</c:f>
              <c:strCache>
                <c:ptCount val="18"/>
                <c:pt idx="0">
                  <c:v>t2.micro</c:v>
                </c:pt>
                <c:pt idx="1">
                  <c:v>t2.small</c:v>
                </c:pt>
                <c:pt idx="2">
                  <c:v>t2.medium</c:v>
                </c:pt>
                <c:pt idx="3">
                  <c:v>t2.large</c:v>
                </c:pt>
                <c:pt idx="4">
                  <c:v>m3.medium</c:v>
                </c:pt>
                <c:pt idx="5">
                  <c:v>m3.large</c:v>
                </c:pt>
                <c:pt idx="6">
                  <c:v>m3.xlarge</c:v>
                </c:pt>
                <c:pt idx="7">
                  <c:v>m3.2xlarge</c:v>
                </c:pt>
                <c:pt idx="8">
                  <c:v>m4.large</c:v>
                </c:pt>
                <c:pt idx="9">
                  <c:v>m4.xlarge</c:v>
                </c:pt>
                <c:pt idx="10">
                  <c:v>m4.2xlarge</c:v>
                </c:pt>
                <c:pt idx="11">
                  <c:v>m4.4xlarge</c:v>
                </c:pt>
                <c:pt idx="12">
                  <c:v>m4.10xlarge</c:v>
                </c:pt>
                <c:pt idx="13">
                  <c:v>r3.large</c:v>
                </c:pt>
                <c:pt idx="14">
                  <c:v>r3.4xlarge</c:v>
                </c:pt>
                <c:pt idx="15">
                  <c:v>r3.4xlarge</c:v>
                </c:pt>
                <c:pt idx="16">
                  <c:v>r3.4xlarge</c:v>
                </c:pt>
                <c:pt idx="17">
                  <c:v>r3.8xlarge</c:v>
                </c:pt>
              </c:strCache>
            </c:strRef>
          </c:cat>
          <c:val>
            <c:numRef>
              <c:f>Connections!$D$2:$D$19</c:f>
              <c:numCache>
                <c:formatCode>_(* #,##0_);_(* \(#,##0\);_(* "-"??_);_(@_)</c:formatCode>
                <c:ptCount val="18"/>
                <c:pt idx="0">
                  <c:v>112.6532015470563</c:v>
                </c:pt>
                <c:pt idx="1">
                  <c:v>225.3064030941126</c:v>
                </c:pt>
                <c:pt idx="2">
                  <c:v>450.61280618822519</c:v>
                </c:pt>
                <c:pt idx="3">
                  <c:v>901.22561237645039</c:v>
                </c:pt>
                <c:pt idx="4">
                  <c:v>422.4495058014611</c:v>
                </c:pt>
                <c:pt idx="5">
                  <c:v>844.8990116029222</c:v>
                </c:pt>
                <c:pt idx="6">
                  <c:v>1689.7980232058444</c:v>
                </c:pt>
                <c:pt idx="7">
                  <c:v>3379.5960464116888</c:v>
                </c:pt>
                <c:pt idx="8">
                  <c:v>901.22561237645039</c:v>
                </c:pt>
                <c:pt idx="9">
                  <c:v>1802.4512247529008</c:v>
                </c:pt>
                <c:pt idx="10">
                  <c:v>3604.9024495058015</c:v>
                </c:pt>
                <c:pt idx="11">
                  <c:v>5000</c:v>
                </c:pt>
                <c:pt idx="12">
                  <c:v>5000</c:v>
                </c:pt>
                <c:pt idx="13">
                  <c:v>1689.7980232058444</c:v>
                </c:pt>
                <c:pt idx="14">
                  <c:v>3435.9226471852171</c:v>
                </c:pt>
                <c:pt idx="15">
                  <c:v>5000</c:v>
                </c:pt>
                <c:pt idx="16">
                  <c:v>5000</c:v>
                </c:pt>
                <c:pt idx="17">
                  <c:v>5000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0089472"/>
        <c:axId val="190095360"/>
      </c:barChart>
      <c:catAx>
        <c:axId val="190089472"/>
        <c:scaling>
          <c:orientation val="minMax"/>
        </c:scaling>
        <c:delete val="0"/>
        <c:axPos val="b"/>
        <c:majorTickMark val="out"/>
        <c:minorTickMark val="none"/>
        <c:tickLblPos val="nextTo"/>
        <c:crossAx val="190095360"/>
        <c:crosses val="autoZero"/>
        <c:auto val="1"/>
        <c:lblAlgn val="ctr"/>
        <c:lblOffset val="100"/>
        <c:noMultiLvlLbl val="0"/>
      </c:catAx>
      <c:valAx>
        <c:axId val="19009536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Connections</a:t>
                </a:r>
              </a:p>
            </c:rich>
          </c:tx>
          <c:layout/>
          <c:overlay val="0"/>
        </c:title>
        <c:numFmt formatCode="_(* #,##0_);_(* \(#,##0\);_(* &quot;-&quot;??_);_(@_)" sourceLinked="1"/>
        <c:majorTickMark val="out"/>
        <c:minorTickMark val="none"/>
        <c:tickLblPos val="nextTo"/>
        <c:crossAx val="19008947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23955357459668766"/>
          <c:y val="0.21123653386610255"/>
          <c:w val="0.36719753251635834"/>
          <c:h val="9.7427429780232694E-2"/>
        </c:manualLayout>
      </c:layout>
      <c:overlay val="0"/>
      <c:txPr>
        <a:bodyPr/>
        <a:lstStyle/>
        <a:p>
          <a:pPr>
            <a:defRPr sz="11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702245021867846"/>
          <c:y val="3.1099494916076668E-2"/>
          <c:w val="0.86612072330197576"/>
          <c:h val="0.80910231809259137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main_work_mem!$C$1</c:f>
              <c:strCache>
                <c:ptCount val="1"/>
                <c:pt idx="0">
                  <c:v>Ver 9.3 old</c:v>
                </c:pt>
              </c:strCache>
            </c:strRef>
          </c:tx>
          <c:invertIfNegative val="0"/>
          <c:cat>
            <c:strRef>
              <c:f>main_work_mem!$A$2:$A$12</c:f>
              <c:strCache>
                <c:ptCount val="11"/>
                <c:pt idx="0">
                  <c:v>t2.micro</c:v>
                </c:pt>
                <c:pt idx="1">
                  <c:v>t2.small</c:v>
                </c:pt>
                <c:pt idx="2">
                  <c:v>t2.medium</c:v>
                </c:pt>
                <c:pt idx="3">
                  <c:v>t2.large</c:v>
                </c:pt>
                <c:pt idx="4">
                  <c:v>m3.medium</c:v>
                </c:pt>
                <c:pt idx="5">
                  <c:v>m3.large</c:v>
                </c:pt>
                <c:pt idx="6">
                  <c:v>m3.xlarge</c:v>
                </c:pt>
                <c:pt idx="7">
                  <c:v>m3.2xlarge</c:v>
                </c:pt>
                <c:pt idx="8">
                  <c:v>m4.large</c:v>
                </c:pt>
                <c:pt idx="9">
                  <c:v>m4.xlarge</c:v>
                </c:pt>
                <c:pt idx="10">
                  <c:v>m4.2xlarge</c:v>
                </c:pt>
              </c:strCache>
            </c:strRef>
          </c:cat>
          <c:val>
            <c:numRef>
              <c:f>main_work_mem!$C$2:$C$12</c:f>
              <c:numCache>
                <c:formatCode>_(* #,##0_);_(* \(#,##0\);_(* "-"??_);_(@_)</c:formatCode>
                <c:ptCount val="11"/>
                <c:pt idx="0">
                  <c:v>16</c:v>
                </c:pt>
                <c:pt idx="1">
                  <c:v>16</c:v>
                </c:pt>
                <c:pt idx="2">
                  <c:v>16</c:v>
                </c:pt>
                <c:pt idx="3">
                  <c:v>16</c:v>
                </c:pt>
                <c:pt idx="4">
                  <c:v>16</c:v>
                </c:pt>
                <c:pt idx="5">
                  <c:v>16</c:v>
                </c:pt>
                <c:pt idx="6">
                  <c:v>16</c:v>
                </c:pt>
                <c:pt idx="7">
                  <c:v>16</c:v>
                </c:pt>
                <c:pt idx="8">
                  <c:v>16</c:v>
                </c:pt>
                <c:pt idx="9">
                  <c:v>16</c:v>
                </c:pt>
                <c:pt idx="10">
                  <c:v>16</c:v>
                </c:pt>
              </c:numCache>
            </c:numRef>
          </c:val>
        </c:ser>
        <c:ser>
          <c:idx val="2"/>
          <c:order val="1"/>
          <c:tx>
            <c:strRef>
              <c:f>main_work_mem!$D$1</c:f>
              <c:strCache>
                <c:ptCount val="1"/>
                <c:pt idx="0">
                  <c:v>Ver 9.4 old</c:v>
                </c:pt>
              </c:strCache>
            </c:strRef>
          </c:tx>
          <c:invertIfNegative val="0"/>
          <c:cat>
            <c:strRef>
              <c:f>main_work_mem!$A$2:$A$12</c:f>
              <c:strCache>
                <c:ptCount val="11"/>
                <c:pt idx="0">
                  <c:v>t2.micro</c:v>
                </c:pt>
                <c:pt idx="1">
                  <c:v>t2.small</c:v>
                </c:pt>
                <c:pt idx="2">
                  <c:v>t2.medium</c:v>
                </c:pt>
                <c:pt idx="3">
                  <c:v>t2.large</c:v>
                </c:pt>
                <c:pt idx="4">
                  <c:v>m3.medium</c:v>
                </c:pt>
                <c:pt idx="5">
                  <c:v>m3.large</c:v>
                </c:pt>
                <c:pt idx="6">
                  <c:v>m3.xlarge</c:v>
                </c:pt>
                <c:pt idx="7">
                  <c:v>m3.2xlarge</c:v>
                </c:pt>
                <c:pt idx="8">
                  <c:v>m4.large</c:v>
                </c:pt>
                <c:pt idx="9">
                  <c:v>m4.xlarge</c:v>
                </c:pt>
                <c:pt idx="10">
                  <c:v>m4.2xlarge</c:v>
                </c:pt>
              </c:strCache>
            </c:strRef>
          </c:cat>
          <c:val>
            <c:numRef>
              <c:f>main_work_mem!$D$2:$D$12</c:f>
              <c:numCache>
                <c:formatCode>_(* #,##0_);_(* \(#,##0\);_(* "-"??_);_(@_)</c:formatCode>
                <c:ptCount val="11"/>
                <c:pt idx="0">
                  <c:v>64</c:v>
                </c:pt>
                <c:pt idx="1">
                  <c:v>64</c:v>
                </c:pt>
                <c:pt idx="2">
                  <c:v>64</c:v>
                </c:pt>
                <c:pt idx="3">
                  <c:v>64</c:v>
                </c:pt>
                <c:pt idx="4">
                  <c:v>64</c:v>
                </c:pt>
                <c:pt idx="5">
                  <c:v>64</c:v>
                </c:pt>
                <c:pt idx="6">
                  <c:v>64</c:v>
                </c:pt>
                <c:pt idx="7">
                  <c:v>64</c:v>
                </c:pt>
                <c:pt idx="8">
                  <c:v>64</c:v>
                </c:pt>
                <c:pt idx="9">
                  <c:v>64</c:v>
                </c:pt>
                <c:pt idx="10">
                  <c:v>64</c:v>
                </c:pt>
              </c:numCache>
            </c:numRef>
          </c:val>
        </c:ser>
        <c:ser>
          <c:idx val="3"/>
          <c:order val="2"/>
          <c:tx>
            <c:strRef>
              <c:f>main_work_mem!$E$1</c:f>
              <c:strCache>
                <c:ptCount val="1"/>
                <c:pt idx="0">
                  <c:v>Current</c:v>
                </c:pt>
              </c:strCache>
            </c:strRef>
          </c:tx>
          <c:invertIfNegative val="0"/>
          <c:cat>
            <c:strRef>
              <c:f>main_work_mem!$A$2:$A$12</c:f>
              <c:strCache>
                <c:ptCount val="11"/>
                <c:pt idx="0">
                  <c:v>t2.micro</c:v>
                </c:pt>
                <c:pt idx="1">
                  <c:v>t2.small</c:v>
                </c:pt>
                <c:pt idx="2">
                  <c:v>t2.medium</c:v>
                </c:pt>
                <c:pt idx="3">
                  <c:v>t2.large</c:v>
                </c:pt>
                <c:pt idx="4">
                  <c:v>m3.medium</c:v>
                </c:pt>
                <c:pt idx="5">
                  <c:v>m3.large</c:v>
                </c:pt>
                <c:pt idx="6">
                  <c:v>m3.xlarge</c:v>
                </c:pt>
                <c:pt idx="7">
                  <c:v>m3.2xlarge</c:v>
                </c:pt>
                <c:pt idx="8">
                  <c:v>m4.large</c:v>
                </c:pt>
                <c:pt idx="9">
                  <c:v>m4.xlarge</c:v>
                </c:pt>
                <c:pt idx="10">
                  <c:v>m4.2xlarge</c:v>
                </c:pt>
              </c:strCache>
            </c:strRef>
          </c:cat>
          <c:val>
            <c:numRef>
              <c:f>main_work_mem!$E$2:$E$12</c:f>
              <c:numCache>
                <c:formatCode>_(* #,##0_);_(* \(#,##0\);_(* "-"??_);_(@_)</c:formatCode>
                <c:ptCount val="11"/>
                <c:pt idx="0">
                  <c:v>64</c:v>
                </c:pt>
                <c:pt idx="1">
                  <c:v>64</c:v>
                </c:pt>
                <c:pt idx="2">
                  <c:v>67.147540983606561</c:v>
                </c:pt>
                <c:pt idx="3">
                  <c:v>134.29508196721312</c:v>
                </c:pt>
                <c:pt idx="4">
                  <c:v>64</c:v>
                </c:pt>
                <c:pt idx="5">
                  <c:v>125.90163934426229</c:v>
                </c:pt>
                <c:pt idx="6">
                  <c:v>251.80327868852459</c:v>
                </c:pt>
                <c:pt idx="7">
                  <c:v>503.60655737704917</c:v>
                </c:pt>
                <c:pt idx="8">
                  <c:v>134.29508196721312</c:v>
                </c:pt>
                <c:pt idx="9">
                  <c:v>268.59016393442624</c:v>
                </c:pt>
                <c:pt idx="10">
                  <c:v>537.18032786885249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7397760"/>
        <c:axId val="117403648"/>
      </c:barChart>
      <c:catAx>
        <c:axId val="117397760"/>
        <c:scaling>
          <c:orientation val="minMax"/>
        </c:scaling>
        <c:delete val="0"/>
        <c:axPos val="b"/>
        <c:majorTickMark val="out"/>
        <c:minorTickMark val="none"/>
        <c:tickLblPos val="nextTo"/>
        <c:crossAx val="117403648"/>
        <c:crosses val="autoZero"/>
        <c:auto val="1"/>
        <c:lblAlgn val="ctr"/>
        <c:lblOffset val="100"/>
        <c:noMultiLvlLbl val="0"/>
      </c:catAx>
      <c:valAx>
        <c:axId val="11740364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000" b="1" i="0" u="none" strike="noStrike" baseline="0">
                    <a:effectLst/>
                  </a:rPr>
                  <a:t>maintenance_work_mem (MB)</a:t>
                </a:r>
                <a:endParaRPr lang="en-US"/>
              </a:p>
            </c:rich>
          </c:tx>
          <c:layout/>
          <c:overlay val="0"/>
        </c:title>
        <c:numFmt formatCode="_(* #,##0_);_(* \(#,##0\);_(* &quot;-&quot;??_);_(@_)" sourceLinked="1"/>
        <c:majorTickMark val="out"/>
        <c:minorTickMark val="none"/>
        <c:tickLblPos val="nextTo"/>
        <c:crossAx val="11739776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3562416804972699"/>
          <c:y val="0.20553386709014315"/>
          <c:w val="0.41980808948359788"/>
          <c:h val="0.12114493041311013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702245021867846"/>
          <c:y val="3.1099494916076668E-2"/>
          <c:w val="0.86612072330197576"/>
          <c:h val="0.80910231809259137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main_work_mem!$C$1</c:f>
              <c:strCache>
                <c:ptCount val="1"/>
                <c:pt idx="0">
                  <c:v>Ver 9.3 old</c:v>
                </c:pt>
              </c:strCache>
            </c:strRef>
          </c:tx>
          <c:invertIfNegative val="0"/>
          <c:cat>
            <c:strRef>
              <c:f>main_work_mem!$A$2:$A$19</c:f>
              <c:strCache>
                <c:ptCount val="18"/>
                <c:pt idx="0">
                  <c:v>t2.micro</c:v>
                </c:pt>
                <c:pt idx="1">
                  <c:v>t2.small</c:v>
                </c:pt>
                <c:pt idx="2">
                  <c:v>t2.medium</c:v>
                </c:pt>
                <c:pt idx="3">
                  <c:v>t2.large</c:v>
                </c:pt>
                <c:pt idx="4">
                  <c:v>m3.medium</c:v>
                </c:pt>
                <c:pt idx="5">
                  <c:v>m3.large</c:v>
                </c:pt>
                <c:pt idx="6">
                  <c:v>m3.xlarge</c:v>
                </c:pt>
                <c:pt idx="7">
                  <c:v>m3.2xlarge</c:v>
                </c:pt>
                <c:pt idx="8">
                  <c:v>m4.large</c:v>
                </c:pt>
                <c:pt idx="9">
                  <c:v>m4.xlarge</c:v>
                </c:pt>
                <c:pt idx="10">
                  <c:v>m4.2xlarge</c:v>
                </c:pt>
                <c:pt idx="11">
                  <c:v>m4.4xlarge</c:v>
                </c:pt>
                <c:pt idx="12">
                  <c:v>m4.10xlarge</c:v>
                </c:pt>
                <c:pt idx="13">
                  <c:v>r3.large</c:v>
                </c:pt>
                <c:pt idx="14">
                  <c:v>r3.4xlarge</c:v>
                </c:pt>
                <c:pt idx="15">
                  <c:v>r3.4xlarge</c:v>
                </c:pt>
                <c:pt idx="16">
                  <c:v>r3.4xlarge</c:v>
                </c:pt>
                <c:pt idx="17">
                  <c:v>r3.8xlarge</c:v>
                </c:pt>
              </c:strCache>
            </c:strRef>
          </c:cat>
          <c:val>
            <c:numRef>
              <c:f>main_work_mem!$C$2:$C$19</c:f>
              <c:numCache>
                <c:formatCode>_(* #,##0_);_(* \(#,##0\);_(* "-"??_);_(@_)</c:formatCode>
                <c:ptCount val="18"/>
                <c:pt idx="0">
                  <c:v>16</c:v>
                </c:pt>
                <c:pt idx="1">
                  <c:v>16</c:v>
                </c:pt>
                <c:pt idx="2">
                  <c:v>16</c:v>
                </c:pt>
                <c:pt idx="3">
                  <c:v>16</c:v>
                </c:pt>
                <c:pt idx="4">
                  <c:v>16</c:v>
                </c:pt>
                <c:pt idx="5">
                  <c:v>16</c:v>
                </c:pt>
                <c:pt idx="6">
                  <c:v>16</c:v>
                </c:pt>
                <c:pt idx="7">
                  <c:v>16</c:v>
                </c:pt>
                <c:pt idx="8">
                  <c:v>16</c:v>
                </c:pt>
                <c:pt idx="9">
                  <c:v>16</c:v>
                </c:pt>
                <c:pt idx="10">
                  <c:v>16</c:v>
                </c:pt>
                <c:pt idx="11">
                  <c:v>16</c:v>
                </c:pt>
                <c:pt idx="12">
                  <c:v>16</c:v>
                </c:pt>
                <c:pt idx="13">
                  <c:v>16</c:v>
                </c:pt>
                <c:pt idx="14">
                  <c:v>16</c:v>
                </c:pt>
                <c:pt idx="15">
                  <c:v>16</c:v>
                </c:pt>
                <c:pt idx="16">
                  <c:v>16</c:v>
                </c:pt>
                <c:pt idx="17">
                  <c:v>16</c:v>
                </c:pt>
              </c:numCache>
            </c:numRef>
          </c:val>
        </c:ser>
        <c:ser>
          <c:idx val="2"/>
          <c:order val="1"/>
          <c:tx>
            <c:strRef>
              <c:f>main_work_mem!$D$1</c:f>
              <c:strCache>
                <c:ptCount val="1"/>
                <c:pt idx="0">
                  <c:v>Ver 9.4 old</c:v>
                </c:pt>
              </c:strCache>
            </c:strRef>
          </c:tx>
          <c:invertIfNegative val="0"/>
          <c:cat>
            <c:strRef>
              <c:f>main_work_mem!$A$2:$A$19</c:f>
              <c:strCache>
                <c:ptCount val="18"/>
                <c:pt idx="0">
                  <c:v>t2.micro</c:v>
                </c:pt>
                <c:pt idx="1">
                  <c:v>t2.small</c:v>
                </c:pt>
                <c:pt idx="2">
                  <c:v>t2.medium</c:v>
                </c:pt>
                <c:pt idx="3">
                  <c:v>t2.large</c:v>
                </c:pt>
                <c:pt idx="4">
                  <c:v>m3.medium</c:v>
                </c:pt>
                <c:pt idx="5">
                  <c:v>m3.large</c:v>
                </c:pt>
                <c:pt idx="6">
                  <c:v>m3.xlarge</c:v>
                </c:pt>
                <c:pt idx="7">
                  <c:v>m3.2xlarge</c:v>
                </c:pt>
                <c:pt idx="8">
                  <c:v>m4.large</c:v>
                </c:pt>
                <c:pt idx="9">
                  <c:v>m4.xlarge</c:v>
                </c:pt>
                <c:pt idx="10">
                  <c:v>m4.2xlarge</c:v>
                </c:pt>
                <c:pt idx="11">
                  <c:v>m4.4xlarge</c:v>
                </c:pt>
                <c:pt idx="12">
                  <c:v>m4.10xlarge</c:v>
                </c:pt>
                <c:pt idx="13">
                  <c:v>r3.large</c:v>
                </c:pt>
                <c:pt idx="14">
                  <c:v>r3.4xlarge</c:v>
                </c:pt>
                <c:pt idx="15">
                  <c:v>r3.4xlarge</c:v>
                </c:pt>
                <c:pt idx="16">
                  <c:v>r3.4xlarge</c:v>
                </c:pt>
                <c:pt idx="17">
                  <c:v>r3.8xlarge</c:v>
                </c:pt>
              </c:strCache>
            </c:strRef>
          </c:cat>
          <c:val>
            <c:numRef>
              <c:f>main_work_mem!$D$2:$D$19</c:f>
              <c:numCache>
                <c:formatCode>_(* #,##0_);_(* \(#,##0\);_(* "-"??_);_(@_)</c:formatCode>
                <c:ptCount val="18"/>
                <c:pt idx="0">
                  <c:v>64</c:v>
                </c:pt>
                <c:pt idx="1">
                  <c:v>64</c:v>
                </c:pt>
                <c:pt idx="2">
                  <c:v>64</c:v>
                </c:pt>
                <c:pt idx="3">
                  <c:v>64</c:v>
                </c:pt>
                <c:pt idx="4">
                  <c:v>64</c:v>
                </c:pt>
                <c:pt idx="5">
                  <c:v>64</c:v>
                </c:pt>
                <c:pt idx="6">
                  <c:v>64</c:v>
                </c:pt>
                <c:pt idx="7">
                  <c:v>64</c:v>
                </c:pt>
                <c:pt idx="8">
                  <c:v>64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64</c:v>
                </c:pt>
                <c:pt idx="13">
                  <c:v>64</c:v>
                </c:pt>
                <c:pt idx="14">
                  <c:v>64</c:v>
                </c:pt>
                <c:pt idx="15">
                  <c:v>64</c:v>
                </c:pt>
                <c:pt idx="16">
                  <c:v>64</c:v>
                </c:pt>
                <c:pt idx="17">
                  <c:v>64</c:v>
                </c:pt>
              </c:numCache>
            </c:numRef>
          </c:val>
        </c:ser>
        <c:ser>
          <c:idx val="3"/>
          <c:order val="2"/>
          <c:tx>
            <c:strRef>
              <c:f>main_work_mem!$E$1</c:f>
              <c:strCache>
                <c:ptCount val="1"/>
                <c:pt idx="0">
                  <c:v>Current</c:v>
                </c:pt>
              </c:strCache>
            </c:strRef>
          </c:tx>
          <c:invertIfNegative val="0"/>
          <c:cat>
            <c:strRef>
              <c:f>main_work_mem!$A$2:$A$19</c:f>
              <c:strCache>
                <c:ptCount val="18"/>
                <c:pt idx="0">
                  <c:v>t2.micro</c:v>
                </c:pt>
                <c:pt idx="1">
                  <c:v>t2.small</c:v>
                </c:pt>
                <c:pt idx="2">
                  <c:v>t2.medium</c:v>
                </c:pt>
                <c:pt idx="3">
                  <c:v>t2.large</c:v>
                </c:pt>
                <c:pt idx="4">
                  <c:v>m3.medium</c:v>
                </c:pt>
                <c:pt idx="5">
                  <c:v>m3.large</c:v>
                </c:pt>
                <c:pt idx="6">
                  <c:v>m3.xlarge</c:v>
                </c:pt>
                <c:pt idx="7">
                  <c:v>m3.2xlarge</c:v>
                </c:pt>
                <c:pt idx="8">
                  <c:v>m4.large</c:v>
                </c:pt>
                <c:pt idx="9">
                  <c:v>m4.xlarge</c:v>
                </c:pt>
                <c:pt idx="10">
                  <c:v>m4.2xlarge</c:v>
                </c:pt>
                <c:pt idx="11">
                  <c:v>m4.4xlarge</c:v>
                </c:pt>
                <c:pt idx="12">
                  <c:v>m4.10xlarge</c:v>
                </c:pt>
                <c:pt idx="13">
                  <c:v>r3.large</c:v>
                </c:pt>
                <c:pt idx="14">
                  <c:v>r3.4xlarge</c:v>
                </c:pt>
                <c:pt idx="15">
                  <c:v>r3.4xlarge</c:v>
                </c:pt>
                <c:pt idx="16">
                  <c:v>r3.4xlarge</c:v>
                </c:pt>
                <c:pt idx="17">
                  <c:v>r3.8xlarge</c:v>
                </c:pt>
              </c:strCache>
            </c:strRef>
          </c:cat>
          <c:val>
            <c:numRef>
              <c:f>main_work_mem!$E$2:$E$19</c:f>
              <c:numCache>
                <c:formatCode>_(* #,##0_);_(* \(#,##0\);_(* "-"??_);_(@_)</c:formatCode>
                <c:ptCount val="18"/>
                <c:pt idx="0">
                  <c:v>64</c:v>
                </c:pt>
                <c:pt idx="1">
                  <c:v>64</c:v>
                </c:pt>
                <c:pt idx="2">
                  <c:v>67.147540983606561</c:v>
                </c:pt>
                <c:pt idx="3">
                  <c:v>134.29508196721312</c:v>
                </c:pt>
                <c:pt idx="4">
                  <c:v>64</c:v>
                </c:pt>
                <c:pt idx="5">
                  <c:v>125.90163934426229</c:v>
                </c:pt>
                <c:pt idx="6">
                  <c:v>251.80327868852459</c:v>
                </c:pt>
                <c:pt idx="7">
                  <c:v>503.60655737704917</c:v>
                </c:pt>
                <c:pt idx="8">
                  <c:v>134.29508196721312</c:v>
                </c:pt>
                <c:pt idx="9">
                  <c:v>268.59016393442624</c:v>
                </c:pt>
                <c:pt idx="10">
                  <c:v>537.18032786885249</c:v>
                </c:pt>
                <c:pt idx="11">
                  <c:v>1074.360655737705</c:v>
                </c:pt>
                <c:pt idx="12">
                  <c:v>2685.9016393442621</c:v>
                </c:pt>
                <c:pt idx="13">
                  <c:v>251.80327868852459</c:v>
                </c:pt>
                <c:pt idx="14">
                  <c:v>512</c:v>
                </c:pt>
                <c:pt idx="15">
                  <c:v>1024</c:v>
                </c:pt>
                <c:pt idx="16">
                  <c:v>2048</c:v>
                </c:pt>
                <c:pt idx="17">
                  <c:v>4096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7423488"/>
        <c:axId val="117437568"/>
      </c:barChart>
      <c:catAx>
        <c:axId val="117423488"/>
        <c:scaling>
          <c:orientation val="minMax"/>
        </c:scaling>
        <c:delete val="0"/>
        <c:axPos val="b"/>
        <c:majorTickMark val="out"/>
        <c:minorTickMark val="none"/>
        <c:tickLblPos val="nextTo"/>
        <c:crossAx val="117437568"/>
        <c:crosses val="autoZero"/>
        <c:auto val="1"/>
        <c:lblAlgn val="ctr"/>
        <c:lblOffset val="100"/>
        <c:noMultiLvlLbl val="0"/>
      </c:catAx>
      <c:valAx>
        <c:axId val="11743756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000" b="1" i="0" u="none" strike="noStrike" baseline="0">
                    <a:effectLst/>
                  </a:rPr>
                  <a:t>maintenance_work_mem (MB)</a:t>
                </a:r>
                <a:endParaRPr lang="en-US"/>
              </a:p>
            </c:rich>
          </c:tx>
          <c:layout/>
          <c:overlay val="0"/>
        </c:title>
        <c:numFmt formatCode="_(* #,##0_);_(* \(#,##0\);_(* &quot;-&quot;??_);_(@_)" sourceLinked="1"/>
        <c:majorTickMark val="out"/>
        <c:minorTickMark val="none"/>
        <c:tickLblPos val="nextTo"/>
        <c:crossAx val="11742348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3562416804972699"/>
          <c:y val="0.20553386709014315"/>
          <c:w val="0.41980808948359788"/>
          <c:h val="0.12114493041311013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PG Bench - Read Only - In Memory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0871210422346159"/>
          <c:y val="0.12013578602460559"/>
          <c:w val="0.83738633775544169"/>
          <c:h val="0.805669740961180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Sheet2!$B$4</c:f>
              <c:strCache>
                <c:ptCount val="1"/>
                <c:pt idx="0">
                  <c:v>Regular</c:v>
                </c:pt>
              </c:strCache>
            </c:strRef>
          </c:tx>
          <c:spPr>
            <a:solidFill>
              <a:schemeClr val="accent4"/>
            </a:solidFill>
            <a:ln w="25400" cap="flat" cmpd="sng" algn="ctr">
              <a:solidFill>
                <a:schemeClr val="accent4">
                  <a:shade val="50000"/>
                </a:schemeClr>
              </a:solidFill>
              <a:prstDash val="solid"/>
            </a:ln>
            <a:effectLst/>
          </c:spPr>
          <c:invertIfNegative val="0"/>
          <c:cat>
            <c:strRef>
              <c:f>Sheet2!$A$5:$A$10</c:f>
              <c:strCache>
                <c:ptCount val="6"/>
                <c:pt idx="0">
                  <c:v>2 Threads</c:v>
                </c:pt>
                <c:pt idx="1">
                  <c:v>4 Threads</c:v>
                </c:pt>
                <c:pt idx="2">
                  <c:v>8 Threads</c:v>
                </c:pt>
                <c:pt idx="3">
                  <c:v>16 Threads</c:v>
                </c:pt>
                <c:pt idx="4">
                  <c:v>32 Threads</c:v>
                </c:pt>
                <c:pt idx="5">
                  <c:v>64 Threads</c:v>
                </c:pt>
              </c:strCache>
            </c:strRef>
          </c:cat>
          <c:val>
            <c:numRef>
              <c:f>Sheet2!$B$5:$B$10</c:f>
              <c:numCache>
                <c:formatCode>0</c:formatCode>
                <c:ptCount val="6"/>
                <c:pt idx="0">
                  <c:v>6007.3691309999995</c:v>
                </c:pt>
                <c:pt idx="1">
                  <c:v>11778.946829</c:v>
                </c:pt>
                <c:pt idx="2">
                  <c:v>20620.533928000001</c:v>
                </c:pt>
                <c:pt idx="3">
                  <c:v>34175.909798000001</c:v>
                </c:pt>
                <c:pt idx="4">
                  <c:v>40437.800489333335</c:v>
                </c:pt>
                <c:pt idx="5">
                  <c:v>38748.03373066667</c:v>
                </c:pt>
              </c:numCache>
            </c:numRef>
          </c:val>
        </c:ser>
        <c:ser>
          <c:idx val="1"/>
          <c:order val="1"/>
          <c:tx>
            <c:strRef>
              <c:f>Sheet2!$C$4</c:f>
              <c:strCache>
                <c:ptCount val="1"/>
                <c:pt idx="0">
                  <c:v>Encrypted</c:v>
                </c:pt>
              </c:strCache>
            </c:strRef>
          </c:tx>
          <c:spPr>
            <a:solidFill>
              <a:schemeClr val="accent3"/>
            </a:solidFill>
            <a:ln w="25400" cap="flat" cmpd="sng" algn="ctr">
              <a:solidFill>
                <a:schemeClr val="accent3">
                  <a:shade val="50000"/>
                </a:schemeClr>
              </a:solidFill>
              <a:prstDash val="solid"/>
            </a:ln>
            <a:effectLst/>
          </c:spPr>
          <c:invertIfNegative val="0"/>
          <c:cat>
            <c:strRef>
              <c:f>Sheet2!$A$5:$A$10</c:f>
              <c:strCache>
                <c:ptCount val="6"/>
                <c:pt idx="0">
                  <c:v>2 Threads</c:v>
                </c:pt>
                <c:pt idx="1">
                  <c:v>4 Threads</c:v>
                </c:pt>
                <c:pt idx="2">
                  <c:v>8 Threads</c:v>
                </c:pt>
                <c:pt idx="3">
                  <c:v>16 Threads</c:v>
                </c:pt>
                <c:pt idx="4">
                  <c:v>32 Threads</c:v>
                </c:pt>
                <c:pt idx="5">
                  <c:v>64 Threads</c:v>
                </c:pt>
              </c:strCache>
            </c:strRef>
          </c:cat>
          <c:val>
            <c:numRef>
              <c:f>Sheet2!$C$5:$C$10</c:f>
              <c:numCache>
                <c:formatCode>0</c:formatCode>
                <c:ptCount val="6"/>
                <c:pt idx="0">
                  <c:v>6202.3072746666667</c:v>
                </c:pt>
                <c:pt idx="1">
                  <c:v>11801.458983333332</c:v>
                </c:pt>
                <c:pt idx="2">
                  <c:v>20598.293884000002</c:v>
                </c:pt>
                <c:pt idx="3">
                  <c:v>34135.86291033333</c:v>
                </c:pt>
                <c:pt idx="4">
                  <c:v>41053.29258933333</c:v>
                </c:pt>
                <c:pt idx="5">
                  <c:v>39302.751069333332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7497856"/>
        <c:axId val="117499392"/>
      </c:barChart>
      <c:catAx>
        <c:axId val="1174978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  <a:endParaRPr lang="en-US"/>
          </a:p>
        </c:txPr>
        <c:crossAx val="117499392"/>
        <c:crosses val="autoZero"/>
        <c:auto val="1"/>
        <c:lblAlgn val="ctr"/>
        <c:lblOffset val="100"/>
        <c:noMultiLvlLbl val="0"/>
      </c:catAx>
      <c:valAx>
        <c:axId val="11749939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100"/>
                </a:pPr>
                <a:r>
                  <a:rPr lang="en-US" sz="1100"/>
                  <a:t>Transactions Per Second (TPS)</a:t>
                </a:r>
              </a:p>
            </c:rich>
          </c:tx>
          <c:layout/>
          <c:overlay val="0"/>
        </c:title>
        <c:numFmt formatCode="#,##0" sourceLinked="0"/>
        <c:majorTickMark val="out"/>
        <c:minorTickMark val="none"/>
        <c:tickLblPos val="nextTo"/>
        <c:crossAx val="11749785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20389646019880289"/>
          <c:y val="0.23502312746238624"/>
          <c:w val="0.19229780333019114"/>
          <c:h val="0.12473093385525419"/>
        </c:manualLayout>
      </c:layout>
      <c:overlay val="0"/>
      <c:txPr>
        <a:bodyPr/>
        <a:lstStyle/>
        <a:p>
          <a:pPr>
            <a:defRPr sz="1600" b="1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PG Bench - Read Only - In Memory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0871210422346159"/>
          <c:y val="0.12013578602460559"/>
          <c:w val="0.83738633775544169"/>
          <c:h val="0.805669740961180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Sheet2!$B$4</c:f>
              <c:strCache>
                <c:ptCount val="1"/>
                <c:pt idx="0">
                  <c:v>Regular</c:v>
                </c:pt>
              </c:strCache>
            </c:strRef>
          </c:tx>
          <c:spPr>
            <a:solidFill>
              <a:schemeClr val="accent4"/>
            </a:solidFill>
            <a:ln w="25400" cap="flat" cmpd="sng" algn="ctr">
              <a:solidFill>
                <a:schemeClr val="accent4">
                  <a:shade val="50000"/>
                </a:schemeClr>
              </a:solidFill>
              <a:prstDash val="solid"/>
            </a:ln>
            <a:effectLst/>
          </c:spPr>
          <c:invertIfNegative val="0"/>
          <c:cat>
            <c:strRef>
              <c:f>Sheet2!$A$5:$A$10</c:f>
              <c:strCache>
                <c:ptCount val="6"/>
                <c:pt idx="0">
                  <c:v>2 Threads</c:v>
                </c:pt>
                <c:pt idx="1">
                  <c:v>4 Threads</c:v>
                </c:pt>
                <c:pt idx="2">
                  <c:v>8 Threads</c:v>
                </c:pt>
                <c:pt idx="3">
                  <c:v>16 Threads</c:v>
                </c:pt>
                <c:pt idx="4">
                  <c:v>32 Threads</c:v>
                </c:pt>
                <c:pt idx="5">
                  <c:v>64 Threads</c:v>
                </c:pt>
              </c:strCache>
            </c:strRef>
          </c:cat>
          <c:val>
            <c:numRef>
              <c:f>Sheet2!$B$5:$B$10</c:f>
              <c:numCache>
                <c:formatCode>0</c:formatCode>
                <c:ptCount val="6"/>
                <c:pt idx="0">
                  <c:v>6007.3691309999995</c:v>
                </c:pt>
                <c:pt idx="1">
                  <c:v>11778.946829</c:v>
                </c:pt>
                <c:pt idx="2">
                  <c:v>20620.533928000001</c:v>
                </c:pt>
                <c:pt idx="3">
                  <c:v>34175.909798000001</c:v>
                </c:pt>
                <c:pt idx="4">
                  <c:v>40437.800489333335</c:v>
                </c:pt>
                <c:pt idx="5">
                  <c:v>38748.03373066667</c:v>
                </c:pt>
              </c:numCache>
            </c:numRef>
          </c:val>
        </c:ser>
        <c:ser>
          <c:idx val="1"/>
          <c:order val="1"/>
          <c:tx>
            <c:strRef>
              <c:f>Sheet2!$C$4</c:f>
              <c:strCache>
                <c:ptCount val="1"/>
                <c:pt idx="0">
                  <c:v>Encrypted</c:v>
                </c:pt>
              </c:strCache>
            </c:strRef>
          </c:tx>
          <c:spPr>
            <a:solidFill>
              <a:schemeClr val="accent3"/>
            </a:solidFill>
            <a:ln w="25400" cap="flat" cmpd="sng" algn="ctr">
              <a:solidFill>
                <a:schemeClr val="accent3">
                  <a:shade val="50000"/>
                </a:schemeClr>
              </a:solidFill>
              <a:prstDash val="solid"/>
            </a:ln>
            <a:effectLst/>
          </c:spPr>
          <c:invertIfNegative val="0"/>
          <c:cat>
            <c:strRef>
              <c:f>Sheet2!$A$5:$A$10</c:f>
              <c:strCache>
                <c:ptCount val="6"/>
                <c:pt idx="0">
                  <c:v>2 Threads</c:v>
                </c:pt>
                <c:pt idx="1">
                  <c:v>4 Threads</c:v>
                </c:pt>
                <c:pt idx="2">
                  <c:v>8 Threads</c:v>
                </c:pt>
                <c:pt idx="3">
                  <c:v>16 Threads</c:v>
                </c:pt>
                <c:pt idx="4">
                  <c:v>32 Threads</c:v>
                </c:pt>
                <c:pt idx="5">
                  <c:v>64 Threads</c:v>
                </c:pt>
              </c:strCache>
            </c:strRef>
          </c:cat>
          <c:val>
            <c:numRef>
              <c:f>Sheet2!$C$5:$C$10</c:f>
              <c:numCache>
                <c:formatCode>0</c:formatCode>
                <c:ptCount val="6"/>
                <c:pt idx="0">
                  <c:v>6202.3072746666667</c:v>
                </c:pt>
                <c:pt idx="1">
                  <c:v>11801.458983333332</c:v>
                </c:pt>
                <c:pt idx="2">
                  <c:v>20598.293884000002</c:v>
                </c:pt>
                <c:pt idx="3">
                  <c:v>34135.86291033333</c:v>
                </c:pt>
                <c:pt idx="4">
                  <c:v>41053.29258933333</c:v>
                </c:pt>
                <c:pt idx="5">
                  <c:v>39302.751069333332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4465280"/>
        <c:axId val="144467072"/>
      </c:barChart>
      <c:catAx>
        <c:axId val="1444652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  <a:endParaRPr lang="en-US"/>
          </a:p>
        </c:txPr>
        <c:crossAx val="144467072"/>
        <c:crosses val="autoZero"/>
        <c:auto val="1"/>
        <c:lblAlgn val="ctr"/>
        <c:lblOffset val="100"/>
        <c:noMultiLvlLbl val="0"/>
      </c:catAx>
      <c:valAx>
        <c:axId val="14446707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100"/>
                </a:pPr>
                <a:r>
                  <a:rPr lang="en-US" sz="1100"/>
                  <a:t>Transactions Per Second (TPS)</a:t>
                </a:r>
              </a:p>
            </c:rich>
          </c:tx>
          <c:layout/>
          <c:overlay val="0"/>
        </c:title>
        <c:numFmt formatCode="#,##0" sourceLinked="0"/>
        <c:majorTickMark val="out"/>
        <c:minorTickMark val="none"/>
        <c:tickLblPos val="nextTo"/>
        <c:crossAx val="14446528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20389646019880289"/>
          <c:y val="0.23502312746238624"/>
          <c:w val="0.19229780333019114"/>
          <c:h val="0.12473093385525419"/>
        </c:manualLayout>
      </c:layout>
      <c:overlay val="0"/>
      <c:txPr>
        <a:bodyPr/>
        <a:lstStyle/>
        <a:p>
          <a:pPr>
            <a:defRPr sz="1600" b="1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PG Bench - Read &amp;</a:t>
            </a:r>
            <a:r>
              <a:rPr lang="en-US" baseline="0"/>
              <a:t> Write</a:t>
            </a:r>
            <a:endParaRPr lang="en-US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0871210422346159"/>
          <c:y val="0.12013578602460559"/>
          <c:w val="0.83738633775544169"/>
          <c:h val="0.805669740961180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'Sheet2 (2)'!$B$4</c:f>
              <c:strCache>
                <c:ptCount val="1"/>
                <c:pt idx="0">
                  <c:v>Regular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'Sheet2 (2)'!$A$6:$A$11</c:f>
              <c:strCache>
                <c:ptCount val="6"/>
                <c:pt idx="0">
                  <c:v>2 Threads</c:v>
                </c:pt>
                <c:pt idx="1">
                  <c:v>4 Threads</c:v>
                </c:pt>
                <c:pt idx="2">
                  <c:v>8 Threads</c:v>
                </c:pt>
                <c:pt idx="3">
                  <c:v>16 Threads</c:v>
                </c:pt>
                <c:pt idx="4">
                  <c:v>32 Threads</c:v>
                </c:pt>
                <c:pt idx="5">
                  <c:v>64 Threads</c:v>
                </c:pt>
              </c:strCache>
            </c:strRef>
          </c:cat>
          <c:val>
            <c:numRef>
              <c:f>'Sheet2 (2)'!$B$5:$B$10</c:f>
              <c:numCache>
                <c:formatCode>0</c:formatCode>
                <c:ptCount val="6"/>
                <c:pt idx="0">
                  <c:v>273.81839800000006</c:v>
                </c:pt>
                <c:pt idx="1">
                  <c:v>525.10338366666667</c:v>
                </c:pt>
                <c:pt idx="2">
                  <c:v>939.06971466666664</c:v>
                </c:pt>
                <c:pt idx="3">
                  <c:v>1819.3644539999998</c:v>
                </c:pt>
                <c:pt idx="4">
                  <c:v>3093.7823939999998</c:v>
                </c:pt>
                <c:pt idx="5">
                  <c:v>4060.0370356666667</c:v>
                </c:pt>
              </c:numCache>
            </c:numRef>
          </c:val>
        </c:ser>
        <c:ser>
          <c:idx val="1"/>
          <c:order val="1"/>
          <c:tx>
            <c:strRef>
              <c:f>'Sheet2 (2)'!$C$4</c:f>
              <c:strCache>
                <c:ptCount val="1"/>
                <c:pt idx="0">
                  <c:v>Encrypted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accent3"/>
              </a:solidFill>
            </a:ln>
          </c:spPr>
          <c:invertIfNegative val="0"/>
          <c:cat>
            <c:strRef>
              <c:f>'Sheet2 (2)'!$A$6:$A$11</c:f>
              <c:strCache>
                <c:ptCount val="6"/>
                <c:pt idx="0">
                  <c:v>2 Threads</c:v>
                </c:pt>
                <c:pt idx="1">
                  <c:v>4 Threads</c:v>
                </c:pt>
                <c:pt idx="2">
                  <c:v>8 Threads</c:v>
                </c:pt>
                <c:pt idx="3">
                  <c:v>16 Threads</c:v>
                </c:pt>
                <c:pt idx="4">
                  <c:v>32 Threads</c:v>
                </c:pt>
                <c:pt idx="5">
                  <c:v>64 Threads</c:v>
                </c:pt>
              </c:strCache>
            </c:strRef>
          </c:cat>
          <c:val>
            <c:numRef>
              <c:f>'Sheet2 (2)'!$C$5:$C$10</c:f>
              <c:numCache>
                <c:formatCode>0</c:formatCode>
                <c:ptCount val="6"/>
                <c:pt idx="0">
                  <c:v>258.04806266666668</c:v>
                </c:pt>
                <c:pt idx="1">
                  <c:v>499.26062866666672</c:v>
                </c:pt>
                <c:pt idx="2">
                  <c:v>882.38995699999998</c:v>
                </c:pt>
                <c:pt idx="3">
                  <c:v>1663.0160723333331</c:v>
                </c:pt>
                <c:pt idx="4">
                  <c:v>2784.1257076666666</c:v>
                </c:pt>
                <c:pt idx="5">
                  <c:v>3864.894057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9805568"/>
        <c:axId val="109807104"/>
      </c:barChart>
      <c:catAx>
        <c:axId val="1098055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  <a:endParaRPr lang="en-US"/>
          </a:p>
        </c:txPr>
        <c:crossAx val="109807104"/>
        <c:crosses val="autoZero"/>
        <c:auto val="1"/>
        <c:lblAlgn val="ctr"/>
        <c:lblOffset val="100"/>
        <c:noMultiLvlLbl val="0"/>
      </c:catAx>
      <c:valAx>
        <c:axId val="10980710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100"/>
                </a:pPr>
                <a:r>
                  <a:rPr lang="en-US" sz="1100"/>
                  <a:t>Transactions Per Second (TPS)</a:t>
                </a:r>
              </a:p>
            </c:rich>
          </c:tx>
          <c:layout/>
          <c:overlay val="0"/>
        </c:title>
        <c:numFmt formatCode="#,##0" sourceLinked="0"/>
        <c:majorTickMark val="out"/>
        <c:minorTickMark val="none"/>
        <c:tickLblPos val="nextTo"/>
        <c:crossAx val="10980556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20389646019880289"/>
          <c:y val="0.23502312746238624"/>
          <c:w val="0.19229780333019114"/>
          <c:h val="0.13721232236921782"/>
        </c:manualLayout>
      </c:layout>
      <c:overlay val="0"/>
      <c:txPr>
        <a:bodyPr/>
        <a:lstStyle/>
        <a:p>
          <a:pPr>
            <a:defRPr sz="1600" b="1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PG Bench - Read &amp;</a:t>
            </a:r>
            <a:r>
              <a:rPr lang="en-US" baseline="0"/>
              <a:t> Write</a:t>
            </a:r>
            <a:endParaRPr lang="en-US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0871210422346159"/>
          <c:y val="0.12013578602460559"/>
          <c:w val="0.83738633775544169"/>
          <c:h val="0.805669740961180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'Sheet2 (2)'!$B$4</c:f>
              <c:strCache>
                <c:ptCount val="1"/>
                <c:pt idx="0">
                  <c:v>Regular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'Sheet2 (2)'!$A$6:$A$11</c:f>
              <c:strCache>
                <c:ptCount val="6"/>
                <c:pt idx="0">
                  <c:v>2 Threads</c:v>
                </c:pt>
                <c:pt idx="1">
                  <c:v>4 Threads</c:v>
                </c:pt>
                <c:pt idx="2">
                  <c:v>8 Threads</c:v>
                </c:pt>
                <c:pt idx="3">
                  <c:v>16 Threads</c:v>
                </c:pt>
                <c:pt idx="4">
                  <c:v>32 Threads</c:v>
                </c:pt>
                <c:pt idx="5">
                  <c:v>64 Threads</c:v>
                </c:pt>
              </c:strCache>
            </c:strRef>
          </c:cat>
          <c:val>
            <c:numRef>
              <c:f>'Sheet2 (2)'!$B$5:$B$10</c:f>
              <c:numCache>
                <c:formatCode>0</c:formatCode>
                <c:ptCount val="6"/>
                <c:pt idx="0">
                  <c:v>273.81839800000006</c:v>
                </c:pt>
                <c:pt idx="1">
                  <c:v>525.10338366666667</c:v>
                </c:pt>
                <c:pt idx="2">
                  <c:v>939.06971466666664</c:v>
                </c:pt>
                <c:pt idx="3">
                  <c:v>1819.3644539999998</c:v>
                </c:pt>
                <c:pt idx="4">
                  <c:v>3093.7823939999998</c:v>
                </c:pt>
                <c:pt idx="5">
                  <c:v>4060.0370356666667</c:v>
                </c:pt>
              </c:numCache>
            </c:numRef>
          </c:val>
        </c:ser>
        <c:ser>
          <c:idx val="1"/>
          <c:order val="1"/>
          <c:tx>
            <c:strRef>
              <c:f>'Sheet2 (2)'!$C$4</c:f>
              <c:strCache>
                <c:ptCount val="1"/>
                <c:pt idx="0">
                  <c:v>Encrypted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accent3"/>
              </a:solidFill>
            </a:ln>
          </c:spPr>
          <c:invertIfNegative val="0"/>
          <c:cat>
            <c:strRef>
              <c:f>'Sheet2 (2)'!$A$6:$A$11</c:f>
              <c:strCache>
                <c:ptCount val="6"/>
                <c:pt idx="0">
                  <c:v>2 Threads</c:v>
                </c:pt>
                <c:pt idx="1">
                  <c:v>4 Threads</c:v>
                </c:pt>
                <c:pt idx="2">
                  <c:v>8 Threads</c:v>
                </c:pt>
                <c:pt idx="3">
                  <c:v>16 Threads</c:v>
                </c:pt>
                <c:pt idx="4">
                  <c:v>32 Threads</c:v>
                </c:pt>
                <c:pt idx="5">
                  <c:v>64 Threads</c:v>
                </c:pt>
              </c:strCache>
            </c:strRef>
          </c:cat>
          <c:val>
            <c:numRef>
              <c:f>'Sheet2 (2)'!$C$5:$C$10</c:f>
              <c:numCache>
                <c:formatCode>0</c:formatCode>
                <c:ptCount val="6"/>
                <c:pt idx="0">
                  <c:v>258.04806266666668</c:v>
                </c:pt>
                <c:pt idx="1">
                  <c:v>499.26062866666672</c:v>
                </c:pt>
                <c:pt idx="2">
                  <c:v>882.38995699999998</c:v>
                </c:pt>
                <c:pt idx="3">
                  <c:v>1663.0160723333331</c:v>
                </c:pt>
                <c:pt idx="4">
                  <c:v>2784.1257076666666</c:v>
                </c:pt>
                <c:pt idx="5">
                  <c:v>3864.894057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9110144"/>
        <c:axId val="149128320"/>
      </c:barChart>
      <c:catAx>
        <c:axId val="1491101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  <a:endParaRPr lang="en-US"/>
          </a:p>
        </c:txPr>
        <c:crossAx val="149128320"/>
        <c:crosses val="autoZero"/>
        <c:auto val="1"/>
        <c:lblAlgn val="ctr"/>
        <c:lblOffset val="100"/>
        <c:noMultiLvlLbl val="0"/>
      </c:catAx>
      <c:valAx>
        <c:axId val="14912832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100"/>
                </a:pPr>
                <a:r>
                  <a:rPr lang="en-US" sz="1100"/>
                  <a:t>Transactions Per Second (TPS)</a:t>
                </a:r>
              </a:p>
            </c:rich>
          </c:tx>
          <c:layout/>
          <c:overlay val="0"/>
        </c:title>
        <c:numFmt formatCode="#,##0" sourceLinked="0"/>
        <c:majorTickMark val="out"/>
        <c:minorTickMark val="none"/>
        <c:tickLblPos val="nextTo"/>
        <c:crossAx val="14911014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20389646019880289"/>
          <c:y val="0.23502312746238624"/>
          <c:w val="0.19229780333019114"/>
          <c:h val="0.13721232236921782"/>
        </c:manualLayout>
      </c:layout>
      <c:overlay val="0"/>
      <c:txPr>
        <a:bodyPr/>
        <a:lstStyle/>
        <a:p>
          <a:pPr>
            <a:defRPr sz="1600" b="1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480586284815324"/>
          <c:y val="4.2784276242926279E-2"/>
          <c:w val="0.83955520308274822"/>
          <c:h val="0.778962571875047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db.m3.large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numRef>
              <c:f>Sheet3!$A$2:$A$6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Sheet3!$B$2:$B$6</c:f>
              <c:numCache>
                <c:formatCode>General</c:formatCode>
                <c:ptCount val="5"/>
                <c:pt idx="0">
                  <c:v>1505</c:v>
                </c:pt>
                <c:pt idx="1">
                  <c:v>2904</c:v>
                </c:pt>
                <c:pt idx="2">
                  <c:v>5450</c:v>
                </c:pt>
                <c:pt idx="3">
                  <c:v>8103</c:v>
                </c:pt>
                <c:pt idx="4">
                  <c:v>8625</c:v>
                </c:pt>
              </c:numCache>
            </c:numRef>
          </c:val>
        </c:ser>
        <c:ser>
          <c:idx val="1"/>
          <c:order val="1"/>
          <c:tx>
            <c:strRef>
              <c:f>Sheet3!$C$1</c:f>
              <c:strCache>
                <c:ptCount val="1"/>
                <c:pt idx="0">
                  <c:v>db.m4.large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numRef>
              <c:f>Sheet3!$A$2:$A$6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Sheet3!$C$2:$C$6</c:f>
              <c:numCache>
                <c:formatCode>General</c:formatCode>
                <c:ptCount val="5"/>
                <c:pt idx="0">
                  <c:v>2328.707128</c:v>
                </c:pt>
                <c:pt idx="1">
                  <c:v>4341</c:v>
                </c:pt>
                <c:pt idx="2">
                  <c:v>8205</c:v>
                </c:pt>
                <c:pt idx="3">
                  <c:v>11756</c:v>
                </c:pt>
                <c:pt idx="4">
                  <c:v>11817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9854720"/>
        <c:axId val="109856640"/>
      </c:barChart>
      <c:catAx>
        <c:axId val="1098547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Threads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9856640"/>
        <c:crosses val="autoZero"/>
        <c:auto val="1"/>
        <c:lblAlgn val="ctr"/>
        <c:lblOffset val="100"/>
        <c:noMultiLvlLbl val="0"/>
      </c:catAx>
      <c:valAx>
        <c:axId val="10985664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Transactions per Second (TPS)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985472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8928408492747903"/>
          <c:y val="0.16442037230895271"/>
          <c:w val="0.36302738871519746"/>
          <c:h val="0.10468526694278822"/>
        </c:manualLayout>
      </c:layout>
      <c:overlay val="0"/>
      <c:txPr>
        <a:bodyPr/>
        <a:lstStyle/>
        <a:p>
          <a:pPr>
            <a:defRPr sz="1400" b="1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0.77864</cdr:x>
      <cdr:y>0.0531</cdr:y>
    </cdr:from>
    <cdr:to>
      <cdr:x>0.96052</cdr:x>
      <cdr:y>0.14159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6558055" y="213756"/>
          <a:ext cx="1531917" cy="3562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400" b="1" dirty="0" smtClean="0"/>
            <a:t>37% TPS Increase</a:t>
          </a:r>
          <a:endParaRPr lang="en-US" sz="1400" b="1" dirty="0"/>
        </a:p>
      </cdr:txBody>
    </cdr:sp>
  </cdr:relSizeAnchor>
  <cdr:relSizeAnchor xmlns:cdr="http://schemas.openxmlformats.org/drawingml/2006/chartDrawing">
    <cdr:from>
      <cdr:x>0.41064</cdr:x>
      <cdr:y>0.27434</cdr:y>
    </cdr:from>
    <cdr:to>
      <cdr:x>0.52625</cdr:x>
      <cdr:y>0.37463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3458595" y="1104406"/>
          <a:ext cx="973777" cy="40376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0.42051</cdr:x>
      <cdr:y>0.27729</cdr:y>
    </cdr:from>
    <cdr:to>
      <cdr:x>0.49806</cdr:x>
      <cdr:y>0.36578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3541724" y="1116280"/>
          <a:ext cx="653142" cy="3562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400" b="1" dirty="0" smtClean="0"/>
            <a:t>$0.365 </a:t>
          </a:r>
          <a:endParaRPr lang="en-US" sz="1400" b="1" dirty="0"/>
        </a:p>
      </cdr:txBody>
    </cdr:sp>
  </cdr:relSizeAnchor>
  <cdr:relSizeAnchor xmlns:cdr="http://schemas.openxmlformats.org/drawingml/2006/chartDrawing">
    <cdr:from>
      <cdr:x>0.26017</cdr:x>
      <cdr:y>0.26926</cdr:y>
    </cdr:from>
    <cdr:to>
      <cdr:x>0.33309</cdr:x>
      <cdr:y>0.35775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2191236" y="1083953"/>
          <a:ext cx="614217" cy="3562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b="1" dirty="0" smtClean="0"/>
            <a:t>$0.390 </a:t>
          </a:r>
          <a:endParaRPr lang="en-US" sz="1400" b="1" dirty="0"/>
        </a:p>
      </cdr:txBody>
    </cdr:sp>
  </cdr:relSizeAnchor>
  <cdr:relSizeAnchor xmlns:cdr="http://schemas.openxmlformats.org/drawingml/2006/chartDrawing">
    <cdr:from>
      <cdr:x>0.19069</cdr:x>
      <cdr:y>0.3843</cdr:y>
    </cdr:from>
    <cdr:to>
      <cdr:x>0.51639</cdr:x>
      <cdr:y>0.4728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1606045" y="1547092"/>
          <a:ext cx="2743200" cy="3562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b="1" dirty="0" smtClean="0"/>
            <a:t>46% Better Price/Performance </a:t>
          </a:r>
          <a:endParaRPr lang="en-US" sz="1400" b="1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0B25AC41-3BEC-9247-8322-91B80C013F2D}" type="datetimeFigureOut">
              <a:rPr lang="en-US" smtClean="0"/>
              <a:pPr/>
              <a:t>4/28/2016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057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Line data type</a:t>
            </a:r>
          </a:p>
          <a:p>
            <a:r>
              <a:rPr lang="en-US" dirty="0" err="1" smtClean="0"/>
              <a:t>Reg</a:t>
            </a:r>
            <a:r>
              <a:rPr lang="en-US" dirty="0" smtClean="0"/>
              <a:t>* data types</a:t>
            </a:r>
          </a:p>
          <a:p>
            <a:r>
              <a:rPr lang="en-US" dirty="0" smtClean="0"/>
              <a:t>Open</a:t>
            </a:r>
            <a:r>
              <a:rPr lang="en-US" baseline="0" dirty="0" smtClean="0"/>
              <a:t> prepared transactions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9184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Line data type</a:t>
            </a:r>
          </a:p>
          <a:p>
            <a:r>
              <a:rPr lang="en-US" dirty="0" err="1" smtClean="0"/>
              <a:t>Reg</a:t>
            </a:r>
            <a:r>
              <a:rPr lang="en-US" dirty="0" smtClean="0"/>
              <a:t>* data types</a:t>
            </a:r>
          </a:p>
          <a:p>
            <a:r>
              <a:rPr lang="en-US" dirty="0" smtClean="0"/>
              <a:t>Open</a:t>
            </a:r>
            <a:r>
              <a:rPr lang="en-US" baseline="0" dirty="0" smtClean="0"/>
              <a:t> prepared transactions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9184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Line data type</a:t>
            </a:r>
          </a:p>
          <a:p>
            <a:r>
              <a:rPr lang="en-US" dirty="0" err="1" smtClean="0"/>
              <a:t>Reg</a:t>
            </a:r>
            <a:r>
              <a:rPr lang="en-US" dirty="0" smtClean="0"/>
              <a:t>* data types</a:t>
            </a:r>
          </a:p>
          <a:p>
            <a:r>
              <a:rPr lang="en-US" dirty="0" smtClean="0"/>
              <a:t>Open</a:t>
            </a:r>
            <a:r>
              <a:rPr lang="en-US" baseline="0" dirty="0" smtClean="0"/>
              <a:t> prepared transactions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9184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Line data type</a:t>
            </a:r>
          </a:p>
          <a:p>
            <a:r>
              <a:rPr lang="en-US" dirty="0" err="1" smtClean="0"/>
              <a:t>Reg</a:t>
            </a:r>
            <a:r>
              <a:rPr lang="en-US" dirty="0" smtClean="0"/>
              <a:t>* data types</a:t>
            </a:r>
          </a:p>
          <a:p>
            <a:r>
              <a:rPr lang="en-US" dirty="0" smtClean="0"/>
              <a:t>Open</a:t>
            </a:r>
            <a:r>
              <a:rPr lang="en-US" baseline="0" dirty="0" smtClean="0"/>
              <a:t> prepared transactions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9184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Line data type</a:t>
            </a:r>
          </a:p>
          <a:p>
            <a:r>
              <a:rPr lang="en-US" dirty="0" err="1" smtClean="0"/>
              <a:t>Reg</a:t>
            </a:r>
            <a:r>
              <a:rPr lang="en-US" dirty="0" smtClean="0"/>
              <a:t>* data types</a:t>
            </a:r>
          </a:p>
          <a:p>
            <a:r>
              <a:rPr lang="en-US" dirty="0" smtClean="0"/>
              <a:t>Open</a:t>
            </a:r>
            <a:r>
              <a:rPr lang="en-US" baseline="0" dirty="0" smtClean="0"/>
              <a:t> prepared transactions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918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Line data type</a:t>
            </a:r>
          </a:p>
          <a:p>
            <a:r>
              <a:rPr lang="en-US" dirty="0" err="1" smtClean="0"/>
              <a:t>Reg</a:t>
            </a:r>
            <a:r>
              <a:rPr lang="en-US" dirty="0" smtClean="0"/>
              <a:t>* data types</a:t>
            </a:r>
          </a:p>
          <a:p>
            <a:r>
              <a:rPr lang="en-US" dirty="0" smtClean="0"/>
              <a:t>Open</a:t>
            </a:r>
            <a:r>
              <a:rPr lang="en-US" baseline="0" dirty="0" smtClean="0"/>
              <a:t> prepared transactions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9184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Line data type</a:t>
            </a:r>
          </a:p>
          <a:p>
            <a:r>
              <a:rPr lang="en-US" dirty="0" err="1" smtClean="0"/>
              <a:t>Reg</a:t>
            </a:r>
            <a:r>
              <a:rPr lang="en-US" dirty="0" smtClean="0"/>
              <a:t>* data types</a:t>
            </a:r>
          </a:p>
          <a:p>
            <a:r>
              <a:rPr lang="en-US" dirty="0" smtClean="0"/>
              <a:t>Open</a:t>
            </a:r>
            <a:r>
              <a:rPr lang="en-US" baseline="0" dirty="0" smtClean="0"/>
              <a:t> prepared transactions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9184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Line data type</a:t>
            </a:r>
          </a:p>
          <a:p>
            <a:r>
              <a:rPr lang="en-US" dirty="0" err="1" smtClean="0"/>
              <a:t>Reg</a:t>
            </a:r>
            <a:r>
              <a:rPr lang="en-US" dirty="0" smtClean="0"/>
              <a:t>* data types</a:t>
            </a:r>
          </a:p>
          <a:p>
            <a:r>
              <a:rPr lang="en-US" dirty="0" smtClean="0"/>
              <a:t>Open</a:t>
            </a:r>
            <a:r>
              <a:rPr lang="en-US" baseline="0" dirty="0" smtClean="0"/>
              <a:t> prepared transactions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9184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Line data type</a:t>
            </a:r>
          </a:p>
          <a:p>
            <a:r>
              <a:rPr lang="en-US" dirty="0" err="1" smtClean="0"/>
              <a:t>Reg</a:t>
            </a:r>
            <a:r>
              <a:rPr lang="en-US" dirty="0" smtClean="0"/>
              <a:t>* data types</a:t>
            </a:r>
          </a:p>
          <a:p>
            <a:r>
              <a:rPr lang="en-US" dirty="0" smtClean="0"/>
              <a:t>Open</a:t>
            </a:r>
            <a:r>
              <a:rPr lang="en-US" baseline="0" dirty="0" smtClean="0"/>
              <a:t> prepared transactions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9184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Line data type</a:t>
            </a:r>
          </a:p>
          <a:p>
            <a:r>
              <a:rPr lang="en-US" dirty="0" err="1" smtClean="0"/>
              <a:t>Reg</a:t>
            </a:r>
            <a:r>
              <a:rPr lang="en-US" dirty="0" smtClean="0"/>
              <a:t>* data types</a:t>
            </a:r>
          </a:p>
          <a:p>
            <a:r>
              <a:rPr lang="en-US" dirty="0" smtClean="0"/>
              <a:t>Open</a:t>
            </a:r>
            <a:r>
              <a:rPr lang="en-US" baseline="0" dirty="0" smtClean="0"/>
              <a:t> prepared transactions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918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5813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Line data type</a:t>
            </a:r>
          </a:p>
          <a:p>
            <a:r>
              <a:rPr lang="en-US" dirty="0" err="1" smtClean="0"/>
              <a:t>Reg</a:t>
            </a:r>
            <a:r>
              <a:rPr lang="en-US" dirty="0" smtClean="0"/>
              <a:t>* data types</a:t>
            </a:r>
          </a:p>
          <a:p>
            <a:r>
              <a:rPr lang="en-US" dirty="0" smtClean="0"/>
              <a:t>Open</a:t>
            </a:r>
            <a:r>
              <a:rPr lang="en-US" baseline="0" dirty="0" smtClean="0"/>
              <a:t> prepared transactions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9184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Line data type</a:t>
            </a:r>
          </a:p>
          <a:p>
            <a:r>
              <a:rPr lang="en-US" dirty="0" err="1" smtClean="0"/>
              <a:t>Reg</a:t>
            </a:r>
            <a:r>
              <a:rPr lang="en-US" dirty="0" smtClean="0"/>
              <a:t>* data types</a:t>
            </a:r>
          </a:p>
          <a:p>
            <a:r>
              <a:rPr lang="en-US" dirty="0" smtClean="0"/>
              <a:t>Open</a:t>
            </a:r>
            <a:r>
              <a:rPr lang="en-US" baseline="0" dirty="0" smtClean="0"/>
              <a:t> prepared transactions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9184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9122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1881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1881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1881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1881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1881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1881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188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4464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1881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1881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a Key for the encrypted snapshot and then show that</a:t>
            </a:r>
            <a:r>
              <a:rPr lang="en-US" baseline="0" dirty="0" smtClean="0"/>
              <a:t> it needs to be shared for this to work.  Note that this doesn’t work with default keys.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7895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a Key for the encrypted snapshot and then show that</a:t>
            </a:r>
            <a:r>
              <a:rPr lang="en-US" baseline="0" dirty="0" smtClean="0"/>
              <a:t> it needs to be shared for this to work.  Note that this doesn’t work with default keys.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7895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a Key for the encrypted snapshot and then show that</a:t>
            </a:r>
            <a:r>
              <a:rPr lang="en-US" baseline="0" dirty="0" smtClean="0"/>
              <a:t> it needs to be shared for this to work.  Note that this doesn’t work with default keys.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7895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a Key for the encrypted snapshot and then show that</a:t>
            </a:r>
            <a:r>
              <a:rPr lang="en-US" baseline="0" dirty="0" smtClean="0"/>
              <a:t> it needs to be shared for this to work.  Note that this doesn’t work with default keys.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7895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a Key for the encrypted snapshot and then show that</a:t>
            </a:r>
            <a:r>
              <a:rPr lang="en-US" baseline="0" dirty="0" smtClean="0"/>
              <a:t> it needs to be shared for this to work.  Note that this doesn’t work with default keys.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7895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a Key for the encrypted snapshot and then show that</a:t>
            </a:r>
            <a:r>
              <a:rPr lang="en-US" baseline="0" dirty="0" smtClean="0"/>
              <a:t> it needs to be shared for this to work.  Note that this doesn’t work with default keys.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7895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a Key for the encrypted snapshot and then show that</a:t>
            </a:r>
            <a:r>
              <a:rPr lang="en-US" baseline="0" dirty="0" smtClean="0"/>
              <a:t> it needs to be shared for this to work.  Note that this doesn’t work with default keys.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7895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a Key for the encrypted snapshot and then show that</a:t>
            </a:r>
            <a:r>
              <a:rPr lang="en-US" baseline="0" dirty="0" smtClean="0"/>
              <a:t> it needs to be shared for this to work.  Note that this doesn’t work with default keys.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789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4464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a Key for the encrypted snapshot and then show that</a:t>
            </a:r>
            <a:r>
              <a:rPr lang="en-US" baseline="0" dirty="0" smtClean="0"/>
              <a:t> it needs to be shared for this to work.  Note that this doesn’t work with default keys.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7895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9122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b="0" dirty="0" smtClean="0">
                <a:latin typeface="Calibri Light" panose="020F0302020204030204" pitchFamily="34" charset="0"/>
              </a:rPr>
              <a:t>Move data to the same or different database engine</a:t>
            </a:r>
          </a:p>
          <a:p>
            <a:pPr marL="0" marR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~ Supports Oracle, Microsoft SQL Server, MySQL, PostgreSQL, </a:t>
            </a:r>
            <a:r>
              <a:rPr lang="en-US" sz="1200" dirty="0" err="1" smtClean="0"/>
              <a:t>MariaDB</a:t>
            </a:r>
            <a:r>
              <a:rPr lang="en-US" sz="1200" dirty="0" smtClean="0"/>
              <a:t>, Amazon Aurora, Amazon Redshift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b="0" dirty="0" smtClean="0">
                <a:latin typeface="Calibri Light" panose="020F0302020204030204" pitchFamily="34" charset="0"/>
              </a:rPr>
              <a:t> 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b="0" dirty="0" smtClean="0">
                <a:latin typeface="Calibri Light" panose="020F0302020204030204" pitchFamily="34" charset="0"/>
              </a:rPr>
              <a:t>Keep your apps running during the migration</a:t>
            </a:r>
          </a:p>
          <a:p>
            <a:pPr marL="0" marR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smtClean="0">
                <a:latin typeface="Calibri Light" panose="020F0302020204030204" pitchFamily="34" charset="0"/>
              </a:rPr>
              <a:t>~ DMS m</a:t>
            </a:r>
            <a:r>
              <a:rPr lang="en-US" sz="1200" dirty="0" smtClean="0"/>
              <a:t>inimizes impact to users by capturing and applying data changes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n-US" sz="1200" b="0" dirty="0" smtClean="0">
              <a:latin typeface="Calibri Light" panose="020F0302020204030204" pitchFamily="34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b="0" dirty="0" smtClean="0">
                <a:latin typeface="Calibri Light" panose="020F0302020204030204" pitchFamily="34" charset="0"/>
              </a:rPr>
              <a:t>Start your first migration in 10 minutes or less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b="0" dirty="0" smtClean="0">
                <a:latin typeface="Calibri Light" panose="020F0302020204030204" pitchFamily="34" charset="0"/>
              </a:rPr>
              <a:t>~  T</a:t>
            </a:r>
            <a:r>
              <a:rPr lang="en-US" sz="1200" dirty="0" smtClean="0"/>
              <a:t>he AWS Database Migration Service takes care of infrastructure provisioning and allows you to setup</a:t>
            </a:r>
            <a:r>
              <a:rPr lang="en-US" sz="1200" baseline="0" dirty="0" smtClean="0"/>
              <a:t> your first database migration task in less than 10 minutes</a:t>
            </a:r>
            <a:r>
              <a:rPr lang="en-US" sz="1200" dirty="0" smtClean="0"/>
              <a:t> 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n-US" sz="1200" b="0" dirty="0" smtClean="0">
              <a:latin typeface="Calibri Light" panose="020F0302020204030204" pitchFamily="34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b="0" dirty="0" smtClean="0">
                <a:latin typeface="Calibri Light" panose="020F0302020204030204" pitchFamily="34" charset="0"/>
              </a:rPr>
              <a:t>Replicate within, to or from AWS EC2 or RDS</a:t>
            </a:r>
          </a:p>
          <a:p>
            <a:r>
              <a:rPr lang="en-US" sz="1200" dirty="0" smtClean="0"/>
              <a:t>~ After migrating</a:t>
            </a:r>
            <a:r>
              <a:rPr lang="en-US" sz="1200" baseline="0" dirty="0" smtClean="0"/>
              <a:t> your database</a:t>
            </a:r>
            <a:r>
              <a:rPr lang="en-US" sz="1200" dirty="0" smtClean="0"/>
              <a:t>, use the AWS Database Migration Service to replicate data into your Redshift data warehouses, cross-region to other RDS instances, or back to on-premises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67204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the AWS Database Migration Service to</a:t>
            </a:r>
            <a:r>
              <a:rPr lang="en-US" baseline="0" dirty="0" smtClean="0"/>
              <a:t> migrate data to AWS is simple.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(</a:t>
            </a:r>
            <a:r>
              <a:rPr lang="en-US" b="1" baseline="0" dirty="0" smtClean="0">
                <a:solidFill>
                  <a:srgbClr val="FF0000"/>
                </a:solidFill>
              </a:rPr>
              <a:t>CLICK</a:t>
            </a:r>
            <a:r>
              <a:rPr lang="en-US" baseline="0" dirty="0" smtClean="0"/>
              <a:t>) Start by spinning up a DMS instance in your AWS environment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(</a:t>
            </a:r>
            <a:r>
              <a:rPr lang="en-US" b="1" baseline="0" dirty="0" smtClean="0">
                <a:solidFill>
                  <a:srgbClr val="FF0000"/>
                </a:solidFill>
              </a:rPr>
              <a:t>CLICK</a:t>
            </a:r>
            <a:r>
              <a:rPr lang="en-US" baseline="0" dirty="0" smtClean="0"/>
              <a:t>) Next, from within DMS, connect to both your source and target databases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(</a:t>
            </a:r>
            <a:r>
              <a:rPr lang="en-US" b="1" baseline="0" dirty="0" smtClean="0">
                <a:solidFill>
                  <a:srgbClr val="FF0000"/>
                </a:solidFill>
              </a:rPr>
              <a:t>CLICK</a:t>
            </a:r>
            <a:r>
              <a:rPr lang="en-US" baseline="0" dirty="0" smtClean="0"/>
              <a:t>) Choose what data you want to migrate.  DMS lets you migrate tables, schemas, or whole databases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 sit back and let DMS do the rest. (</a:t>
            </a:r>
            <a:r>
              <a:rPr lang="en-US" b="1" baseline="0" dirty="0" smtClean="0">
                <a:solidFill>
                  <a:srgbClr val="FF0000"/>
                </a:solidFill>
              </a:rPr>
              <a:t>CLICK</a:t>
            </a:r>
            <a:r>
              <a:rPr lang="en-US" baseline="0" dirty="0" smtClean="0"/>
              <a:t>) It creates the tables, loads the data, and best of all, keeps them synchronized for as long as you need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That replication capability, which keeps the source and target data in sync, allows customers to switch applications (</a:t>
            </a:r>
            <a:r>
              <a:rPr lang="en-US" b="1" baseline="0" dirty="0" smtClean="0">
                <a:solidFill>
                  <a:srgbClr val="FF0000"/>
                </a:solidFill>
              </a:rPr>
              <a:t>CLICK</a:t>
            </a:r>
            <a:r>
              <a:rPr lang="en-US" baseline="0" dirty="0" smtClean="0"/>
              <a:t>) over to point to the AWS database at their leisure.</a:t>
            </a:r>
            <a:br>
              <a:rPr lang="en-US" baseline="0" dirty="0" smtClean="0"/>
            </a:br>
            <a:r>
              <a:rPr lang="en-US" baseline="0" dirty="0" smtClean="0"/>
              <a:t>DMS eliminates the need for high-stakes extended outages to migrate production data into the cloud.  DMS provides a graceful switchover capability.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2778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the AWS Database Migration Service to</a:t>
            </a:r>
            <a:r>
              <a:rPr lang="en-US" baseline="0" dirty="0" smtClean="0"/>
              <a:t> migrate data to AWS is simple.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(</a:t>
            </a:r>
            <a:r>
              <a:rPr lang="en-US" b="1" baseline="0" dirty="0" smtClean="0">
                <a:solidFill>
                  <a:srgbClr val="FF0000"/>
                </a:solidFill>
              </a:rPr>
              <a:t>CLICK</a:t>
            </a:r>
            <a:r>
              <a:rPr lang="en-US" baseline="0" dirty="0" smtClean="0"/>
              <a:t>) Start by spinning up a DMS instance in your AWS environment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(</a:t>
            </a:r>
            <a:r>
              <a:rPr lang="en-US" b="1" baseline="0" dirty="0" smtClean="0">
                <a:solidFill>
                  <a:srgbClr val="FF0000"/>
                </a:solidFill>
              </a:rPr>
              <a:t>CLICK</a:t>
            </a:r>
            <a:r>
              <a:rPr lang="en-US" baseline="0" dirty="0" smtClean="0"/>
              <a:t>) Next, from within DMS, connect to both your source and target databases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(</a:t>
            </a:r>
            <a:r>
              <a:rPr lang="en-US" b="1" baseline="0" dirty="0" smtClean="0">
                <a:solidFill>
                  <a:srgbClr val="FF0000"/>
                </a:solidFill>
              </a:rPr>
              <a:t>CLICK</a:t>
            </a:r>
            <a:r>
              <a:rPr lang="en-US" baseline="0" dirty="0" smtClean="0"/>
              <a:t>) Choose what data you want to migrate.  DMS lets you migrate tables, schemas, or whole databases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 sit back and let DMS do the rest. (</a:t>
            </a:r>
            <a:r>
              <a:rPr lang="en-US" b="1" baseline="0" dirty="0" smtClean="0">
                <a:solidFill>
                  <a:srgbClr val="FF0000"/>
                </a:solidFill>
              </a:rPr>
              <a:t>CLICK</a:t>
            </a:r>
            <a:r>
              <a:rPr lang="en-US" baseline="0" dirty="0" smtClean="0"/>
              <a:t>) It creates the tables, loads the data, and best of all, keeps them synchronized for as long as you need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That replication capability, which keeps the source and target data in sync, allows customers to switch applications (</a:t>
            </a:r>
            <a:r>
              <a:rPr lang="en-US" b="1" baseline="0" dirty="0" smtClean="0">
                <a:solidFill>
                  <a:srgbClr val="FF0000"/>
                </a:solidFill>
              </a:rPr>
              <a:t>CLICK</a:t>
            </a:r>
            <a:r>
              <a:rPr lang="en-US" baseline="0" dirty="0" smtClean="0"/>
              <a:t>) over to point to the AWS database at their leisure.</a:t>
            </a:r>
            <a:br>
              <a:rPr lang="en-US" baseline="0" dirty="0" smtClean="0"/>
            </a:br>
            <a:r>
              <a:rPr lang="en-US" baseline="0" dirty="0" smtClean="0"/>
              <a:t>DMS eliminates the need for high-stakes extended outages to migrate production data into the cloud.  DMS provides a graceful switchover capability.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2778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the AWS Database Migration Service to</a:t>
            </a:r>
            <a:r>
              <a:rPr lang="en-US" baseline="0" dirty="0" smtClean="0"/>
              <a:t> migrate data to AWS is simple.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(</a:t>
            </a:r>
            <a:r>
              <a:rPr lang="en-US" b="1" baseline="0" dirty="0" smtClean="0">
                <a:solidFill>
                  <a:srgbClr val="FF0000"/>
                </a:solidFill>
              </a:rPr>
              <a:t>CLICK</a:t>
            </a:r>
            <a:r>
              <a:rPr lang="en-US" baseline="0" dirty="0" smtClean="0"/>
              <a:t>) Start by spinning up a DMS instance in your AWS environment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(</a:t>
            </a:r>
            <a:r>
              <a:rPr lang="en-US" b="1" baseline="0" dirty="0" smtClean="0">
                <a:solidFill>
                  <a:srgbClr val="FF0000"/>
                </a:solidFill>
              </a:rPr>
              <a:t>CLICK</a:t>
            </a:r>
            <a:r>
              <a:rPr lang="en-US" baseline="0" dirty="0" smtClean="0"/>
              <a:t>) Next, from within DMS, connect to both your source and target databases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(</a:t>
            </a:r>
            <a:r>
              <a:rPr lang="en-US" b="1" baseline="0" dirty="0" smtClean="0">
                <a:solidFill>
                  <a:srgbClr val="FF0000"/>
                </a:solidFill>
              </a:rPr>
              <a:t>CLICK</a:t>
            </a:r>
            <a:r>
              <a:rPr lang="en-US" baseline="0" dirty="0" smtClean="0"/>
              <a:t>) Choose what data you want to migrate.  DMS lets you migrate tables, schemas, or whole databases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 sit back and let DMS do the rest. (</a:t>
            </a:r>
            <a:r>
              <a:rPr lang="en-US" b="1" baseline="0" dirty="0" smtClean="0">
                <a:solidFill>
                  <a:srgbClr val="FF0000"/>
                </a:solidFill>
              </a:rPr>
              <a:t>CLICK</a:t>
            </a:r>
            <a:r>
              <a:rPr lang="en-US" baseline="0" dirty="0" smtClean="0"/>
              <a:t>) It creates the tables, loads the data, and best of all, keeps them synchronized for as long as you need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That replication capability, which keeps the source and target data in sync, allows customers to switch applications (</a:t>
            </a:r>
            <a:r>
              <a:rPr lang="en-US" b="1" baseline="0" dirty="0" smtClean="0">
                <a:solidFill>
                  <a:srgbClr val="FF0000"/>
                </a:solidFill>
              </a:rPr>
              <a:t>CLICK</a:t>
            </a:r>
            <a:r>
              <a:rPr lang="en-US" baseline="0" dirty="0" smtClean="0"/>
              <a:t>) over to point to the AWS database at their leisure.</a:t>
            </a:r>
            <a:br>
              <a:rPr lang="en-US" baseline="0" dirty="0" smtClean="0"/>
            </a:br>
            <a:r>
              <a:rPr lang="en-US" baseline="0" dirty="0" smtClean="0"/>
              <a:t>DMS eliminates the need for high-stakes extended outages to migrate production data into the cloud.  DMS provides a graceful switchover capability.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2778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the AWS Database Migration Service to</a:t>
            </a:r>
            <a:r>
              <a:rPr lang="en-US" baseline="0" dirty="0" smtClean="0"/>
              <a:t> migrate data to AWS is simple.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(</a:t>
            </a:r>
            <a:r>
              <a:rPr lang="en-US" b="1" baseline="0" dirty="0" smtClean="0">
                <a:solidFill>
                  <a:srgbClr val="FF0000"/>
                </a:solidFill>
              </a:rPr>
              <a:t>CLICK</a:t>
            </a:r>
            <a:r>
              <a:rPr lang="en-US" baseline="0" dirty="0" smtClean="0"/>
              <a:t>) Start by spinning up a DMS instance in your AWS environment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(</a:t>
            </a:r>
            <a:r>
              <a:rPr lang="en-US" b="1" baseline="0" dirty="0" smtClean="0">
                <a:solidFill>
                  <a:srgbClr val="FF0000"/>
                </a:solidFill>
              </a:rPr>
              <a:t>CLICK</a:t>
            </a:r>
            <a:r>
              <a:rPr lang="en-US" baseline="0" dirty="0" smtClean="0"/>
              <a:t>) Next, from within DMS, connect to both your source and target databases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(</a:t>
            </a:r>
            <a:r>
              <a:rPr lang="en-US" b="1" baseline="0" dirty="0" smtClean="0">
                <a:solidFill>
                  <a:srgbClr val="FF0000"/>
                </a:solidFill>
              </a:rPr>
              <a:t>CLICK</a:t>
            </a:r>
            <a:r>
              <a:rPr lang="en-US" baseline="0" dirty="0" smtClean="0"/>
              <a:t>) Choose what data you want to migrate.  DMS lets you migrate tables, schemas, or whole databases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 sit back and let DMS do the rest. (</a:t>
            </a:r>
            <a:r>
              <a:rPr lang="en-US" b="1" baseline="0" dirty="0" smtClean="0">
                <a:solidFill>
                  <a:srgbClr val="FF0000"/>
                </a:solidFill>
              </a:rPr>
              <a:t>CLICK</a:t>
            </a:r>
            <a:r>
              <a:rPr lang="en-US" baseline="0" dirty="0" smtClean="0"/>
              <a:t>) It creates the tables, loads the data, and best of all, keeps them synchronized for as long as you need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That replication capability, which keeps the source and target data in sync, allows customers to switch applications (</a:t>
            </a:r>
            <a:r>
              <a:rPr lang="en-US" b="1" baseline="0" dirty="0" smtClean="0">
                <a:solidFill>
                  <a:srgbClr val="FF0000"/>
                </a:solidFill>
              </a:rPr>
              <a:t>CLICK</a:t>
            </a:r>
            <a:r>
              <a:rPr lang="en-US" baseline="0" dirty="0" smtClean="0"/>
              <a:t>) over to point to the AWS database at their leisure.</a:t>
            </a:r>
            <a:br>
              <a:rPr lang="en-US" baseline="0" dirty="0" smtClean="0"/>
            </a:br>
            <a:r>
              <a:rPr lang="en-US" baseline="0" dirty="0" smtClean="0"/>
              <a:t>DMS eliminates the need for high-stakes extended outages to migrate production data into the cloud.  DMS provides a graceful switchover capability.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2778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the AWS Database Migration Service to</a:t>
            </a:r>
            <a:r>
              <a:rPr lang="en-US" baseline="0" dirty="0" smtClean="0"/>
              <a:t> migrate data to AWS is simple.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(</a:t>
            </a:r>
            <a:r>
              <a:rPr lang="en-US" b="1" baseline="0" dirty="0" smtClean="0">
                <a:solidFill>
                  <a:srgbClr val="FF0000"/>
                </a:solidFill>
              </a:rPr>
              <a:t>CLICK</a:t>
            </a:r>
            <a:r>
              <a:rPr lang="en-US" baseline="0" dirty="0" smtClean="0"/>
              <a:t>) Start by spinning up a DMS instance in your AWS environment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(</a:t>
            </a:r>
            <a:r>
              <a:rPr lang="en-US" b="1" baseline="0" dirty="0" smtClean="0">
                <a:solidFill>
                  <a:srgbClr val="FF0000"/>
                </a:solidFill>
              </a:rPr>
              <a:t>CLICK</a:t>
            </a:r>
            <a:r>
              <a:rPr lang="en-US" baseline="0" dirty="0" smtClean="0"/>
              <a:t>) Next, from within DMS, connect to both your source and target databases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(</a:t>
            </a:r>
            <a:r>
              <a:rPr lang="en-US" b="1" baseline="0" dirty="0" smtClean="0">
                <a:solidFill>
                  <a:srgbClr val="FF0000"/>
                </a:solidFill>
              </a:rPr>
              <a:t>CLICK</a:t>
            </a:r>
            <a:r>
              <a:rPr lang="en-US" baseline="0" dirty="0" smtClean="0"/>
              <a:t>) Choose what data you want to migrate.  DMS lets you migrate tables, schemas, or whole databases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 sit back and let DMS do the rest. (</a:t>
            </a:r>
            <a:r>
              <a:rPr lang="en-US" b="1" baseline="0" dirty="0" smtClean="0">
                <a:solidFill>
                  <a:srgbClr val="FF0000"/>
                </a:solidFill>
              </a:rPr>
              <a:t>CLICK</a:t>
            </a:r>
            <a:r>
              <a:rPr lang="en-US" baseline="0" dirty="0" smtClean="0"/>
              <a:t>) It creates the tables, loads the data, and best of all, keeps them synchronized for as long as you need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That replication capability, which keeps the source and target data in sync, allows customers to switch applications (</a:t>
            </a:r>
            <a:r>
              <a:rPr lang="en-US" b="1" baseline="0" dirty="0" smtClean="0">
                <a:solidFill>
                  <a:srgbClr val="FF0000"/>
                </a:solidFill>
              </a:rPr>
              <a:t>CLICK</a:t>
            </a:r>
            <a:r>
              <a:rPr lang="en-US" baseline="0" dirty="0" smtClean="0"/>
              <a:t>) over to point to the AWS database at their leisure.</a:t>
            </a:r>
            <a:br>
              <a:rPr lang="en-US" baseline="0" dirty="0" smtClean="0"/>
            </a:br>
            <a:r>
              <a:rPr lang="en-US" baseline="0" dirty="0" smtClean="0"/>
              <a:t>DMS eliminates the need for high-stakes extended outages to migrate production data into the cloud.  DMS provides a graceful switchover capability.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2778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the AWS Database Migration Service to</a:t>
            </a:r>
            <a:r>
              <a:rPr lang="en-US" baseline="0" dirty="0" smtClean="0"/>
              <a:t> migrate data to AWS is simple.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(</a:t>
            </a:r>
            <a:r>
              <a:rPr lang="en-US" b="1" baseline="0" dirty="0" smtClean="0">
                <a:solidFill>
                  <a:srgbClr val="FF0000"/>
                </a:solidFill>
              </a:rPr>
              <a:t>CLICK</a:t>
            </a:r>
            <a:r>
              <a:rPr lang="en-US" baseline="0" dirty="0" smtClean="0"/>
              <a:t>) Start by spinning up a DMS instance in your AWS environment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(</a:t>
            </a:r>
            <a:r>
              <a:rPr lang="en-US" b="1" baseline="0" dirty="0" smtClean="0">
                <a:solidFill>
                  <a:srgbClr val="FF0000"/>
                </a:solidFill>
              </a:rPr>
              <a:t>CLICK</a:t>
            </a:r>
            <a:r>
              <a:rPr lang="en-US" baseline="0" dirty="0" smtClean="0"/>
              <a:t>) Next, from within DMS, connect to both your source and target databases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(</a:t>
            </a:r>
            <a:r>
              <a:rPr lang="en-US" b="1" baseline="0" dirty="0" smtClean="0">
                <a:solidFill>
                  <a:srgbClr val="FF0000"/>
                </a:solidFill>
              </a:rPr>
              <a:t>CLICK</a:t>
            </a:r>
            <a:r>
              <a:rPr lang="en-US" baseline="0" dirty="0" smtClean="0"/>
              <a:t>) Choose what data you want to migrate.  DMS lets you migrate tables, schemas, or whole databases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 sit back and let DMS do the rest. (</a:t>
            </a:r>
            <a:r>
              <a:rPr lang="en-US" b="1" baseline="0" dirty="0" smtClean="0">
                <a:solidFill>
                  <a:srgbClr val="FF0000"/>
                </a:solidFill>
              </a:rPr>
              <a:t>CLICK</a:t>
            </a:r>
            <a:r>
              <a:rPr lang="en-US" baseline="0" dirty="0" smtClean="0"/>
              <a:t>) It creates the tables, loads the data, and best of all, keeps them synchronized for as long as you need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That replication capability, which keeps the source and target data in sync, allows customers to switch applications (</a:t>
            </a:r>
            <a:r>
              <a:rPr lang="en-US" b="1" baseline="0" dirty="0" smtClean="0">
                <a:solidFill>
                  <a:srgbClr val="FF0000"/>
                </a:solidFill>
              </a:rPr>
              <a:t>CLICK</a:t>
            </a:r>
            <a:r>
              <a:rPr lang="en-US" baseline="0" dirty="0" smtClean="0"/>
              <a:t>) over to point to the AWS database at their leisure.</a:t>
            </a:r>
            <a:br>
              <a:rPr lang="en-US" baseline="0" dirty="0" smtClean="0"/>
            </a:br>
            <a:r>
              <a:rPr lang="en-US" baseline="0" dirty="0" smtClean="0"/>
              <a:t>DMS eliminates the need for high-stakes extended outages to migrate production data into the cloud.  DMS provides a graceful switchover capability.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2778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the AWS Database Migration Service to</a:t>
            </a:r>
            <a:r>
              <a:rPr lang="en-US" baseline="0" dirty="0" smtClean="0"/>
              <a:t> migrate data to AWS is simple.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(</a:t>
            </a:r>
            <a:r>
              <a:rPr lang="en-US" b="1" baseline="0" dirty="0" smtClean="0">
                <a:solidFill>
                  <a:srgbClr val="FF0000"/>
                </a:solidFill>
              </a:rPr>
              <a:t>CLICK</a:t>
            </a:r>
            <a:r>
              <a:rPr lang="en-US" baseline="0" dirty="0" smtClean="0"/>
              <a:t>) Start by spinning up a DMS instance in your AWS environment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(</a:t>
            </a:r>
            <a:r>
              <a:rPr lang="en-US" b="1" baseline="0" dirty="0" smtClean="0">
                <a:solidFill>
                  <a:srgbClr val="FF0000"/>
                </a:solidFill>
              </a:rPr>
              <a:t>CLICK</a:t>
            </a:r>
            <a:r>
              <a:rPr lang="en-US" baseline="0" dirty="0" smtClean="0"/>
              <a:t>) Next, from within DMS, connect to both your source and target databases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(</a:t>
            </a:r>
            <a:r>
              <a:rPr lang="en-US" b="1" baseline="0" dirty="0" smtClean="0">
                <a:solidFill>
                  <a:srgbClr val="FF0000"/>
                </a:solidFill>
              </a:rPr>
              <a:t>CLICK</a:t>
            </a:r>
            <a:r>
              <a:rPr lang="en-US" baseline="0" dirty="0" smtClean="0"/>
              <a:t>) Choose what data you want to migrate.  DMS lets you migrate tables, schemas, or whole databases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 sit back and let DMS do the rest. (</a:t>
            </a:r>
            <a:r>
              <a:rPr lang="en-US" b="1" baseline="0" dirty="0" smtClean="0">
                <a:solidFill>
                  <a:srgbClr val="FF0000"/>
                </a:solidFill>
              </a:rPr>
              <a:t>CLICK</a:t>
            </a:r>
            <a:r>
              <a:rPr lang="en-US" baseline="0" dirty="0" smtClean="0"/>
              <a:t>) It creates the tables, loads the data, and best of all, keeps them synchronized for as long as you need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That replication capability, which keeps the source and target data in sync, allows customers to switch applications (</a:t>
            </a:r>
            <a:r>
              <a:rPr lang="en-US" b="1" baseline="0" dirty="0" smtClean="0">
                <a:solidFill>
                  <a:srgbClr val="FF0000"/>
                </a:solidFill>
              </a:rPr>
              <a:t>CLICK</a:t>
            </a:r>
            <a:r>
              <a:rPr lang="en-US" baseline="0" dirty="0" smtClean="0"/>
              <a:t>) over to point to the AWS database at their leisure.</a:t>
            </a:r>
            <a:br>
              <a:rPr lang="en-US" baseline="0" dirty="0" smtClean="0"/>
            </a:br>
            <a:r>
              <a:rPr lang="en-US" baseline="0" dirty="0" smtClean="0"/>
              <a:t>DMS eliminates the need for high-stakes extended outages to migrate production data into the cloud.  DMS provides a graceful switchover capability.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27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17293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25859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25859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25859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25859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91229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88772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88057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88057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88057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880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17293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88057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88057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88057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88057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88057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88057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88057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8254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8254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82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3437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105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8254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8254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8254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8254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109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8254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4619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4619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4619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59880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598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3437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59880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59880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59880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59880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59880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59880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59880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59880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59880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355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Line data type</a:t>
            </a:r>
          </a:p>
          <a:p>
            <a:r>
              <a:rPr lang="en-US" dirty="0" err="1" smtClean="0"/>
              <a:t>Reg</a:t>
            </a:r>
            <a:r>
              <a:rPr lang="en-US" dirty="0" smtClean="0"/>
              <a:t>* data types</a:t>
            </a:r>
          </a:p>
          <a:p>
            <a:r>
              <a:rPr lang="en-US" dirty="0" smtClean="0"/>
              <a:t>Open</a:t>
            </a:r>
            <a:r>
              <a:rPr lang="en-US" baseline="0" dirty="0" smtClean="0"/>
              <a:t> prepared transactions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918487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35561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35561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35561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355610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355610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355610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355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679354"/>
            <a:ext cx="8229600" cy="391510"/>
          </a:xfrm>
        </p:spPr>
        <p:txBody>
          <a:bodyPr anchor="ctr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aseline="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800" b="0" dirty="0" smtClean="0">
                <a:solidFill>
                  <a:schemeClr val="bg1"/>
                </a:solidFill>
                <a:cs typeface="Arial"/>
              </a:rPr>
              <a:t>November XX, 2014 | Las Vegas, NV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68" y="4390395"/>
            <a:ext cx="934621" cy="351739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457200" y="1749668"/>
            <a:ext cx="8229600" cy="1334289"/>
          </a:xfrm>
        </p:spPr>
        <p:txBody>
          <a:bodyPr/>
          <a:lstStyle>
            <a:lvl1pPr>
              <a:defRPr sz="40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dirty="0" smtClean="0"/>
              <a:t>Session Title Line 1</a:t>
            </a:r>
            <a:br>
              <a:rPr lang="en-US" dirty="0" smtClean="0"/>
            </a:br>
            <a:r>
              <a:rPr lang="en-US" dirty="0" smtClean="0"/>
              <a:t>Session Title Line 2</a:t>
            </a:r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3161500"/>
            <a:ext cx="8229600" cy="440311"/>
          </a:xfrm>
        </p:spPr>
        <p:txBody>
          <a:bodyPr anchor="ctr"/>
          <a:lstStyle>
            <a:lvl1pPr marL="0" indent="0">
              <a:buFontTx/>
              <a:buNone/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sz="1800" b="0" dirty="0" smtClean="0">
                <a:solidFill>
                  <a:schemeClr val="bg1"/>
                </a:solidFill>
                <a:cs typeface="Arial"/>
              </a:rPr>
              <a:t>Speaker Name, Organization</a:t>
            </a:r>
          </a:p>
        </p:txBody>
      </p:sp>
    </p:spTree>
    <p:extLst>
      <p:ext uri="{BB962C8B-B14F-4D97-AF65-F5344CB8AC3E}">
        <p14:creationId xmlns:p14="http://schemas.microsoft.com/office/powerpoint/2010/main" val="283400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288" userDrawn="1">
          <p15:clr>
            <a:srgbClr val="FBAE40"/>
          </p15:clr>
        </p15:guide>
        <p15:guide id="2" pos="5472" userDrawn="1">
          <p15:clr>
            <a:srgbClr val="FBAE40"/>
          </p15:clr>
        </p15:guide>
        <p15:guide id="3" orient="horz" pos="1092" userDrawn="1">
          <p15:clr>
            <a:srgbClr val="FBAE40"/>
          </p15:clr>
        </p15:guide>
        <p15:guide id="4" orient="horz" pos="1980" userDrawn="1">
          <p15:clr>
            <a:srgbClr val="FBAE40"/>
          </p15:clr>
        </p15:guide>
        <p15:guide id="5" orient="horz" pos="231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36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 xmlns="">
        <p15:guide id="1" pos="216" userDrawn="1">
          <p15:clr>
            <a:srgbClr val="FBAE40"/>
          </p15:clr>
        </p15:guide>
        <p15:guide id="2" pos="5544" userDrawn="1">
          <p15:clr>
            <a:srgbClr val="FBAE40"/>
          </p15:clr>
        </p15:guide>
        <p15:guide id="3" orient="horz" pos="108" userDrawn="1">
          <p15:clr>
            <a:srgbClr val="FBAE40"/>
          </p15:clr>
        </p15:guide>
        <p15:guide id="4" orient="horz" pos="308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2601" y="171450"/>
            <a:ext cx="3238500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71450"/>
            <a:ext cx="5143500" cy="46863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62601" y="1123950"/>
            <a:ext cx="3238500" cy="3733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974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 xmlns="">
        <p15:guide id="1" pos="216" userDrawn="1">
          <p15:clr>
            <a:srgbClr val="FBAE40"/>
          </p15:clr>
        </p15:guide>
        <p15:guide id="2" pos="5544" userDrawn="1">
          <p15:clr>
            <a:srgbClr val="FBAE40"/>
          </p15:clr>
        </p15:guide>
        <p15:guide id="3" orient="horz" pos="3060" userDrawn="1">
          <p15:clr>
            <a:srgbClr val="FBAE40"/>
          </p15:clr>
        </p15:guide>
        <p15:guide id="4" orient="horz" pos="108" userDrawn="1">
          <p15:clr>
            <a:srgbClr val="FBAE40"/>
          </p15:clr>
        </p15:guide>
        <p15:guide id="5" pos="3456" userDrawn="1">
          <p15:clr>
            <a:srgbClr val="FBAE40"/>
          </p15:clr>
        </p15:guide>
        <p15:guide id="6" pos="3504" userDrawn="1">
          <p15:clr>
            <a:srgbClr val="FBAE40"/>
          </p15:clr>
        </p15:guide>
        <p15:guide id="7" orient="horz" pos="708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627" y="4291330"/>
            <a:ext cx="8852747" cy="425054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5627" y="243840"/>
            <a:ext cx="8852747" cy="39691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6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you S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473679" y="1736126"/>
            <a:ext cx="40674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8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Please give us your feedback on this presentation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73075" y="2363994"/>
            <a:ext cx="3816350" cy="432215"/>
          </a:xfrm>
        </p:spPr>
        <p:txBody>
          <a:bodyPr lIns="0" tIns="0" rIns="0" bIns="0" anchor="ctr" anchorCtr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400" dirty="0" smtClean="0"/>
              <a:t>Insert</a:t>
            </a:r>
            <a:r>
              <a:rPr lang="en-US" sz="2400" baseline="0" dirty="0" smtClean="0"/>
              <a:t> session ID</a:t>
            </a:r>
            <a:endParaRPr lang="en-US" sz="2400" dirty="0" smtClean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68" y="4390395"/>
            <a:ext cx="934621" cy="35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99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730500" y="3482770"/>
            <a:ext cx="3683000" cy="433387"/>
          </a:xfrm>
        </p:spPr>
        <p:txBody>
          <a:bodyPr>
            <a:normAutofit/>
          </a:bodyPr>
          <a:lstStyle>
            <a:lvl1pPr marL="0" indent="0" algn="ctr">
              <a:buNone/>
              <a:defRPr sz="1600" baseline="0"/>
            </a:lvl1pPr>
          </a:lstStyle>
          <a:p>
            <a:pPr lvl="0"/>
            <a:r>
              <a:rPr lang="en-US" dirty="0" smtClean="0"/>
              <a:t>Click to edit Presenter, Team</a:t>
            </a:r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730500" y="3863771"/>
            <a:ext cx="3683000" cy="369888"/>
          </a:xfrm>
        </p:spPr>
        <p:txBody>
          <a:bodyPr>
            <a:normAutofit/>
          </a:bodyPr>
          <a:lstStyle>
            <a:lvl1pPr marL="0" indent="0" algn="ctr">
              <a:buNone/>
              <a:defRPr sz="16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 smtClean="0"/>
              <a:t>Click to edit Date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909506" y="1749415"/>
            <a:ext cx="7324988" cy="744537"/>
          </a:xfrm>
        </p:spPr>
        <p:txBody>
          <a:bodyPr>
            <a:noAutofit/>
          </a:bodyPr>
          <a:lstStyle>
            <a:lvl1pPr marL="0" indent="0" algn="ctr">
              <a:buNone/>
              <a:defRPr sz="4000" b="1" baseline="0"/>
            </a:lvl1pPr>
          </a:lstStyle>
          <a:p>
            <a:pPr lvl="0"/>
            <a:r>
              <a:rPr lang="en-US" dirty="0" smtClean="0"/>
              <a:t>Session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51209" y="2499762"/>
            <a:ext cx="6041582" cy="487849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9150" y="4891341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 smtClean="0">
                <a:solidFill>
                  <a:schemeClr val="bg1">
                    <a:lumMod val="75000"/>
                  </a:schemeClr>
                </a:solidFill>
              </a:rPr>
              <a:t>© 2015, Amazon Web Services, Inc. or its Affiliates. All rights reserved.</a:t>
            </a:r>
            <a:endParaRPr lang="en-US" sz="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66256" y="283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4" name="Picture 13" descr="375px-AWS_Logo_Web-Col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521" y="4708274"/>
            <a:ext cx="778707" cy="31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 Pre-req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chemeClr val="tx1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8898" y="110720"/>
            <a:ext cx="8222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What to Expect</a:t>
            </a:r>
            <a:r>
              <a:rPr lang="en-US" sz="2800" b="1" baseline="0" dirty="0" smtClean="0">
                <a:solidFill>
                  <a:schemeClr val="tx1"/>
                </a:solidFill>
              </a:rPr>
              <a:t> from the Session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725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chemeClr val="tx1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5998" y="1009332"/>
            <a:ext cx="8205304" cy="3651568"/>
          </a:xfrm>
        </p:spPr>
        <p:txBody>
          <a:bodyPr/>
          <a:lstStyle>
            <a:lvl1pPr marL="0" indent="0">
              <a:buNone/>
              <a:defRPr sz="2000" baseline="0">
                <a:solidFill>
                  <a:srgbClr val="3366FF"/>
                </a:solidFill>
                <a:latin typeface="Lucida Console"/>
                <a:cs typeface="Lucida Console"/>
              </a:defRPr>
            </a:lvl1pPr>
            <a:lvl2pPr marL="742950" indent="-285750">
              <a:buFont typeface="Arial"/>
              <a:buChar char="•"/>
              <a:defRPr>
                <a:solidFill>
                  <a:schemeClr val="tx1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; Syntax Test file for 68k Assembly code</a:t>
            </a:r>
          </a:p>
          <a:p>
            <a:pPr lvl="0"/>
            <a:r>
              <a:rPr lang="en-US" dirty="0" smtClean="0"/>
              <a:t>; Some comments about this file</a:t>
            </a:r>
          </a:p>
          <a:p>
            <a:pPr lvl="0"/>
            <a:r>
              <a:rPr lang="en-US" dirty="0" smtClean="0"/>
              <a:t>.D0 00000000</a:t>
            </a:r>
          </a:p>
          <a:p>
            <a:pPr lvl="0"/>
            <a:r>
              <a:rPr lang="en-US" dirty="0" smtClean="0"/>
              <a:t>MS 2100 00000002</a:t>
            </a:r>
          </a:p>
          <a:p>
            <a:pPr lvl="0"/>
            <a:r>
              <a:rPr lang="en-US" dirty="0" smtClean="0"/>
              <a:t>MM 2000;DI</a:t>
            </a:r>
          </a:p>
          <a:p>
            <a:pPr lvl="0"/>
            <a:r>
              <a:rPr lang="en-US" dirty="0" smtClean="0"/>
              <a:t>  LEA.L $002100,A1</a:t>
            </a:r>
          </a:p>
          <a:p>
            <a:pPr lvl="0"/>
            <a:r>
              <a:rPr lang="en-US" dirty="0" smtClean="0"/>
              <a:t>  MOVE.L #2, -(A1)</a:t>
            </a:r>
          </a:p>
          <a:p>
            <a:pPr lvl="0"/>
            <a:r>
              <a:rPr lang="en-US" dirty="0" smtClean="0"/>
              <a:t>  BSR $00002050</a:t>
            </a:r>
          </a:p>
          <a:p>
            <a:pPr lvl="0"/>
            <a:r>
              <a:rPr lang="en-US" dirty="0" smtClean="0"/>
              <a:t>MM 2050;DI</a:t>
            </a:r>
          </a:p>
          <a:p>
            <a:pPr lvl="0"/>
            <a:r>
              <a:rPr lang="en-US" dirty="0" smtClean="0"/>
              <a:t>  MOVE.L (A1)+,D1</a:t>
            </a:r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9" y="171450"/>
            <a:ext cx="8458201" cy="85725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899" y="1085849"/>
            <a:ext cx="8458201" cy="37719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33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 xmlns="">
        <p15:guide id="1" pos="216" userDrawn="1">
          <p15:clr>
            <a:srgbClr val="FBAE40"/>
          </p15:clr>
        </p15:guide>
        <p15:guide id="2" pos="5544" userDrawn="1">
          <p15:clr>
            <a:srgbClr val="FBAE40"/>
          </p15:clr>
        </p15:guide>
        <p15:guide id="3" orient="horz" pos="108" userDrawn="1">
          <p15:clr>
            <a:srgbClr val="FBAE40"/>
          </p15:clr>
        </p15:guide>
        <p15:guide id="4" orient="horz" pos="684" userDrawn="1">
          <p15:clr>
            <a:srgbClr val="FBAE40"/>
          </p15:clr>
        </p15:guide>
        <p15:guide id="5" orient="horz" pos="306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743" y="1008053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743" y="1487874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5569" y="1008053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525569" y="1487874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18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231001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24485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2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7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933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79308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624974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9933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79308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24974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4459" y="1674428"/>
            <a:ext cx="6069541" cy="1250668"/>
          </a:xfrm>
        </p:spPr>
        <p:txBody>
          <a:bodyPr anchor="ctr" anchorCtr="0">
            <a:no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8826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02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bg>
      <p:bgPr shadeToTitle="1"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2730500" y="3294306"/>
            <a:ext cx="3683000" cy="433387"/>
          </a:xfrm>
        </p:spPr>
        <p:txBody>
          <a:bodyPr>
            <a:normAutofit/>
          </a:bodyPr>
          <a:lstStyle>
            <a:lvl1pPr marL="0" indent="0" algn="ctr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09616" y="1882207"/>
            <a:ext cx="5724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Thank you!</a:t>
            </a:r>
            <a:endParaRPr lang="en-US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val Remi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09616" y="2474872"/>
            <a:ext cx="572476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 smtClean="0">
                <a:solidFill>
                  <a:schemeClr val="tx1"/>
                </a:solidFill>
              </a:rPr>
              <a:t>Remember to complete your evaluations!</a:t>
            </a:r>
            <a:endParaRPr lang="en-US" sz="3400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323" y="795976"/>
            <a:ext cx="1150655" cy="153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270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lated Ses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592" y="1009332"/>
            <a:ext cx="8205304" cy="3553926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chemeClr val="tx1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8898" y="110720"/>
            <a:ext cx="8222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Related Sessions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702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-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899" y="171450"/>
            <a:ext cx="8458201" cy="857250"/>
          </a:xfrm>
        </p:spPr>
        <p:txBody>
          <a:bodyPr/>
          <a:lstStyle>
            <a:lvl1pPr>
              <a:defRPr sz="3600" baseline="0"/>
            </a:lvl1pPr>
          </a:lstStyle>
          <a:p>
            <a:r>
              <a:rPr lang="en-US" dirty="0" smtClean="0"/>
              <a:t>Code Sample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342900" y="1085850"/>
            <a:ext cx="8458200" cy="3771900"/>
          </a:xfrm>
          <a:noFill/>
        </p:spPr>
        <p:txBody>
          <a:bodyPr/>
          <a:lstStyle>
            <a:lvl1pPr marL="0" indent="0">
              <a:buNone/>
              <a:defRPr sz="280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 smtClean="0">
                <a:latin typeface="Lucida Console" panose="020B0609040504020204" pitchFamily="49" charset="0"/>
              </a:rPr>
              <a:t>; Syntax Test file for 68k Assembly code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; Some comments about this file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.D0 00000000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MS 2100 00000002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MM 2000;DI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 LEA.L $002100,A1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 MOVE.L #2,-(A1)</a:t>
            </a:r>
          </a:p>
          <a:p>
            <a:r>
              <a:rPr lang="sk-SK" sz="1400" dirty="0" smtClean="0">
                <a:latin typeface="Lucida Console" panose="020B0609040504020204" pitchFamily="49" charset="0"/>
              </a:rPr>
              <a:t> BSR $00002050</a:t>
            </a:r>
          </a:p>
          <a:p>
            <a:endParaRPr lang="sk-SK" sz="1400" dirty="0" smtClean="0">
              <a:latin typeface="Lucida Console" panose="020B0609040504020204" pitchFamily="49" charset="0"/>
            </a:endParaRPr>
          </a:p>
          <a:p>
            <a:r>
              <a:rPr lang="sk-SK" sz="1400" dirty="0" smtClean="0">
                <a:latin typeface="Lucida Console" panose="020B0609040504020204" pitchFamily="49" charset="0"/>
              </a:rPr>
              <a:t>MM 2050;DI</a:t>
            </a:r>
          </a:p>
          <a:p>
            <a:r>
              <a:rPr lang="sk-SK" sz="1400" dirty="0" smtClean="0">
                <a:latin typeface="Lucida Console" panose="020B0609040504020204" pitchFamily="49" charset="0"/>
              </a:rPr>
              <a:t> MOVE.L (A1)+,D1</a:t>
            </a:r>
          </a:p>
          <a:p>
            <a:r>
              <a:rPr lang="sk-SK" sz="1400" dirty="0" smtClean="0">
                <a:latin typeface="Lucida Console" panose="020B0609040504020204" pitchFamily="49" charset="0"/>
              </a:rPr>
              <a:t> MOVE.L (A1),D2</a:t>
            </a:r>
          </a:p>
          <a:p>
            <a:r>
              <a:rPr lang="sk-SK" sz="1400" dirty="0" smtClean="0">
                <a:latin typeface="Lucida Console" panose="020B0609040504020204" pitchFamily="49" charset="0"/>
              </a:rPr>
              <a:t> ADD.L D1,D2</a:t>
            </a:r>
          </a:p>
        </p:txBody>
      </p:sp>
    </p:spTree>
    <p:extLst>
      <p:ext uri="{BB962C8B-B14F-4D97-AF65-F5344CB8AC3E}">
        <p14:creationId xmlns:p14="http://schemas.microsoft.com/office/powerpoint/2010/main" val="127869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 xmlns="">
        <p15:guide id="1" pos="216" userDrawn="1">
          <p15:clr>
            <a:srgbClr val="FBAE40"/>
          </p15:clr>
        </p15:guide>
        <p15:guide id="2" pos="5544" userDrawn="1">
          <p15:clr>
            <a:srgbClr val="FBAE40"/>
          </p15:clr>
        </p15:guide>
        <p15:guide id="3" orient="horz" pos="108" userDrawn="1">
          <p15:clr>
            <a:srgbClr val="FBAE40"/>
          </p15:clr>
        </p15:guide>
        <p15:guide id="4" orient="horz" pos="684" userDrawn="1">
          <p15:clr>
            <a:srgbClr val="FBAE40"/>
          </p15:clr>
        </p15:guide>
        <p15:guide id="5" orient="horz" pos="306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771650"/>
            <a:ext cx="82296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 smtClean="0"/>
              <a:t>Section 01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64" y="2823334"/>
            <a:ext cx="5598402" cy="119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1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288" userDrawn="1">
          <p15:clr>
            <a:srgbClr val="FBAE40"/>
          </p15:clr>
        </p15:guide>
        <p15:guide id="2" pos="5472" userDrawn="1">
          <p15:clr>
            <a:srgbClr val="FBAE40"/>
          </p15:clr>
        </p15:guide>
        <p15:guide id="3" orient="horz" pos="1116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97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69" y="631044"/>
            <a:ext cx="3861796" cy="812522"/>
          </a:xfrm>
          <a:prstGeom prst="rect">
            <a:avLst/>
          </a:prstGeom>
        </p:spPr>
      </p:pic>
      <p:sp>
        <p:nvSpPr>
          <p:cNvPr id="21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679354"/>
            <a:ext cx="8229600" cy="391510"/>
          </a:xfrm>
        </p:spPr>
        <p:txBody>
          <a:bodyPr anchor="ctr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aseline="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800" b="0" dirty="0" smtClean="0">
                <a:solidFill>
                  <a:schemeClr val="bg1"/>
                </a:solidFill>
                <a:cs typeface="Arial"/>
              </a:rPr>
              <a:t>November XX, 2014 | Las Vegas, NV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68" y="4390395"/>
            <a:ext cx="934621" cy="351739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399670" y="4836493"/>
            <a:ext cx="74066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</a:rPr>
              <a:t>© 2014 Amazon.com, Inc. and its affiliates. All rights reserved. May not be copied, modified, or distributed in whole or in part without the express consent of Amazon.com, Inc.</a:t>
            </a:r>
            <a:endParaRPr lang="en-US" sz="700" dirty="0">
              <a:gradFill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400000" scaled="1"/>
              </a:gra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457200" y="1749668"/>
            <a:ext cx="8229600" cy="1334289"/>
          </a:xfrm>
        </p:spPr>
        <p:txBody>
          <a:bodyPr/>
          <a:lstStyle>
            <a:lvl1pPr>
              <a:defRPr sz="40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dirty="0" smtClean="0"/>
              <a:t>Session Title Line 1</a:t>
            </a:r>
            <a:br>
              <a:rPr lang="en-US" dirty="0" smtClean="0"/>
            </a:br>
            <a:r>
              <a:rPr lang="en-US" dirty="0" smtClean="0"/>
              <a:t>Session Title Line 2</a:t>
            </a:r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3161500"/>
            <a:ext cx="8229600" cy="440311"/>
          </a:xfrm>
        </p:spPr>
        <p:txBody>
          <a:bodyPr anchor="ctr"/>
          <a:lstStyle>
            <a:lvl1pPr marL="0" indent="0">
              <a:buFontTx/>
              <a:buNone/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sz="1800" b="0" dirty="0" smtClean="0">
                <a:solidFill>
                  <a:schemeClr val="bg1"/>
                </a:solidFill>
                <a:cs typeface="Arial"/>
              </a:rPr>
              <a:t>Speaker Name, Organization</a:t>
            </a:r>
          </a:p>
        </p:txBody>
      </p:sp>
    </p:spTree>
    <p:extLst>
      <p:ext uri="{BB962C8B-B14F-4D97-AF65-F5344CB8AC3E}">
        <p14:creationId xmlns:p14="http://schemas.microsoft.com/office/powerpoint/2010/main" val="286718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288" userDrawn="1">
          <p15:clr>
            <a:srgbClr val="FBAE40"/>
          </p15:clr>
        </p15:guide>
        <p15:guide id="2" pos="5472" userDrawn="1">
          <p15:clr>
            <a:srgbClr val="FBAE40"/>
          </p15:clr>
        </p15:guide>
        <p15:guide id="3" orient="horz" pos="1092" userDrawn="1">
          <p15:clr>
            <a:srgbClr val="FBAE40"/>
          </p15:clr>
        </p15:guide>
        <p15:guide id="4" orient="horz" pos="1980" userDrawn="1">
          <p15:clr>
            <a:srgbClr val="FBAE40"/>
          </p15:clr>
        </p15:guide>
        <p15:guide id="5" orient="horz" pos="2316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9" y="171450"/>
            <a:ext cx="8458201" cy="85725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899" y="1085849"/>
            <a:ext cx="8458201" cy="37719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01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 xmlns="">
        <p15:guide id="1" pos="216" userDrawn="1">
          <p15:clr>
            <a:srgbClr val="FBAE40"/>
          </p15:clr>
        </p15:guide>
        <p15:guide id="2" pos="5544" userDrawn="1">
          <p15:clr>
            <a:srgbClr val="FBAE40"/>
          </p15:clr>
        </p15:guide>
        <p15:guide id="3" orient="horz" pos="108" userDrawn="1">
          <p15:clr>
            <a:srgbClr val="FBAE40"/>
          </p15:clr>
        </p15:guide>
        <p15:guide id="4" orient="horz" pos="684" userDrawn="1">
          <p15:clr>
            <a:srgbClr val="FBAE40"/>
          </p15:clr>
        </p15:guide>
        <p15:guide id="5" orient="horz" pos="306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-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899" y="171450"/>
            <a:ext cx="8458201" cy="857250"/>
          </a:xfrm>
        </p:spPr>
        <p:txBody>
          <a:bodyPr/>
          <a:lstStyle>
            <a:lvl1pPr>
              <a:defRPr sz="3600" baseline="0"/>
            </a:lvl1pPr>
          </a:lstStyle>
          <a:p>
            <a:r>
              <a:rPr lang="en-US" dirty="0" smtClean="0"/>
              <a:t>Code Sample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342900" y="1085850"/>
            <a:ext cx="8458200" cy="3771900"/>
          </a:xfrm>
          <a:noFill/>
        </p:spPr>
        <p:txBody>
          <a:bodyPr/>
          <a:lstStyle>
            <a:lvl1pPr marL="0" indent="0">
              <a:buNone/>
              <a:defRPr sz="280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 smtClean="0">
                <a:latin typeface="Lucida Console" panose="020B0609040504020204" pitchFamily="49" charset="0"/>
              </a:rPr>
              <a:t>; Syntax Test file for 68k Assembly code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; Some comments about this file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.D0 00000000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MS 2100 00000002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MM 2000;DI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 LEA.L $002100,A1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 MOVE.L #2,-(A1)</a:t>
            </a:r>
          </a:p>
          <a:p>
            <a:r>
              <a:rPr lang="sk-SK" sz="1400" dirty="0" smtClean="0">
                <a:latin typeface="Lucida Console" panose="020B0609040504020204" pitchFamily="49" charset="0"/>
              </a:rPr>
              <a:t> BSR $00002050</a:t>
            </a:r>
          </a:p>
          <a:p>
            <a:endParaRPr lang="sk-SK" sz="1400" dirty="0" smtClean="0">
              <a:latin typeface="Lucida Console" panose="020B0609040504020204" pitchFamily="49" charset="0"/>
            </a:endParaRPr>
          </a:p>
          <a:p>
            <a:r>
              <a:rPr lang="sk-SK" sz="1400" dirty="0" smtClean="0">
                <a:latin typeface="Lucida Console" panose="020B0609040504020204" pitchFamily="49" charset="0"/>
              </a:rPr>
              <a:t>MM 2050;DI</a:t>
            </a:r>
          </a:p>
          <a:p>
            <a:r>
              <a:rPr lang="sk-SK" sz="1400" dirty="0" smtClean="0">
                <a:latin typeface="Lucida Console" panose="020B0609040504020204" pitchFamily="49" charset="0"/>
              </a:rPr>
              <a:t> MOVE.L (A1)+,D1</a:t>
            </a:r>
          </a:p>
          <a:p>
            <a:r>
              <a:rPr lang="sk-SK" sz="1400" dirty="0" smtClean="0">
                <a:latin typeface="Lucida Console" panose="020B0609040504020204" pitchFamily="49" charset="0"/>
              </a:rPr>
              <a:t> MOVE.L (A1),D2</a:t>
            </a:r>
          </a:p>
          <a:p>
            <a:r>
              <a:rPr lang="sk-SK" sz="1400" dirty="0" smtClean="0">
                <a:latin typeface="Lucida Console" panose="020B0609040504020204" pitchFamily="49" charset="0"/>
              </a:rPr>
              <a:t> ADD.L D1,D2</a:t>
            </a:r>
          </a:p>
        </p:txBody>
      </p:sp>
    </p:spTree>
    <p:extLst>
      <p:ext uri="{BB962C8B-B14F-4D97-AF65-F5344CB8AC3E}">
        <p14:creationId xmlns:p14="http://schemas.microsoft.com/office/powerpoint/2010/main" val="321913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 xmlns="">
        <p15:guide id="1" pos="216" userDrawn="1">
          <p15:clr>
            <a:srgbClr val="FBAE40"/>
          </p15:clr>
        </p15:guide>
        <p15:guide id="2" pos="5544" userDrawn="1">
          <p15:clr>
            <a:srgbClr val="FBAE40"/>
          </p15:clr>
        </p15:guide>
        <p15:guide id="3" orient="horz" pos="108" userDrawn="1">
          <p15:clr>
            <a:srgbClr val="FBAE40"/>
          </p15:clr>
        </p15:guide>
        <p15:guide id="4" orient="horz" pos="684" userDrawn="1">
          <p15:clr>
            <a:srgbClr val="FBAE40"/>
          </p15:clr>
        </p15:guide>
        <p15:guide id="5" orient="horz" pos="3060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-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171450"/>
            <a:ext cx="8458200" cy="857250"/>
          </a:xfrm>
        </p:spPr>
        <p:txBody>
          <a:bodyPr/>
          <a:lstStyle>
            <a:lvl1pPr>
              <a:defRPr sz="3600" baseline="0"/>
            </a:lvl1pPr>
          </a:lstStyle>
          <a:p>
            <a:r>
              <a:rPr lang="en-US" dirty="0" smtClean="0"/>
              <a:t>Code Sample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342900" y="1085850"/>
            <a:ext cx="8458200" cy="3771900"/>
          </a:xfrm>
          <a:noFill/>
        </p:spPr>
        <p:txBody>
          <a:bodyPr/>
          <a:lstStyle>
            <a:lvl1pPr marL="0" indent="0">
              <a:buNone/>
              <a:defRPr sz="280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 smtClean="0">
                <a:latin typeface="Lucida Console" panose="020B0609040504020204" pitchFamily="49" charset="0"/>
              </a:rPr>
              <a:t>; Syntax Test file for 68k Assembly code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; Some comments about this file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.D0 00000000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MS 2100 00000002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MM 2000;DI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 LEA.L $002100,A1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 MOVE.L #2,-(A1)</a:t>
            </a:r>
          </a:p>
          <a:p>
            <a:r>
              <a:rPr lang="sk-SK" sz="1400" dirty="0" smtClean="0">
                <a:latin typeface="Lucida Console" panose="020B0609040504020204" pitchFamily="49" charset="0"/>
              </a:rPr>
              <a:t> BSR $00002050</a:t>
            </a:r>
          </a:p>
          <a:p>
            <a:endParaRPr lang="sk-SK" sz="1400" dirty="0" smtClean="0">
              <a:latin typeface="Lucida Console" panose="020B0609040504020204" pitchFamily="49" charset="0"/>
            </a:endParaRPr>
          </a:p>
          <a:p>
            <a:r>
              <a:rPr lang="sk-SK" sz="1400" dirty="0" smtClean="0">
                <a:latin typeface="Lucida Console" panose="020B0609040504020204" pitchFamily="49" charset="0"/>
              </a:rPr>
              <a:t>MM 2050;DI</a:t>
            </a:r>
          </a:p>
          <a:p>
            <a:r>
              <a:rPr lang="sk-SK" sz="1400" dirty="0" smtClean="0">
                <a:latin typeface="Lucida Console" panose="020B0609040504020204" pitchFamily="49" charset="0"/>
              </a:rPr>
              <a:t> MOVE.L (A1)+,D1</a:t>
            </a:r>
          </a:p>
          <a:p>
            <a:r>
              <a:rPr lang="sk-SK" sz="1400" dirty="0" smtClean="0">
                <a:latin typeface="Lucida Console" panose="020B0609040504020204" pitchFamily="49" charset="0"/>
              </a:rPr>
              <a:t> MOVE.L (A1),D2</a:t>
            </a:r>
          </a:p>
          <a:p>
            <a:r>
              <a:rPr lang="sk-SK" sz="1400" dirty="0" smtClean="0">
                <a:latin typeface="Lucida Console" panose="020B0609040504020204" pitchFamily="49" charset="0"/>
              </a:rPr>
              <a:t> ADD.L D1,D2</a:t>
            </a:r>
          </a:p>
        </p:txBody>
      </p:sp>
    </p:spTree>
    <p:extLst>
      <p:ext uri="{BB962C8B-B14F-4D97-AF65-F5344CB8AC3E}">
        <p14:creationId xmlns:p14="http://schemas.microsoft.com/office/powerpoint/2010/main" val="349696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 xmlns="">
        <p15:guide id="1" pos="216" userDrawn="1">
          <p15:clr>
            <a:srgbClr val="FBAE40"/>
          </p15:clr>
        </p15:guide>
        <p15:guide id="2" pos="5544" userDrawn="1">
          <p15:clr>
            <a:srgbClr val="FBAE40"/>
          </p15:clr>
        </p15:guide>
        <p15:guide id="3" orient="horz" pos="108" userDrawn="1">
          <p15:clr>
            <a:srgbClr val="FBAE40"/>
          </p15:clr>
        </p15:guide>
        <p15:guide id="4" orient="horz" pos="684" userDrawn="1">
          <p15:clr>
            <a:srgbClr val="FBAE40"/>
          </p15:clr>
        </p15:guide>
        <p15:guide id="5" orient="horz" pos="3060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-Simple Revers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171450"/>
            <a:ext cx="8458201" cy="857250"/>
          </a:xfrm>
        </p:spPr>
        <p:txBody>
          <a:bodyPr/>
          <a:lstStyle>
            <a:lvl1pPr>
              <a:defRPr sz="3600" baseline="0"/>
            </a:lvl1pPr>
          </a:lstStyle>
          <a:p>
            <a:r>
              <a:rPr lang="en-US" dirty="0" smtClean="0"/>
              <a:t>Code Sample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342900" y="1085850"/>
            <a:ext cx="8458200" cy="3771900"/>
          </a:xfrm>
          <a:solidFill>
            <a:srgbClr val="000000"/>
          </a:solidFill>
        </p:spPr>
        <p:txBody>
          <a:bodyPr/>
          <a:lstStyle>
            <a:lvl1pPr marL="0" indent="0">
              <a:buNone/>
              <a:defRPr sz="2800">
                <a:gradFill>
                  <a:gsLst>
                    <a:gs pos="0">
                      <a:srgbClr val="FEFEFE"/>
                    </a:gs>
                    <a:gs pos="100000">
                      <a:srgbClr val="FEFEFE"/>
                    </a:gs>
                  </a:gsLst>
                  <a:lin ang="5400000" scaled="1"/>
                </a:gradFill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 smtClean="0">
                <a:latin typeface="Lucida Console" panose="020B0609040504020204" pitchFamily="49" charset="0"/>
              </a:rPr>
              <a:t>; Syntax Test file for 68k Assembly code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; Some comments about this file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.D0 00000000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MS 2100 00000002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MM 2000;DI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 LEA.L $002100,A1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 MOVE.L #2,-(A1)</a:t>
            </a:r>
          </a:p>
          <a:p>
            <a:r>
              <a:rPr lang="sk-SK" sz="1400" dirty="0" smtClean="0">
                <a:latin typeface="Lucida Console" panose="020B0609040504020204" pitchFamily="49" charset="0"/>
              </a:rPr>
              <a:t> BSR $00002050</a:t>
            </a:r>
          </a:p>
          <a:p>
            <a:endParaRPr lang="sk-SK" sz="1400" dirty="0" smtClean="0">
              <a:latin typeface="Lucida Console" panose="020B0609040504020204" pitchFamily="49" charset="0"/>
            </a:endParaRPr>
          </a:p>
          <a:p>
            <a:r>
              <a:rPr lang="sk-SK" sz="1400" dirty="0" smtClean="0">
                <a:latin typeface="Lucida Console" panose="020B0609040504020204" pitchFamily="49" charset="0"/>
              </a:rPr>
              <a:t>MM 2050;DI</a:t>
            </a:r>
          </a:p>
          <a:p>
            <a:r>
              <a:rPr lang="sk-SK" sz="1400" dirty="0" smtClean="0">
                <a:latin typeface="Lucida Console" panose="020B0609040504020204" pitchFamily="49" charset="0"/>
              </a:rPr>
              <a:t> MOVE.L (A1)+,D1</a:t>
            </a:r>
          </a:p>
          <a:p>
            <a:r>
              <a:rPr lang="sk-SK" sz="1400" dirty="0" smtClean="0">
                <a:latin typeface="Lucida Console" panose="020B0609040504020204" pitchFamily="49" charset="0"/>
              </a:rPr>
              <a:t> MOVE.L (A1),D2</a:t>
            </a:r>
          </a:p>
          <a:p>
            <a:r>
              <a:rPr lang="sk-SK" sz="1400" dirty="0" smtClean="0">
                <a:latin typeface="Lucida Console" panose="020B0609040504020204" pitchFamily="49" charset="0"/>
              </a:rPr>
              <a:t> ADD.L D1,D2</a:t>
            </a:r>
          </a:p>
        </p:txBody>
      </p:sp>
    </p:spTree>
    <p:extLst>
      <p:ext uri="{BB962C8B-B14F-4D97-AF65-F5344CB8AC3E}">
        <p14:creationId xmlns:p14="http://schemas.microsoft.com/office/powerpoint/2010/main" val="306540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 xmlns="">
        <p15:guide id="1" pos="216" userDrawn="1">
          <p15:clr>
            <a:srgbClr val="FBAE40"/>
          </p15:clr>
        </p15:guide>
        <p15:guide id="2" pos="5544" userDrawn="1">
          <p15:clr>
            <a:srgbClr val="FBAE40"/>
          </p15:clr>
        </p15:guide>
        <p15:guide id="3" orient="horz" pos="108" userDrawn="1">
          <p15:clr>
            <a:srgbClr val="FBAE40"/>
          </p15:clr>
        </p15:guide>
        <p15:guide id="4" orient="horz" pos="684" userDrawn="1">
          <p15:clr>
            <a:srgbClr val="FBAE40"/>
          </p15:clr>
        </p15:guide>
        <p15:guide id="5" orient="horz" pos="3060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771650"/>
            <a:ext cx="82296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 smtClean="0"/>
              <a:t>Section 01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64" y="2823334"/>
            <a:ext cx="5598402" cy="119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07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288" userDrawn="1">
          <p15:clr>
            <a:srgbClr val="FBAE40"/>
          </p15:clr>
        </p15:guide>
        <p15:guide id="2" pos="5472" userDrawn="1">
          <p15:clr>
            <a:srgbClr val="FBAE40"/>
          </p15:clr>
        </p15:guide>
        <p15:guide id="3" orient="horz" pos="1116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41" y="171450"/>
            <a:ext cx="8458199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85850"/>
            <a:ext cx="41910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085851"/>
            <a:ext cx="41910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9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 xmlns="">
        <p15:guide id="1" pos="216" userDrawn="1">
          <p15:clr>
            <a:srgbClr val="FBAE40"/>
          </p15:clr>
        </p15:guide>
        <p15:guide id="2" pos="5544" userDrawn="1">
          <p15:clr>
            <a:srgbClr val="FBAE40"/>
          </p15:clr>
        </p15:guide>
        <p15:guide id="3" orient="horz" pos="108" userDrawn="1">
          <p15:clr>
            <a:srgbClr val="FBAE40"/>
          </p15:clr>
        </p15:guide>
        <p15:guide id="4" orient="horz" pos="3060" userDrawn="1">
          <p15:clr>
            <a:srgbClr val="FBAE40"/>
          </p15:clr>
        </p15:guide>
        <p15:guide id="5" orient="horz" pos="684" userDrawn="1">
          <p15:clr>
            <a:srgbClr val="FBAE40"/>
          </p15:clr>
        </p15:guide>
        <p15:guide id="6" pos="2856" userDrawn="1">
          <p15:clr>
            <a:srgbClr val="FBAE40"/>
          </p15:clr>
        </p15:guide>
        <p15:guide id="7" pos="2904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40" y="171450"/>
            <a:ext cx="84582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085850"/>
            <a:ext cx="4191000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1572432"/>
            <a:ext cx="4191000" cy="32853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085850"/>
            <a:ext cx="4152900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68741"/>
            <a:ext cx="4156074" cy="328900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7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 xmlns="">
        <p15:guide id="1" pos="216" userDrawn="1">
          <p15:clr>
            <a:srgbClr val="FBAE40"/>
          </p15:clr>
        </p15:guide>
        <p15:guide id="2" pos="5544" userDrawn="1">
          <p15:clr>
            <a:srgbClr val="FBAE40"/>
          </p15:clr>
        </p15:guide>
        <p15:guide id="3" orient="horz" pos="108" userDrawn="1">
          <p15:clr>
            <a:srgbClr val="FBAE40"/>
          </p15:clr>
        </p15:guide>
        <p15:guide id="4" orient="horz" pos="3060" userDrawn="1">
          <p15:clr>
            <a:srgbClr val="FBAE40"/>
          </p15:clr>
        </p15:guide>
        <p15:guide id="5" orient="horz" pos="684" userDrawn="1">
          <p15:clr>
            <a:srgbClr val="FBAE40"/>
          </p15:clr>
        </p15:guide>
        <p15:guide id="6" pos="2856" userDrawn="1">
          <p15:clr>
            <a:srgbClr val="FBAE40"/>
          </p15:clr>
        </p15:guide>
        <p15:guide id="7" pos="292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-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171450"/>
            <a:ext cx="8458200" cy="857250"/>
          </a:xfrm>
        </p:spPr>
        <p:txBody>
          <a:bodyPr/>
          <a:lstStyle>
            <a:lvl1pPr>
              <a:defRPr sz="3600" baseline="0"/>
            </a:lvl1pPr>
          </a:lstStyle>
          <a:p>
            <a:r>
              <a:rPr lang="en-US" dirty="0" smtClean="0"/>
              <a:t>Code Sample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342900" y="1085850"/>
            <a:ext cx="8458200" cy="3771900"/>
          </a:xfrm>
          <a:noFill/>
        </p:spPr>
        <p:txBody>
          <a:bodyPr/>
          <a:lstStyle>
            <a:lvl1pPr marL="0" indent="0">
              <a:buNone/>
              <a:defRPr sz="280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 smtClean="0">
                <a:latin typeface="Lucida Console" panose="020B0609040504020204" pitchFamily="49" charset="0"/>
              </a:rPr>
              <a:t>; Syntax Test file for 68k Assembly code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; Some comments about this file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.D0 00000000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MS 2100 00000002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MM 2000;DI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 LEA.L $002100,A1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 MOVE.L #2,-(A1)</a:t>
            </a:r>
          </a:p>
          <a:p>
            <a:r>
              <a:rPr lang="sk-SK" sz="1400" dirty="0" smtClean="0">
                <a:latin typeface="Lucida Console" panose="020B0609040504020204" pitchFamily="49" charset="0"/>
              </a:rPr>
              <a:t> BSR $00002050</a:t>
            </a:r>
          </a:p>
          <a:p>
            <a:endParaRPr lang="sk-SK" sz="1400" dirty="0" smtClean="0">
              <a:latin typeface="Lucida Console" panose="020B0609040504020204" pitchFamily="49" charset="0"/>
            </a:endParaRPr>
          </a:p>
          <a:p>
            <a:r>
              <a:rPr lang="sk-SK" sz="1400" dirty="0" smtClean="0">
                <a:latin typeface="Lucida Console" panose="020B0609040504020204" pitchFamily="49" charset="0"/>
              </a:rPr>
              <a:t>MM 2050;DI</a:t>
            </a:r>
          </a:p>
          <a:p>
            <a:r>
              <a:rPr lang="sk-SK" sz="1400" dirty="0" smtClean="0">
                <a:latin typeface="Lucida Console" panose="020B0609040504020204" pitchFamily="49" charset="0"/>
              </a:rPr>
              <a:t> MOVE.L (A1)+,D1</a:t>
            </a:r>
          </a:p>
          <a:p>
            <a:r>
              <a:rPr lang="sk-SK" sz="1400" dirty="0" smtClean="0">
                <a:latin typeface="Lucida Console" panose="020B0609040504020204" pitchFamily="49" charset="0"/>
              </a:rPr>
              <a:t> MOVE.L (A1),D2</a:t>
            </a:r>
          </a:p>
          <a:p>
            <a:r>
              <a:rPr lang="sk-SK" sz="1400" dirty="0" smtClean="0">
                <a:latin typeface="Lucida Console" panose="020B0609040504020204" pitchFamily="49" charset="0"/>
              </a:rPr>
              <a:t> ADD.L D1,D2</a:t>
            </a:r>
          </a:p>
        </p:txBody>
      </p:sp>
    </p:spTree>
    <p:extLst>
      <p:ext uri="{BB962C8B-B14F-4D97-AF65-F5344CB8AC3E}">
        <p14:creationId xmlns:p14="http://schemas.microsoft.com/office/powerpoint/2010/main" val="298334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 xmlns="">
        <p15:guide id="1" pos="216" userDrawn="1">
          <p15:clr>
            <a:srgbClr val="FBAE40"/>
          </p15:clr>
        </p15:guide>
        <p15:guide id="2" pos="5544" userDrawn="1">
          <p15:clr>
            <a:srgbClr val="FBAE40"/>
          </p15:clr>
        </p15:guide>
        <p15:guide id="3" orient="horz" pos="108" userDrawn="1">
          <p15:clr>
            <a:srgbClr val="FBAE40"/>
          </p15:clr>
        </p15:guide>
        <p15:guide id="4" orient="horz" pos="684" userDrawn="1">
          <p15:clr>
            <a:srgbClr val="FBAE40"/>
          </p15:clr>
        </p15:guide>
        <p15:guide id="5" orient="horz" pos="3060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71450"/>
            <a:ext cx="84582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2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 xmlns="">
        <p15:guide id="1" pos="216" userDrawn="1">
          <p15:clr>
            <a:srgbClr val="FBAE40"/>
          </p15:clr>
        </p15:guide>
        <p15:guide id="2" pos="5544" userDrawn="1">
          <p15:clr>
            <a:srgbClr val="FBAE40"/>
          </p15:clr>
        </p15:guide>
        <p15:guide id="3" orient="horz" pos="108" userDrawn="1">
          <p15:clr>
            <a:srgbClr val="FBAE40"/>
          </p15:clr>
        </p15:guide>
        <p15:guide id="4" orient="horz" pos="684" userDrawn="1">
          <p15:clr>
            <a:srgbClr val="FBAE40"/>
          </p15:clr>
        </p15:guide>
        <p15:guide id="5" orient="horz" pos="3060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254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 xmlns="">
        <p15:guide id="1" pos="216" userDrawn="1">
          <p15:clr>
            <a:srgbClr val="FBAE40"/>
          </p15:clr>
        </p15:guide>
        <p15:guide id="2" pos="5544" userDrawn="1">
          <p15:clr>
            <a:srgbClr val="FBAE40"/>
          </p15:clr>
        </p15:guide>
        <p15:guide id="3" orient="horz" pos="108" userDrawn="1">
          <p15:clr>
            <a:srgbClr val="FBAE40"/>
          </p15:clr>
        </p15:guide>
        <p15:guide id="4" orient="horz" pos="3084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2601" y="171450"/>
            <a:ext cx="3238500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71450"/>
            <a:ext cx="5143500" cy="46863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62601" y="1123950"/>
            <a:ext cx="3238500" cy="3733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239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 xmlns="">
        <p15:guide id="1" pos="216" userDrawn="1">
          <p15:clr>
            <a:srgbClr val="FBAE40"/>
          </p15:clr>
        </p15:guide>
        <p15:guide id="2" pos="5544" userDrawn="1">
          <p15:clr>
            <a:srgbClr val="FBAE40"/>
          </p15:clr>
        </p15:guide>
        <p15:guide id="3" orient="horz" pos="3060" userDrawn="1">
          <p15:clr>
            <a:srgbClr val="FBAE40"/>
          </p15:clr>
        </p15:guide>
        <p15:guide id="4" orient="horz" pos="108" userDrawn="1">
          <p15:clr>
            <a:srgbClr val="FBAE40"/>
          </p15:clr>
        </p15:guide>
        <p15:guide id="5" pos="3456" userDrawn="1">
          <p15:clr>
            <a:srgbClr val="FBAE40"/>
          </p15:clr>
        </p15:guide>
        <p15:guide id="6" pos="3504" userDrawn="1">
          <p15:clr>
            <a:srgbClr val="FBAE40"/>
          </p15:clr>
        </p15:guide>
        <p15:guide id="7" orient="horz" pos="708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627" y="4291330"/>
            <a:ext cx="8852747" cy="425054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5627" y="243840"/>
            <a:ext cx="8852747" cy="39691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9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you S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473679" y="1736126"/>
            <a:ext cx="40674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</a:rPr>
              <a:t>Please give us your feedback on this presentation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73075" y="2363994"/>
            <a:ext cx="3816350" cy="432215"/>
          </a:xfrm>
        </p:spPr>
        <p:txBody>
          <a:bodyPr lIns="0" tIns="0" rIns="0" bIns="0" anchor="ctr" anchorCtr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400" dirty="0" smtClean="0"/>
              <a:t>Insert</a:t>
            </a:r>
            <a:r>
              <a:rPr lang="en-US" sz="2400" baseline="0" dirty="0" smtClean="0"/>
              <a:t> session ID</a:t>
            </a:r>
            <a:endParaRPr lang="en-US" sz="2400" dirty="0" smtClean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69" y="631044"/>
            <a:ext cx="3861796" cy="81252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68" y="4390395"/>
            <a:ext cx="934621" cy="351739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399670" y="4836493"/>
            <a:ext cx="74066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</a:rPr>
              <a:t>© 2014 Amazon.com, Inc. and its affiliates. All rights reserved. May not be copied, modified, or distributed in whole or in part without the express consent of Amazon.com, Inc.</a:t>
            </a:r>
            <a:endParaRPr lang="en-US" sz="700" dirty="0">
              <a:gradFill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400000" scaled="1"/>
              </a:gra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085032" y="4235316"/>
            <a:ext cx="563766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</a:rPr>
              <a:t>Join the conversation on Twitter with </a:t>
            </a:r>
            <a:r>
              <a:rPr lang="en-US" sz="3600" dirty="0" smtClean="0">
                <a:gradFill>
                  <a:gsLst>
                    <a:gs pos="0">
                      <a:srgbClr val="F2A52C"/>
                    </a:gs>
                    <a:gs pos="100000">
                      <a:srgbClr val="F2A52C"/>
                    </a:gs>
                  </a:gsLst>
                  <a:lin ang="5400000" scaled="1"/>
                </a:gradFill>
              </a:rPr>
              <a:t>#reinvent</a:t>
            </a:r>
            <a:endParaRPr lang="en-US" sz="2400" dirty="0" smtClean="0">
              <a:gradFill>
                <a:gsLst>
                  <a:gs pos="0">
                    <a:srgbClr val="F2A52C"/>
                  </a:gs>
                  <a:gs pos="100000">
                    <a:srgbClr val="F2A52C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36772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-Simple Revers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171450"/>
            <a:ext cx="8458201" cy="857250"/>
          </a:xfrm>
        </p:spPr>
        <p:txBody>
          <a:bodyPr/>
          <a:lstStyle>
            <a:lvl1pPr>
              <a:defRPr sz="3600" baseline="0"/>
            </a:lvl1pPr>
          </a:lstStyle>
          <a:p>
            <a:r>
              <a:rPr lang="en-US" dirty="0" smtClean="0"/>
              <a:t>Code Sample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342900" y="1085850"/>
            <a:ext cx="8458200" cy="3771900"/>
          </a:xfrm>
          <a:solidFill>
            <a:srgbClr val="000000"/>
          </a:solidFill>
        </p:spPr>
        <p:txBody>
          <a:bodyPr/>
          <a:lstStyle>
            <a:lvl1pPr marL="0" indent="0">
              <a:buNone/>
              <a:defRPr sz="2800">
                <a:gradFill>
                  <a:gsLst>
                    <a:gs pos="0">
                      <a:srgbClr val="FEFEFE"/>
                    </a:gs>
                    <a:gs pos="100000">
                      <a:srgbClr val="FEFEFE"/>
                    </a:gs>
                  </a:gsLst>
                  <a:lin ang="5400000" scaled="1"/>
                </a:gradFill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 smtClean="0">
                <a:latin typeface="Lucida Console" panose="020B0609040504020204" pitchFamily="49" charset="0"/>
              </a:rPr>
              <a:t>; Syntax Test file for 68k Assembly code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; Some comments about this file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.D0 00000000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MS 2100 00000002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MM 2000;DI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 LEA.L $002100,A1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 MOVE.L #2,-(A1)</a:t>
            </a:r>
          </a:p>
          <a:p>
            <a:r>
              <a:rPr lang="sk-SK" sz="1400" dirty="0" smtClean="0">
                <a:latin typeface="Lucida Console" panose="020B0609040504020204" pitchFamily="49" charset="0"/>
              </a:rPr>
              <a:t> BSR $00002050</a:t>
            </a:r>
          </a:p>
          <a:p>
            <a:endParaRPr lang="sk-SK" sz="1400" dirty="0" smtClean="0">
              <a:latin typeface="Lucida Console" panose="020B0609040504020204" pitchFamily="49" charset="0"/>
            </a:endParaRPr>
          </a:p>
          <a:p>
            <a:r>
              <a:rPr lang="sk-SK" sz="1400" dirty="0" smtClean="0">
                <a:latin typeface="Lucida Console" panose="020B0609040504020204" pitchFamily="49" charset="0"/>
              </a:rPr>
              <a:t>MM 2050;DI</a:t>
            </a:r>
          </a:p>
          <a:p>
            <a:r>
              <a:rPr lang="sk-SK" sz="1400" dirty="0" smtClean="0">
                <a:latin typeface="Lucida Console" panose="020B0609040504020204" pitchFamily="49" charset="0"/>
              </a:rPr>
              <a:t> MOVE.L (A1)+,D1</a:t>
            </a:r>
          </a:p>
          <a:p>
            <a:r>
              <a:rPr lang="sk-SK" sz="1400" dirty="0" smtClean="0">
                <a:latin typeface="Lucida Console" panose="020B0609040504020204" pitchFamily="49" charset="0"/>
              </a:rPr>
              <a:t> MOVE.L (A1),D2</a:t>
            </a:r>
          </a:p>
          <a:p>
            <a:r>
              <a:rPr lang="sk-SK" sz="1400" dirty="0" smtClean="0">
                <a:latin typeface="Lucida Console" panose="020B0609040504020204" pitchFamily="49" charset="0"/>
              </a:rPr>
              <a:t> ADD.L D1,D2</a:t>
            </a:r>
          </a:p>
        </p:txBody>
      </p:sp>
    </p:spTree>
    <p:extLst>
      <p:ext uri="{BB962C8B-B14F-4D97-AF65-F5344CB8AC3E}">
        <p14:creationId xmlns:p14="http://schemas.microsoft.com/office/powerpoint/2010/main" val="277784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 xmlns="">
        <p15:guide id="1" pos="216" userDrawn="1">
          <p15:clr>
            <a:srgbClr val="FBAE40"/>
          </p15:clr>
        </p15:guide>
        <p15:guide id="2" pos="5544" userDrawn="1">
          <p15:clr>
            <a:srgbClr val="FBAE40"/>
          </p15:clr>
        </p15:guide>
        <p15:guide id="3" orient="horz" pos="108" userDrawn="1">
          <p15:clr>
            <a:srgbClr val="FBAE40"/>
          </p15:clr>
        </p15:guide>
        <p15:guide id="4" orient="horz" pos="684" userDrawn="1">
          <p15:clr>
            <a:srgbClr val="FBAE40"/>
          </p15:clr>
        </p15:guide>
        <p15:guide id="5" orient="horz" pos="30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771650"/>
            <a:ext cx="82296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 smtClean="0"/>
              <a:t>Section 01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64" y="2823334"/>
            <a:ext cx="5598402" cy="119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1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288" userDrawn="1">
          <p15:clr>
            <a:srgbClr val="FBAE40"/>
          </p15:clr>
        </p15:guide>
        <p15:guide id="2" pos="5472" userDrawn="1">
          <p15:clr>
            <a:srgbClr val="FBAE40"/>
          </p15:clr>
        </p15:guide>
        <p15:guide id="3" orient="horz" pos="111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41" y="171450"/>
            <a:ext cx="8458199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85850"/>
            <a:ext cx="41910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085851"/>
            <a:ext cx="41910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 xmlns="">
        <p15:guide id="1" pos="216" userDrawn="1">
          <p15:clr>
            <a:srgbClr val="FBAE40"/>
          </p15:clr>
        </p15:guide>
        <p15:guide id="2" pos="5544" userDrawn="1">
          <p15:clr>
            <a:srgbClr val="FBAE40"/>
          </p15:clr>
        </p15:guide>
        <p15:guide id="3" orient="horz" pos="108" userDrawn="1">
          <p15:clr>
            <a:srgbClr val="FBAE40"/>
          </p15:clr>
        </p15:guide>
        <p15:guide id="4" orient="horz" pos="3060" userDrawn="1">
          <p15:clr>
            <a:srgbClr val="FBAE40"/>
          </p15:clr>
        </p15:guide>
        <p15:guide id="5" orient="horz" pos="684" userDrawn="1">
          <p15:clr>
            <a:srgbClr val="FBAE40"/>
          </p15:clr>
        </p15:guide>
        <p15:guide id="6" pos="2856" userDrawn="1">
          <p15:clr>
            <a:srgbClr val="FBAE40"/>
          </p15:clr>
        </p15:guide>
        <p15:guide id="7" pos="290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40" y="171450"/>
            <a:ext cx="84582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085850"/>
            <a:ext cx="4191000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1572432"/>
            <a:ext cx="4191000" cy="32853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085850"/>
            <a:ext cx="4152900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68741"/>
            <a:ext cx="4156074" cy="328900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05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 xmlns="">
        <p15:guide id="1" pos="216" userDrawn="1">
          <p15:clr>
            <a:srgbClr val="FBAE40"/>
          </p15:clr>
        </p15:guide>
        <p15:guide id="2" pos="5544" userDrawn="1">
          <p15:clr>
            <a:srgbClr val="FBAE40"/>
          </p15:clr>
        </p15:guide>
        <p15:guide id="3" orient="horz" pos="108" userDrawn="1">
          <p15:clr>
            <a:srgbClr val="FBAE40"/>
          </p15:clr>
        </p15:guide>
        <p15:guide id="4" orient="horz" pos="3060" userDrawn="1">
          <p15:clr>
            <a:srgbClr val="FBAE40"/>
          </p15:clr>
        </p15:guide>
        <p15:guide id="5" orient="horz" pos="684" userDrawn="1">
          <p15:clr>
            <a:srgbClr val="FBAE40"/>
          </p15:clr>
        </p15:guide>
        <p15:guide id="6" pos="2856" userDrawn="1">
          <p15:clr>
            <a:srgbClr val="FBAE40"/>
          </p15:clr>
        </p15:guide>
        <p15:guide id="7" pos="292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71450"/>
            <a:ext cx="84582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2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 xmlns="">
        <p15:guide id="1" pos="216" userDrawn="1">
          <p15:clr>
            <a:srgbClr val="FBAE40"/>
          </p15:clr>
        </p15:guide>
        <p15:guide id="2" pos="5544" userDrawn="1">
          <p15:clr>
            <a:srgbClr val="FBAE40"/>
          </p15:clr>
        </p15:guide>
        <p15:guide id="3" orient="horz" pos="108" userDrawn="1">
          <p15:clr>
            <a:srgbClr val="FBAE40"/>
          </p15:clr>
        </p15:guide>
        <p15:guide id="4" orient="horz" pos="684" userDrawn="1">
          <p15:clr>
            <a:srgbClr val="FBAE40"/>
          </p15:clr>
        </p15:guide>
        <p15:guide id="5" orient="horz" pos="30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90445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789" y="1084841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7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707" r:id="rId3"/>
    <p:sldLayoutId id="2147483710" r:id="rId4"/>
    <p:sldLayoutId id="2147483714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709" r:id="rId13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800" b="0" i="0" kern="1200" spc="-100" baseline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+mj-lt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700" b="0" i="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+mn-lt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+mn-lt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+mn-lt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+mn-lt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+mn-lt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3" r:id="rId17"/>
    <p:sldLayoutId id="2147483748" r:id="rId18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90445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789" y="1084841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9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800" b="0" i="0" kern="1200" spc="-100" baseline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+mj-lt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700" b="0" i="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+mn-lt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+mn-lt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+mn-lt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+mn-lt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+mn-lt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4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5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6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7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8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9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0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1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6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6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6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6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6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6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6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6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6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6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6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6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6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6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6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6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6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6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6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0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dms/" TargetMode="Externa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0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6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5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8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9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0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449996" y="3482770"/>
            <a:ext cx="4258917" cy="433387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Grant McAlister – Senior Principal Engineer - RDS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April 2016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Amazon RDS for PostgreSQL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Lessons Learned and Deep Dive on New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9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9.5 RDS Parameter Default Improvement</a:t>
            </a:r>
            <a:endParaRPr lang="en-US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340592" y="783771"/>
            <a:ext cx="8205304" cy="3779487"/>
          </a:xfrm>
        </p:spPr>
        <p:txBody>
          <a:bodyPr/>
          <a:lstStyle/>
          <a:p>
            <a:r>
              <a:rPr lang="en-US" dirty="0" err="1"/>
              <a:t>rds_superuser_reserved_connections</a:t>
            </a:r>
            <a:endParaRPr lang="en-US" dirty="0"/>
          </a:p>
          <a:p>
            <a:r>
              <a:rPr lang="en-US" sz="2000" b="1" dirty="0"/>
              <a:t>	9.4  	</a:t>
            </a:r>
            <a:r>
              <a:rPr lang="en-US" sz="1600" dirty="0"/>
              <a:t>Defaults to 0</a:t>
            </a:r>
          </a:p>
          <a:p>
            <a:r>
              <a:rPr lang="en-US" sz="1400" b="1" dirty="0"/>
              <a:t>	</a:t>
            </a:r>
            <a:r>
              <a:rPr lang="en-US" sz="2000" b="1" dirty="0"/>
              <a:t>9.5  </a:t>
            </a:r>
            <a:r>
              <a:rPr lang="en-US" sz="1400" b="1" dirty="0"/>
              <a:t>	</a:t>
            </a:r>
            <a:r>
              <a:rPr lang="en-US" sz="1600" dirty="0"/>
              <a:t>Defaults to 2</a:t>
            </a:r>
            <a:endParaRPr lang="en-US" sz="1200" dirty="0"/>
          </a:p>
          <a:p>
            <a:endParaRPr lang="en-US" dirty="0" smtClean="0"/>
          </a:p>
          <a:p>
            <a:r>
              <a:rPr lang="en-US" smtClean="0"/>
              <a:t>max_connections </a:t>
            </a:r>
          </a:p>
          <a:p>
            <a:r>
              <a:rPr lang="en-US" sz="2000" b="1" smtClean="0"/>
              <a:t>	9.3/9.4  	</a:t>
            </a:r>
            <a:r>
              <a:rPr lang="en-US" sz="1600" smtClean="0"/>
              <a:t>{DBInstanceClassMemory/31457280} </a:t>
            </a:r>
          </a:p>
          <a:p>
            <a:r>
              <a:rPr lang="en-US" sz="2000" b="1" smtClean="0"/>
              <a:t>	9.5  		</a:t>
            </a:r>
            <a:r>
              <a:rPr lang="en-US" sz="1600" smtClean="0"/>
              <a:t>LEAST({DBInstanceClassMemory/9531392},5000)  </a:t>
            </a:r>
          </a:p>
          <a:p>
            <a:endParaRPr lang="en-US" sz="700" dirty="0" smtClean="0"/>
          </a:p>
          <a:p>
            <a:r>
              <a:rPr lang="en-US" sz="1600" smtClean="0"/>
              <a:t>Higher values for smaller instances but  stops at 5000 connections on large instances</a:t>
            </a:r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579285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 descr=" 50"/>
          <p:cNvSpPr/>
          <p:nvPr/>
        </p:nvSpPr>
        <p:spPr bwMode="auto">
          <a:xfrm>
            <a:off x="3440132" y="933166"/>
            <a:ext cx="1556250" cy="3050275"/>
          </a:xfrm>
          <a:prstGeom prst="roundRect">
            <a:avLst/>
          </a:prstGeom>
          <a:solidFill>
            <a:schemeClr val="accent6">
              <a:alpha val="32000"/>
            </a:schemeClr>
          </a:solidFill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endParaRPr lang="en-US" sz="17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49" name="Rounded Rectangle 48" descr=" 49"/>
          <p:cNvSpPr/>
          <p:nvPr/>
        </p:nvSpPr>
        <p:spPr bwMode="auto">
          <a:xfrm>
            <a:off x="1085280" y="931460"/>
            <a:ext cx="1546012" cy="3050275"/>
          </a:xfrm>
          <a:prstGeom prst="roundRect">
            <a:avLst/>
          </a:prstGeom>
          <a:solidFill>
            <a:schemeClr val="accent6">
              <a:alpha val="32000"/>
            </a:schemeClr>
          </a:solidFill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endParaRPr lang="en-US" sz="17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336789" y="190451"/>
            <a:ext cx="8205304" cy="65796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Availability – Read and Write – Multi-AZ</a:t>
            </a:r>
            <a:endParaRPr lang="en-US" sz="3200" dirty="0"/>
          </a:p>
        </p:txBody>
      </p:sp>
      <p:cxnSp>
        <p:nvCxnSpPr>
          <p:cNvPr id="24" name="Straight Arrow Connector 23" descr=" 28"/>
          <p:cNvCxnSpPr/>
          <p:nvPr/>
        </p:nvCxnSpPr>
        <p:spPr>
          <a:xfrm>
            <a:off x="1858286" y="1856559"/>
            <a:ext cx="2343934" cy="740909"/>
          </a:xfrm>
          <a:prstGeom prst="straightConnector1">
            <a:avLst/>
          </a:prstGeom>
          <a:ln w="41275" cap="sq">
            <a:solidFill>
              <a:schemeClr val="accent3">
                <a:lumMod val="75000"/>
              </a:schemeClr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Secondary Post fail" descr=" 40"/>
          <p:cNvSpPr/>
          <p:nvPr/>
        </p:nvSpPr>
        <p:spPr bwMode="auto">
          <a:xfrm>
            <a:off x="1353595" y="2608898"/>
            <a:ext cx="1003244" cy="891540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400" dirty="0" smtClean="0">
                <a:solidFill>
                  <a:schemeClr val="tx1">
                    <a:alpha val="99000"/>
                  </a:schemeClr>
                </a:solidFill>
              </a:rPr>
              <a:t>Secondary</a:t>
            </a:r>
          </a:p>
        </p:txBody>
      </p:sp>
      <p:sp>
        <p:nvSpPr>
          <p:cNvPr id="16" name="Flowchart: Primary Post Fail" descr=" 41"/>
          <p:cNvSpPr/>
          <p:nvPr/>
        </p:nvSpPr>
        <p:spPr bwMode="auto">
          <a:xfrm>
            <a:off x="3700597" y="2600325"/>
            <a:ext cx="1003244" cy="891540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dirty="0" smtClean="0">
                <a:solidFill>
                  <a:schemeClr val="tx1">
                    <a:alpha val="99000"/>
                  </a:schemeClr>
                </a:solidFill>
              </a:rPr>
              <a:t>Primary</a:t>
            </a:r>
          </a:p>
        </p:txBody>
      </p:sp>
      <p:sp>
        <p:nvSpPr>
          <p:cNvPr id="14" name="Sync Replication Text" descr=" 44"/>
          <p:cNvSpPr txBox="1"/>
          <p:nvPr/>
        </p:nvSpPr>
        <p:spPr>
          <a:xfrm>
            <a:off x="2112711" y="3820739"/>
            <a:ext cx="1901141" cy="805815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algn="ctr"/>
            <a:r>
              <a:rPr lang="en-US" sz="1500" dirty="0"/>
              <a:t>Physical</a:t>
            </a:r>
          </a:p>
          <a:p>
            <a:pPr algn="ctr"/>
            <a:r>
              <a:rPr lang="en-US" sz="1500" dirty="0"/>
              <a:t> Synchronous</a:t>
            </a:r>
          </a:p>
          <a:p>
            <a:pPr algn="ctr"/>
            <a:r>
              <a:rPr lang="en-US" sz="1500" dirty="0"/>
              <a:t>Replication</a:t>
            </a:r>
          </a:p>
        </p:txBody>
      </p:sp>
      <p:cxnSp>
        <p:nvCxnSpPr>
          <p:cNvPr id="26" name="Straight Arrow Connector 25" descr=" 22"/>
          <p:cNvCxnSpPr/>
          <p:nvPr/>
        </p:nvCxnSpPr>
        <p:spPr>
          <a:xfrm flipH="1">
            <a:off x="4202219" y="1856559"/>
            <a:ext cx="16038" cy="743766"/>
          </a:xfrm>
          <a:prstGeom prst="straightConnector1">
            <a:avLst/>
          </a:prstGeom>
          <a:ln w="41275" cap="sq">
            <a:solidFill>
              <a:schemeClr val="accent3">
                <a:lumMod val="75000"/>
              </a:schemeClr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 descr=" 43"/>
          <p:cNvSpPr txBox="1"/>
          <p:nvPr/>
        </p:nvSpPr>
        <p:spPr>
          <a:xfrm>
            <a:off x="1358093" y="3669847"/>
            <a:ext cx="1000386" cy="2204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en-US" dirty="0" smtClean="0"/>
              <a:t>AZ1</a:t>
            </a:r>
          </a:p>
        </p:txBody>
      </p:sp>
      <p:sp>
        <p:nvSpPr>
          <p:cNvPr id="47" name="TextBox 46" descr=" 47"/>
          <p:cNvSpPr txBox="1"/>
          <p:nvPr/>
        </p:nvSpPr>
        <p:spPr>
          <a:xfrm>
            <a:off x="3718064" y="3690319"/>
            <a:ext cx="1000386" cy="2204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en-US" dirty="0" smtClean="0"/>
              <a:t>AZ2</a:t>
            </a:r>
          </a:p>
        </p:txBody>
      </p:sp>
      <p:sp>
        <p:nvSpPr>
          <p:cNvPr id="20" name="DNS" descr=" 4"/>
          <p:cNvSpPr/>
          <p:nvPr/>
        </p:nvSpPr>
        <p:spPr>
          <a:xfrm>
            <a:off x="6485643" y="980724"/>
            <a:ext cx="1480008" cy="654870"/>
          </a:xfrm>
          <a:prstGeom prst="trapezoid">
            <a:avLst/>
          </a:prstGeom>
          <a:solidFill>
            <a:srgbClr val="0C9B2E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DNS</a:t>
            </a:r>
            <a:endParaRPr lang="en-US" dirty="0"/>
          </a:p>
        </p:txBody>
      </p:sp>
      <p:cxnSp>
        <p:nvCxnSpPr>
          <p:cNvPr id="21" name="Elbow Connector 20" descr=" 6"/>
          <p:cNvCxnSpPr/>
          <p:nvPr/>
        </p:nvCxnSpPr>
        <p:spPr>
          <a:xfrm rot="5400000" flipH="1" flipV="1">
            <a:off x="4188178" y="-1189248"/>
            <a:ext cx="90123" cy="4749907"/>
          </a:xfrm>
          <a:prstGeom prst="bentConnector2">
            <a:avLst/>
          </a:prstGeom>
          <a:ln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 descr=" 8"/>
          <p:cNvCxnSpPr/>
          <p:nvPr/>
        </p:nvCxnSpPr>
        <p:spPr>
          <a:xfrm flipV="1">
            <a:off x="4848500" y="1140643"/>
            <a:ext cx="1759693" cy="403020"/>
          </a:xfrm>
          <a:prstGeom prst="bentConnector3">
            <a:avLst/>
          </a:prstGeom>
          <a:ln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name Update" descr=" 9"/>
          <p:cNvSpPr txBox="1"/>
          <p:nvPr/>
        </p:nvSpPr>
        <p:spPr>
          <a:xfrm>
            <a:off x="4996382" y="780738"/>
            <a:ext cx="184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cname</a:t>
            </a:r>
            <a:r>
              <a:rPr lang="en-US" dirty="0" smtClean="0"/>
              <a:t> update </a:t>
            </a:r>
            <a:endParaRPr lang="en-US" dirty="0"/>
          </a:p>
        </p:txBody>
      </p:sp>
      <p:sp>
        <p:nvSpPr>
          <p:cNvPr id="25" name="Flowchart: App Box" descr=" 25"/>
          <p:cNvSpPr/>
          <p:nvPr/>
        </p:nvSpPr>
        <p:spPr bwMode="auto">
          <a:xfrm>
            <a:off x="1228043" y="1230766"/>
            <a:ext cx="1260486" cy="625793"/>
          </a:xfrm>
          <a:prstGeom prst="flowChartAlternateProcess">
            <a:avLst/>
          </a:prstGeom>
          <a:solidFill>
            <a:schemeClr val="accent3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700" dirty="0">
                <a:solidFill>
                  <a:schemeClr val="bg1">
                    <a:alpha val="99000"/>
                  </a:schemeClr>
                </a:solidFill>
              </a:rPr>
              <a:t>Application</a:t>
            </a:r>
          </a:p>
        </p:txBody>
      </p:sp>
      <p:sp>
        <p:nvSpPr>
          <p:cNvPr id="12" name="Flowchart: App Box2" descr=" 20"/>
          <p:cNvSpPr/>
          <p:nvPr/>
        </p:nvSpPr>
        <p:spPr bwMode="auto">
          <a:xfrm>
            <a:off x="3588014" y="1230766"/>
            <a:ext cx="1260486" cy="625793"/>
          </a:xfrm>
          <a:prstGeom prst="flowChartAlternateProcess">
            <a:avLst/>
          </a:prstGeom>
          <a:solidFill>
            <a:schemeClr val="accent3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700" dirty="0">
                <a:solidFill>
                  <a:schemeClr val="bg1">
                    <a:alpha val="99000"/>
                  </a:schemeClr>
                </a:solidFill>
              </a:rPr>
              <a:t>Application</a:t>
            </a:r>
          </a:p>
        </p:txBody>
      </p:sp>
      <p:sp>
        <p:nvSpPr>
          <p:cNvPr id="22" name="&quot;No&quot; Symbol 21" descr=" 57"/>
          <p:cNvSpPr/>
          <p:nvPr/>
        </p:nvSpPr>
        <p:spPr bwMode="auto">
          <a:xfrm>
            <a:off x="870272" y="1485901"/>
            <a:ext cx="1955551" cy="2168288"/>
          </a:xfrm>
          <a:prstGeom prst="noSmoking">
            <a:avLst/>
          </a:prstGeom>
          <a:solidFill>
            <a:srgbClr val="C00000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endParaRPr lang="en-US" sz="1700" dirty="0">
              <a:solidFill>
                <a:schemeClr val="tx1">
                  <a:alpha val="99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4949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 descr=" 50"/>
          <p:cNvSpPr/>
          <p:nvPr/>
        </p:nvSpPr>
        <p:spPr bwMode="auto">
          <a:xfrm>
            <a:off x="3440132" y="933166"/>
            <a:ext cx="1556250" cy="3050275"/>
          </a:xfrm>
          <a:prstGeom prst="roundRect">
            <a:avLst/>
          </a:prstGeom>
          <a:solidFill>
            <a:schemeClr val="accent6">
              <a:alpha val="32000"/>
            </a:schemeClr>
          </a:solidFill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endParaRPr lang="en-US" sz="17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49" name="Rounded Rectangle 48" descr=" 49"/>
          <p:cNvSpPr/>
          <p:nvPr/>
        </p:nvSpPr>
        <p:spPr bwMode="auto">
          <a:xfrm>
            <a:off x="1085280" y="931460"/>
            <a:ext cx="1546012" cy="3050275"/>
          </a:xfrm>
          <a:prstGeom prst="roundRect">
            <a:avLst/>
          </a:prstGeom>
          <a:solidFill>
            <a:schemeClr val="accent6">
              <a:alpha val="32000"/>
            </a:schemeClr>
          </a:solidFill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endParaRPr lang="en-US" sz="17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336789" y="190451"/>
            <a:ext cx="8205304" cy="65796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Availability – Read and Write – Multi-AZ</a:t>
            </a:r>
            <a:endParaRPr lang="en-US" sz="3200" dirty="0"/>
          </a:p>
        </p:txBody>
      </p:sp>
      <p:cxnSp>
        <p:nvCxnSpPr>
          <p:cNvPr id="24" name="Straight Arrow Connector 23" descr=" 28"/>
          <p:cNvCxnSpPr/>
          <p:nvPr/>
        </p:nvCxnSpPr>
        <p:spPr>
          <a:xfrm>
            <a:off x="1858286" y="1856559"/>
            <a:ext cx="2343934" cy="740909"/>
          </a:xfrm>
          <a:prstGeom prst="straightConnector1">
            <a:avLst/>
          </a:prstGeom>
          <a:ln w="41275" cap="sq">
            <a:solidFill>
              <a:schemeClr val="accent3">
                <a:lumMod val="75000"/>
              </a:schemeClr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Secondary Post fail" descr=" 40"/>
          <p:cNvSpPr/>
          <p:nvPr/>
        </p:nvSpPr>
        <p:spPr bwMode="auto">
          <a:xfrm>
            <a:off x="1353595" y="2608898"/>
            <a:ext cx="1003244" cy="891540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400" dirty="0" smtClean="0">
                <a:solidFill>
                  <a:schemeClr val="tx1">
                    <a:alpha val="99000"/>
                  </a:schemeClr>
                </a:solidFill>
              </a:rPr>
              <a:t>Secondary</a:t>
            </a:r>
          </a:p>
        </p:txBody>
      </p:sp>
      <p:sp>
        <p:nvSpPr>
          <p:cNvPr id="16" name="Flowchart: Primary Post Fail" descr=" 41"/>
          <p:cNvSpPr/>
          <p:nvPr/>
        </p:nvSpPr>
        <p:spPr bwMode="auto">
          <a:xfrm>
            <a:off x="3700597" y="2600325"/>
            <a:ext cx="1003244" cy="891540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dirty="0" smtClean="0">
                <a:solidFill>
                  <a:schemeClr val="tx1">
                    <a:alpha val="99000"/>
                  </a:schemeClr>
                </a:solidFill>
              </a:rPr>
              <a:t>Primary</a:t>
            </a:r>
          </a:p>
        </p:txBody>
      </p:sp>
      <p:sp>
        <p:nvSpPr>
          <p:cNvPr id="14" name="Sync Replication Text" descr=" 44"/>
          <p:cNvSpPr txBox="1"/>
          <p:nvPr/>
        </p:nvSpPr>
        <p:spPr>
          <a:xfrm>
            <a:off x="2112711" y="3820739"/>
            <a:ext cx="1901141" cy="805815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algn="ctr"/>
            <a:r>
              <a:rPr lang="en-US" sz="1500" dirty="0"/>
              <a:t>Physical</a:t>
            </a:r>
          </a:p>
          <a:p>
            <a:pPr algn="ctr"/>
            <a:r>
              <a:rPr lang="en-US" sz="1500" dirty="0"/>
              <a:t> Synchronous</a:t>
            </a:r>
          </a:p>
          <a:p>
            <a:pPr algn="ctr"/>
            <a:r>
              <a:rPr lang="en-US" sz="1500" dirty="0"/>
              <a:t>Replication</a:t>
            </a:r>
          </a:p>
        </p:txBody>
      </p:sp>
      <p:cxnSp>
        <p:nvCxnSpPr>
          <p:cNvPr id="26" name="Straight Arrow Connector 25" descr=" 22"/>
          <p:cNvCxnSpPr/>
          <p:nvPr/>
        </p:nvCxnSpPr>
        <p:spPr>
          <a:xfrm flipH="1">
            <a:off x="4202219" y="1856559"/>
            <a:ext cx="16038" cy="743766"/>
          </a:xfrm>
          <a:prstGeom prst="straightConnector1">
            <a:avLst/>
          </a:prstGeom>
          <a:ln w="41275" cap="sq">
            <a:solidFill>
              <a:schemeClr val="accent3">
                <a:lumMod val="75000"/>
              </a:schemeClr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 descr=" 43"/>
          <p:cNvSpPr txBox="1"/>
          <p:nvPr/>
        </p:nvSpPr>
        <p:spPr>
          <a:xfrm>
            <a:off x="1358093" y="3669847"/>
            <a:ext cx="1000386" cy="2204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en-US" dirty="0" smtClean="0"/>
              <a:t>AZ1</a:t>
            </a:r>
          </a:p>
        </p:txBody>
      </p:sp>
      <p:sp>
        <p:nvSpPr>
          <p:cNvPr id="47" name="TextBox 46" descr=" 47"/>
          <p:cNvSpPr txBox="1"/>
          <p:nvPr/>
        </p:nvSpPr>
        <p:spPr>
          <a:xfrm>
            <a:off x="3718064" y="3690319"/>
            <a:ext cx="1000386" cy="2204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en-US" dirty="0" smtClean="0"/>
              <a:t>AZ2</a:t>
            </a:r>
          </a:p>
        </p:txBody>
      </p:sp>
      <p:sp>
        <p:nvSpPr>
          <p:cNvPr id="23" name="Reverse Replication" descr=" 46"/>
          <p:cNvSpPr/>
          <p:nvPr/>
        </p:nvSpPr>
        <p:spPr bwMode="auto">
          <a:xfrm>
            <a:off x="2365091" y="2914650"/>
            <a:ext cx="1335506" cy="350577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endParaRPr lang="en-US" sz="17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20" name="DNS" descr=" 4"/>
          <p:cNvSpPr/>
          <p:nvPr/>
        </p:nvSpPr>
        <p:spPr>
          <a:xfrm>
            <a:off x="6485643" y="980724"/>
            <a:ext cx="1480008" cy="654870"/>
          </a:xfrm>
          <a:prstGeom prst="trapezoid">
            <a:avLst/>
          </a:prstGeom>
          <a:solidFill>
            <a:srgbClr val="0C9B2E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DNS</a:t>
            </a:r>
            <a:endParaRPr lang="en-US" dirty="0"/>
          </a:p>
        </p:txBody>
      </p:sp>
      <p:cxnSp>
        <p:nvCxnSpPr>
          <p:cNvPr id="21" name="Elbow Connector 20" descr=" 6"/>
          <p:cNvCxnSpPr/>
          <p:nvPr/>
        </p:nvCxnSpPr>
        <p:spPr>
          <a:xfrm rot="5400000" flipH="1" flipV="1">
            <a:off x="4188178" y="-1189248"/>
            <a:ext cx="90123" cy="4749907"/>
          </a:xfrm>
          <a:prstGeom prst="bentConnector2">
            <a:avLst/>
          </a:prstGeom>
          <a:ln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 descr=" 8"/>
          <p:cNvCxnSpPr/>
          <p:nvPr/>
        </p:nvCxnSpPr>
        <p:spPr>
          <a:xfrm flipV="1">
            <a:off x="4848500" y="1140643"/>
            <a:ext cx="1759693" cy="403020"/>
          </a:xfrm>
          <a:prstGeom prst="bentConnector3">
            <a:avLst/>
          </a:prstGeom>
          <a:ln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name Update" descr=" 9"/>
          <p:cNvSpPr txBox="1"/>
          <p:nvPr/>
        </p:nvSpPr>
        <p:spPr>
          <a:xfrm>
            <a:off x="4996382" y="780738"/>
            <a:ext cx="184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cname</a:t>
            </a:r>
            <a:r>
              <a:rPr lang="en-US" dirty="0" smtClean="0"/>
              <a:t> update </a:t>
            </a:r>
            <a:endParaRPr lang="en-US" dirty="0"/>
          </a:p>
        </p:txBody>
      </p:sp>
      <p:sp>
        <p:nvSpPr>
          <p:cNvPr id="25" name="Flowchart: App Box" descr=" 25"/>
          <p:cNvSpPr/>
          <p:nvPr/>
        </p:nvSpPr>
        <p:spPr bwMode="auto">
          <a:xfrm>
            <a:off x="1228043" y="1230766"/>
            <a:ext cx="1260486" cy="625793"/>
          </a:xfrm>
          <a:prstGeom prst="flowChartAlternateProcess">
            <a:avLst/>
          </a:prstGeom>
          <a:solidFill>
            <a:schemeClr val="accent3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700" dirty="0">
                <a:solidFill>
                  <a:schemeClr val="bg1">
                    <a:alpha val="99000"/>
                  </a:schemeClr>
                </a:solidFill>
              </a:rPr>
              <a:t>Application</a:t>
            </a:r>
          </a:p>
        </p:txBody>
      </p:sp>
      <p:sp>
        <p:nvSpPr>
          <p:cNvPr id="12" name="Flowchart: App Box2" descr=" 20"/>
          <p:cNvSpPr/>
          <p:nvPr/>
        </p:nvSpPr>
        <p:spPr bwMode="auto">
          <a:xfrm>
            <a:off x="3588014" y="1230766"/>
            <a:ext cx="1260486" cy="625793"/>
          </a:xfrm>
          <a:prstGeom prst="flowChartAlternateProcess">
            <a:avLst/>
          </a:prstGeom>
          <a:solidFill>
            <a:schemeClr val="accent3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700" dirty="0">
                <a:solidFill>
                  <a:schemeClr val="bg1">
                    <a:alpha val="99000"/>
                  </a:schemeClr>
                </a:solidFill>
              </a:rPr>
              <a:t>Application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8196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descr="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</a:t>
            </a:r>
            <a:r>
              <a:rPr lang="en-US" dirty="0" smtClean="0"/>
              <a:t>Replicas </a:t>
            </a:r>
            <a:r>
              <a:rPr lang="en-US" dirty="0"/>
              <a:t>= </a:t>
            </a:r>
            <a:r>
              <a:rPr lang="en-US" dirty="0" smtClean="0"/>
              <a:t>Availability</a:t>
            </a:r>
            <a:endParaRPr lang="en-US" dirty="0"/>
          </a:p>
        </p:txBody>
      </p:sp>
      <p:sp>
        <p:nvSpPr>
          <p:cNvPr id="11" name="Flowchart: Secondary" descr=" 11"/>
          <p:cNvSpPr/>
          <p:nvPr/>
        </p:nvSpPr>
        <p:spPr bwMode="auto">
          <a:xfrm>
            <a:off x="3371265" y="2870723"/>
            <a:ext cx="1003244" cy="891540"/>
          </a:xfrm>
          <a:prstGeom prst="flowChartMagneticDisk">
            <a:avLst/>
          </a:prstGeom>
          <a:solidFill>
            <a:schemeClr val="accent6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400" dirty="0" smtClean="0">
                <a:solidFill>
                  <a:schemeClr val="tx1">
                    <a:alpha val="99000"/>
                  </a:schemeClr>
                </a:solidFill>
              </a:rPr>
              <a:t>Secondary</a:t>
            </a:r>
          </a:p>
        </p:txBody>
      </p:sp>
      <p:sp>
        <p:nvSpPr>
          <p:cNvPr id="12" name="Replication Start" descr=" 12"/>
          <p:cNvSpPr/>
          <p:nvPr/>
        </p:nvSpPr>
        <p:spPr bwMode="auto">
          <a:xfrm>
            <a:off x="2450910" y="3220333"/>
            <a:ext cx="934646" cy="363474"/>
          </a:xfrm>
          <a:prstGeom prst="rightArrow">
            <a:avLst/>
          </a:prstGeom>
          <a:solidFill>
            <a:schemeClr val="bg2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endParaRPr lang="en-US" sz="17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3" name="Flowchart: App Box" descr=" 13"/>
          <p:cNvSpPr/>
          <p:nvPr/>
        </p:nvSpPr>
        <p:spPr bwMode="auto">
          <a:xfrm>
            <a:off x="2693721" y="762952"/>
            <a:ext cx="3045076" cy="864108"/>
          </a:xfrm>
          <a:prstGeom prst="flowChartAlternateProcess">
            <a:avLst/>
          </a:prstGeom>
          <a:solidFill>
            <a:schemeClr val="accent3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700" dirty="0">
                <a:solidFill>
                  <a:schemeClr val="bg1">
                    <a:alpha val="99000"/>
                  </a:schemeClr>
                </a:solidFill>
              </a:rPr>
              <a:t>Application</a:t>
            </a:r>
          </a:p>
        </p:txBody>
      </p:sp>
      <p:cxnSp>
        <p:nvCxnSpPr>
          <p:cNvPr id="14" name="Straight Arrow Connector 13" descr=" 14"/>
          <p:cNvCxnSpPr>
            <a:endCxn id="21" idx="1"/>
          </p:cNvCxnSpPr>
          <p:nvPr/>
        </p:nvCxnSpPr>
        <p:spPr>
          <a:xfrm flipH="1">
            <a:off x="1937855" y="1620981"/>
            <a:ext cx="1180233" cy="1230013"/>
          </a:xfrm>
          <a:prstGeom prst="straightConnector1">
            <a:avLst/>
          </a:prstGeom>
          <a:ln w="50800" cap="sq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ync Replication Text" descr=" 20"/>
          <p:cNvSpPr txBox="1"/>
          <p:nvPr/>
        </p:nvSpPr>
        <p:spPr>
          <a:xfrm>
            <a:off x="2569720" y="3506647"/>
            <a:ext cx="866048" cy="6858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algn="ctr"/>
            <a:r>
              <a:rPr lang="en-US" dirty="0" smtClean="0"/>
              <a:t>Sync</a:t>
            </a:r>
          </a:p>
          <a:p>
            <a:pPr algn="ctr"/>
            <a:r>
              <a:rPr lang="en-US" dirty="0" smtClean="0"/>
              <a:t>Replication</a:t>
            </a:r>
          </a:p>
          <a:p>
            <a:pPr algn="ctr"/>
            <a:r>
              <a:rPr lang="en-US" dirty="0" smtClean="0"/>
              <a:t>Multi-AZ</a:t>
            </a:r>
          </a:p>
        </p:txBody>
      </p:sp>
      <p:sp>
        <p:nvSpPr>
          <p:cNvPr id="21" name="Flowchart: Primary" descr=" 21"/>
          <p:cNvSpPr/>
          <p:nvPr/>
        </p:nvSpPr>
        <p:spPr bwMode="auto">
          <a:xfrm>
            <a:off x="1436233" y="2850994"/>
            <a:ext cx="1003244" cy="891540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dirty="0" smtClean="0">
                <a:solidFill>
                  <a:schemeClr val="tx1">
                    <a:alpha val="99000"/>
                  </a:schemeClr>
                </a:solidFill>
              </a:rPr>
              <a:t>Primary</a:t>
            </a:r>
          </a:p>
        </p:txBody>
      </p:sp>
      <p:sp>
        <p:nvSpPr>
          <p:cNvPr id="71" name="TextBox 70" descr=" 71"/>
          <p:cNvSpPr txBox="1"/>
          <p:nvPr/>
        </p:nvSpPr>
        <p:spPr>
          <a:xfrm>
            <a:off x="3579561" y="4825539"/>
            <a:ext cx="2519413" cy="3179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9803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descr="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</a:t>
            </a:r>
            <a:r>
              <a:rPr lang="en-US" dirty="0" smtClean="0"/>
              <a:t>Replicas </a:t>
            </a:r>
            <a:r>
              <a:rPr lang="en-US" dirty="0"/>
              <a:t>= </a:t>
            </a:r>
            <a:r>
              <a:rPr lang="en-US" dirty="0" smtClean="0"/>
              <a:t>Availability</a:t>
            </a:r>
            <a:endParaRPr lang="en-US" dirty="0"/>
          </a:p>
        </p:txBody>
      </p:sp>
      <p:sp>
        <p:nvSpPr>
          <p:cNvPr id="11" name="Flowchart: Secondary" descr=" 11"/>
          <p:cNvSpPr/>
          <p:nvPr/>
        </p:nvSpPr>
        <p:spPr bwMode="auto">
          <a:xfrm>
            <a:off x="3371265" y="2870723"/>
            <a:ext cx="1003244" cy="891540"/>
          </a:xfrm>
          <a:prstGeom prst="flowChartMagneticDisk">
            <a:avLst/>
          </a:prstGeom>
          <a:solidFill>
            <a:schemeClr val="accent6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400" dirty="0" smtClean="0">
                <a:solidFill>
                  <a:schemeClr val="tx1">
                    <a:alpha val="99000"/>
                  </a:schemeClr>
                </a:solidFill>
              </a:rPr>
              <a:t>Secondary</a:t>
            </a:r>
          </a:p>
        </p:txBody>
      </p:sp>
      <p:sp>
        <p:nvSpPr>
          <p:cNvPr id="12" name="Replication Start" descr=" 12"/>
          <p:cNvSpPr/>
          <p:nvPr/>
        </p:nvSpPr>
        <p:spPr bwMode="auto">
          <a:xfrm>
            <a:off x="2450910" y="3220333"/>
            <a:ext cx="934646" cy="363474"/>
          </a:xfrm>
          <a:prstGeom prst="rightArrow">
            <a:avLst/>
          </a:prstGeom>
          <a:solidFill>
            <a:schemeClr val="bg2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endParaRPr lang="en-US" sz="17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3" name="Flowchart: App Box" descr=" 13"/>
          <p:cNvSpPr/>
          <p:nvPr/>
        </p:nvSpPr>
        <p:spPr bwMode="auto">
          <a:xfrm>
            <a:off x="2693721" y="762952"/>
            <a:ext cx="3045076" cy="864108"/>
          </a:xfrm>
          <a:prstGeom prst="flowChartAlternateProcess">
            <a:avLst/>
          </a:prstGeom>
          <a:solidFill>
            <a:schemeClr val="accent3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700" dirty="0">
                <a:solidFill>
                  <a:schemeClr val="bg1">
                    <a:alpha val="99000"/>
                  </a:schemeClr>
                </a:solidFill>
              </a:rPr>
              <a:t>Application</a:t>
            </a:r>
          </a:p>
        </p:txBody>
      </p:sp>
      <p:cxnSp>
        <p:nvCxnSpPr>
          <p:cNvPr id="14" name="Straight Arrow Connector 13" descr=" 14"/>
          <p:cNvCxnSpPr>
            <a:endCxn id="21" idx="1"/>
          </p:cNvCxnSpPr>
          <p:nvPr/>
        </p:nvCxnSpPr>
        <p:spPr>
          <a:xfrm flipH="1">
            <a:off x="1937855" y="1620981"/>
            <a:ext cx="1180233" cy="1230013"/>
          </a:xfrm>
          <a:prstGeom prst="straightConnector1">
            <a:avLst/>
          </a:prstGeom>
          <a:ln w="50800" cap="sq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RR1" descr=" 16"/>
          <p:cNvSpPr/>
          <p:nvPr/>
        </p:nvSpPr>
        <p:spPr bwMode="auto">
          <a:xfrm>
            <a:off x="6338522" y="2883192"/>
            <a:ext cx="1003244" cy="891540"/>
          </a:xfrm>
          <a:prstGeom prst="flowChartMagneticDisk">
            <a:avLst/>
          </a:prstGeom>
          <a:solidFill>
            <a:schemeClr val="accent4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500" dirty="0">
                <a:solidFill>
                  <a:schemeClr val="tx1">
                    <a:alpha val="99000"/>
                  </a:schemeClr>
                </a:solidFill>
              </a:rPr>
              <a:t>Read Replica</a:t>
            </a:r>
          </a:p>
        </p:txBody>
      </p:sp>
      <p:sp>
        <p:nvSpPr>
          <p:cNvPr id="10" name="Flowchart: RR2" descr=" 17"/>
          <p:cNvSpPr/>
          <p:nvPr/>
        </p:nvSpPr>
        <p:spPr bwMode="auto">
          <a:xfrm>
            <a:off x="5045321" y="2870723"/>
            <a:ext cx="1003244" cy="891540"/>
          </a:xfrm>
          <a:prstGeom prst="flowChartMagneticDisk">
            <a:avLst/>
          </a:prstGeom>
          <a:solidFill>
            <a:schemeClr val="accent4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500" dirty="0">
                <a:solidFill>
                  <a:schemeClr val="tx1">
                    <a:alpha val="99000"/>
                  </a:schemeClr>
                </a:solidFill>
              </a:rPr>
              <a:t>Read Replica</a:t>
            </a:r>
          </a:p>
        </p:txBody>
      </p:sp>
      <p:sp>
        <p:nvSpPr>
          <p:cNvPr id="20" name="Sync Replication Text" descr=" 20"/>
          <p:cNvSpPr txBox="1"/>
          <p:nvPr/>
        </p:nvSpPr>
        <p:spPr>
          <a:xfrm>
            <a:off x="2569720" y="3506647"/>
            <a:ext cx="866048" cy="6858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algn="ctr"/>
            <a:r>
              <a:rPr lang="en-US" dirty="0" smtClean="0"/>
              <a:t>Sync</a:t>
            </a:r>
          </a:p>
          <a:p>
            <a:pPr algn="ctr"/>
            <a:r>
              <a:rPr lang="en-US" dirty="0" smtClean="0"/>
              <a:t>Replication</a:t>
            </a:r>
          </a:p>
          <a:p>
            <a:pPr algn="ctr"/>
            <a:r>
              <a:rPr lang="en-US" dirty="0" smtClean="0"/>
              <a:t>Multi-AZ</a:t>
            </a:r>
          </a:p>
        </p:txBody>
      </p:sp>
      <p:sp>
        <p:nvSpPr>
          <p:cNvPr id="21" name="Flowchart: Primary" descr=" 21"/>
          <p:cNvSpPr/>
          <p:nvPr/>
        </p:nvSpPr>
        <p:spPr bwMode="auto">
          <a:xfrm>
            <a:off x="1436233" y="2850994"/>
            <a:ext cx="1003244" cy="891540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dirty="0" smtClean="0">
                <a:solidFill>
                  <a:schemeClr val="tx1">
                    <a:alpha val="99000"/>
                  </a:schemeClr>
                </a:solidFill>
              </a:rPr>
              <a:t>Primary</a:t>
            </a:r>
          </a:p>
        </p:txBody>
      </p:sp>
      <p:sp>
        <p:nvSpPr>
          <p:cNvPr id="15" name="Curved Up Arrow 14" descr=" 65"/>
          <p:cNvSpPr/>
          <p:nvPr/>
        </p:nvSpPr>
        <p:spPr bwMode="auto">
          <a:xfrm>
            <a:off x="1854558" y="3778135"/>
            <a:ext cx="3884239" cy="771563"/>
          </a:xfrm>
          <a:prstGeom prst="curvedUpArrow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80000">
                <a:schemeClr val="tx2"/>
              </a:gs>
              <a:gs pos="100000">
                <a:schemeClr val="tx2"/>
              </a:gs>
            </a:gsLst>
          </a:gra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endParaRPr lang="en-US" sz="17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8" name="Curved Up Arrow 17" descr=" 66"/>
          <p:cNvSpPr/>
          <p:nvPr/>
        </p:nvSpPr>
        <p:spPr bwMode="auto">
          <a:xfrm>
            <a:off x="1804179" y="3765666"/>
            <a:ext cx="5273113" cy="781244"/>
          </a:xfrm>
          <a:prstGeom prst="curvedUpArrow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80000">
                <a:schemeClr val="tx2"/>
              </a:gs>
              <a:gs pos="100000">
                <a:schemeClr val="tx2"/>
              </a:gs>
            </a:gsLst>
          </a:gra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endParaRPr lang="en-US" sz="17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71" name="TextBox 70" descr=" 71"/>
          <p:cNvSpPr txBox="1"/>
          <p:nvPr/>
        </p:nvSpPr>
        <p:spPr>
          <a:xfrm>
            <a:off x="3579561" y="4825539"/>
            <a:ext cx="2519413" cy="3179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endParaRPr lang="en-US" dirty="0" smtClean="0"/>
          </a:p>
        </p:txBody>
      </p:sp>
      <p:sp>
        <p:nvSpPr>
          <p:cNvPr id="16" name="TextBox 15" descr=" 72"/>
          <p:cNvSpPr txBox="1"/>
          <p:nvPr/>
        </p:nvSpPr>
        <p:spPr>
          <a:xfrm>
            <a:off x="2939417" y="4623166"/>
            <a:ext cx="2799380" cy="35962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algn="ctr"/>
            <a:r>
              <a:rPr lang="en-US" dirty="0" err="1" smtClean="0"/>
              <a:t>Async</a:t>
            </a:r>
            <a:r>
              <a:rPr lang="en-US" dirty="0" smtClean="0"/>
              <a:t> Replication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3008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descr="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</a:t>
            </a:r>
            <a:r>
              <a:rPr lang="en-US" dirty="0" smtClean="0"/>
              <a:t>Replicas </a:t>
            </a:r>
            <a:r>
              <a:rPr lang="en-US" dirty="0"/>
              <a:t>= </a:t>
            </a:r>
            <a:r>
              <a:rPr lang="en-US" dirty="0" smtClean="0"/>
              <a:t>Availability</a:t>
            </a:r>
            <a:endParaRPr lang="en-US" dirty="0"/>
          </a:p>
        </p:txBody>
      </p:sp>
      <p:sp>
        <p:nvSpPr>
          <p:cNvPr id="11" name="Flowchart: Secondary" descr=" 11"/>
          <p:cNvSpPr/>
          <p:nvPr/>
        </p:nvSpPr>
        <p:spPr bwMode="auto">
          <a:xfrm>
            <a:off x="3371265" y="2870723"/>
            <a:ext cx="1003244" cy="891540"/>
          </a:xfrm>
          <a:prstGeom prst="flowChartMagneticDisk">
            <a:avLst/>
          </a:prstGeom>
          <a:solidFill>
            <a:schemeClr val="accent6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400" dirty="0" smtClean="0">
                <a:solidFill>
                  <a:schemeClr val="tx1">
                    <a:alpha val="99000"/>
                  </a:schemeClr>
                </a:solidFill>
              </a:rPr>
              <a:t>Secondary</a:t>
            </a:r>
          </a:p>
        </p:txBody>
      </p:sp>
      <p:sp>
        <p:nvSpPr>
          <p:cNvPr id="12" name="Replication Start" descr=" 12"/>
          <p:cNvSpPr/>
          <p:nvPr/>
        </p:nvSpPr>
        <p:spPr bwMode="auto">
          <a:xfrm>
            <a:off x="2450910" y="3220333"/>
            <a:ext cx="934646" cy="363474"/>
          </a:xfrm>
          <a:prstGeom prst="rightArrow">
            <a:avLst/>
          </a:prstGeom>
          <a:solidFill>
            <a:schemeClr val="bg2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endParaRPr lang="en-US" sz="17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3" name="Flowchart: App Box" descr=" 13"/>
          <p:cNvSpPr/>
          <p:nvPr/>
        </p:nvSpPr>
        <p:spPr bwMode="auto">
          <a:xfrm>
            <a:off x="2693721" y="762952"/>
            <a:ext cx="3045076" cy="864108"/>
          </a:xfrm>
          <a:prstGeom prst="flowChartAlternateProcess">
            <a:avLst/>
          </a:prstGeom>
          <a:solidFill>
            <a:schemeClr val="accent3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700" dirty="0">
                <a:solidFill>
                  <a:schemeClr val="bg1">
                    <a:alpha val="99000"/>
                  </a:schemeClr>
                </a:solidFill>
              </a:rPr>
              <a:t>Application</a:t>
            </a:r>
          </a:p>
        </p:txBody>
      </p:sp>
      <p:cxnSp>
        <p:nvCxnSpPr>
          <p:cNvPr id="14" name="Straight Arrow Connector 13" descr=" 14"/>
          <p:cNvCxnSpPr>
            <a:endCxn id="21" idx="1"/>
          </p:cNvCxnSpPr>
          <p:nvPr/>
        </p:nvCxnSpPr>
        <p:spPr>
          <a:xfrm flipH="1">
            <a:off x="1937855" y="1620981"/>
            <a:ext cx="1180233" cy="1230013"/>
          </a:xfrm>
          <a:prstGeom prst="straightConnector1">
            <a:avLst/>
          </a:prstGeom>
          <a:ln w="50800" cap="sq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RR1" descr=" 16"/>
          <p:cNvSpPr/>
          <p:nvPr/>
        </p:nvSpPr>
        <p:spPr bwMode="auto">
          <a:xfrm>
            <a:off x="6338522" y="2883192"/>
            <a:ext cx="1003244" cy="891540"/>
          </a:xfrm>
          <a:prstGeom prst="flowChartMagneticDisk">
            <a:avLst/>
          </a:prstGeom>
          <a:solidFill>
            <a:schemeClr val="accent4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500" dirty="0">
                <a:solidFill>
                  <a:schemeClr val="tx1">
                    <a:alpha val="99000"/>
                  </a:schemeClr>
                </a:solidFill>
              </a:rPr>
              <a:t>Read Replica</a:t>
            </a:r>
          </a:p>
        </p:txBody>
      </p:sp>
      <p:sp>
        <p:nvSpPr>
          <p:cNvPr id="10" name="Flowchart: RR2" descr=" 17"/>
          <p:cNvSpPr/>
          <p:nvPr/>
        </p:nvSpPr>
        <p:spPr bwMode="auto">
          <a:xfrm>
            <a:off x="5045321" y="2870723"/>
            <a:ext cx="1003244" cy="891540"/>
          </a:xfrm>
          <a:prstGeom prst="flowChartMagneticDisk">
            <a:avLst/>
          </a:prstGeom>
          <a:solidFill>
            <a:schemeClr val="accent4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500" dirty="0">
                <a:solidFill>
                  <a:schemeClr val="tx1">
                    <a:alpha val="99000"/>
                  </a:schemeClr>
                </a:solidFill>
              </a:rPr>
              <a:t>Read Replica</a:t>
            </a:r>
          </a:p>
        </p:txBody>
      </p:sp>
      <p:sp>
        <p:nvSpPr>
          <p:cNvPr id="20" name="Sync Replication Text" descr=" 20"/>
          <p:cNvSpPr txBox="1"/>
          <p:nvPr/>
        </p:nvSpPr>
        <p:spPr>
          <a:xfrm>
            <a:off x="2569720" y="3506647"/>
            <a:ext cx="866048" cy="6858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algn="ctr"/>
            <a:r>
              <a:rPr lang="en-US" dirty="0" smtClean="0"/>
              <a:t>Sync</a:t>
            </a:r>
          </a:p>
          <a:p>
            <a:pPr algn="ctr"/>
            <a:r>
              <a:rPr lang="en-US" dirty="0" smtClean="0"/>
              <a:t>Replication</a:t>
            </a:r>
          </a:p>
          <a:p>
            <a:pPr algn="ctr"/>
            <a:r>
              <a:rPr lang="en-US" dirty="0" smtClean="0"/>
              <a:t>Multi-AZ</a:t>
            </a:r>
          </a:p>
        </p:txBody>
      </p:sp>
      <p:sp>
        <p:nvSpPr>
          <p:cNvPr id="21" name="Flowchart: Primary" descr=" 21"/>
          <p:cNvSpPr/>
          <p:nvPr/>
        </p:nvSpPr>
        <p:spPr bwMode="auto">
          <a:xfrm>
            <a:off x="1436233" y="2850994"/>
            <a:ext cx="1003244" cy="891540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dirty="0" smtClean="0">
                <a:solidFill>
                  <a:schemeClr val="tx1">
                    <a:alpha val="99000"/>
                  </a:schemeClr>
                </a:solidFill>
              </a:rPr>
              <a:t>Primary</a:t>
            </a:r>
          </a:p>
        </p:txBody>
      </p:sp>
      <p:sp>
        <p:nvSpPr>
          <p:cNvPr id="24" name="Round Same Side Corner Rectangle 23" descr=" 38"/>
          <p:cNvSpPr/>
          <p:nvPr/>
        </p:nvSpPr>
        <p:spPr bwMode="auto">
          <a:xfrm rot="5400000">
            <a:off x="4731836" y="-171804"/>
            <a:ext cx="866600" cy="2718970"/>
          </a:xfrm>
          <a:prstGeom prst="round2SameRect">
            <a:avLst/>
          </a:prstGeom>
          <a:solidFill>
            <a:schemeClr val="accent2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700" dirty="0">
                <a:solidFill>
                  <a:schemeClr val="bg1">
                    <a:alpha val="99000"/>
                  </a:schemeClr>
                </a:solidFill>
              </a:rPr>
              <a:t>Eventually Consistent Reads</a:t>
            </a:r>
          </a:p>
        </p:txBody>
      </p:sp>
      <p:sp>
        <p:nvSpPr>
          <p:cNvPr id="19" name="Round Same Side Corner Rectangle 18" descr=" 39"/>
          <p:cNvSpPr/>
          <p:nvPr/>
        </p:nvSpPr>
        <p:spPr bwMode="auto">
          <a:xfrm rot="16200000">
            <a:off x="2689072" y="456097"/>
            <a:ext cx="858030" cy="1471739"/>
          </a:xfrm>
          <a:prstGeom prst="round2SameRect">
            <a:avLst/>
          </a:prstGeom>
          <a:solidFill>
            <a:schemeClr val="accent3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700" dirty="0">
                <a:solidFill>
                  <a:schemeClr val="bg1">
                    <a:alpha val="99000"/>
                  </a:schemeClr>
                </a:solidFill>
              </a:rPr>
              <a:t>Writes &amp; Consistent Reads</a:t>
            </a:r>
          </a:p>
        </p:txBody>
      </p:sp>
      <p:cxnSp>
        <p:nvCxnSpPr>
          <p:cNvPr id="23" name="Straight Arrow Connector 22" descr=" 55"/>
          <p:cNvCxnSpPr/>
          <p:nvPr/>
        </p:nvCxnSpPr>
        <p:spPr>
          <a:xfrm>
            <a:off x="5165136" y="1620981"/>
            <a:ext cx="381807" cy="1249742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 descr=" 56"/>
          <p:cNvCxnSpPr/>
          <p:nvPr/>
        </p:nvCxnSpPr>
        <p:spPr>
          <a:xfrm>
            <a:off x="5165136" y="1620981"/>
            <a:ext cx="1675008" cy="1262211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Curved Up Arrow 14" descr=" 65"/>
          <p:cNvSpPr/>
          <p:nvPr/>
        </p:nvSpPr>
        <p:spPr bwMode="auto">
          <a:xfrm>
            <a:off x="1854558" y="3778135"/>
            <a:ext cx="3884239" cy="771563"/>
          </a:xfrm>
          <a:prstGeom prst="curvedUpArrow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80000">
                <a:schemeClr val="tx2"/>
              </a:gs>
              <a:gs pos="100000">
                <a:schemeClr val="tx2"/>
              </a:gs>
            </a:gsLst>
          </a:gra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endParaRPr lang="en-US" sz="17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8" name="Curved Up Arrow 17" descr=" 66"/>
          <p:cNvSpPr/>
          <p:nvPr/>
        </p:nvSpPr>
        <p:spPr bwMode="auto">
          <a:xfrm>
            <a:off x="1804179" y="3765666"/>
            <a:ext cx="5273113" cy="781244"/>
          </a:xfrm>
          <a:prstGeom prst="curvedUpArrow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80000">
                <a:schemeClr val="tx2"/>
              </a:gs>
              <a:gs pos="100000">
                <a:schemeClr val="tx2"/>
              </a:gs>
            </a:gsLst>
          </a:gra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endParaRPr lang="en-US" sz="17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71" name="TextBox 70" descr=" 71"/>
          <p:cNvSpPr txBox="1"/>
          <p:nvPr/>
        </p:nvSpPr>
        <p:spPr>
          <a:xfrm>
            <a:off x="3579561" y="4825539"/>
            <a:ext cx="2519413" cy="3179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endParaRPr lang="en-US" dirty="0" smtClean="0"/>
          </a:p>
        </p:txBody>
      </p:sp>
      <p:sp>
        <p:nvSpPr>
          <p:cNvPr id="16" name="TextBox 15" descr=" 72"/>
          <p:cNvSpPr txBox="1"/>
          <p:nvPr/>
        </p:nvSpPr>
        <p:spPr>
          <a:xfrm>
            <a:off x="2939417" y="4623166"/>
            <a:ext cx="2799380" cy="35962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algn="ctr"/>
            <a:r>
              <a:rPr lang="en-US" dirty="0" err="1" smtClean="0"/>
              <a:t>Async</a:t>
            </a:r>
            <a:r>
              <a:rPr lang="en-US" dirty="0" smtClean="0"/>
              <a:t> Replication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9169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descr="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</a:t>
            </a:r>
            <a:r>
              <a:rPr lang="en-US" dirty="0" smtClean="0"/>
              <a:t>Replicas </a:t>
            </a:r>
            <a:r>
              <a:rPr lang="en-US" dirty="0"/>
              <a:t>= </a:t>
            </a:r>
            <a:r>
              <a:rPr lang="en-US" dirty="0" smtClean="0"/>
              <a:t>Availability</a:t>
            </a:r>
            <a:endParaRPr lang="en-US" dirty="0"/>
          </a:p>
        </p:txBody>
      </p:sp>
      <p:sp>
        <p:nvSpPr>
          <p:cNvPr id="11" name="Flowchart: Secondary" descr=" 11"/>
          <p:cNvSpPr/>
          <p:nvPr/>
        </p:nvSpPr>
        <p:spPr bwMode="auto">
          <a:xfrm>
            <a:off x="3371265" y="2870723"/>
            <a:ext cx="1003244" cy="891540"/>
          </a:xfrm>
          <a:prstGeom prst="flowChartMagneticDisk">
            <a:avLst/>
          </a:prstGeom>
          <a:solidFill>
            <a:schemeClr val="accent6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400" dirty="0" smtClean="0">
                <a:solidFill>
                  <a:schemeClr val="tx1">
                    <a:alpha val="99000"/>
                  </a:schemeClr>
                </a:solidFill>
              </a:rPr>
              <a:t>Secondary</a:t>
            </a:r>
          </a:p>
        </p:txBody>
      </p:sp>
      <p:sp>
        <p:nvSpPr>
          <p:cNvPr id="12" name="Replication Start" descr=" 12"/>
          <p:cNvSpPr/>
          <p:nvPr/>
        </p:nvSpPr>
        <p:spPr bwMode="auto">
          <a:xfrm>
            <a:off x="2450910" y="3220333"/>
            <a:ext cx="934646" cy="363474"/>
          </a:xfrm>
          <a:prstGeom prst="rightArrow">
            <a:avLst/>
          </a:prstGeom>
          <a:solidFill>
            <a:schemeClr val="bg2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endParaRPr lang="en-US" sz="17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3" name="Flowchart: App Box" descr=" 13"/>
          <p:cNvSpPr/>
          <p:nvPr/>
        </p:nvSpPr>
        <p:spPr bwMode="auto">
          <a:xfrm>
            <a:off x="2693721" y="762952"/>
            <a:ext cx="3045076" cy="864108"/>
          </a:xfrm>
          <a:prstGeom prst="flowChartAlternateProcess">
            <a:avLst/>
          </a:prstGeom>
          <a:solidFill>
            <a:schemeClr val="accent3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700" dirty="0">
                <a:solidFill>
                  <a:schemeClr val="bg1">
                    <a:alpha val="99000"/>
                  </a:schemeClr>
                </a:solidFill>
              </a:rPr>
              <a:t>Application</a:t>
            </a:r>
          </a:p>
        </p:txBody>
      </p:sp>
      <p:cxnSp>
        <p:nvCxnSpPr>
          <p:cNvPr id="14" name="Straight Arrow Connector 13" descr=" 14"/>
          <p:cNvCxnSpPr>
            <a:endCxn id="21" idx="1"/>
          </p:cNvCxnSpPr>
          <p:nvPr/>
        </p:nvCxnSpPr>
        <p:spPr>
          <a:xfrm flipH="1">
            <a:off x="1937855" y="1620981"/>
            <a:ext cx="1180233" cy="1230013"/>
          </a:xfrm>
          <a:prstGeom prst="straightConnector1">
            <a:avLst/>
          </a:prstGeom>
          <a:ln w="50800" cap="sq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RR1" descr=" 16"/>
          <p:cNvSpPr/>
          <p:nvPr/>
        </p:nvSpPr>
        <p:spPr bwMode="auto">
          <a:xfrm>
            <a:off x="6338522" y="2883192"/>
            <a:ext cx="1003244" cy="891540"/>
          </a:xfrm>
          <a:prstGeom prst="flowChartMagneticDisk">
            <a:avLst/>
          </a:prstGeom>
          <a:solidFill>
            <a:schemeClr val="accent4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500" dirty="0">
                <a:solidFill>
                  <a:schemeClr val="tx1">
                    <a:alpha val="99000"/>
                  </a:schemeClr>
                </a:solidFill>
              </a:rPr>
              <a:t>Read Replica</a:t>
            </a:r>
          </a:p>
        </p:txBody>
      </p:sp>
      <p:sp>
        <p:nvSpPr>
          <p:cNvPr id="10" name="Flowchart: RR2" descr=" 17"/>
          <p:cNvSpPr/>
          <p:nvPr/>
        </p:nvSpPr>
        <p:spPr bwMode="auto">
          <a:xfrm>
            <a:off x="5045321" y="2870723"/>
            <a:ext cx="1003244" cy="891540"/>
          </a:xfrm>
          <a:prstGeom prst="flowChartMagneticDisk">
            <a:avLst/>
          </a:prstGeom>
          <a:solidFill>
            <a:schemeClr val="accent4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500" dirty="0">
                <a:solidFill>
                  <a:schemeClr val="tx1">
                    <a:alpha val="99000"/>
                  </a:schemeClr>
                </a:solidFill>
              </a:rPr>
              <a:t>Read Replica</a:t>
            </a:r>
          </a:p>
        </p:txBody>
      </p:sp>
      <p:sp>
        <p:nvSpPr>
          <p:cNvPr id="20" name="Sync Replication Text" descr=" 20"/>
          <p:cNvSpPr txBox="1"/>
          <p:nvPr/>
        </p:nvSpPr>
        <p:spPr>
          <a:xfrm>
            <a:off x="2569720" y="3506647"/>
            <a:ext cx="866048" cy="6858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algn="ctr"/>
            <a:r>
              <a:rPr lang="en-US" dirty="0" smtClean="0"/>
              <a:t>Sync</a:t>
            </a:r>
          </a:p>
          <a:p>
            <a:pPr algn="ctr"/>
            <a:r>
              <a:rPr lang="en-US" dirty="0" smtClean="0"/>
              <a:t>Replication</a:t>
            </a:r>
          </a:p>
          <a:p>
            <a:pPr algn="ctr"/>
            <a:r>
              <a:rPr lang="en-US" dirty="0" smtClean="0"/>
              <a:t>Multi-AZ</a:t>
            </a:r>
          </a:p>
        </p:txBody>
      </p:sp>
      <p:sp>
        <p:nvSpPr>
          <p:cNvPr id="21" name="Flowchart: Primary" descr=" 21"/>
          <p:cNvSpPr/>
          <p:nvPr/>
        </p:nvSpPr>
        <p:spPr bwMode="auto">
          <a:xfrm>
            <a:off x="1436233" y="2850994"/>
            <a:ext cx="1003244" cy="891540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dirty="0" smtClean="0">
                <a:solidFill>
                  <a:schemeClr val="tx1">
                    <a:alpha val="99000"/>
                  </a:schemeClr>
                </a:solidFill>
              </a:rPr>
              <a:t>Primary</a:t>
            </a:r>
          </a:p>
        </p:txBody>
      </p:sp>
      <p:sp>
        <p:nvSpPr>
          <p:cNvPr id="24" name="Round Same Side Corner Rectangle 23" descr=" 38"/>
          <p:cNvSpPr/>
          <p:nvPr/>
        </p:nvSpPr>
        <p:spPr bwMode="auto">
          <a:xfrm rot="5400000">
            <a:off x="4731836" y="-171804"/>
            <a:ext cx="866600" cy="2718970"/>
          </a:xfrm>
          <a:prstGeom prst="round2SameRect">
            <a:avLst/>
          </a:prstGeom>
          <a:solidFill>
            <a:schemeClr val="accent2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700" dirty="0">
                <a:solidFill>
                  <a:schemeClr val="bg1">
                    <a:alpha val="99000"/>
                  </a:schemeClr>
                </a:solidFill>
              </a:rPr>
              <a:t>Eventually Consistent Reads</a:t>
            </a:r>
          </a:p>
        </p:txBody>
      </p:sp>
      <p:sp>
        <p:nvSpPr>
          <p:cNvPr id="19" name="Round Same Side Corner Rectangle 18" descr=" 39"/>
          <p:cNvSpPr/>
          <p:nvPr/>
        </p:nvSpPr>
        <p:spPr bwMode="auto">
          <a:xfrm rot="16200000">
            <a:off x="2689072" y="456097"/>
            <a:ext cx="858030" cy="1471739"/>
          </a:xfrm>
          <a:prstGeom prst="round2SameRect">
            <a:avLst/>
          </a:prstGeom>
          <a:solidFill>
            <a:schemeClr val="accent3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700" dirty="0">
                <a:solidFill>
                  <a:schemeClr val="bg1">
                    <a:alpha val="99000"/>
                  </a:schemeClr>
                </a:solidFill>
              </a:rPr>
              <a:t>Writes &amp; Consistent Reads</a:t>
            </a:r>
          </a:p>
        </p:txBody>
      </p:sp>
      <p:cxnSp>
        <p:nvCxnSpPr>
          <p:cNvPr id="23" name="Straight Arrow Connector 22" descr=" 55"/>
          <p:cNvCxnSpPr/>
          <p:nvPr/>
        </p:nvCxnSpPr>
        <p:spPr>
          <a:xfrm>
            <a:off x="5165136" y="1620981"/>
            <a:ext cx="381807" cy="1249742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 descr=" 56"/>
          <p:cNvCxnSpPr/>
          <p:nvPr/>
        </p:nvCxnSpPr>
        <p:spPr>
          <a:xfrm>
            <a:off x="5165136" y="1620981"/>
            <a:ext cx="1675008" cy="1262211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Curved Up Arrow 14" descr=" 65"/>
          <p:cNvSpPr/>
          <p:nvPr/>
        </p:nvSpPr>
        <p:spPr bwMode="auto">
          <a:xfrm>
            <a:off x="1854558" y="3778135"/>
            <a:ext cx="3884239" cy="771563"/>
          </a:xfrm>
          <a:prstGeom prst="curvedUpArrow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80000">
                <a:schemeClr val="tx2"/>
              </a:gs>
              <a:gs pos="100000">
                <a:schemeClr val="tx2"/>
              </a:gs>
            </a:gsLst>
          </a:gra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endParaRPr lang="en-US" sz="17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18" name="Curved Up Arrow 17" descr=" 66"/>
          <p:cNvSpPr/>
          <p:nvPr/>
        </p:nvSpPr>
        <p:spPr bwMode="auto">
          <a:xfrm>
            <a:off x="1804179" y="3765666"/>
            <a:ext cx="5273113" cy="781244"/>
          </a:xfrm>
          <a:prstGeom prst="curvedUpArrow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80000">
                <a:schemeClr val="tx2"/>
              </a:gs>
              <a:gs pos="100000">
                <a:schemeClr val="tx2"/>
              </a:gs>
            </a:gsLst>
          </a:gra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endParaRPr lang="en-US" sz="17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71" name="TextBox 70" descr=" 71"/>
          <p:cNvSpPr txBox="1"/>
          <p:nvPr/>
        </p:nvSpPr>
        <p:spPr>
          <a:xfrm>
            <a:off x="3579561" y="4825539"/>
            <a:ext cx="2519413" cy="3179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endParaRPr lang="en-US" dirty="0" smtClean="0"/>
          </a:p>
        </p:txBody>
      </p:sp>
      <p:sp>
        <p:nvSpPr>
          <p:cNvPr id="16" name="TextBox 15" descr=" 72"/>
          <p:cNvSpPr txBox="1"/>
          <p:nvPr/>
        </p:nvSpPr>
        <p:spPr>
          <a:xfrm>
            <a:off x="2939417" y="4623166"/>
            <a:ext cx="2799380" cy="35962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algn="ctr"/>
            <a:r>
              <a:rPr lang="en-US" dirty="0" err="1" smtClean="0"/>
              <a:t>Async</a:t>
            </a:r>
            <a:r>
              <a:rPr lang="en-US" dirty="0" smtClean="0"/>
              <a:t> Replication</a:t>
            </a:r>
          </a:p>
        </p:txBody>
      </p:sp>
      <p:sp>
        <p:nvSpPr>
          <p:cNvPr id="25" name="&quot;No&quot; Symbol 24" descr=" 4"/>
          <p:cNvSpPr/>
          <p:nvPr/>
        </p:nvSpPr>
        <p:spPr>
          <a:xfrm>
            <a:off x="1466181" y="2930974"/>
            <a:ext cx="914400" cy="914400"/>
          </a:xfrm>
          <a:prstGeom prst="noSmoking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7729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descr="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</a:t>
            </a:r>
            <a:r>
              <a:rPr lang="en-US" dirty="0" smtClean="0"/>
              <a:t>Replicas </a:t>
            </a:r>
            <a:r>
              <a:rPr lang="en-US" dirty="0"/>
              <a:t>= </a:t>
            </a:r>
            <a:r>
              <a:rPr lang="en-US" dirty="0" smtClean="0"/>
              <a:t>Availability</a:t>
            </a:r>
            <a:endParaRPr lang="en-US" dirty="0"/>
          </a:p>
        </p:txBody>
      </p:sp>
      <p:sp>
        <p:nvSpPr>
          <p:cNvPr id="13" name="Flowchart: App Box" descr=" 13"/>
          <p:cNvSpPr/>
          <p:nvPr/>
        </p:nvSpPr>
        <p:spPr bwMode="auto">
          <a:xfrm>
            <a:off x="2693721" y="762952"/>
            <a:ext cx="3045076" cy="864108"/>
          </a:xfrm>
          <a:prstGeom prst="flowChartAlternateProcess">
            <a:avLst/>
          </a:prstGeom>
          <a:solidFill>
            <a:schemeClr val="accent3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700" dirty="0">
                <a:solidFill>
                  <a:schemeClr val="bg1">
                    <a:alpha val="99000"/>
                  </a:schemeClr>
                </a:solidFill>
              </a:rPr>
              <a:t>Application</a:t>
            </a:r>
          </a:p>
        </p:txBody>
      </p:sp>
      <p:sp>
        <p:nvSpPr>
          <p:cNvPr id="17" name="Flowchart: RR1" descr=" 16"/>
          <p:cNvSpPr/>
          <p:nvPr/>
        </p:nvSpPr>
        <p:spPr bwMode="auto">
          <a:xfrm>
            <a:off x="6338522" y="2883192"/>
            <a:ext cx="1003244" cy="891540"/>
          </a:xfrm>
          <a:prstGeom prst="flowChartMagneticDisk">
            <a:avLst/>
          </a:prstGeom>
          <a:solidFill>
            <a:schemeClr val="accent4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500" dirty="0">
                <a:solidFill>
                  <a:schemeClr val="tx1">
                    <a:alpha val="99000"/>
                  </a:schemeClr>
                </a:solidFill>
              </a:rPr>
              <a:t>Read Replica</a:t>
            </a:r>
          </a:p>
        </p:txBody>
      </p:sp>
      <p:sp>
        <p:nvSpPr>
          <p:cNvPr id="10" name="Flowchart: RR2" descr=" 17"/>
          <p:cNvSpPr/>
          <p:nvPr/>
        </p:nvSpPr>
        <p:spPr bwMode="auto">
          <a:xfrm>
            <a:off x="5045321" y="2870723"/>
            <a:ext cx="1003244" cy="891540"/>
          </a:xfrm>
          <a:prstGeom prst="flowChartMagneticDisk">
            <a:avLst/>
          </a:prstGeom>
          <a:solidFill>
            <a:schemeClr val="accent4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500" dirty="0">
                <a:solidFill>
                  <a:schemeClr val="tx1">
                    <a:alpha val="99000"/>
                  </a:schemeClr>
                </a:solidFill>
              </a:rPr>
              <a:t>Read Replica</a:t>
            </a:r>
          </a:p>
        </p:txBody>
      </p:sp>
      <p:sp>
        <p:nvSpPr>
          <p:cNvPr id="26" name="Flowchart: Secondary Post fail" descr=" 18"/>
          <p:cNvSpPr/>
          <p:nvPr/>
        </p:nvSpPr>
        <p:spPr bwMode="auto">
          <a:xfrm>
            <a:off x="1436233" y="2870723"/>
            <a:ext cx="1003244" cy="891540"/>
          </a:xfrm>
          <a:prstGeom prst="flowChartMagneticDisk">
            <a:avLst/>
          </a:prstGeom>
          <a:solidFill>
            <a:schemeClr val="accent6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400" dirty="0" smtClean="0">
                <a:solidFill>
                  <a:schemeClr val="tx1">
                    <a:alpha val="99000"/>
                  </a:schemeClr>
                </a:solidFill>
              </a:rPr>
              <a:t>Secondary</a:t>
            </a:r>
          </a:p>
        </p:txBody>
      </p:sp>
      <p:sp>
        <p:nvSpPr>
          <p:cNvPr id="27" name="Flowchart: Primary Post Fail" descr=" 19"/>
          <p:cNvSpPr/>
          <p:nvPr/>
        </p:nvSpPr>
        <p:spPr bwMode="auto">
          <a:xfrm>
            <a:off x="3379839" y="2870723"/>
            <a:ext cx="1003244" cy="891540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dirty="0" smtClean="0">
                <a:solidFill>
                  <a:schemeClr val="tx1">
                    <a:alpha val="99000"/>
                  </a:schemeClr>
                </a:solidFill>
              </a:rPr>
              <a:t>Primary</a:t>
            </a:r>
          </a:p>
        </p:txBody>
      </p:sp>
      <p:sp>
        <p:nvSpPr>
          <p:cNvPr id="24" name="Round Same Side Corner Rectangle 23" descr=" 38"/>
          <p:cNvSpPr/>
          <p:nvPr/>
        </p:nvSpPr>
        <p:spPr bwMode="auto">
          <a:xfrm rot="5400000">
            <a:off x="4731836" y="-171804"/>
            <a:ext cx="866600" cy="2718970"/>
          </a:xfrm>
          <a:prstGeom prst="round2SameRect">
            <a:avLst/>
          </a:prstGeom>
          <a:solidFill>
            <a:schemeClr val="accent2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700" dirty="0">
                <a:solidFill>
                  <a:schemeClr val="bg1">
                    <a:alpha val="99000"/>
                  </a:schemeClr>
                </a:solidFill>
              </a:rPr>
              <a:t>Eventually Consistent Reads</a:t>
            </a:r>
          </a:p>
        </p:txBody>
      </p:sp>
      <p:sp>
        <p:nvSpPr>
          <p:cNvPr id="19" name="Round Same Side Corner Rectangle 18" descr=" 39"/>
          <p:cNvSpPr/>
          <p:nvPr/>
        </p:nvSpPr>
        <p:spPr bwMode="auto">
          <a:xfrm rot="16200000">
            <a:off x="2689072" y="456097"/>
            <a:ext cx="858030" cy="1471739"/>
          </a:xfrm>
          <a:prstGeom prst="round2SameRect">
            <a:avLst/>
          </a:prstGeom>
          <a:solidFill>
            <a:schemeClr val="accent3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700" dirty="0">
                <a:solidFill>
                  <a:schemeClr val="bg1">
                    <a:alpha val="99000"/>
                  </a:schemeClr>
                </a:solidFill>
              </a:rPr>
              <a:t>Writes &amp; Consistent Reads</a:t>
            </a:r>
          </a:p>
        </p:txBody>
      </p:sp>
      <p:cxnSp>
        <p:nvCxnSpPr>
          <p:cNvPr id="23" name="Straight Arrow Connector 22" descr=" 55"/>
          <p:cNvCxnSpPr/>
          <p:nvPr/>
        </p:nvCxnSpPr>
        <p:spPr>
          <a:xfrm>
            <a:off x="5165136" y="1620981"/>
            <a:ext cx="381807" cy="1249742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 descr=" 56"/>
          <p:cNvCxnSpPr/>
          <p:nvPr/>
        </p:nvCxnSpPr>
        <p:spPr>
          <a:xfrm>
            <a:off x="5165136" y="1620981"/>
            <a:ext cx="1675008" cy="1262211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1" name="TextBox 70" descr=" 71"/>
          <p:cNvSpPr txBox="1"/>
          <p:nvPr/>
        </p:nvSpPr>
        <p:spPr>
          <a:xfrm>
            <a:off x="3579561" y="4825539"/>
            <a:ext cx="2519413" cy="3179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endParaRPr lang="en-US" dirty="0" smtClean="0"/>
          </a:p>
        </p:txBody>
      </p:sp>
      <p:sp>
        <p:nvSpPr>
          <p:cNvPr id="16" name="TextBox 15" descr=" 72"/>
          <p:cNvSpPr txBox="1"/>
          <p:nvPr/>
        </p:nvSpPr>
        <p:spPr>
          <a:xfrm>
            <a:off x="2939417" y="4623166"/>
            <a:ext cx="2799380" cy="35962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algn="ctr"/>
            <a:r>
              <a:rPr lang="en-US" dirty="0" err="1" smtClean="0"/>
              <a:t>Async</a:t>
            </a:r>
            <a:r>
              <a:rPr lang="en-US" dirty="0" smtClean="0"/>
              <a:t> Replication</a:t>
            </a:r>
          </a:p>
        </p:txBody>
      </p:sp>
      <p:sp>
        <p:nvSpPr>
          <p:cNvPr id="28" name="Curved Up Arrow After2" descr=" 74"/>
          <p:cNvSpPr/>
          <p:nvPr/>
        </p:nvSpPr>
        <p:spPr bwMode="auto">
          <a:xfrm>
            <a:off x="3715555" y="3762263"/>
            <a:ext cx="2106898" cy="801373"/>
          </a:xfrm>
          <a:prstGeom prst="curvedUpArrow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80000">
                <a:schemeClr val="tx2"/>
              </a:gs>
              <a:gs pos="100000">
                <a:schemeClr val="tx2"/>
              </a:gs>
            </a:gsLst>
          </a:gra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endParaRPr lang="en-US" sz="17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29" name="Curved Up Arrow After1" descr=" 75"/>
          <p:cNvSpPr/>
          <p:nvPr/>
        </p:nvSpPr>
        <p:spPr bwMode="auto">
          <a:xfrm>
            <a:off x="3870888" y="3765666"/>
            <a:ext cx="3156211" cy="828638"/>
          </a:xfrm>
          <a:prstGeom prst="curvedUpArrow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80000">
                <a:schemeClr val="tx2"/>
              </a:gs>
              <a:gs pos="100000">
                <a:schemeClr val="tx2"/>
              </a:gs>
            </a:gsLst>
          </a:gra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endParaRPr lang="en-US" sz="17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25" name="&quot;No&quot; Symbol 24" descr=" 4"/>
          <p:cNvSpPr/>
          <p:nvPr/>
        </p:nvSpPr>
        <p:spPr>
          <a:xfrm>
            <a:off x="1466181" y="2930974"/>
            <a:ext cx="914400" cy="914400"/>
          </a:xfrm>
          <a:prstGeom prst="noSmoking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3750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descr="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</a:t>
            </a:r>
            <a:r>
              <a:rPr lang="en-US" dirty="0" smtClean="0"/>
              <a:t>Replicas </a:t>
            </a:r>
            <a:r>
              <a:rPr lang="en-US" dirty="0"/>
              <a:t>= </a:t>
            </a:r>
            <a:r>
              <a:rPr lang="en-US" dirty="0" smtClean="0"/>
              <a:t>Availability</a:t>
            </a:r>
            <a:endParaRPr lang="en-US" dirty="0"/>
          </a:p>
        </p:txBody>
      </p:sp>
      <p:sp>
        <p:nvSpPr>
          <p:cNvPr id="13" name="Flowchart: App Box" descr=" 13"/>
          <p:cNvSpPr/>
          <p:nvPr/>
        </p:nvSpPr>
        <p:spPr bwMode="auto">
          <a:xfrm>
            <a:off x="2693721" y="762952"/>
            <a:ext cx="3045076" cy="864108"/>
          </a:xfrm>
          <a:prstGeom prst="flowChartAlternateProcess">
            <a:avLst/>
          </a:prstGeom>
          <a:solidFill>
            <a:schemeClr val="accent3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700" dirty="0">
                <a:solidFill>
                  <a:schemeClr val="bg1">
                    <a:alpha val="99000"/>
                  </a:schemeClr>
                </a:solidFill>
              </a:rPr>
              <a:t>Application</a:t>
            </a:r>
          </a:p>
        </p:txBody>
      </p:sp>
      <p:cxnSp>
        <p:nvCxnSpPr>
          <p:cNvPr id="18" name="Straight Arrow Connector 17" descr=" 15"/>
          <p:cNvCxnSpPr/>
          <p:nvPr/>
        </p:nvCxnSpPr>
        <p:spPr>
          <a:xfrm>
            <a:off x="3118087" y="1620982"/>
            <a:ext cx="754800" cy="1249741"/>
          </a:xfrm>
          <a:prstGeom prst="straightConnector1">
            <a:avLst/>
          </a:prstGeom>
          <a:ln w="50800" cap="sq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RR1" descr=" 16"/>
          <p:cNvSpPr/>
          <p:nvPr/>
        </p:nvSpPr>
        <p:spPr bwMode="auto">
          <a:xfrm>
            <a:off x="6338522" y="2883192"/>
            <a:ext cx="1003244" cy="891540"/>
          </a:xfrm>
          <a:prstGeom prst="flowChartMagneticDisk">
            <a:avLst/>
          </a:prstGeom>
          <a:solidFill>
            <a:schemeClr val="accent4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500" dirty="0">
                <a:solidFill>
                  <a:schemeClr val="tx1">
                    <a:alpha val="99000"/>
                  </a:schemeClr>
                </a:solidFill>
              </a:rPr>
              <a:t>Read Replica</a:t>
            </a:r>
          </a:p>
        </p:txBody>
      </p:sp>
      <p:sp>
        <p:nvSpPr>
          <p:cNvPr id="10" name="Flowchart: RR2" descr=" 17"/>
          <p:cNvSpPr/>
          <p:nvPr/>
        </p:nvSpPr>
        <p:spPr bwMode="auto">
          <a:xfrm>
            <a:off x="5045321" y="2870723"/>
            <a:ext cx="1003244" cy="891540"/>
          </a:xfrm>
          <a:prstGeom prst="flowChartMagneticDisk">
            <a:avLst/>
          </a:prstGeom>
          <a:solidFill>
            <a:schemeClr val="accent4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500" dirty="0">
                <a:solidFill>
                  <a:schemeClr val="tx1">
                    <a:alpha val="99000"/>
                  </a:schemeClr>
                </a:solidFill>
              </a:rPr>
              <a:t>Read Replica</a:t>
            </a:r>
          </a:p>
        </p:txBody>
      </p:sp>
      <p:sp>
        <p:nvSpPr>
          <p:cNvPr id="26" name="Flowchart: Secondary Post fail" descr=" 18"/>
          <p:cNvSpPr/>
          <p:nvPr/>
        </p:nvSpPr>
        <p:spPr bwMode="auto">
          <a:xfrm>
            <a:off x="1436233" y="2870723"/>
            <a:ext cx="1003244" cy="891540"/>
          </a:xfrm>
          <a:prstGeom prst="flowChartMagneticDisk">
            <a:avLst/>
          </a:prstGeom>
          <a:solidFill>
            <a:schemeClr val="accent6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400" dirty="0" smtClean="0">
                <a:solidFill>
                  <a:schemeClr val="tx1">
                    <a:alpha val="99000"/>
                  </a:schemeClr>
                </a:solidFill>
              </a:rPr>
              <a:t>Secondary</a:t>
            </a:r>
          </a:p>
        </p:txBody>
      </p:sp>
      <p:sp>
        <p:nvSpPr>
          <p:cNvPr id="27" name="Flowchart: Primary Post Fail" descr=" 19"/>
          <p:cNvSpPr/>
          <p:nvPr/>
        </p:nvSpPr>
        <p:spPr bwMode="auto">
          <a:xfrm>
            <a:off x="3379839" y="2870723"/>
            <a:ext cx="1003244" cy="891540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dirty="0" smtClean="0">
                <a:solidFill>
                  <a:schemeClr val="tx1">
                    <a:alpha val="99000"/>
                  </a:schemeClr>
                </a:solidFill>
              </a:rPr>
              <a:t>Primary</a:t>
            </a:r>
          </a:p>
        </p:txBody>
      </p:sp>
      <p:sp>
        <p:nvSpPr>
          <p:cNvPr id="24" name="Round Same Side Corner Rectangle 23" descr=" 38"/>
          <p:cNvSpPr/>
          <p:nvPr/>
        </p:nvSpPr>
        <p:spPr bwMode="auto">
          <a:xfrm rot="5400000">
            <a:off x="4731836" y="-171804"/>
            <a:ext cx="866600" cy="2718970"/>
          </a:xfrm>
          <a:prstGeom prst="round2SameRect">
            <a:avLst/>
          </a:prstGeom>
          <a:solidFill>
            <a:schemeClr val="accent2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700" dirty="0">
                <a:solidFill>
                  <a:schemeClr val="bg1">
                    <a:alpha val="99000"/>
                  </a:schemeClr>
                </a:solidFill>
              </a:rPr>
              <a:t>Eventually Consistent Reads</a:t>
            </a:r>
          </a:p>
        </p:txBody>
      </p:sp>
      <p:sp>
        <p:nvSpPr>
          <p:cNvPr id="19" name="Round Same Side Corner Rectangle 18" descr=" 39"/>
          <p:cNvSpPr/>
          <p:nvPr/>
        </p:nvSpPr>
        <p:spPr bwMode="auto">
          <a:xfrm rot="16200000">
            <a:off x="2689072" y="456097"/>
            <a:ext cx="858030" cy="1471739"/>
          </a:xfrm>
          <a:prstGeom prst="round2SameRect">
            <a:avLst/>
          </a:prstGeom>
          <a:solidFill>
            <a:schemeClr val="accent3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700" dirty="0">
                <a:solidFill>
                  <a:schemeClr val="bg1">
                    <a:alpha val="99000"/>
                  </a:schemeClr>
                </a:solidFill>
              </a:rPr>
              <a:t>Writes &amp; Consistent Reads</a:t>
            </a:r>
          </a:p>
        </p:txBody>
      </p:sp>
      <p:cxnSp>
        <p:nvCxnSpPr>
          <p:cNvPr id="23" name="Straight Arrow Connector 22" descr=" 55"/>
          <p:cNvCxnSpPr/>
          <p:nvPr/>
        </p:nvCxnSpPr>
        <p:spPr>
          <a:xfrm>
            <a:off x="5165136" y="1620981"/>
            <a:ext cx="381807" cy="1249742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 descr=" 56"/>
          <p:cNvCxnSpPr/>
          <p:nvPr/>
        </p:nvCxnSpPr>
        <p:spPr>
          <a:xfrm>
            <a:off x="5165136" y="1620981"/>
            <a:ext cx="1675008" cy="1262211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1" name="TextBox 70" descr=" 71"/>
          <p:cNvSpPr txBox="1"/>
          <p:nvPr/>
        </p:nvSpPr>
        <p:spPr>
          <a:xfrm>
            <a:off x="3579561" y="4825539"/>
            <a:ext cx="2519413" cy="3179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endParaRPr lang="en-US" dirty="0" smtClean="0"/>
          </a:p>
        </p:txBody>
      </p:sp>
      <p:sp>
        <p:nvSpPr>
          <p:cNvPr id="16" name="TextBox 15" descr=" 72"/>
          <p:cNvSpPr txBox="1"/>
          <p:nvPr/>
        </p:nvSpPr>
        <p:spPr>
          <a:xfrm>
            <a:off x="2939417" y="4623166"/>
            <a:ext cx="2799380" cy="35962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algn="ctr"/>
            <a:r>
              <a:rPr lang="en-US" dirty="0" err="1" smtClean="0"/>
              <a:t>Async</a:t>
            </a:r>
            <a:r>
              <a:rPr lang="en-US" dirty="0" smtClean="0"/>
              <a:t> Replication</a:t>
            </a:r>
          </a:p>
        </p:txBody>
      </p:sp>
      <p:sp>
        <p:nvSpPr>
          <p:cNvPr id="28" name="Curved Up Arrow After2" descr=" 74"/>
          <p:cNvSpPr/>
          <p:nvPr/>
        </p:nvSpPr>
        <p:spPr bwMode="auto">
          <a:xfrm>
            <a:off x="3715555" y="3762263"/>
            <a:ext cx="2106898" cy="801373"/>
          </a:xfrm>
          <a:prstGeom prst="curvedUpArrow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80000">
                <a:schemeClr val="tx2"/>
              </a:gs>
              <a:gs pos="100000">
                <a:schemeClr val="tx2"/>
              </a:gs>
            </a:gsLst>
          </a:gra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endParaRPr lang="en-US" sz="17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29" name="Curved Up Arrow After1" descr=" 75"/>
          <p:cNvSpPr/>
          <p:nvPr/>
        </p:nvSpPr>
        <p:spPr bwMode="auto">
          <a:xfrm>
            <a:off x="3870888" y="3765666"/>
            <a:ext cx="3156211" cy="828638"/>
          </a:xfrm>
          <a:prstGeom prst="curvedUpArrow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80000">
                <a:schemeClr val="tx2"/>
              </a:gs>
              <a:gs pos="100000">
                <a:schemeClr val="tx2"/>
              </a:gs>
            </a:gsLst>
          </a:gra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endParaRPr lang="en-US" sz="17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20" name="Replication Start" descr=" 27"/>
          <p:cNvSpPr/>
          <p:nvPr/>
        </p:nvSpPr>
        <p:spPr bwMode="auto">
          <a:xfrm rot="10800000">
            <a:off x="2439705" y="3206437"/>
            <a:ext cx="934646" cy="363474"/>
          </a:xfrm>
          <a:prstGeom prst="rightArrow">
            <a:avLst/>
          </a:prstGeom>
          <a:solidFill>
            <a:schemeClr val="bg2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endParaRPr lang="en-US" sz="1700" dirty="0">
              <a:solidFill>
                <a:schemeClr val="tx1">
                  <a:alpha val="99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2241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descr="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</a:t>
            </a:r>
            <a:r>
              <a:rPr lang="en-US" dirty="0" smtClean="0"/>
              <a:t>Replicas </a:t>
            </a:r>
            <a:r>
              <a:rPr lang="en-US" dirty="0"/>
              <a:t>= </a:t>
            </a:r>
            <a:r>
              <a:rPr lang="en-US" dirty="0" smtClean="0"/>
              <a:t>Availability</a:t>
            </a:r>
            <a:endParaRPr lang="en-US" dirty="0"/>
          </a:p>
        </p:txBody>
      </p:sp>
      <p:sp>
        <p:nvSpPr>
          <p:cNvPr id="13" name="Flowchart: App Box" descr=" 13"/>
          <p:cNvSpPr/>
          <p:nvPr/>
        </p:nvSpPr>
        <p:spPr bwMode="auto">
          <a:xfrm>
            <a:off x="2693721" y="762952"/>
            <a:ext cx="3045076" cy="864108"/>
          </a:xfrm>
          <a:prstGeom prst="flowChartAlternateProcess">
            <a:avLst/>
          </a:prstGeom>
          <a:solidFill>
            <a:schemeClr val="accent3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700" dirty="0">
                <a:solidFill>
                  <a:schemeClr val="bg1">
                    <a:alpha val="99000"/>
                  </a:schemeClr>
                </a:solidFill>
              </a:rPr>
              <a:t>Application</a:t>
            </a:r>
          </a:p>
        </p:txBody>
      </p:sp>
      <p:cxnSp>
        <p:nvCxnSpPr>
          <p:cNvPr id="18" name="Straight Arrow Connector 17" descr=" 15"/>
          <p:cNvCxnSpPr/>
          <p:nvPr/>
        </p:nvCxnSpPr>
        <p:spPr>
          <a:xfrm>
            <a:off x="3118087" y="1620982"/>
            <a:ext cx="754800" cy="1249741"/>
          </a:xfrm>
          <a:prstGeom prst="straightConnector1">
            <a:avLst/>
          </a:prstGeom>
          <a:ln w="50800" cap="sq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RR1" descr=" 16"/>
          <p:cNvSpPr/>
          <p:nvPr/>
        </p:nvSpPr>
        <p:spPr bwMode="auto">
          <a:xfrm>
            <a:off x="6338522" y="2883192"/>
            <a:ext cx="1003244" cy="891540"/>
          </a:xfrm>
          <a:prstGeom prst="flowChartMagneticDisk">
            <a:avLst/>
          </a:prstGeom>
          <a:solidFill>
            <a:schemeClr val="accent4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500" dirty="0">
                <a:solidFill>
                  <a:schemeClr val="tx1">
                    <a:alpha val="99000"/>
                  </a:schemeClr>
                </a:solidFill>
              </a:rPr>
              <a:t>Read Replica</a:t>
            </a:r>
          </a:p>
        </p:txBody>
      </p:sp>
      <p:sp>
        <p:nvSpPr>
          <p:cNvPr id="10" name="Flowchart: RR2" descr=" 17"/>
          <p:cNvSpPr/>
          <p:nvPr/>
        </p:nvSpPr>
        <p:spPr bwMode="auto">
          <a:xfrm>
            <a:off x="5045321" y="2870723"/>
            <a:ext cx="1003244" cy="891540"/>
          </a:xfrm>
          <a:prstGeom prst="flowChartMagneticDisk">
            <a:avLst/>
          </a:prstGeom>
          <a:solidFill>
            <a:schemeClr val="accent4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500" dirty="0">
                <a:solidFill>
                  <a:schemeClr val="tx1">
                    <a:alpha val="99000"/>
                  </a:schemeClr>
                </a:solidFill>
              </a:rPr>
              <a:t>Read Replica</a:t>
            </a:r>
          </a:p>
        </p:txBody>
      </p:sp>
      <p:sp>
        <p:nvSpPr>
          <p:cNvPr id="26" name="Flowchart: Secondary Post fail" descr=" 18"/>
          <p:cNvSpPr/>
          <p:nvPr/>
        </p:nvSpPr>
        <p:spPr bwMode="auto">
          <a:xfrm>
            <a:off x="1436233" y="2870723"/>
            <a:ext cx="1003244" cy="891540"/>
          </a:xfrm>
          <a:prstGeom prst="flowChartMagneticDisk">
            <a:avLst/>
          </a:prstGeom>
          <a:solidFill>
            <a:schemeClr val="accent6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400" dirty="0" smtClean="0">
                <a:solidFill>
                  <a:schemeClr val="tx1">
                    <a:alpha val="99000"/>
                  </a:schemeClr>
                </a:solidFill>
              </a:rPr>
              <a:t>Secondary</a:t>
            </a:r>
          </a:p>
        </p:txBody>
      </p:sp>
      <p:sp>
        <p:nvSpPr>
          <p:cNvPr id="27" name="Flowchart: Primary Post Fail" descr=" 19"/>
          <p:cNvSpPr/>
          <p:nvPr/>
        </p:nvSpPr>
        <p:spPr bwMode="auto">
          <a:xfrm>
            <a:off x="3379839" y="2870723"/>
            <a:ext cx="1003244" cy="891540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dirty="0" smtClean="0">
                <a:solidFill>
                  <a:schemeClr val="tx1">
                    <a:alpha val="99000"/>
                  </a:schemeClr>
                </a:solidFill>
              </a:rPr>
              <a:t>Primary</a:t>
            </a:r>
          </a:p>
        </p:txBody>
      </p:sp>
      <p:sp>
        <p:nvSpPr>
          <p:cNvPr id="24" name="Round Same Side Corner Rectangle 23" descr=" 38"/>
          <p:cNvSpPr/>
          <p:nvPr/>
        </p:nvSpPr>
        <p:spPr bwMode="auto">
          <a:xfrm rot="5400000">
            <a:off x="4731836" y="-171804"/>
            <a:ext cx="866600" cy="2718970"/>
          </a:xfrm>
          <a:prstGeom prst="round2SameRect">
            <a:avLst/>
          </a:prstGeom>
          <a:solidFill>
            <a:schemeClr val="accent2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700" dirty="0">
                <a:solidFill>
                  <a:schemeClr val="bg1">
                    <a:alpha val="99000"/>
                  </a:schemeClr>
                </a:solidFill>
              </a:rPr>
              <a:t>Eventually Consistent Reads</a:t>
            </a:r>
          </a:p>
        </p:txBody>
      </p:sp>
      <p:sp>
        <p:nvSpPr>
          <p:cNvPr id="19" name="Round Same Side Corner Rectangle 18" descr=" 39"/>
          <p:cNvSpPr/>
          <p:nvPr/>
        </p:nvSpPr>
        <p:spPr bwMode="auto">
          <a:xfrm rot="16200000">
            <a:off x="2689072" y="456097"/>
            <a:ext cx="858030" cy="1471739"/>
          </a:xfrm>
          <a:prstGeom prst="round2SameRect">
            <a:avLst/>
          </a:prstGeom>
          <a:solidFill>
            <a:schemeClr val="accent3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700" dirty="0">
                <a:solidFill>
                  <a:schemeClr val="bg1">
                    <a:alpha val="99000"/>
                  </a:schemeClr>
                </a:solidFill>
              </a:rPr>
              <a:t>Writes &amp; Consistent Reads</a:t>
            </a:r>
          </a:p>
        </p:txBody>
      </p:sp>
      <p:cxnSp>
        <p:nvCxnSpPr>
          <p:cNvPr id="23" name="Straight Arrow Connector 22" descr=" 55"/>
          <p:cNvCxnSpPr/>
          <p:nvPr/>
        </p:nvCxnSpPr>
        <p:spPr>
          <a:xfrm>
            <a:off x="5165136" y="1620981"/>
            <a:ext cx="381807" cy="1249742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 descr=" 56"/>
          <p:cNvCxnSpPr/>
          <p:nvPr/>
        </p:nvCxnSpPr>
        <p:spPr>
          <a:xfrm>
            <a:off x="5165136" y="1620981"/>
            <a:ext cx="1675008" cy="1262211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1" name="TextBox 70" descr=" 71"/>
          <p:cNvSpPr txBox="1"/>
          <p:nvPr/>
        </p:nvSpPr>
        <p:spPr>
          <a:xfrm>
            <a:off x="3579561" y="4825539"/>
            <a:ext cx="2519413" cy="3179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endParaRPr lang="en-US" dirty="0" smtClean="0"/>
          </a:p>
        </p:txBody>
      </p:sp>
      <p:sp>
        <p:nvSpPr>
          <p:cNvPr id="16" name="TextBox 15" descr=" 72"/>
          <p:cNvSpPr txBox="1"/>
          <p:nvPr/>
        </p:nvSpPr>
        <p:spPr>
          <a:xfrm>
            <a:off x="2939417" y="4623166"/>
            <a:ext cx="2799380" cy="35962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algn="ctr"/>
            <a:r>
              <a:rPr lang="en-US" dirty="0" err="1" smtClean="0"/>
              <a:t>Async</a:t>
            </a:r>
            <a:r>
              <a:rPr lang="en-US" dirty="0" smtClean="0"/>
              <a:t> Replication</a:t>
            </a:r>
          </a:p>
        </p:txBody>
      </p:sp>
      <p:sp>
        <p:nvSpPr>
          <p:cNvPr id="28" name="Curved Up Arrow After2" descr=" 74"/>
          <p:cNvSpPr/>
          <p:nvPr/>
        </p:nvSpPr>
        <p:spPr bwMode="auto">
          <a:xfrm>
            <a:off x="3715555" y="3762263"/>
            <a:ext cx="2106898" cy="801373"/>
          </a:xfrm>
          <a:prstGeom prst="curvedUpArrow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80000">
                <a:schemeClr val="tx2"/>
              </a:gs>
              <a:gs pos="100000">
                <a:schemeClr val="tx2"/>
              </a:gs>
            </a:gsLst>
          </a:gra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endParaRPr lang="en-US" sz="17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29" name="Curved Up Arrow After1" descr=" 75"/>
          <p:cNvSpPr/>
          <p:nvPr/>
        </p:nvSpPr>
        <p:spPr bwMode="auto">
          <a:xfrm>
            <a:off x="3870888" y="3765666"/>
            <a:ext cx="3156211" cy="828638"/>
          </a:xfrm>
          <a:prstGeom prst="curvedUpArrow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80000">
                <a:schemeClr val="tx2"/>
              </a:gs>
              <a:gs pos="100000">
                <a:schemeClr val="tx2"/>
              </a:gs>
            </a:gsLst>
          </a:gra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endParaRPr lang="en-US" sz="17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20" name="Replication Start" descr=" 27"/>
          <p:cNvSpPr/>
          <p:nvPr/>
        </p:nvSpPr>
        <p:spPr bwMode="auto">
          <a:xfrm rot="10800000">
            <a:off x="2439705" y="3206437"/>
            <a:ext cx="934646" cy="363474"/>
          </a:xfrm>
          <a:prstGeom prst="rightArrow">
            <a:avLst/>
          </a:prstGeom>
          <a:solidFill>
            <a:schemeClr val="bg2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endParaRPr lang="en-US" sz="17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21" name="Rounded Rectangle 20" descr=" 2"/>
          <p:cNvSpPr/>
          <p:nvPr/>
        </p:nvSpPr>
        <p:spPr bwMode="auto">
          <a:xfrm>
            <a:off x="1436234" y="2104373"/>
            <a:ext cx="3187074" cy="182253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700" dirty="0">
                <a:solidFill>
                  <a:schemeClr val="tx1">
                    <a:alpha val="99000"/>
                  </a:schemeClr>
                </a:solidFill>
              </a:rPr>
              <a:t>Upgrade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5858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descr="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</a:t>
            </a:r>
            <a:r>
              <a:rPr lang="en-US" dirty="0" smtClean="0"/>
              <a:t>Replicas </a:t>
            </a:r>
            <a:r>
              <a:rPr lang="en-US" dirty="0"/>
              <a:t>= </a:t>
            </a:r>
            <a:r>
              <a:rPr lang="en-US" dirty="0" smtClean="0"/>
              <a:t>Availability</a:t>
            </a:r>
            <a:endParaRPr lang="en-US" dirty="0"/>
          </a:p>
        </p:txBody>
      </p:sp>
      <p:sp>
        <p:nvSpPr>
          <p:cNvPr id="13" name="Flowchart: App Box" descr=" 13"/>
          <p:cNvSpPr/>
          <p:nvPr/>
        </p:nvSpPr>
        <p:spPr bwMode="auto">
          <a:xfrm>
            <a:off x="2693721" y="762952"/>
            <a:ext cx="3045076" cy="864108"/>
          </a:xfrm>
          <a:prstGeom prst="flowChartAlternateProcess">
            <a:avLst/>
          </a:prstGeom>
          <a:solidFill>
            <a:schemeClr val="accent3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700" dirty="0">
                <a:solidFill>
                  <a:schemeClr val="bg1">
                    <a:alpha val="99000"/>
                  </a:schemeClr>
                </a:solidFill>
              </a:rPr>
              <a:t>Application</a:t>
            </a:r>
          </a:p>
        </p:txBody>
      </p:sp>
      <p:cxnSp>
        <p:nvCxnSpPr>
          <p:cNvPr id="18" name="Straight Arrow Connector 17" descr=" 15"/>
          <p:cNvCxnSpPr/>
          <p:nvPr/>
        </p:nvCxnSpPr>
        <p:spPr>
          <a:xfrm>
            <a:off x="3118087" y="1620982"/>
            <a:ext cx="754800" cy="1249741"/>
          </a:xfrm>
          <a:prstGeom prst="straightConnector1">
            <a:avLst/>
          </a:prstGeom>
          <a:ln w="50800" cap="sq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RR1" descr=" 16"/>
          <p:cNvSpPr/>
          <p:nvPr/>
        </p:nvSpPr>
        <p:spPr bwMode="auto">
          <a:xfrm>
            <a:off x="6338522" y="2883192"/>
            <a:ext cx="1003244" cy="891540"/>
          </a:xfrm>
          <a:prstGeom prst="flowChartMagneticDisk">
            <a:avLst/>
          </a:prstGeom>
          <a:solidFill>
            <a:schemeClr val="accent4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500" dirty="0">
                <a:solidFill>
                  <a:schemeClr val="tx1">
                    <a:alpha val="99000"/>
                  </a:schemeClr>
                </a:solidFill>
              </a:rPr>
              <a:t>Read Replica</a:t>
            </a:r>
          </a:p>
        </p:txBody>
      </p:sp>
      <p:sp>
        <p:nvSpPr>
          <p:cNvPr id="10" name="Flowchart: RR2" descr=" 17"/>
          <p:cNvSpPr/>
          <p:nvPr/>
        </p:nvSpPr>
        <p:spPr bwMode="auto">
          <a:xfrm>
            <a:off x="5045321" y="2870723"/>
            <a:ext cx="1003244" cy="891540"/>
          </a:xfrm>
          <a:prstGeom prst="flowChartMagneticDisk">
            <a:avLst/>
          </a:prstGeom>
          <a:solidFill>
            <a:schemeClr val="accent4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500" dirty="0">
                <a:solidFill>
                  <a:schemeClr val="tx1">
                    <a:alpha val="99000"/>
                  </a:schemeClr>
                </a:solidFill>
              </a:rPr>
              <a:t>Read Replica</a:t>
            </a:r>
          </a:p>
        </p:txBody>
      </p:sp>
      <p:sp>
        <p:nvSpPr>
          <p:cNvPr id="26" name="Flowchart: Secondary Post fail" descr=" 18"/>
          <p:cNvSpPr/>
          <p:nvPr/>
        </p:nvSpPr>
        <p:spPr bwMode="auto">
          <a:xfrm>
            <a:off x="1436233" y="2870723"/>
            <a:ext cx="1003244" cy="891540"/>
          </a:xfrm>
          <a:prstGeom prst="flowChartMagneticDisk">
            <a:avLst/>
          </a:prstGeom>
          <a:solidFill>
            <a:schemeClr val="accent6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400" dirty="0" smtClean="0">
                <a:solidFill>
                  <a:schemeClr val="tx1">
                    <a:alpha val="99000"/>
                  </a:schemeClr>
                </a:solidFill>
              </a:rPr>
              <a:t>Secondary</a:t>
            </a:r>
          </a:p>
        </p:txBody>
      </p:sp>
      <p:sp>
        <p:nvSpPr>
          <p:cNvPr id="27" name="Flowchart: Primary Post Fail" descr=" 19"/>
          <p:cNvSpPr/>
          <p:nvPr/>
        </p:nvSpPr>
        <p:spPr bwMode="auto">
          <a:xfrm>
            <a:off x="3379839" y="2870723"/>
            <a:ext cx="1003244" cy="891540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dirty="0" smtClean="0">
                <a:solidFill>
                  <a:schemeClr val="tx1">
                    <a:alpha val="99000"/>
                  </a:schemeClr>
                </a:solidFill>
              </a:rPr>
              <a:t>Primary</a:t>
            </a:r>
          </a:p>
        </p:txBody>
      </p:sp>
      <p:sp>
        <p:nvSpPr>
          <p:cNvPr id="24" name="Round Same Side Corner Rectangle 23" descr=" 38"/>
          <p:cNvSpPr/>
          <p:nvPr/>
        </p:nvSpPr>
        <p:spPr bwMode="auto">
          <a:xfrm rot="5400000">
            <a:off x="4731836" y="-171804"/>
            <a:ext cx="866600" cy="2718970"/>
          </a:xfrm>
          <a:prstGeom prst="round2SameRect">
            <a:avLst/>
          </a:prstGeom>
          <a:solidFill>
            <a:schemeClr val="accent2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700" dirty="0">
                <a:solidFill>
                  <a:schemeClr val="bg1">
                    <a:alpha val="99000"/>
                  </a:schemeClr>
                </a:solidFill>
              </a:rPr>
              <a:t>Eventually Consistent Reads</a:t>
            </a:r>
          </a:p>
        </p:txBody>
      </p:sp>
      <p:sp>
        <p:nvSpPr>
          <p:cNvPr id="19" name="Round Same Side Corner Rectangle 18" descr=" 39"/>
          <p:cNvSpPr/>
          <p:nvPr/>
        </p:nvSpPr>
        <p:spPr bwMode="auto">
          <a:xfrm rot="16200000">
            <a:off x="2689072" y="456097"/>
            <a:ext cx="858030" cy="1471739"/>
          </a:xfrm>
          <a:prstGeom prst="round2SameRect">
            <a:avLst/>
          </a:prstGeom>
          <a:solidFill>
            <a:schemeClr val="accent3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700" dirty="0">
                <a:solidFill>
                  <a:schemeClr val="bg1">
                    <a:alpha val="99000"/>
                  </a:schemeClr>
                </a:solidFill>
              </a:rPr>
              <a:t>Writes &amp; Consistent Reads</a:t>
            </a:r>
          </a:p>
        </p:txBody>
      </p:sp>
      <p:cxnSp>
        <p:nvCxnSpPr>
          <p:cNvPr id="23" name="Straight Arrow Connector 22" descr=" 55"/>
          <p:cNvCxnSpPr/>
          <p:nvPr/>
        </p:nvCxnSpPr>
        <p:spPr>
          <a:xfrm>
            <a:off x="5165136" y="1620981"/>
            <a:ext cx="381807" cy="1249742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 descr=" 56"/>
          <p:cNvCxnSpPr/>
          <p:nvPr/>
        </p:nvCxnSpPr>
        <p:spPr>
          <a:xfrm>
            <a:off x="5165136" y="1620981"/>
            <a:ext cx="1675008" cy="1262211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1" name="TextBox 70" descr=" 71"/>
          <p:cNvSpPr txBox="1"/>
          <p:nvPr/>
        </p:nvSpPr>
        <p:spPr>
          <a:xfrm>
            <a:off x="3579561" y="4825539"/>
            <a:ext cx="2519413" cy="3179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endParaRPr lang="en-US" dirty="0" smtClean="0"/>
          </a:p>
        </p:txBody>
      </p:sp>
      <p:sp>
        <p:nvSpPr>
          <p:cNvPr id="16" name="TextBox 15" descr=" 72"/>
          <p:cNvSpPr txBox="1"/>
          <p:nvPr/>
        </p:nvSpPr>
        <p:spPr>
          <a:xfrm>
            <a:off x="2939417" y="4623166"/>
            <a:ext cx="2799380" cy="35962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algn="ctr"/>
            <a:r>
              <a:rPr lang="en-US" dirty="0" err="1" smtClean="0"/>
              <a:t>Async</a:t>
            </a:r>
            <a:r>
              <a:rPr lang="en-US" dirty="0" smtClean="0"/>
              <a:t> Replication</a:t>
            </a:r>
          </a:p>
        </p:txBody>
      </p:sp>
      <p:sp>
        <p:nvSpPr>
          <p:cNvPr id="28" name="Curved Up Arrow After2" descr=" 74"/>
          <p:cNvSpPr/>
          <p:nvPr/>
        </p:nvSpPr>
        <p:spPr bwMode="auto">
          <a:xfrm>
            <a:off x="3715555" y="3762263"/>
            <a:ext cx="2106898" cy="801373"/>
          </a:xfrm>
          <a:prstGeom prst="curvedUpArrow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80000">
                <a:schemeClr val="tx2"/>
              </a:gs>
              <a:gs pos="100000">
                <a:schemeClr val="tx2"/>
              </a:gs>
            </a:gsLst>
          </a:gra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endParaRPr lang="en-US" sz="17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29" name="Curved Up Arrow After1" descr=" 75"/>
          <p:cNvSpPr/>
          <p:nvPr/>
        </p:nvSpPr>
        <p:spPr bwMode="auto">
          <a:xfrm>
            <a:off x="3870888" y="3765666"/>
            <a:ext cx="3156211" cy="828638"/>
          </a:xfrm>
          <a:prstGeom prst="curvedUpArrow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80000">
                <a:schemeClr val="tx2"/>
              </a:gs>
              <a:gs pos="100000">
                <a:schemeClr val="tx2"/>
              </a:gs>
            </a:gsLst>
          </a:gra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endParaRPr lang="en-US" sz="17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20" name="Replication Start" descr=" 27"/>
          <p:cNvSpPr/>
          <p:nvPr/>
        </p:nvSpPr>
        <p:spPr bwMode="auto">
          <a:xfrm rot="10800000">
            <a:off x="2439705" y="3206437"/>
            <a:ext cx="934646" cy="363474"/>
          </a:xfrm>
          <a:prstGeom prst="rightArrow">
            <a:avLst/>
          </a:prstGeom>
          <a:solidFill>
            <a:schemeClr val="bg2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endParaRPr lang="en-US" sz="17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25" name="Rounded Rectangle 24" descr=" 26"/>
          <p:cNvSpPr/>
          <p:nvPr/>
        </p:nvSpPr>
        <p:spPr bwMode="auto">
          <a:xfrm>
            <a:off x="4802256" y="2850994"/>
            <a:ext cx="1296718" cy="91126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700" dirty="0" smtClean="0">
                <a:solidFill>
                  <a:schemeClr val="tx1">
                    <a:alpha val="99000"/>
                  </a:schemeClr>
                </a:solidFill>
              </a:rPr>
              <a:t>Modify</a:t>
            </a:r>
            <a:endParaRPr lang="en-US" sz="1700" dirty="0">
              <a:solidFill>
                <a:schemeClr val="tx1">
                  <a:alpha val="99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8278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max_connections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9283436"/>
              </p:ext>
            </p:extLst>
          </p:nvPr>
        </p:nvGraphicFramePr>
        <p:xfrm>
          <a:off x="820340" y="641268"/>
          <a:ext cx="7503320" cy="4483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1275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 descr=" 23"/>
          <p:cNvSpPr/>
          <p:nvPr/>
        </p:nvSpPr>
        <p:spPr bwMode="auto">
          <a:xfrm>
            <a:off x="199622" y="1001068"/>
            <a:ext cx="3202919" cy="3467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1001">
            <a:schemeClr val="lt2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endParaRPr lang="en-US" sz="17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24" name="Rounded Rectangle 23" descr=" 24"/>
          <p:cNvSpPr/>
          <p:nvPr/>
        </p:nvSpPr>
        <p:spPr bwMode="auto">
          <a:xfrm>
            <a:off x="3566793" y="1001068"/>
            <a:ext cx="3170889" cy="3467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1001">
            <a:schemeClr val="lt2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endParaRPr lang="en-US" sz="17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3" name="Title 2" descr="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Replica promotion</a:t>
            </a:r>
            <a:endParaRPr lang="en-US" dirty="0"/>
          </a:p>
        </p:txBody>
      </p:sp>
      <p:cxnSp>
        <p:nvCxnSpPr>
          <p:cNvPr id="5" name="Elbow Connector 4" descr=" 5"/>
          <p:cNvCxnSpPr>
            <a:stCxn id="13" idx="2"/>
            <a:endCxn id="16" idx="1"/>
          </p:cNvCxnSpPr>
          <p:nvPr/>
        </p:nvCxnSpPr>
        <p:spPr>
          <a:xfrm rot="5400000">
            <a:off x="823531" y="1859191"/>
            <a:ext cx="970122" cy="897111"/>
          </a:xfrm>
          <a:prstGeom prst="bentConnector3">
            <a:avLst>
              <a:gd name="adj1" fmla="val 50000"/>
            </a:avLst>
          </a:prstGeom>
          <a:ln w="41275" cap="sq">
            <a:solidFill>
              <a:schemeClr val="accent3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 descr=" 6"/>
          <p:cNvCxnSpPr>
            <a:stCxn id="34" idx="2"/>
            <a:endCxn id="17" idx="1"/>
          </p:cNvCxnSpPr>
          <p:nvPr/>
        </p:nvCxnSpPr>
        <p:spPr>
          <a:xfrm rot="16200000" flipH="1">
            <a:off x="4932296" y="1741812"/>
            <a:ext cx="970123" cy="1131865"/>
          </a:xfrm>
          <a:prstGeom prst="bentConnector3">
            <a:avLst>
              <a:gd name="adj1" fmla="val 50000"/>
            </a:avLst>
          </a:prstGeom>
          <a:ln w="41275" cap="sq">
            <a:solidFill>
              <a:schemeClr val="accent3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Secondary" descr=" 11"/>
          <p:cNvSpPr/>
          <p:nvPr/>
        </p:nvSpPr>
        <p:spPr bwMode="auto">
          <a:xfrm>
            <a:off x="3892484" y="2792807"/>
            <a:ext cx="1003244" cy="891540"/>
          </a:xfrm>
          <a:prstGeom prst="flowChartMagneticDisk">
            <a:avLst/>
          </a:prstGeom>
          <a:solidFill>
            <a:schemeClr val="accent6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400" dirty="0" smtClean="0">
                <a:solidFill>
                  <a:schemeClr val="tx1">
                    <a:alpha val="99000"/>
                  </a:schemeClr>
                </a:solidFill>
              </a:rPr>
              <a:t>Secondary</a:t>
            </a:r>
          </a:p>
        </p:txBody>
      </p:sp>
      <p:sp>
        <p:nvSpPr>
          <p:cNvPr id="12" name="Replication Start" descr=" 12"/>
          <p:cNvSpPr/>
          <p:nvPr/>
        </p:nvSpPr>
        <p:spPr bwMode="auto">
          <a:xfrm>
            <a:off x="2889012" y="3102631"/>
            <a:ext cx="1003472" cy="363474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000" dirty="0" smtClean="0">
                <a:solidFill>
                  <a:schemeClr val="tx1">
                    <a:alpha val="99000"/>
                  </a:schemeClr>
                </a:solidFill>
              </a:rPr>
              <a:t>Sync</a:t>
            </a:r>
            <a:endParaRPr lang="en-US" sz="1000" dirty="0">
              <a:solidFill>
                <a:schemeClr val="tx1">
                  <a:alpha val="99000"/>
                </a:schemeClr>
              </a:solidFill>
            </a:endParaRPr>
          </a:p>
        </p:txBody>
      </p:sp>
      <p:cxnSp>
        <p:nvCxnSpPr>
          <p:cNvPr id="14" name="Straight Arrow Connector 13" descr=" 14"/>
          <p:cNvCxnSpPr>
            <a:stCxn id="13" idx="2"/>
            <a:endCxn id="21" idx="1"/>
          </p:cNvCxnSpPr>
          <p:nvPr/>
        </p:nvCxnSpPr>
        <p:spPr>
          <a:xfrm>
            <a:off x="1757147" y="1822685"/>
            <a:ext cx="630243" cy="970121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Flowchart: App Box" descr=" 13"/>
          <p:cNvSpPr/>
          <p:nvPr/>
        </p:nvSpPr>
        <p:spPr bwMode="auto">
          <a:xfrm>
            <a:off x="1126904" y="1196892"/>
            <a:ext cx="1260486" cy="625793"/>
          </a:xfrm>
          <a:prstGeom prst="flowChartAlternateProcess">
            <a:avLst/>
          </a:prstGeom>
          <a:solidFill>
            <a:schemeClr val="accent3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700" dirty="0">
                <a:solidFill>
                  <a:schemeClr val="bg1">
                    <a:alpha val="99000"/>
                  </a:schemeClr>
                </a:solidFill>
              </a:rPr>
              <a:t>Application</a:t>
            </a:r>
          </a:p>
        </p:txBody>
      </p:sp>
      <p:sp>
        <p:nvSpPr>
          <p:cNvPr id="16" name="Flowchart: RR1" descr=" 16"/>
          <p:cNvSpPr/>
          <p:nvPr/>
        </p:nvSpPr>
        <p:spPr bwMode="auto">
          <a:xfrm>
            <a:off x="358414" y="2792807"/>
            <a:ext cx="1003244" cy="891540"/>
          </a:xfrm>
          <a:prstGeom prst="flowChartMagneticDisk">
            <a:avLst/>
          </a:prstGeom>
          <a:solidFill>
            <a:schemeClr val="accent4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500" dirty="0">
                <a:solidFill>
                  <a:schemeClr val="tx1">
                    <a:alpha val="99000"/>
                  </a:schemeClr>
                </a:solidFill>
              </a:rPr>
              <a:t>Read Replica</a:t>
            </a:r>
          </a:p>
        </p:txBody>
      </p:sp>
      <p:sp>
        <p:nvSpPr>
          <p:cNvPr id="17" name="Flowchart: RR2" descr=" 17"/>
          <p:cNvSpPr/>
          <p:nvPr/>
        </p:nvSpPr>
        <p:spPr bwMode="auto">
          <a:xfrm>
            <a:off x="5481668" y="2792807"/>
            <a:ext cx="1003244" cy="891540"/>
          </a:xfrm>
          <a:prstGeom prst="flowChartMagneticDisk">
            <a:avLst/>
          </a:prstGeom>
          <a:solidFill>
            <a:schemeClr val="accent4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500" dirty="0">
                <a:solidFill>
                  <a:schemeClr val="tx1">
                    <a:alpha val="99000"/>
                  </a:schemeClr>
                </a:solidFill>
              </a:rPr>
              <a:t>Read Replica</a:t>
            </a:r>
          </a:p>
        </p:txBody>
      </p:sp>
      <p:sp>
        <p:nvSpPr>
          <p:cNvPr id="21" name="Flowchart: Primary" descr=" 21"/>
          <p:cNvSpPr/>
          <p:nvPr/>
        </p:nvSpPr>
        <p:spPr bwMode="auto">
          <a:xfrm>
            <a:off x="1885768" y="2792806"/>
            <a:ext cx="1003244" cy="891540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dirty="0" smtClean="0">
                <a:solidFill>
                  <a:schemeClr val="tx1">
                    <a:alpha val="99000"/>
                  </a:schemeClr>
                </a:solidFill>
              </a:rPr>
              <a:t>Primary</a:t>
            </a:r>
          </a:p>
        </p:txBody>
      </p:sp>
      <p:sp>
        <p:nvSpPr>
          <p:cNvPr id="29" name="TextBox 28" descr=" 29"/>
          <p:cNvSpPr txBox="1"/>
          <p:nvPr/>
        </p:nvSpPr>
        <p:spPr>
          <a:xfrm>
            <a:off x="1256954" y="4094180"/>
            <a:ext cx="1000386" cy="2204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en-US" dirty="0" smtClean="0"/>
              <a:t>AZ1</a:t>
            </a:r>
          </a:p>
        </p:txBody>
      </p:sp>
      <p:sp>
        <p:nvSpPr>
          <p:cNvPr id="30" name="TextBox 29" descr=" 30"/>
          <p:cNvSpPr txBox="1"/>
          <p:nvPr/>
        </p:nvSpPr>
        <p:spPr>
          <a:xfrm>
            <a:off x="4592095" y="4094180"/>
            <a:ext cx="1000386" cy="2204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en-US" dirty="0" smtClean="0"/>
              <a:t>AZ2</a:t>
            </a:r>
          </a:p>
        </p:txBody>
      </p:sp>
      <p:cxnSp>
        <p:nvCxnSpPr>
          <p:cNvPr id="42" name="Straight Arrow Connector 41" descr=" 42"/>
          <p:cNvCxnSpPr>
            <a:stCxn id="34" idx="2"/>
          </p:cNvCxnSpPr>
          <p:nvPr/>
        </p:nvCxnSpPr>
        <p:spPr>
          <a:xfrm flipH="1">
            <a:off x="2472744" y="1822684"/>
            <a:ext cx="2378681" cy="970122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Flowchart: App Box" descr=" 34"/>
          <p:cNvSpPr/>
          <p:nvPr/>
        </p:nvSpPr>
        <p:spPr bwMode="auto">
          <a:xfrm>
            <a:off x="4221182" y="1196891"/>
            <a:ext cx="1260486" cy="625793"/>
          </a:xfrm>
          <a:prstGeom prst="flowChartAlternateProcess">
            <a:avLst/>
          </a:prstGeom>
          <a:solidFill>
            <a:schemeClr val="accent3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700" dirty="0">
                <a:solidFill>
                  <a:schemeClr val="bg1">
                    <a:alpha val="99000"/>
                  </a:schemeClr>
                </a:solidFill>
              </a:rPr>
              <a:t>Application</a:t>
            </a:r>
          </a:p>
        </p:txBody>
      </p:sp>
      <p:sp>
        <p:nvSpPr>
          <p:cNvPr id="46" name="Curved Up Arrow 45" descr=" 46"/>
          <p:cNvSpPr/>
          <p:nvPr/>
        </p:nvSpPr>
        <p:spPr bwMode="auto">
          <a:xfrm>
            <a:off x="2365122" y="3684346"/>
            <a:ext cx="3712119" cy="406976"/>
          </a:xfrm>
          <a:prstGeom prst="curvedUpArrow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80000">
                <a:schemeClr val="tx2"/>
              </a:gs>
              <a:gs pos="100000">
                <a:schemeClr val="tx2"/>
              </a:gs>
            </a:gsLst>
          </a:gra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endParaRPr lang="en-US" sz="17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47" name="Curved Down Arrow 46" descr=" 47"/>
          <p:cNvSpPr/>
          <p:nvPr/>
        </p:nvSpPr>
        <p:spPr bwMode="auto">
          <a:xfrm rot="10800000">
            <a:off x="682282" y="3687205"/>
            <a:ext cx="1790462" cy="406976"/>
          </a:xfrm>
          <a:prstGeom prst="curvedDownArrow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80000">
                <a:schemeClr val="tx2"/>
              </a:gs>
              <a:gs pos="100000">
                <a:schemeClr val="tx2"/>
              </a:gs>
            </a:gsLst>
          </a:gra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endParaRPr lang="en-US" sz="17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22" name="Rounded Rectangle 21" descr=" 22"/>
          <p:cNvSpPr/>
          <p:nvPr/>
        </p:nvSpPr>
        <p:spPr bwMode="auto">
          <a:xfrm>
            <a:off x="6909515" y="1001068"/>
            <a:ext cx="1963914" cy="3467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1001">
            <a:schemeClr val="lt2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endParaRPr lang="en-US" sz="17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26" name="Flowchart: RR2" descr=" 26"/>
          <p:cNvSpPr/>
          <p:nvPr/>
        </p:nvSpPr>
        <p:spPr bwMode="auto">
          <a:xfrm>
            <a:off x="7459024" y="2792806"/>
            <a:ext cx="1003244" cy="891540"/>
          </a:xfrm>
          <a:prstGeom prst="flowChartMagneticDisk">
            <a:avLst/>
          </a:prstGeom>
          <a:solidFill>
            <a:schemeClr val="accent4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500" dirty="0">
                <a:solidFill>
                  <a:schemeClr val="tx1">
                    <a:alpha val="99000"/>
                  </a:schemeClr>
                </a:solidFill>
              </a:rPr>
              <a:t>Read Replica</a:t>
            </a:r>
          </a:p>
        </p:txBody>
      </p:sp>
      <p:sp>
        <p:nvSpPr>
          <p:cNvPr id="32" name="TextBox 31" descr=" 32"/>
          <p:cNvSpPr txBox="1"/>
          <p:nvPr/>
        </p:nvSpPr>
        <p:spPr>
          <a:xfrm>
            <a:off x="7461882" y="4091322"/>
            <a:ext cx="1000386" cy="2204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en-US" dirty="0" smtClean="0"/>
              <a:t>AZ3</a:t>
            </a:r>
          </a:p>
        </p:txBody>
      </p:sp>
      <p:sp>
        <p:nvSpPr>
          <p:cNvPr id="36" name="Curved Up Arrow 35" descr=" 36"/>
          <p:cNvSpPr/>
          <p:nvPr/>
        </p:nvSpPr>
        <p:spPr bwMode="auto">
          <a:xfrm>
            <a:off x="2392961" y="3691776"/>
            <a:ext cx="5609720" cy="406976"/>
          </a:xfrm>
          <a:prstGeom prst="curvedUpArrow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80000">
                <a:schemeClr val="tx2"/>
              </a:gs>
              <a:gs pos="100000">
                <a:schemeClr val="tx2"/>
              </a:gs>
            </a:gsLst>
          </a:gra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endParaRPr lang="en-US" sz="1700" dirty="0">
              <a:solidFill>
                <a:schemeClr val="tx1">
                  <a:alpha val="99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531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 descr=" 23"/>
          <p:cNvSpPr/>
          <p:nvPr/>
        </p:nvSpPr>
        <p:spPr bwMode="auto">
          <a:xfrm>
            <a:off x="199622" y="1001068"/>
            <a:ext cx="3202919" cy="3467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1001">
            <a:schemeClr val="lt2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endParaRPr lang="en-US" sz="17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24" name="Rounded Rectangle 23" descr=" 24"/>
          <p:cNvSpPr/>
          <p:nvPr/>
        </p:nvSpPr>
        <p:spPr bwMode="auto">
          <a:xfrm>
            <a:off x="3566793" y="1001068"/>
            <a:ext cx="3170889" cy="3467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1001">
            <a:schemeClr val="lt2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endParaRPr lang="en-US" sz="17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3" name="Title 2" descr="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Replica promotion</a:t>
            </a:r>
            <a:endParaRPr lang="en-US" dirty="0"/>
          </a:p>
        </p:txBody>
      </p:sp>
      <p:cxnSp>
        <p:nvCxnSpPr>
          <p:cNvPr id="5" name="Elbow Connector 4" descr=" 5"/>
          <p:cNvCxnSpPr>
            <a:stCxn id="13" idx="2"/>
            <a:endCxn id="16" idx="1"/>
          </p:cNvCxnSpPr>
          <p:nvPr/>
        </p:nvCxnSpPr>
        <p:spPr>
          <a:xfrm rot="5400000">
            <a:off x="823531" y="1859191"/>
            <a:ext cx="970122" cy="897111"/>
          </a:xfrm>
          <a:prstGeom prst="bentConnector3">
            <a:avLst>
              <a:gd name="adj1" fmla="val 50000"/>
            </a:avLst>
          </a:prstGeom>
          <a:ln w="41275" cap="sq">
            <a:solidFill>
              <a:schemeClr val="accent3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 descr=" 6"/>
          <p:cNvCxnSpPr>
            <a:stCxn id="34" idx="2"/>
            <a:endCxn id="17" idx="1"/>
          </p:cNvCxnSpPr>
          <p:nvPr/>
        </p:nvCxnSpPr>
        <p:spPr>
          <a:xfrm rot="16200000" flipH="1">
            <a:off x="4932296" y="1741812"/>
            <a:ext cx="970123" cy="1131865"/>
          </a:xfrm>
          <a:prstGeom prst="bentConnector3">
            <a:avLst>
              <a:gd name="adj1" fmla="val 50000"/>
            </a:avLst>
          </a:prstGeom>
          <a:ln w="41275" cap="sq">
            <a:solidFill>
              <a:schemeClr val="accent3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Secondary" descr=" 11"/>
          <p:cNvSpPr/>
          <p:nvPr/>
        </p:nvSpPr>
        <p:spPr bwMode="auto">
          <a:xfrm>
            <a:off x="3892484" y="2792807"/>
            <a:ext cx="1003244" cy="891540"/>
          </a:xfrm>
          <a:prstGeom prst="flowChartMagneticDisk">
            <a:avLst/>
          </a:prstGeom>
          <a:solidFill>
            <a:schemeClr val="accent6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400" dirty="0" smtClean="0">
                <a:solidFill>
                  <a:schemeClr val="tx1">
                    <a:alpha val="99000"/>
                  </a:schemeClr>
                </a:solidFill>
              </a:rPr>
              <a:t>Secondary</a:t>
            </a:r>
          </a:p>
        </p:txBody>
      </p:sp>
      <p:sp>
        <p:nvSpPr>
          <p:cNvPr id="12" name="Replication Start" descr=" 12"/>
          <p:cNvSpPr/>
          <p:nvPr/>
        </p:nvSpPr>
        <p:spPr bwMode="auto">
          <a:xfrm>
            <a:off x="2889012" y="3102631"/>
            <a:ext cx="1003472" cy="363474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000" dirty="0" smtClean="0">
                <a:solidFill>
                  <a:schemeClr val="tx1">
                    <a:alpha val="99000"/>
                  </a:schemeClr>
                </a:solidFill>
              </a:rPr>
              <a:t>Sync</a:t>
            </a:r>
            <a:endParaRPr lang="en-US" sz="1000" dirty="0">
              <a:solidFill>
                <a:schemeClr val="tx1">
                  <a:alpha val="99000"/>
                </a:schemeClr>
              </a:solidFill>
            </a:endParaRPr>
          </a:p>
        </p:txBody>
      </p:sp>
      <p:cxnSp>
        <p:nvCxnSpPr>
          <p:cNvPr id="14" name="Straight Arrow Connector 13" descr=" 14"/>
          <p:cNvCxnSpPr>
            <a:stCxn id="13" idx="2"/>
            <a:endCxn id="21" idx="1"/>
          </p:cNvCxnSpPr>
          <p:nvPr/>
        </p:nvCxnSpPr>
        <p:spPr>
          <a:xfrm>
            <a:off x="1757147" y="1822685"/>
            <a:ext cx="630243" cy="970121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Flowchart: App Box" descr=" 13"/>
          <p:cNvSpPr/>
          <p:nvPr/>
        </p:nvSpPr>
        <p:spPr bwMode="auto">
          <a:xfrm>
            <a:off x="1126904" y="1196892"/>
            <a:ext cx="1260486" cy="625793"/>
          </a:xfrm>
          <a:prstGeom prst="flowChartAlternateProcess">
            <a:avLst/>
          </a:prstGeom>
          <a:solidFill>
            <a:schemeClr val="accent3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700" dirty="0">
                <a:solidFill>
                  <a:schemeClr val="bg1">
                    <a:alpha val="99000"/>
                  </a:schemeClr>
                </a:solidFill>
              </a:rPr>
              <a:t>Application</a:t>
            </a:r>
          </a:p>
        </p:txBody>
      </p:sp>
      <p:sp>
        <p:nvSpPr>
          <p:cNvPr id="16" name="Flowchart: RR1" descr=" 16"/>
          <p:cNvSpPr/>
          <p:nvPr/>
        </p:nvSpPr>
        <p:spPr bwMode="auto">
          <a:xfrm>
            <a:off x="358414" y="2792807"/>
            <a:ext cx="1003244" cy="891540"/>
          </a:xfrm>
          <a:prstGeom prst="flowChartMagneticDisk">
            <a:avLst/>
          </a:prstGeom>
          <a:solidFill>
            <a:schemeClr val="accent4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500" dirty="0">
                <a:solidFill>
                  <a:schemeClr val="tx1">
                    <a:alpha val="99000"/>
                  </a:schemeClr>
                </a:solidFill>
              </a:rPr>
              <a:t>Read Replica</a:t>
            </a:r>
          </a:p>
        </p:txBody>
      </p:sp>
      <p:sp>
        <p:nvSpPr>
          <p:cNvPr id="17" name="Flowchart: RR2" descr=" 17"/>
          <p:cNvSpPr/>
          <p:nvPr/>
        </p:nvSpPr>
        <p:spPr bwMode="auto">
          <a:xfrm>
            <a:off x="5481668" y="2792807"/>
            <a:ext cx="1003244" cy="891540"/>
          </a:xfrm>
          <a:prstGeom prst="flowChartMagneticDisk">
            <a:avLst/>
          </a:prstGeom>
          <a:solidFill>
            <a:schemeClr val="accent4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500" dirty="0">
                <a:solidFill>
                  <a:schemeClr val="tx1">
                    <a:alpha val="99000"/>
                  </a:schemeClr>
                </a:solidFill>
              </a:rPr>
              <a:t>Read Replica</a:t>
            </a:r>
          </a:p>
        </p:txBody>
      </p:sp>
      <p:sp>
        <p:nvSpPr>
          <p:cNvPr id="21" name="Flowchart: Primary" descr=" 21"/>
          <p:cNvSpPr/>
          <p:nvPr/>
        </p:nvSpPr>
        <p:spPr bwMode="auto">
          <a:xfrm>
            <a:off x="1885768" y="2792806"/>
            <a:ext cx="1003244" cy="891540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dirty="0" smtClean="0">
                <a:solidFill>
                  <a:schemeClr val="tx1">
                    <a:alpha val="99000"/>
                  </a:schemeClr>
                </a:solidFill>
              </a:rPr>
              <a:t>Primary</a:t>
            </a:r>
          </a:p>
        </p:txBody>
      </p:sp>
      <p:sp>
        <p:nvSpPr>
          <p:cNvPr id="29" name="TextBox 28" descr=" 29"/>
          <p:cNvSpPr txBox="1"/>
          <p:nvPr/>
        </p:nvSpPr>
        <p:spPr>
          <a:xfrm>
            <a:off x="1256954" y="4094180"/>
            <a:ext cx="1000386" cy="2204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en-US" dirty="0" smtClean="0"/>
              <a:t>AZ1</a:t>
            </a:r>
          </a:p>
        </p:txBody>
      </p:sp>
      <p:sp>
        <p:nvSpPr>
          <p:cNvPr id="30" name="TextBox 29" descr=" 30"/>
          <p:cNvSpPr txBox="1"/>
          <p:nvPr/>
        </p:nvSpPr>
        <p:spPr>
          <a:xfrm>
            <a:off x="4592095" y="4094180"/>
            <a:ext cx="1000386" cy="2204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en-US" dirty="0" smtClean="0"/>
              <a:t>AZ2</a:t>
            </a:r>
          </a:p>
        </p:txBody>
      </p:sp>
      <p:cxnSp>
        <p:nvCxnSpPr>
          <p:cNvPr id="42" name="Straight Arrow Connector 41" descr=" 42"/>
          <p:cNvCxnSpPr>
            <a:stCxn id="34" idx="2"/>
          </p:cNvCxnSpPr>
          <p:nvPr/>
        </p:nvCxnSpPr>
        <p:spPr>
          <a:xfrm flipH="1">
            <a:off x="2472744" y="1822684"/>
            <a:ext cx="2378681" cy="970122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Flowchart: App Box" descr=" 34"/>
          <p:cNvSpPr/>
          <p:nvPr/>
        </p:nvSpPr>
        <p:spPr bwMode="auto">
          <a:xfrm>
            <a:off x="4221182" y="1196891"/>
            <a:ext cx="1260486" cy="625793"/>
          </a:xfrm>
          <a:prstGeom prst="flowChartAlternateProcess">
            <a:avLst/>
          </a:prstGeom>
          <a:solidFill>
            <a:schemeClr val="accent3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700" dirty="0">
                <a:solidFill>
                  <a:schemeClr val="bg1">
                    <a:alpha val="99000"/>
                  </a:schemeClr>
                </a:solidFill>
              </a:rPr>
              <a:t>Application</a:t>
            </a:r>
          </a:p>
        </p:txBody>
      </p:sp>
      <p:sp>
        <p:nvSpPr>
          <p:cNvPr id="46" name="Curved Up Arrow 45" descr=" 46"/>
          <p:cNvSpPr/>
          <p:nvPr/>
        </p:nvSpPr>
        <p:spPr bwMode="auto">
          <a:xfrm>
            <a:off x="2365122" y="3684346"/>
            <a:ext cx="3712119" cy="406976"/>
          </a:xfrm>
          <a:prstGeom prst="curvedUpArrow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80000">
                <a:schemeClr val="tx2"/>
              </a:gs>
              <a:gs pos="100000">
                <a:schemeClr val="tx2"/>
              </a:gs>
            </a:gsLst>
          </a:gra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endParaRPr lang="en-US" sz="17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47" name="Curved Down Arrow 46" descr=" 47"/>
          <p:cNvSpPr/>
          <p:nvPr/>
        </p:nvSpPr>
        <p:spPr bwMode="auto">
          <a:xfrm rot="10800000">
            <a:off x="682282" y="3687205"/>
            <a:ext cx="1790462" cy="406976"/>
          </a:xfrm>
          <a:prstGeom prst="curvedDownArrow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80000">
                <a:schemeClr val="tx2"/>
              </a:gs>
              <a:gs pos="100000">
                <a:schemeClr val="tx2"/>
              </a:gs>
            </a:gsLst>
          </a:gra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endParaRPr lang="en-US" sz="17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22" name="Rounded Rectangle 21" descr=" 22"/>
          <p:cNvSpPr/>
          <p:nvPr/>
        </p:nvSpPr>
        <p:spPr bwMode="auto">
          <a:xfrm>
            <a:off x="6909515" y="1001068"/>
            <a:ext cx="1963914" cy="3467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1001">
            <a:schemeClr val="lt2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endParaRPr lang="en-US" sz="17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26" name="Flowchart: RR2" descr=" 26"/>
          <p:cNvSpPr/>
          <p:nvPr/>
        </p:nvSpPr>
        <p:spPr bwMode="auto">
          <a:xfrm>
            <a:off x="7459024" y="2792806"/>
            <a:ext cx="1003244" cy="891540"/>
          </a:xfrm>
          <a:prstGeom prst="flowChartMagneticDisk">
            <a:avLst/>
          </a:prstGeom>
          <a:solidFill>
            <a:schemeClr val="accent4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500" dirty="0">
                <a:solidFill>
                  <a:schemeClr val="tx1">
                    <a:alpha val="99000"/>
                  </a:schemeClr>
                </a:solidFill>
              </a:rPr>
              <a:t>Read Replica</a:t>
            </a:r>
          </a:p>
        </p:txBody>
      </p:sp>
      <p:sp>
        <p:nvSpPr>
          <p:cNvPr id="32" name="TextBox 31" descr=" 32"/>
          <p:cNvSpPr txBox="1"/>
          <p:nvPr/>
        </p:nvSpPr>
        <p:spPr>
          <a:xfrm>
            <a:off x="7461882" y="4091322"/>
            <a:ext cx="1000386" cy="2204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en-US" dirty="0" smtClean="0"/>
              <a:t>AZ3</a:t>
            </a:r>
          </a:p>
        </p:txBody>
      </p:sp>
      <p:sp>
        <p:nvSpPr>
          <p:cNvPr id="25" name="Flowchart: RR2" descr=" 31"/>
          <p:cNvSpPr/>
          <p:nvPr/>
        </p:nvSpPr>
        <p:spPr bwMode="auto">
          <a:xfrm>
            <a:off x="7457904" y="2800236"/>
            <a:ext cx="1003244" cy="891540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500" dirty="0" smtClean="0">
                <a:solidFill>
                  <a:schemeClr val="tx1">
                    <a:alpha val="99000"/>
                  </a:schemeClr>
                </a:solidFill>
              </a:rPr>
              <a:t>New Primary</a:t>
            </a:r>
            <a:endParaRPr lang="en-US" sz="1500" dirty="0">
              <a:solidFill>
                <a:schemeClr val="tx1">
                  <a:alpha val="99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187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 descr=" 23"/>
          <p:cNvSpPr/>
          <p:nvPr/>
        </p:nvSpPr>
        <p:spPr bwMode="auto">
          <a:xfrm>
            <a:off x="199622" y="1001068"/>
            <a:ext cx="3202919" cy="3467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1001">
            <a:schemeClr val="lt2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endParaRPr lang="en-US" sz="17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24" name="Rounded Rectangle 23" descr=" 24"/>
          <p:cNvSpPr/>
          <p:nvPr/>
        </p:nvSpPr>
        <p:spPr bwMode="auto">
          <a:xfrm>
            <a:off x="3566793" y="1001068"/>
            <a:ext cx="3170889" cy="3467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1001">
            <a:schemeClr val="lt2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endParaRPr lang="en-US" sz="17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3" name="Title 2" descr="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Replica promotion</a:t>
            </a:r>
            <a:endParaRPr lang="en-US" dirty="0"/>
          </a:p>
        </p:txBody>
      </p:sp>
      <p:cxnSp>
        <p:nvCxnSpPr>
          <p:cNvPr id="5" name="Elbow Connector 4" descr=" 5"/>
          <p:cNvCxnSpPr>
            <a:stCxn id="13" idx="2"/>
            <a:endCxn id="16" idx="1"/>
          </p:cNvCxnSpPr>
          <p:nvPr/>
        </p:nvCxnSpPr>
        <p:spPr>
          <a:xfrm rot="5400000">
            <a:off x="823531" y="1859191"/>
            <a:ext cx="970122" cy="897111"/>
          </a:xfrm>
          <a:prstGeom prst="bentConnector3">
            <a:avLst>
              <a:gd name="adj1" fmla="val 50000"/>
            </a:avLst>
          </a:prstGeom>
          <a:ln w="41275" cap="sq">
            <a:solidFill>
              <a:schemeClr val="accent3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 descr=" 6"/>
          <p:cNvCxnSpPr>
            <a:stCxn id="34" idx="2"/>
            <a:endCxn id="17" idx="1"/>
          </p:cNvCxnSpPr>
          <p:nvPr/>
        </p:nvCxnSpPr>
        <p:spPr>
          <a:xfrm rot="16200000" flipH="1">
            <a:off x="4932296" y="1741812"/>
            <a:ext cx="970123" cy="1131865"/>
          </a:xfrm>
          <a:prstGeom prst="bentConnector3">
            <a:avLst>
              <a:gd name="adj1" fmla="val 50000"/>
            </a:avLst>
          </a:prstGeom>
          <a:ln w="41275" cap="sq">
            <a:solidFill>
              <a:schemeClr val="accent3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Secondary" descr=" 11"/>
          <p:cNvSpPr/>
          <p:nvPr/>
        </p:nvSpPr>
        <p:spPr bwMode="auto">
          <a:xfrm>
            <a:off x="3892484" y="2792807"/>
            <a:ext cx="1003244" cy="891540"/>
          </a:xfrm>
          <a:prstGeom prst="flowChartMagneticDisk">
            <a:avLst/>
          </a:prstGeom>
          <a:solidFill>
            <a:schemeClr val="accent6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400" dirty="0" smtClean="0">
                <a:solidFill>
                  <a:schemeClr val="tx1">
                    <a:alpha val="99000"/>
                  </a:schemeClr>
                </a:solidFill>
              </a:rPr>
              <a:t>Secondary</a:t>
            </a:r>
          </a:p>
        </p:txBody>
      </p:sp>
      <p:sp>
        <p:nvSpPr>
          <p:cNvPr id="12" name="Replication Start" descr=" 12"/>
          <p:cNvSpPr/>
          <p:nvPr/>
        </p:nvSpPr>
        <p:spPr bwMode="auto">
          <a:xfrm>
            <a:off x="2889012" y="3102631"/>
            <a:ext cx="1003472" cy="363474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000" dirty="0" smtClean="0">
                <a:solidFill>
                  <a:schemeClr val="tx1">
                    <a:alpha val="99000"/>
                  </a:schemeClr>
                </a:solidFill>
              </a:rPr>
              <a:t>Sync</a:t>
            </a:r>
            <a:endParaRPr lang="en-US" sz="1000" dirty="0">
              <a:solidFill>
                <a:schemeClr val="tx1">
                  <a:alpha val="99000"/>
                </a:schemeClr>
              </a:solidFill>
            </a:endParaRPr>
          </a:p>
        </p:txBody>
      </p:sp>
      <p:cxnSp>
        <p:nvCxnSpPr>
          <p:cNvPr id="14" name="Straight Arrow Connector 13" descr=" 14"/>
          <p:cNvCxnSpPr>
            <a:stCxn id="13" idx="2"/>
            <a:endCxn id="21" idx="1"/>
          </p:cNvCxnSpPr>
          <p:nvPr/>
        </p:nvCxnSpPr>
        <p:spPr>
          <a:xfrm>
            <a:off x="1757147" y="1822685"/>
            <a:ext cx="630243" cy="970121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Flowchart: App Box" descr=" 13"/>
          <p:cNvSpPr/>
          <p:nvPr/>
        </p:nvSpPr>
        <p:spPr bwMode="auto">
          <a:xfrm>
            <a:off x="1126904" y="1196892"/>
            <a:ext cx="1260486" cy="625793"/>
          </a:xfrm>
          <a:prstGeom prst="flowChartAlternateProcess">
            <a:avLst/>
          </a:prstGeom>
          <a:solidFill>
            <a:schemeClr val="accent3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700" dirty="0">
                <a:solidFill>
                  <a:schemeClr val="bg1">
                    <a:alpha val="99000"/>
                  </a:schemeClr>
                </a:solidFill>
              </a:rPr>
              <a:t>Application</a:t>
            </a:r>
          </a:p>
        </p:txBody>
      </p:sp>
      <p:sp>
        <p:nvSpPr>
          <p:cNvPr id="16" name="Flowchart: RR1" descr=" 16"/>
          <p:cNvSpPr/>
          <p:nvPr/>
        </p:nvSpPr>
        <p:spPr bwMode="auto">
          <a:xfrm>
            <a:off x="358414" y="2792807"/>
            <a:ext cx="1003244" cy="891540"/>
          </a:xfrm>
          <a:prstGeom prst="flowChartMagneticDisk">
            <a:avLst/>
          </a:prstGeom>
          <a:solidFill>
            <a:schemeClr val="accent4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500" dirty="0">
                <a:solidFill>
                  <a:schemeClr val="tx1">
                    <a:alpha val="99000"/>
                  </a:schemeClr>
                </a:solidFill>
              </a:rPr>
              <a:t>Read Replica</a:t>
            </a:r>
          </a:p>
        </p:txBody>
      </p:sp>
      <p:sp>
        <p:nvSpPr>
          <p:cNvPr id="17" name="Flowchart: RR2" descr=" 17"/>
          <p:cNvSpPr/>
          <p:nvPr/>
        </p:nvSpPr>
        <p:spPr bwMode="auto">
          <a:xfrm>
            <a:off x="5481668" y="2792807"/>
            <a:ext cx="1003244" cy="891540"/>
          </a:xfrm>
          <a:prstGeom prst="flowChartMagneticDisk">
            <a:avLst/>
          </a:prstGeom>
          <a:solidFill>
            <a:schemeClr val="accent4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500" dirty="0">
                <a:solidFill>
                  <a:schemeClr val="tx1">
                    <a:alpha val="99000"/>
                  </a:schemeClr>
                </a:solidFill>
              </a:rPr>
              <a:t>Read Replica</a:t>
            </a:r>
          </a:p>
        </p:txBody>
      </p:sp>
      <p:sp>
        <p:nvSpPr>
          <p:cNvPr id="21" name="Flowchart: Primary" descr=" 21"/>
          <p:cNvSpPr/>
          <p:nvPr/>
        </p:nvSpPr>
        <p:spPr bwMode="auto">
          <a:xfrm>
            <a:off x="1885768" y="2792806"/>
            <a:ext cx="1003244" cy="891540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dirty="0" smtClean="0">
                <a:solidFill>
                  <a:schemeClr val="tx1">
                    <a:alpha val="99000"/>
                  </a:schemeClr>
                </a:solidFill>
              </a:rPr>
              <a:t>Primary</a:t>
            </a:r>
          </a:p>
        </p:txBody>
      </p:sp>
      <p:sp>
        <p:nvSpPr>
          <p:cNvPr id="29" name="TextBox 28" descr=" 29"/>
          <p:cNvSpPr txBox="1"/>
          <p:nvPr/>
        </p:nvSpPr>
        <p:spPr>
          <a:xfrm>
            <a:off x="1256954" y="4094180"/>
            <a:ext cx="1000386" cy="2204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en-US" dirty="0" smtClean="0"/>
              <a:t>AZ1</a:t>
            </a:r>
          </a:p>
        </p:txBody>
      </p:sp>
      <p:sp>
        <p:nvSpPr>
          <p:cNvPr id="30" name="TextBox 29" descr=" 30"/>
          <p:cNvSpPr txBox="1"/>
          <p:nvPr/>
        </p:nvSpPr>
        <p:spPr>
          <a:xfrm>
            <a:off x="4592095" y="4094180"/>
            <a:ext cx="1000386" cy="2204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en-US" dirty="0" smtClean="0"/>
              <a:t>AZ2</a:t>
            </a:r>
          </a:p>
        </p:txBody>
      </p:sp>
      <p:cxnSp>
        <p:nvCxnSpPr>
          <p:cNvPr id="42" name="Straight Arrow Connector 41" descr=" 42"/>
          <p:cNvCxnSpPr>
            <a:stCxn id="34" idx="2"/>
          </p:cNvCxnSpPr>
          <p:nvPr/>
        </p:nvCxnSpPr>
        <p:spPr>
          <a:xfrm flipH="1">
            <a:off x="2472744" y="1822684"/>
            <a:ext cx="2378681" cy="970122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Flowchart: App Box" descr=" 34"/>
          <p:cNvSpPr/>
          <p:nvPr/>
        </p:nvSpPr>
        <p:spPr bwMode="auto">
          <a:xfrm>
            <a:off x="4221182" y="1196891"/>
            <a:ext cx="1260486" cy="625793"/>
          </a:xfrm>
          <a:prstGeom prst="flowChartAlternateProcess">
            <a:avLst/>
          </a:prstGeom>
          <a:solidFill>
            <a:schemeClr val="accent3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700" dirty="0">
                <a:solidFill>
                  <a:schemeClr val="bg1">
                    <a:alpha val="99000"/>
                  </a:schemeClr>
                </a:solidFill>
              </a:rPr>
              <a:t>Application</a:t>
            </a:r>
          </a:p>
        </p:txBody>
      </p:sp>
      <p:sp>
        <p:nvSpPr>
          <p:cNvPr id="46" name="Curved Up Arrow 45" descr=" 46"/>
          <p:cNvSpPr/>
          <p:nvPr/>
        </p:nvSpPr>
        <p:spPr bwMode="auto">
          <a:xfrm>
            <a:off x="2365122" y="3684346"/>
            <a:ext cx="3712119" cy="406976"/>
          </a:xfrm>
          <a:prstGeom prst="curvedUpArrow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80000">
                <a:schemeClr val="tx2"/>
              </a:gs>
              <a:gs pos="100000">
                <a:schemeClr val="tx2"/>
              </a:gs>
            </a:gsLst>
          </a:gra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endParaRPr lang="en-US" sz="17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47" name="Curved Down Arrow 46" descr=" 47"/>
          <p:cNvSpPr/>
          <p:nvPr/>
        </p:nvSpPr>
        <p:spPr bwMode="auto">
          <a:xfrm rot="10800000">
            <a:off x="682282" y="3687205"/>
            <a:ext cx="1790462" cy="406976"/>
          </a:xfrm>
          <a:prstGeom prst="curvedDownArrow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80000">
                <a:schemeClr val="tx2"/>
              </a:gs>
              <a:gs pos="100000">
                <a:schemeClr val="tx2"/>
              </a:gs>
            </a:gsLst>
          </a:gra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endParaRPr lang="en-US" sz="17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22" name="Rounded Rectangle 21" descr=" 22"/>
          <p:cNvSpPr/>
          <p:nvPr/>
        </p:nvSpPr>
        <p:spPr bwMode="auto">
          <a:xfrm>
            <a:off x="6909515" y="1001068"/>
            <a:ext cx="1963914" cy="3467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1001">
            <a:schemeClr val="lt2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endParaRPr lang="en-US" sz="17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26" name="Flowchart: RR2" descr=" 26"/>
          <p:cNvSpPr/>
          <p:nvPr/>
        </p:nvSpPr>
        <p:spPr bwMode="auto">
          <a:xfrm>
            <a:off x="7459024" y="2792806"/>
            <a:ext cx="1003244" cy="891540"/>
          </a:xfrm>
          <a:prstGeom prst="flowChartMagneticDisk">
            <a:avLst/>
          </a:prstGeom>
          <a:solidFill>
            <a:schemeClr val="accent4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500" dirty="0">
                <a:solidFill>
                  <a:schemeClr val="tx1">
                    <a:alpha val="99000"/>
                  </a:schemeClr>
                </a:solidFill>
              </a:rPr>
              <a:t>Read Replica</a:t>
            </a:r>
          </a:p>
        </p:txBody>
      </p:sp>
      <p:cxnSp>
        <p:nvCxnSpPr>
          <p:cNvPr id="27" name="Elbow Connector 26" descr=" 28"/>
          <p:cNvCxnSpPr/>
          <p:nvPr/>
        </p:nvCxnSpPr>
        <p:spPr>
          <a:xfrm rot="16200000" flipH="1">
            <a:off x="7486164" y="2318324"/>
            <a:ext cx="947844" cy="1120"/>
          </a:xfrm>
          <a:prstGeom prst="bentConnector3">
            <a:avLst>
              <a:gd name="adj1" fmla="val 50000"/>
            </a:avLst>
          </a:prstGeom>
          <a:ln w="41275" cap="sq">
            <a:solidFill>
              <a:schemeClr val="accent2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App Box" descr=" 27"/>
          <p:cNvSpPr/>
          <p:nvPr/>
        </p:nvSpPr>
        <p:spPr bwMode="auto">
          <a:xfrm>
            <a:off x="7329283" y="1219169"/>
            <a:ext cx="1260486" cy="625793"/>
          </a:xfrm>
          <a:prstGeom prst="flowChartAlternateProcess">
            <a:avLst/>
          </a:prstGeom>
          <a:solidFill>
            <a:schemeClr val="accent3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700" dirty="0" smtClean="0">
                <a:solidFill>
                  <a:schemeClr val="bg1">
                    <a:alpha val="99000"/>
                  </a:schemeClr>
                </a:solidFill>
              </a:rPr>
              <a:t>Application</a:t>
            </a:r>
            <a:endParaRPr lang="en-US" sz="1700" dirty="0">
              <a:solidFill>
                <a:schemeClr val="bg1">
                  <a:alpha val="99000"/>
                </a:schemeClr>
              </a:solidFill>
            </a:endParaRPr>
          </a:p>
        </p:txBody>
      </p:sp>
      <p:sp>
        <p:nvSpPr>
          <p:cNvPr id="32" name="TextBox 31" descr=" 32"/>
          <p:cNvSpPr txBox="1"/>
          <p:nvPr/>
        </p:nvSpPr>
        <p:spPr>
          <a:xfrm>
            <a:off x="7461882" y="4091322"/>
            <a:ext cx="1000386" cy="2204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en-US" dirty="0" smtClean="0"/>
              <a:t>AZ3</a:t>
            </a:r>
          </a:p>
        </p:txBody>
      </p:sp>
      <p:sp>
        <p:nvSpPr>
          <p:cNvPr id="25" name="Flowchart: RR2" descr=" 31"/>
          <p:cNvSpPr/>
          <p:nvPr/>
        </p:nvSpPr>
        <p:spPr bwMode="auto">
          <a:xfrm>
            <a:off x="7457904" y="2800236"/>
            <a:ext cx="1003244" cy="891540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500" dirty="0" smtClean="0">
                <a:solidFill>
                  <a:schemeClr val="tx1">
                    <a:alpha val="99000"/>
                  </a:schemeClr>
                </a:solidFill>
              </a:rPr>
              <a:t>New Primary</a:t>
            </a:r>
            <a:endParaRPr lang="en-US" sz="1500" dirty="0">
              <a:solidFill>
                <a:schemeClr val="tx1">
                  <a:alpha val="99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674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 7"/>
          <p:cNvSpPr/>
          <p:nvPr/>
        </p:nvSpPr>
        <p:spPr>
          <a:xfrm>
            <a:off x="415318" y="1320301"/>
            <a:ext cx="5015553" cy="71650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 parameters </a:t>
            </a:r>
            <a:endParaRPr lang="en-US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240484" y="3267383"/>
            <a:ext cx="8458201" cy="1647632"/>
          </a:xfrm>
        </p:spPr>
        <p:txBody>
          <a:bodyPr/>
          <a:lstStyle/>
          <a:p>
            <a:pPr marL="342900" indent="-342900">
              <a:buChar char=" "/>
            </a:pPr>
            <a:r>
              <a:rPr lang="en-US" sz="2400" smtClean="0"/>
              <a:t>                        </a:t>
            </a:r>
            <a:endParaRPr lang="en-US" sz="2400" dirty="0" smtClean="0"/>
          </a:p>
          <a:p>
            <a:pPr marL="342900" indent="-342900">
              <a:buChar char=" "/>
            </a:pPr>
            <a:r>
              <a:rPr lang="en-US" sz="2400" smtClean="0"/>
              <a:t>                         </a:t>
            </a:r>
            <a:endParaRPr lang="en-US" sz="2400" dirty="0" smtClean="0"/>
          </a:p>
          <a:p>
            <a:pPr marL="342900" indent="-342900">
              <a:buChar char=" "/>
            </a:pPr>
            <a:r>
              <a:rPr lang="en-US" sz="2400" smtClean="0"/>
              <a:t>                           </a:t>
            </a:r>
            <a:endParaRPr lang="en-US" sz="2400" dirty="0" smtClean="0"/>
          </a:p>
          <a:p>
            <a:pPr marL="342900" indent="-342900">
              <a:buChar char=" "/>
            </a:pPr>
            <a:r>
              <a:rPr lang="en-US" sz="2400" smtClean="0"/>
              <a:t>                    </a:t>
            </a:r>
            <a:endParaRPr lang="en-US" sz="2400" dirty="0"/>
          </a:p>
        </p:txBody>
      </p:sp>
      <p:sp>
        <p:nvSpPr>
          <p:cNvPr id="4" name="Rectangle 3" descr=" 4"/>
          <p:cNvSpPr/>
          <p:nvPr/>
        </p:nvSpPr>
        <p:spPr>
          <a:xfrm>
            <a:off x="667802" y="1456776"/>
            <a:ext cx="914400" cy="18424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 - Foo</a:t>
            </a:r>
            <a:endParaRPr lang="en-US" dirty="0"/>
          </a:p>
        </p:txBody>
      </p:sp>
      <p:sp>
        <p:nvSpPr>
          <p:cNvPr id="8" name="TextBox 7" descr=" 8"/>
          <p:cNvSpPr txBox="1"/>
          <p:nvPr/>
        </p:nvSpPr>
        <p:spPr>
          <a:xfrm>
            <a:off x="1125002" y="101028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Source</a:t>
            </a:r>
          </a:p>
        </p:txBody>
      </p:sp>
      <p:sp>
        <p:nvSpPr>
          <p:cNvPr id="9" name="Rectangle 8" descr=" 9"/>
          <p:cNvSpPr/>
          <p:nvPr/>
        </p:nvSpPr>
        <p:spPr>
          <a:xfrm>
            <a:off x="1843784" y="2550874"/>
            <a:ext cx="5982269" cy="71650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 descr=" 10"/>
          <p:cNvSpPr/>
          <p:nvPr/>
        </p:nvSpPr>
        <p:spPr>
          <a:xfrm>
            <a:off x="2096268" y="2687349"/>
            <a:ext cx="914400" cy="18424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 - Foo</a:t>
            </a:r>
            <a:endParaRPr lang="en-US" dirty="0"/>
          </a:p>
        </p:txBody>
      </p:sp>
      <p:sp>
        <p:nvSpPr>
          <p:cNvPr id="13" name="TextBox 12" descr=" 13"/>
          <p:cNvSpPr txBox="1"/>
          <p:nvPr/>
        </p:nvSpPr>
        <p:spPr>
          <a:xfrm>
            <a:off x="2732645" y="2174054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Replica</a:t>
            </a:r>
          </a:p>
        </p:txBody>
      </p:sp>
    </p:spTree>
    <p:extLst>
      <p:ext uri="{BB962C8B-B14F-4D97-AF65-F5344CB8AC3E}">
        <p14:creationId xmlns:p14="http://schemas.microsoft.com/office/powerpoint/2010/main" val="215946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 7"/>
          <p:cNvSpPr/>
          <p:nvPr/>
        </p:nvSpPr>
        <p:spPr>
          <a:xfrm>
            <a:off x="415318" y="1320301"/>
            <a:ext cx="5015553" cy="71650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 parameters </a:t>
            </a:r>
            <a:endParaRPr lang="en-US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240484" y="3267383"/>
            <a:ext cx="8458201" cy="1647632"/>
          </a:xfrm>
        </p:spPr>
        <p:txBody>
          <a:bodyPr/>
          <a:lstStyle/>
          <a:p>
            <a:pPr marL="342900" indent="-342900">
              <a:buChar char=" "/>
            </a:pPr>
            <a:r>
              <a:rPr lang="en-US" sz="2400" smtClean="0"/>
              <a:t>                        </a:t>
            </a:r>
            <a:endParaRPr lang="en-US" sz="2400" dirty="0" smtClean="0"/>
          </a:p>
          <a:p>
            <a:pPr marL="342900" indent="-342900">
              <a:buChar char=" "/>
            </a:pPr>
            <a:r>
              <a:rPr lang="en-US" sz="2400" smtClean="0"/>
              <a:t>                         </a:t>
            </a:r>
            <a:endParaRPr lang="en-US" sz="2400" dirty="0" smtClean="0"/>
          </a:p>
          <a:p>
            <a:pPr marL="342900" indent="-342900">
              <a:buChar char=" "/>
            </a:pPr>
            <a:r>
              <a:rPr lang="en-US" sz="2400" smtClean="0"/>
              <a:t>                           </a:t>
            </a:r>
            <a:endParaRPr lang="en-US" sz="2400" dirty="0" smtClean="0"/>
          </a:p>
          <a:p>
            <a:pPr marL="342900" indent="-342900">
              <a:buChar char=" "/>
            </a:pPr>
            <a:r>
              <a:rPr lang="en-US" sz="2400" smtClean="0"/>
              <a:t>                    </a:t>
            </a:r>
            <a:endParaRPr lang="en-US" sz="2400" dirty="0"/>
          </a:p>
        </p:txBody>
      </p:sp>
      <p:sp>
        <p:nvSpPr>
          <p:cNvPr id="4" name="Rectangle 3" descr=" 4"/>
          <p:cNvSpPr/>
          <p:nvPr/>
        </p:nvSpPr>
        <p:spPr>
          <a:xfrm>
            <a:off x="667802" y="1456776"/>
            <a:ext cx="914400" cy="18424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 - Foo</a:t>
            </a:r>
            <a:endParaRPr lang="en-US" dirty="0"/>
          </a:p>
        </p:txBody>
      </p:sp>
      <p:sp>
        <p:nvSpPr>
          <p:cNvPr id="8" name="TextBox 7" descr=" 8"/>
          <p:cNvSpPr txBox="1"/>
          <p:nvPr/>
        </p:nvSpPr>
        <p:spPr>
          <a:xfrm>
            <a:off x="1125002" y="101028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Source</a:t>
            </a:r>
          </a:p>
        </p:txBody>
      </p:sp>
      <p:sp>
        <p:nvSpPr>
          <p:cNvPr id="9" name="Rectangle 8" descr=" 9"/>
          <p:cNvSpPr/>
          <p:nvPr/>
        </p:nvSpPr>
        <p:spPr>
          <a:xfrm>
            <a:off x="1843784" y="2550874"/>
            <a:ext cx="5982269" cy="71650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 descr=" 10"/>
          <p:cNvSpPr/>
          <p:nvPr/>
        </p:nvSpPr>
        <p:spPr>
          <a:xfrm>
            <a:off x="2096268" y="2687349"/>
            <a:ext cx="914400" cy="18424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 - Foo</a:t>
            </a:r>
            <a:endParaRPr lang="en-US" dirty="0"/>
          </a:p>
        </p:txBody>
      </p:sp>
      <p:sp>
        <p:nvSpPr>
          <p:cNvPr id="11" name="Select" descr=" 12"/>
          <p:cNvSpPr txBox="1"/>
          <p:nvPr/>
        </p:nvSpPr>
        <p:spPr>
          <a:xfrm>
            <a:off x="3010668" y="2610194"/>
            <a:ext cx="1648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Select * from t1</a:t>
            </a:r>
          </a:p>
        </p:txBody>
      </p:sp>
      <p:sp>
        <p:nvSpPr>
          <p:cNvPr id="13" name="TextBox 12" descr=" 13"/>
          <p:cNvSpPr txBox="1"/>
          <p:nvPr/>
        </p:nvSpPr>
        <p:spPr>
          <a:xfrm>
            <a:off x="2732645" y="2174054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Replica</a:t>
            </a:r>
          </a:p>
        </p:txBody>
      </p:sp>
    </p:spTree>
    <p:extLst>
      <p:ext uri="{BB962C8B-B14F-4D97-AF65-F5344CB8AC3E}">
        <p14:creationId xmlns:p14="http://schemas.microsoft.com/office/powerpoint/2010/main" val="4251863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 7"/>
          <p:cNvSpPr/>
          <p:nvPr/>
        </p:nvSpPr>
        <p:spPr>
          <a:xfrm>
            <a:off x="415318" y="1320301"/>
            <a:ext cx="5015553" cy="71650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 parameters </a:t>
            </a:r>
            <a:endParaRPr lang="en-US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240484" y="3267383"/>
            <a:ext cx="8458201" cy="1647632"/>
          </a:xfrm>
        </p:spPr>
        <p:txBody>
          <a:bodyPr/>
          <a:lstStyle/>
          <a:p>
            <a:pPr marL="342900" indent="-342900">
              <a:buChar char=" "/>
            </a:pPr>
            <a:r>
              <a:rPr lang="en-US" sz="2400" smtClean="0"/>
              <a:t>                        </a:t>
            </a:r>
            <a:endParaRPr lang="en-US" sz="2400" dirty="0" smtClean="0"/>
          </a:p>
          <a:p>
            <a:pPr marL="342900" indent="-342900">
              <a:buChar char=" "/>
            </a:pPr>
            <a:r>
              <a:rPr lang="en-US" sz="2400" smtClean="0"/>
              <a:t>                         </a:t>
            </a:r>
            <a:endParaRPr lang="en-US" sz="2400" dirty="0" smtClean="0"/>
          </a:p>
          <a:p>
            <a:pPr marL="342900" indent="-342900">
              <a:buChar char=" "/>
            </a:pPr>
            <a:r>
              <a:rPr lang="en-US" sz="2400" smtClean="0"/>
              <a:t>                           </a:t>
            </a:r>
            <a:endParaRPr lang="en-US" sz="2400" dirty="0" smtClean="0"/>
          </a:p>
          <a:p>
            <a:pPr marL="342900" indent="-342900">
              <a:buChar char=" "/>
            </a:pPr>
            <a:r>
              <a:rPr lang="en-US" sz="2400" smtClean="0"/>
              <a:t>                    </a:t>
            </a:r>
            <a:endParaRPr lang="en-US" sz="2400" dirty="0"/>
          </a:p>
        </p:txBody>
      </p:sp>
      <p:sp>
        <p:nvSpPr>
          <p:cNvPr id="4" name="Rectangle 3" descr=" 4"/>
          <p:cNvSpPr/>
          <p:nvPr/>
        </p:nvSpPr>
        <p:spPr>
          <a:xfrm>
            <a:off x="667802" y="1456776"/>
            <a:ext cx="914400" cy="18424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 - Foo</a:t>
            </a:r>
            <a:endParaRPr lang="en-US" dirty="0"/>
          </a:p>
        </p:txBody>
      </p:sp>
      <p:sp>
        <p:nvSpPr>
          <p:cNvPr id="12" name="Update" descr=" 6"/>
          <p:cNvSpPr txBox="1"/>
          <p:nvPr/>
        </p:nvSpPr>
        <p:spPr>
          <a:xfrm>
            <a:off x="1582202" y="1379621"/>
            <a:ext cx="3569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u</a:t>
            </a: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pdate t1 set </a:t>
            </a:r>
            <a:r>
              <a:rPr lang="en-US" sz="1600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ttext</a:t>
            </a: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=‘Bar’ where </a:t>
            </a:r>
            <a:r>
              <a:rPr lang="en-US" sz="1600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pk</a:t>
            </a: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=‘A’</a:t>
            </a:r>
          </a:p>
        </p:txBody>
      </p:sp>
      <p:sp>
        <p:nvSpPr>
          <p:cNvPr id="8" name="TextBox 7" descr=" 8"/>
          <p:cNvSpPr txBox="1"/>
          <p:nvPr/>
        </p:nvSpPr>
        <p:spPr>
          <a:xfrm>
            <a:off x="1125002" y="101028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Source</a:t>
            </a:r>
          </a:p>
        </p:txBody>
      </p:sp>
      <p:sp>
        <p:nvSpPr>
          <p:cNvPr id="9" name="Rectangle 8" descr=" 9"/>
          <p:cNvSpPr/>
          <p:nvPr/>
        </p:nvSpPr>
        <p:spPr>
          <a:xfrm>
            <a:off x="1843784" y="2550874"/>
            <a:ext cx="5982269" cy="71650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 descr=" 10"/>
          <p:cNvSpPr/>
          <p:nvPr/>
        </p:nvSpPr>
        <p:spPr>
          <a:xfrm>
            <a:off x="2096268" y="2687349"/>
            <a:ext cx="914400" cy="18424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 - Foo</a:t>
            </a:r>
            <a:endParaRPr lang="en-US" dirty="0"/>
          </a:p>
        </p:txBody>
      </p:sp>
      <p:sp>
        <p:nvSpPr>
          <p:cNvPr id="11" name="Select" descr=" 12"/>
          <p:cNvSpPr txBox="1"/>
          <p:nvPr/>
        </p:nvSpPr>
        <p:spPr>
          <a:xfrm>
            <a:off x="3010668" y="2610194"/>
            <a:ext cx="1648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Select * from t1</a:t>
            </a:r>
          </a:p>
        </p:txBody>
      </p:sp>
      <p:sp>
        <p:nvSpPr>
          <p:cNvPr id="13" name="TextBox 12" descr=" 13"/>
          <p:cNvSpPr txBox="1"/>
          <p:nvPr/>
        </p:nvSpPr>
        <p:spPr>
          <a:xfrm>
            <a:off x="2732645" y="2174054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Replica</a:t>
            </a:r>
          </a:p>
        </p:txBody>
      </p:sp>
    </p:spTree>
    <p:extLst>
      <p:ext uri="{BB962C8B-B14F-4D97-AF65-F5344CB8AC3E}">
        <p14:creationId xmlns:p14="http://schemas.microsoft.com/office/powerpoint/2010/main" val="2610810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 7"/>
          <p:cNvSpPr/>
          <p:nvPr/>
        </p:nvSpPr>
        <p:spPr>
          <a:xfrm>
            <a:off x="415318" y="1320301"/>
            <a:ext cx="5015553" cy="71650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 parameters </a:t>
            </a:r>
            <a:endParaRPr lang="en-US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240484" y="3267383"/>
            <a:ext cx="8458201" cy="1647632"/>
          </a:xfrm>
        </p:spPr>
        <p:txBody>
          <a:bodyPr/>
          <a:lstStyle/>
          <a:p>
            <a:pPr marL="342900" indent="-342900">
              <a:buChar char=" "/>
            </a:pPr>
            <a:r>
              <a:rPr lang="en-US" sz="2400" smtClean="0"/>
              <a:t>                        </a:t>
            </a:r>
            <a:endParaRPr lang="en-US" sz="2400" dirty="0" smtClean="0"/>
          </a:p>
          <a:p>
            <a:pPr marL="342900" indent="-342900">
              <a:buChar char=" "/>
            </a:pPr>
            <a:r>
              <a:rPr lang="en-US" sz="2400" smtClean="0"/>
              <a:t>                         </a:t>
            </a:r>
            <a:endParaRPr lang="en-US" sz="2400" dirty="0" smtClean="0"/>
          </a:p>
          <a:p>
            <a:pPr marL="342900" indent="-342900">
              <a:buChar char=" "/>
            </a:pPr>
            <a:r>
              <a:rPr lang="en-US" sz="2400" smtClean="0"/>
              <a:t>                           </a:t>
            </a:r>
            <a:endParaRPr lang="en-US" sz="2400" dirty="0" smtClean="0"/>
          </a:p>
          <a:p>
            <a:pPr marL="342900" indent="-342900">
              <a:buChar char=" "/>
            </a:pPr>
            <a:r>
              <a:rPr lang="en-US" sz="2400" smtClean="0"/>
              <a:t>                    </a:t>
            </a:r>
            <a:endParaRPr lang="en-US" sz="2400" dirty="0"/>
          </a:p>
        </p:txBody>
      </p:sp>
      <p:sp>
        <p:nvSpPr>
          <p:cNvPr id="4" name="Rectangle 3" descr=" 4"/>
          <p:cNvSpPr/>
          <p:nvPr/>
        </p:nvSpPr>
        <p:spPr>
          <a:xfrm>
            <a:off x="667802" y="1456776"/>
            <a:ext cx="914400" cy="18424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 - Foo</a:t>
            </a:r>
            <a:endParaRPr lang="en-US" dirty="0"/>
          </a:p>
        </p:txBody>
      </p:sp>
      <p:sp>
        <p:nvSpPr>
          <p:cNvPr id="14" name="Rectangle 13" descr=" 5"/>
          <p:cNvSpPr/>
          <p:nvPr/>
        </p:nvSpPr>
        <p:spPr>
          <a:xfrm>
            <a:off x="667802" y="1641021"/>
            <a:ext cx="914400" cy="18424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A- Bar</a:t>
            </a:r>
            <a:endParaRPr lang="en-US" sz="1400" dirty="0"/>
          </a:p>
        </p:txBody>
      </p:sp>
      <p:sp>
        <p:nvSpPr>
          <p:cNvPr id="12" name="Update" descr=" 6"/>
          <p:cNvSpPr txBox="1"/>
          <p:nvPr/>
        </p:nvSpPr>
        <p:spPr>
          <a:xfrm>
            <a:off x="1582202" y="1379621"/>
            <a:ext cx="3569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u</a:t>
            </a: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pdate t1 set </a:t>
            </a:r>
            <a:r>
              <a:rPr lang="en-US" sz="1600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ttext</a:t>
            </a: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=‘Bar’ where </a:t>
            </a:r>
            <a:r>
              <a:rPr lang="en-US" sz="1600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pk</a:t>
            </a: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=‘A’</a:t>
            </a:r>
          </a:p>
        </p:txBody>
      </p:sp>
      <p:sp>
        <p:nvSpPr>
          <p:cNvPr id="8" name="TextBox 7" descr=" 8"/>
          <p:cNvSpPr txBox="1"/>
          <p:nvPr/>
        </p:nvSpPr>
        <p:spPr>
          <a:xfrm>
            <a:off x="1125002" y="101028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Source</a:t>
            </a:r>
          </a:p>
        </p:txBody>
      </p:sp>
      <p:sp>
        <p:nvSpPr>
          <p:cNvPr id="9" name="Rectangle 8" descr=" 9"/>
          <p:cNvSpPr/>
          <p:nvPr/>
        </p:nvSpPr>
        <p:spPr>
          <a:xfrm>
            <a:off x="1843784" y="2550874"/>
            <a:ext cx="5982269" cy="71650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 descr=" 10"/>
          <p:cNvSpPr/>
          <p:nvPr/>
        </p:nvSpPr>
        <p:spPr>
          <a:xfrm>
            <a:off x="2096268" y="2687349"/>
            <a:ext cx="914400" cy="18424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 - Foo</a:t>
            </a:r>
            <a:endParaRPr lang="en-US" dirty="0"/>
          </a:p>
        </p:txBody>
      </p:sp>
      <p:sp>
        <p:nvSpPr>
          <p:cNvPr id="11" name="Select" descr=" 12"/>
          <p:cNvSpPr txBox="1"/>
          <p:nvPr/>
        </p:nvSpPr>
        <p:spPr>
          <a:xfrm>
            <a:off x="3010668" y="2610194"/>
            <a:ext cx="1648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Select * from t1</a:t>
            </a:r>
          </a:p>
        </p:txBody>
      </p:sp>
      <p:sp>
        <p:nvSpPr>
          <p:cNvPr id="13" name="TextBox 12" descr=" 13"/>
          <p:cNvSpPr txBox="1"/>
          <p:nvPr/>
        </p:nvSpPr>
        <p:spPr>
          <a:xfrm>
            <a:off x="2732645" y="2174054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Replica</a:t>
            </a:r>
          </a:p>
        </p:txBody>
      </p:sp>
    </p:spTree>
    <p:extLst>
      <p:ext uri="{BB962C8B-B14F-4D97-AF65-F5344CB8AC3E}">
        <p14:creationId xmlns:p14="http://schemas.microsoft.com/office/powerpoint/2010/main" val="2228978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 7"/>
          <p:cNvSpPr/>
          <p:nvPr/>
        </p:nvSpPr>
        <p:spPr>
          <a:xfrm>
            <a:off x="415318" y="1320301"/>
            <a:ext cx="5015553" cy="71650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 parameters </a:t>
            </a:r>
            <a:endParaRPr lang="en-US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240484" y="3267383"/>
            <a:ext cx="8458201" cy="1647632"/>
          </a:xfrm>
        </p:spPr>
        <p:txBody>
          <a:bodyPr/>
          <a:lstStyle/>
          <a:p>
            <a:pPr marL="342900" indent="-342900">
              <a:buChar char=" "/>
            </a:pPr>
            <a:r>
              <a:rPr lang="en-US" sz="2400" smtClean="0"/>
              <a:t>                        </a:t>
            </a:r>
            <a:endParaRPr lang="en-US" sz="2400" dirty="0" smtClean="0"/>
          </a:p>
          <a:p>
            <a:pPr marL="342900" indent="-342900">
              <a:buChar char=" "/>
            </a:pPr>
            <a:r>
              <a:rPr lang="en-US" sz="2400" smtClean="0"/>
              <a:t>                         </a:t>
            </a:r>
            <a:endParaRPr lang="en-US" sz="2400" dirty="0" smtClean="0"/>
          </a:p>
          <a:p>
            <a:pPr marL="342900" indent="-342900">
              <a:buChar char=" "/>
            </a:pPr>
            <a:r>
              <a:rPr lang="en-US" sz="2400" smtClean="0"/>
              <a:t>                           </a:t>
            </a:r>
            <a:endParaRPr lang="en-US" sz="2400" dirty="0" smtClean="0"/>
          </a:p>
          <a:p>
            <a:pPr marL="342900" indent="-342900">
              <a:buChar char=" "/>
            </a:pPr>
            <a:r>
              <a:rPr lang="en-US" sz="2400" smtClean="0"/>
              <a:t>                    </a:t>
            </a:r>
            <a:endParaRPr lang="en-US" sz="2400" dirty="0"/>
          </a:p>
        </p:txBody>
      </p:sp>
      <p:sp>
        <p:nvSpPr>
          <p:cNvPr id="4" name="Rectangle 3" descr=" 4"/>
          <p:cNvSpPr/>
          <p:nvPr/>
        </p:nvSpPr>
        <p:spPr>
          <a:xfrm>
            <a:off x="667802" y="1456776"/>
            <a:ext cx="914400" cy="18424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 - Foo</a:t>
            </a:r>
            <a:endParaRPr lang="en-US" dirty="0"/>
          </a:p>
        </p:txBody>
      </p:sp>
      <p:sp>
        <p:nvSpPr>
          <p:cNvPr id="14" name="Rectangle 13" descr=" 5"/>
          <p:cNvSpPr/>
          <p:nvPr/>
        </p:nvSpPr>
        <p:spPr>
          <a:xfrm>
            <a:off x="667802" y="1641021"/>
            <a:ext cx="914400" cy="18424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A- Bar</a:t>
            </a:r>
            <a:endParaRPr lang="en-US" sz="1400" dirty="0"/>
          </a:p>
        </p:txBody>
      </p:sp>
      <p:sp>
        <p:nvSpPr>
          <p:cNvPr id="12" name="Update" descr=" 6"/>
          <p:cNvSpPr txBox="1"/>
          <p:nvPr/>
        </p:nvSpPr>
        <p:spPr>
          <a:xfrm>
            <a:off x="1582202" y="1379621"/>
            <a:ext cx="3569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u</a:t>
            </a: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pdate t1 set </a:t>
            </a:r>
            <a:r>
              <a:rPr lang="en-US" sz="1600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ttext</a:t>
            </a: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=‘Bar’ where </a:t>
            </a:r>
            <a:r>
              <a:rPr lang="en-US" sz="1600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pk</a:t>
            </a: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=‘A’</a:t>
            </a:r>
          </a:p>
        </p:txBody>
      </p:sp>
      <p:sp>
        <p:nvSpPr>
          <p:cNvPr id="8" name="TextBox 7" descr=" 8"/>
          <p:cNvSpPr txBox="1"/>
          <p:nvPr/>
        </p:nvSpPr>
        <p:spPr>
          <a:xfrm>
            <a:off x="1125002" y="101028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Source</a:t>
            </a:r>
          </a:p>
        </p:txBody>
      </p:sp>
      <p:sp>
        <p:nvSpPr>
          <p:cNvPr id="9" name="Rectangle 8" descr=" 9"/>
          <p:cNvSpPr/>
          <p:nvPr/>
        </p:nvSpPr>
        <p:spPr>
          <a:xfrm>
            <a:off x="1843784" y="2550874"/>
            <a:ext cx="5982269" cy="71650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 descr=" 10"/>
          <p:cNvSpPr/>
          <p:nvPr/>
        </p:nvSpPr>
        <p:spPr>
          <a:xfrm>
            <a:off x="2096268" y="2687349"/>
            <a:ext cx="914400" cy="18424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 - Foo</a:t>
            </a:r>
            <a:endParaRPr lang="en-US" dirty="0"/>
          </a:p>
        </p:txBody>
      </p:sp>
      <p:sp>
        <p:nvSpPr>
          <p:cNvPr id="11" name="Select" descr=" 12"/>
          <p:cNvSpPr txBox="1"/>
          <p:nvPr/>
        </p:nvSpPr>
        <p:spPr>
          <a:xfrm>
            <a:off x="3010668" y="2610194"/>
            <a:ext cx="1648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Select * from t1</a:t>
            </a:r>
          </a:p>
        </p:txBody>
      </p:sp>
      <p:sp>
        <p:nvSpPr>
          <p:cNvPr id="13" name="TextBox 12" descr=" 13"/>
          <p:cNvSpPr txBox="1"/>
          <p:nvPr/>
        </p:nvSpPr>
        <p:spPr>
          <a:xfrm>
            <a:off x="2732645" y="2174054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Replica</a:t>
            </a:r>
          </a:p>
        </p:txBody>
      </p:sp>
      <p:cxnSp>
        <p:nvCxnSpPr>
          <p:cNvPr id="15" name="Straight Arrow Connector 14" descr=" 15"/>
          <p:cNvCxnSpPr/>
          <p:nvPr/>
        </p:nvCxnSpPr>
        <p:spPr>
          <a:xfrm>
            <a:off x="1125002" y="1825266"/>
            <a:ext cx="971266" cy="1138451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71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 7"/>
          <p:cNvSpPr/>
          <p:nvPr/>
        </p:nvSpPr>
        <p:spPr>
          <a:xfrm>
            <a:off x="415318" y="1320301"/>
            <a:ext cx="5015553" cy="71650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 parameters </a:t>
            </a:r>
            <a:endParaRPr lang="en-US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240484" y="3267383"/>
            <a:ext cx="8458201" cy="1647632"/>
          </a:xfrm>
        </p:spPr>
        <p:txBody>
          <a:bodyPr/>
          <a:lstStyle/>
          <a:p>
            <a:pPr marL="342900" indent="-342900">
              <a:buChar char=" "/>
            </a:pPr>
            <a:r>
              <a:rPr lang="en-US" sz="2400" smtClean="0"/>
              <a:t>                        </a:t>
            </a:r>
            <a:endParaRPr lang="en-US" sz="2400" dirty="0" smtClean="0"/>
          </a:p>
          <a:p>
            <a:pPr marL="342900" indent="-342900">
              <a:buChar char=" "/>
            </a:pPr>
            <a:r>
              <a:rPr lang="en-US" sz="2400" smtClean="0"/>
              <a:t>                         </a:t>
            </a:r>
            <a:endParaRPr lang="en-US" sz="2400" dirty="0" smtClean="0"/>
          </a:p>
          <a:p>
            <a:pPr marL="342900" indent="-342900">
              <a:buChar char=" "/>
            </a:pPr>
            <a:r>
              <a:rPr lang="en-US" sz="2400" smtClean="0"/>
              <a:t>                           </a:t>
            </a:r>
            <a:endParaRPr lang="en-US" sz="2400" dirty="0" smtClean="0"/>
          </a:p>
          <a:p>
            <a:pPr marL="342900" indent="-342900">
              <a:buChar char=" "/>
            </a:pPr>
            <a:r>
              <a:rPr lang="en-US" sz="2400" smtClean="0"/>
              <a:t>                    </a:t>
            </a:r>
            <a:endParaRPr lang="en-US" sz="2400" dirty="0"/>
          </a:p>
        </p:txBody>
      </p:sp>
      <p:sp>
        <p:nvSpPr>
          <p:cNvPr id="4" name="Rectangle 3" descr=" 4"/>
          <p:cNvSpPr/>
          <p:nvPr/>
        </p:nvSpPr>
        <p:spPr>
          <a:xfrm>
            <a:off x="667802" y="1456776"/>
            <a:ext cx="914400" cy="18424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 - Foo</a:t>
            </a:r>
            <a:endParaRPr lang="en-US" dirty="0"/>
          </a:p>
        </p:txBody>
      </p:sp>
      <p:sp>
        <p:nvSpPr>
          <p:cNvPr id="14" name="Rectangle 13" descr=" 5"/>
          <p:cNvSpPr/>
          <p:nvPr/>
        </p:nvSpPr>
        <p:spPr>
          <a:xfrm>
            <a:off x="667802" y="1641021"/>
            <a:ext cx="914400" cy="18424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A- Bar</a:t>
            </a:r>
            <a:endParaRPr lang="en-US" sz="1400" dirty="0"/>
          </a:p>
        </p:txBody>
      </p:sp>
      <p:sp>
        <p:nvSpPr>
          <p:cNvPr id="12" name="Update" descr=" 6"/>
          <p:cNvSpPr txBox="1"/>
          <p:nvPr/>
        </p:nvSpPr>
        <p:spPr>
          <a:xfrm>
            <a:off x="1582202" y="1379621"/>
            <a:ext cx="3569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u</a:t>
            </a: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pdate t1 set </a:t>
            </a:r>
            <a:r>
              <a:rPr lang="en-US" sz="1600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ttext</a:t>
            </a: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=‘Bar’ where </a:t>
            </a:r>
            <a:r>
              <a:rPr lang="en-US" sz="1600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pk</a:t>
            </a: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=‘A’</a:t>
            </a:r>
          </a:p>
        </p:txBody>
      </p:sp>
      <p:sp>
        <p:nvSpPr>
          <p:cNvPr id="8" name="TextBox 7" descr=" 8"/>
          <p:cNvSpPr txBox="1"/>
          <p:nvPr/>
        </p:nvSpPr>
        <p:spPr>
          <a:xfrm>
            <a:off x="1125002" y="101028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Source</a:t>
            </a:r>
          </a:p>
        </p:txBody>
      </p:sp>
      <p:sp>
        <p:nvSpPr>
          <p:cNvPr id="9" name="Rectangle 8" descr=" 9"/>
          <p:cNvSpPr/>
          <p:nvPr/>
        </p:nvSpPr>
        <p:spPr>
          <a:xfrm>
            <a:off x="1843784" y="2550874"/>
            <a:ext cx="5982269" cy="71650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 descr=" 10"/>
          <p:cNvSpPr/>
          <p:nvPr/>
        </p:nvSpPr>
        <p:spPr>
          <a:xfrm>
            <a:off x="2096268" y="2687349"/>
            <a:ext cx="914400" cy="18424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 - Foo</a:t>
            </a:r>
            <a:endParaRPr lang="en-US" dirty="0"/>
          </a:p>
        </p:txBody>
      </p:sp>
      <p:sp>
        <p:nvSpPr>
          <p:cNvPr id="16" name="Rectangle 15" descr=" 11"/>
          <p:cNvSpPr/>
          <p:nvPr/>
        </p:nvSpPr>
        <p:spPr>
          <a:xfrm>
            <a:off x="2096268" y="2871594"/>
            <a:ext cx="914400" cy="18424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A- Bar</a:t>
            </a:r>
            <a:endParaRPr lang="en-US" sz="1400" dirty="0"/>
          </a:p>
        </p:txBody>
      </p:sp>
      <p:sp>
        <p:nvSpPr>
          <p:cNvPr id="11" name="Select" descr=" 12"/>
          <p:cNvSpPr txBox="1"/>
          <p:nvPr/>
        </p:nvSpPr>
        <p:spPr>
          <a:xfrm>
            <a:off x="3010668" y="2610194"/>
            <a:ext cx="1648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Select * from t1</a:t>
            </a:r>
          </a:p>
        </p:txBody>
      </p:sp>
      <p:sp>
        <p:nvSpPr>
          <p:cNvPr id="13" name="TextBox 12" descr=" 13"/>
          <p:cNvSpPr txBox="1"/>
          <p:nvPr/>
        </p:nvSpPr>
        <p:spPr>
          <a:xfrm>
            <a:off x="2732645" y="2174054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Replica</a:t>
            </a:r>
          </a:p>
        </p:txBody>
      </p:sp>
      <p:cxnSp>
        <p:nvCxnSpPr>
          <p:cNvPr id="15" name="Straight Arrow Connector 14" descr=" 15"/>
          <p:cNvCxnSpPr/>
          <p:nvPr/>
        </p:nvCxnSpPr>
        <p:spPr>
          <a:xfrm>
            <a:off x="1125002" y="1825266"/>
            <a:ext cx="971266" cy="1138451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869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 7"/>
          <p:cNvSpPr/>
          <p:nvPr/>
        </p:nvSpPr>
        <p:spPr>
          <a:xfrm>
            <a:off x="415318" y="1320301"/>
            <a:ext cx="5015553" cy="71650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 parameters </a:t>
            </a:r>
            <a:endParaRPr lang="en-US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240484" y="3267383"/>
            <a:ext cx="8458201" cy="1647632"/>
          </a:xfrm>
        </p:spPr>
        <p:txBody>
          <a:bodyPr/>
          <a:lstStyle/>
          <a:p>
            <a:pPr marL="342900" indent="-342900">
              <a:buChar char=" "/>
            </a:pPr>
            <a:r>
              <a:rPr lang="en-US" sz="2400" smtClean="0"/>
              <a:t>                        </a:t>
            </a:r>
            <a:endParaRPr lang="en-US" sz="2400" dirty="0" smtClean="0"/>
          </a:p>
          <a:p>
            <a:pPr marL="342900" indent="-342900">
              <a:buChar char=" "/>
            </a:pPr>
            <a:r>
              <a:rPr lang="en-US" sz="2400" smtClean="0"/>
              <a:t>                         </a:t>
            </a:r>
            <a:endParaRPr lang="en-US" sz="2400" dirty="0" smtClean="0"/>
          </a:p>
          <a:p>
            <a:pPr marL="342900" indent="-342900">
              <a:buChar char=" "/>
            </a:pPr>
            <a:r>
              <a:rPr lang="en-US" sz="2400" smtClean="0"/>
              <a:t>                           </a:t>
            </a:r>
            <a:endParaRPr lang="en-US" sz="2400" dirty="0" smtClean="0"/>
          </a:p>
          <a:p>
            <a:pPr marL="342900" indent="-342900">
              <a:buChar char=" "/>
            </a:pPr>
            <a:r>
              <a:rPr lang="en-US" sz="2400" smtClean="0"/>
              <a:t>                    </a:t>
            </a:r>
            <a:endParaRPr lang="en-US" sz="2400" dirty="0"/>
          </a:p>
        </p:txBody>
      </p:sp>
      <p:sp>
        <p:nvSpPr>
          <p:cNvPr id="4" name="Rectangle 3" descr=" 4"/>
          <p:cNvSpPr/>
          <p:nvPr/>
        </p:nvSpPr>
        <p:spPr>
          <a:xfrm>
            <a:off x="667802" y="1456776"/>
            <a:ext cx="914400" cy="18424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 - Foo</a:t>
            </a:r>
            <a:endParaRPr lang="en-US" dirty="0"/>
          </a:p>
        </p:txBody>
      </p:sp>
      <p:sp>
        <p:nvSpPr>
          <p:cNvPr id="14" name="Rectangle 13" descr=" 5"/>
          <p:cNvSpPr/>
          <p:nvPr/>
        </p:nvSpPr>
        <p:spPr>
          <a:xfrm>
            <a:off x="667802" y="1641021"/>
            <a:ext cx="914400" cy="18424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A- Bar</a:t>
            </a:r>
            <a:endParaRPr lang="en-US" sz="1400" dirty="0"/>
          </a:p>
        </p:txBody>
      </p:sp>
      <p:sp>
        <p:nvSpPr>
          <p:cNvPr id="12" name="Update" descr=" 6"/>
          <p:cNvSpPr txBox="1"/>
          <p:nvPr/>
        </p:nvSpPr>
        <p:spPr>
          <a:xfrm>
            <a:off x="1582202" y="1379621"/>
            <a:ext cx="3569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u</a:t>
            </a: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pdate t1 set </a:t>
            </a:r>
            <a:r>
              <a:rPr lang="en-US" sz="1600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ttext</a:t>
            </a: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=‘Bar’ where </a:t>
            </a:r>
            <a:r>
              <a:rPr lang="en-US" sz="1600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pk</a:t>
            </a: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=‘A’</a:t>
            </a:r>
          </a:p>
        </p:txBody>
      </p:sp>
      <p:sp>
        <p:nvSpPr>
          <p:cNvPr id="8" name="TextBox 7" descr=" 8"/>
          <p:cNvSpPr txBox="1"/>
          <p:nvPr/>
        </p:nvSpPr>
        <p:spPr>
          <a:xfrm>
            <a:off x="1125002" y="101028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Source</a:t>
            </a:r>
          </a:p>
        </p:txBody>
      </p:sp>
      <p:sp>
        <p:nvSpPr>
          <p:cNvPr id="9" name="Rectangle 8" descr=" 9"/>
          <p:cNvSpPr/>
          <p:nvPr/>
        </p:nvSpPr>
        <p:spPr>
          <a:xfrm>
            <a:off x="1843784" y="2550874"/>
            <a:ext cx="5982269" cy="71650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 descr=" 10"/>
          <p:cNvSpPr/>
          <p:nvPr/>
        </p:nvSpPr>
        <p:spPr>
          <a:xfrm>
            <a:off x="2096268" y="2687349"/>
            <a:ext cx="914400" cy="18424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 - Foo</a:t>
            </a:r>
            <a:endParaRPr lang="en-US" dirty="0"/>
          </a:p>
        </p:txBody>
      </p:sp>
      <p:sp>
        <p:nvSpPr>
          <p:cNvPr id="16" name="Rectangle 15" descr=" 11"/>
          <p:cNvSpPr/>
          <p:nvPr/>
        </p:nvSpPr>
        <p:spPr>
          <a:xfrm>
            <a:off x="2096268" y="2871594"/>
            <a:ext cx="914400" cy="18424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A- Bar</a:t>
            </a:r>
            <a:endParaRPr lang="en-US" sz="1400" dirty="0"/>
          </a:p>
        </p:txBody>
      </p:sp>
      <p:sp>
        <p:nvSpPr>
          <p:cNvPr id="11" name="Select" descr=" 12"/>
          <p:cNvSpPr txBox="1"/>
          <p:nvPr/>
        </p:nvSpPr>
        <p:spPr>
          <a:xfrm>
            <a:off x="3010668" y="2610194"/>
            <a:ext cx="1648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Select * from t1</a:t>
            </a:r>
          </a:p>
        </p:txBody>
      </p:sp>
      <p:sp>
        <p:nvSpPr>
          <p:cNvPr id="13" name="TextBox 12" descr=" 13"/>
          <p:cNvSpPr txBox="1"/>
          <p:nvPr/>
        </p:nvSpPr>
        <p:spPr>
          <a:xfrm>
            <a:off x="2732645" y="2174054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Replica</a:t>
            </a:r>
          </a:p>
        </p:txBody>
      </p:sp>
      <p:cxnSp>
        <p:nvCxnSpPr>
          <p:cNvPr id="15" name="Straight Arrow Connector 14" descr=" 15"/>
          <p:cNvCxnSpPr/>
          <p:nvPr/>
        </p:nvCxnSpPr>
        <p:spPr>
          <a:xfrm>
            <a:off x="1125002" y="1825266"/>
            <a:ext cx="971266" cy="1138451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Update" descr=" 16"/>
          <p:cNvSpPr txBox="1"/>
          <p:nvPr/>
        </p:nvSpPr>
        <p:spPr>
          <a:xfrm>
            <a:off x="1582202" y="1678555"/>
            <a:ext cx="1150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vacuum t1</a:t>
            </a:r>
          </a:p>
        </p:txBody>
      </p:sp>
    </p:spTree>
    <p:extLst>
      <p:ext uri="{BB962C8B-B14F-4D97-AF65-F5344CB8AC3E}">
        <p14:creationId xmlns:p14="http://schemas.microsoft.com/office/powerpoint/2010/main" val="3680518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max_connections</a:t>
            </a:r>
            <a:endParaRPr lang="en-US" dirty="0"/>
          </a:p>
        </p:txBody>
      </p:sp>
      <p:graphicFrame>
        <p:nvGraphicFramePr>
          <p:cNvPr id="5" name="Chart 4" descr="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6684997"/>
              </p:ext>
            </p:extLst>
          </p:nvPr>
        </p:nvGraphicFramePr>
        <p:xfrm>
          <a:off x="809624" y="688769"/>
          <a:ext cx="7524751" cy="4346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4" name="Straight Connector 3" descr=" 4"/>
          <p:cNvCxnSpPr/>
          <p:nvPr/>
        </p:nvCxnSpPr>
        <p:spPr>
          <a:xfrm>
            <a:off x="1531917" y="2422566"/>
            <a:ext cx="673330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737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 7"/>
          <p:cNvSpPr/>
          <p:nvPr/>
        </p:nvSpPr>
        <p:spPr>
          <a:xfrm>
            <a:off x="415318" y="1320301"/>
            <a:ext cx="5015553" cy="71650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 parameters </a:t>
            </a:r>
            <a:endParaRPr lang="en-US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240484" y="3267383"/>
            <a:ext cx="8458201" cy="1647632"/>
          </a:xfrm>
        </p:spPr>
        <p:txBody>
          <a:bodyPr/>
          <a:lstStyle/>
          <a:p>
            <a:pPr marL="342900" indent="-342900">
              <a:buChar char=" "/>
            </a:pPr>
            <a:r>
              <a:rPr lang="en-US" sz="2400" smtClean="0"/>
              <a:t>                        </a:t>
            </a:r>
            <a:endParaRPr lang="en-US" sz="2400" dirty="0" smtClean="0"/>
          </a:p>
          <a:p>
            <a:pPr marL="342900" indent="-342900">
              <a:buChar char=" "/>
            </a:pPr>
            <a:r>
              <a:rPr lang="en-US" sz="2400" smtClean="0"/>
              <a:t>                         </a:t>
            </a:r>
            <a:endParaRPr lang="en-US" sz="2400" dirty="0" smtClean="0"/>
          </a:p>
          <a:p>
            <a:pPr marL="342900" indent="-342900">
              <a:buChar char=" "/>
            </a:pPr>
            <a:r>
              <a:rPr lang="en-US" sz="2400" smtClean="0"/>
              <a:t>                           </a:t>
            </a:r>
            <a:endParaRPr lang="en-US" sz="2400" dirty="0" smtClean="0"/>
          </a:p>
          <a:p>
            <a:pPr marL="342900" indent="-342900">
              <a:buChar char=" "/>
            </a:pPr>
            <a:r>
              <a:rPr lang="en-US" sz="2400" smtClean="0"/>
              <a:t>                    </a:t>
            </a:r>
            <a:endParaRPr lang="en-US" sz="2400" dirty="0"/>
          </a:p>
        </p:txBody>
      </p:sp>
      <p:sp>
        <p:nvSpPr>
          <p:cNvPr id="4" name="Rectangle 3" descr=" 4"/>
          <p:cNvSpPr/>
          <p:nvPr/>
        </p:nvSpPr>
        <p:spPr>
          <a:xfrm>
            <a:off x="667802" y="1456776"/>
            <a:ext cx="914400" cy="18424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hlink"/>
                </a:solidFill>
              </a:rPr>
              <a:t>A - Foo</a:t>
            </a:r>
            <a:endParaRPr lang="en-US" dirty="0">
              <a:solidFill>
                <a:schemeClr val="hlink"/>
              </a:solidFill>
            </a:endParaRPr>
          </a:p>
        </p:txBody>
      </p:sp>
      <p:sp>
        <p:nvSpPr>
          <p:cNvPr id="14" name="Rectangle 13" descr=" 5"/>
          <p:cNvSpPr/>
          <p:nvPr/>
        </p:nvSpPr>
        <p:spPr>
          <a:xfrm>
            <a:off x="667802" y="1641021"/>
            <a:ext cx="914400" cy="18424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A- Bar</a:t>
            </a:r>
            <a:endParaRPr lang="en-US" sz="1400" dirty="0"/>
          </a:p>
        </p:txBody>
      </p:sp>
      <p:sp>
        <p:nvSpPr>
          <p:cNvPr id="12" name="Update" descr=" 6"/>
          <p:cNvSpPr txBox="1"/>
          <p:nvPr/>
        </p:nvSpPr>
        <p:spPr>
          <a:xfrm>
            <a:off x="1582202" y="1379621"/>
            <a:ext cx="3569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u</a:t>
            </a: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pdate t1 set </a:t>
            </a:r>
            <a:r>
              <a:rPr lang="en-US" sz="1600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ttext</a:t>
            </a: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=‘Bar’ where </a:t>
            </a:r>
            <a:r>
              <a:rPr lang="en-US" sz="1600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pk</a:t>
            </a: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=‘A’</a:t>
            </a:r>
          </a:p>
        </p:txBody>
      </p:sp>
      <p:sp>
        <p:nvSpPr>
          <p:cNvPr id="8" name="TextBox 7" descr=" 8"/>
          <p:cNvSpPr txBox="1"/>
          <p:nvPr/>
        </p:nvSpPr>
        <p:spPr>
          <a:xfrm>
            <a:off x="1125002" y="101028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Source</a:t>
            </a:r>
          </a:p>
        </p:txBody>
      </p:sp>
      <p:sp>
        <p:nvSpPr>
          <p:cNvPr id="9" name="Rectangle 8" descr=" 9"/>
          <p:cNvSpPr/>
          <p:nvPr/>
        </p:nvSpPr>
        <p:spPr>
          <a:xfrm>
            <a:off x="1843784" y="2550874"/>
            <a:ext cx="5982269" cy="71650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 descr=" 10"/>
          <p:cNvSpPr/>
          <p:nvPr/>
        </p:nvSpPr>
        <p:spPr>
          <a:xfrm>
            <a:off x="2096268" y="2687349"/>
            <a:ext cx="914400" cy="18424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 - Foo</a:t>
            </a:r>
            <a:endParaRPr lang="en-US" dirty="0"/>
          </a:p>
        </p:txBody>
      </p:sp>
      <p:sp>
        <p:nvSpPr>
          <p:cNvPr id="16" name="Rectangle 15" descr=" 11"/>
          <p:cNvSpPr/>
          <p:nvPr/>
        </p:nvSpPr>
        <p:spPr>
          <a:xfrm>
            <a:off x="2096268" y="2871594"/>
            <a:ext cx="914400" cy="18424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A- Bar</a:t>
            </a:r>
            <a:endParaRPr lang="en-US" sz="1400" dirty="0"/>
          </a:p>
        </p:txBody>
      </p:sp>
      <p:sp>
        <p:nvSpPr>
          <p:cNvPr id="11" name="Select" descr=" 12"/>
          <p:cNvSpPr txBox="1"/>
          <p:nvPr/>
        </p:nvSpPr>
        <p:spPr>
          <a:xfrm>
            <a:off x="3010668" y="2610194"/>
            <a:ext cx="1648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Select * from t1</a:t>
            </a:r>
          </a:p>
        </p:txBody>
      </p:sp>
      <p:sp>
        <p:nvSpPr>
          <p:cNvPr id="13" name="TextBox 12" descr=" 13"/>
          <p:cNvSpPr txBox="1"/>
          <p:nvPr/>
        </p:nvSpPr>
        <p:spPr>
          <a:xfrm>
            <a:off x="2732645" y="2174054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Replica</a:t>
            </a:r>
          </a:p>
        </p:txBody>
      </p:sp>
      <p:cxnSp>
        <p:nvCxnSpPr>
          <p:cNvPr id="15" name="Straight Arrow Connector 14" descr=" 15"/>
          <p:cNvCxnSpPr/>
          <p:nvPr/>
        </p:nvCxnSpPr>
        <p:spPr>
          <a:xfrm>
            <a:off x="1125002" y="1825266"/>
            <a:ext cx="971266" cy="1138451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Update" descr=" 16"/>
          <p:cNvSpPr txBox="1"/>
          <p:nvPr/>
        </p:nvSpPr>
        <p:spPr>
          <a:xfrm>
            <a:off x="1582202" y="1678555"/>
            <a:ext cx="1150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vacuum t1</a:t>
            </a:r>
          </a:p>
        </p:txBody>
      </p:sp>
    </p:spTree>
    <p:extLst>
      <p:ext uri="{BB962C8B-B14F-4D97-AF65-F5344CB8AC3E}">
        <p14:creationId xmlns:p14="http://schemas.microsoft.com/office/powerpoint/2010/main" val="1681804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 7"/>
          <p:cNvSpPr/>
          <p:nvPr/>
        </p:nvSpPr>
        <p:spPr>
          <a:xfrm>
            <a:off x="415318" y="1320301"/>
            <a:ext cx="5015553" cy="71650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 parameters </a:t>
            </a:r>
            <a:endParaRPr lang="en-US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240484" y="3267383"/>
            <a:ext cx="8458201" cy="1647632"/>
          </a:xfrm>
        </p:spPr>
        <p:txBody>
          <a:bodyPr/>
          <a:lstStyle/>
          <a:p>
            <a:pPr marL="342900" indent="-342900">
              <a:buChar char=" "/>
            </a:pPr>
            <a:r>
              <a:rPr lang="en-US" sz="2400" smtClean="0"/>
              <a:t>                        </a:t>
            </a:r>
            <a:endParaRPr lang="en-US" sz="2400" dirty="0" smtClean="0"/>
          </a:p>
          <a:p>
            <a:pPr marL="342900" indent="-342900">
              <a:buChar char=" "/>
            </a:pPr>
            <a:r>
              <a:rPr lang="en-US" sz="2400" smtClean="0"/>
              <a:t>                         </a:t>
            </a:r>
            <a:endParaRPr lang="en-US" sz="2400" dirty="0" smtClean="0"/>
          </a:p>
          <a:p>
            <a:pPr marL="342900" indent="-342900">
              <a:buChar char=" "/>
            </a:pPr>
            <a:r>
              <a:rPr lang="en-US" sz="2400" smtClean="0"/>
              <a:t>                           </a:t>
            </a:r>
            <a:endParaRPr lang="en-US" sz="2400" dirty="0" smtClean="0"/>
          </a:p>
          <a:p>
            <a:pPr marL="342900" indent="-342900">
              <a:buChar char=" "/>
            </a:pPr>
            <a:r>
              <a:rPr lang="en-US" sz="2400" smtClean="0"/>
              <a:t>                    </a:t>
            </a:r>
            <a:endParaRPr lang="en-US" sz="2400" dirty="0"/>
          </a:p>
        </p:txBody>
      </p:sp>
      <p:sp>
        <p:nvSpPr>
          <p:cNvPr id="4" name="Rectangle 3" descr=" 4"/>
          <p:cNvSpPr/>
          <p:nvPr/>
        </p:nvSpPr>
        <p:spPr>
          <a:xfrm>
            <a:off x="667802" y="1456776"/>
            <a:ext cx="914400" cy="18424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hlink"/>
                </a:solidFill>
              </a:rPr>
              <a:t>A - Foo</a:t>
            </a:r>
            <a:endParaRPr lang="en-US" dirty="0">
              <a:solidFill>
                <a:schemeClr val="hlink"/>
              </a:solidFill>
            </a:endParaRPr>
          </a:p>
        </p:txBody>
      </p:sp>
      <p:sp>
        <p:nvSpPr>
          <p:cNvPr id="14" name="Rectangle 13" descr=" 5"/>
          <p:cNvSpPr/>
          <p:nvPr/>
        </p:nvSpPr>
        <p:spPr>
          <a:xfrm>
            <a:off x="667802" y="1641021"/>
            <a:ext cx="914400" cy="18424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A- Bar</a:t>
            </a:r>
            <a:endParaRPr lang="en-US" sz="1400" dirty="0"/>
          </a:p>
        </p:txBody>
      </p:sp>
      <p:sp>
        <p:nvSpPr>
          <p:cNvPr id="12" name="Update" descr=" 6"/>
          <p:cNvSpPr txBox="1"/>
          <p:nvPr/>
        </p:nvSpPr>
        <p:spPr>
          <a:xfrm>
            <a:off x="1582202" y="1379621"/>
            <a:ext cx="3569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u</a:t>
            </a: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pdate t1 set </a:t>
            </a:r>
            <a:r>
              <a:rPr lang="en-US" sz="1600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ttext</a:t>
            </a: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=‘Bar’ where </a:t>
            </a:r>
            <a:r>
              <a:rPr lang="en-US" sz="1600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pk</a:t>
            </a: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=‘A’</a:t>
            </a:r>
          </a:p>
        </p:txBody>
      </p:sp>
      <p:sp>
        <p:nvSpPr>
          <p:cNvPr id="8" name="TextBox 7" descr=" 8"/>
          <p:cNvSpPr txBox="1"/>
          <p:nvPr/>
        </p:nvSpPr>
        <p:spPr>
          <a:xfrm>
            <a:off x="1125002" y="101028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Source</a:t>
            </a:r>
          </a:p>
        </p:txBody>
      </p:sp>
      <p:sp>
        <p:nvSpPr>
          <p:cNvPr id="9" name="Rectangle 8" descr=" 9"/>
          <p:cNvSpPr/>
          <p:nvPr/>
        </p:nvSpPr>
        <p:spPr>
          <a:xfrm>
            <a:off x="1843784" y="2550874"/>
            <a:ext cx="5982269" cy="71650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 descr=" 10"/>
          <p:cNvSpPr/>
          <p:nvPr/>
        </p:nvSpPr>
        <p:spPr>
          <a:xfrm>
            <a:off x="2096268" y="2687349"/>
            <a:ext cx="914400" cy="18424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 - Foo</a:t>
            </a:r>
            <a:endParaRPr lang="en-US" dirty="0"/>
          </a:p>
        </p:txBody>
      </p:sp>
      <p:sp>
        <p:nvSpPr>
          <p:cNvPr id="16" name="Rectangle 15" descr=" 11"/>
          <p:cNvSpPr/>
          <p:nvPr/>
        </p:nvSpPr>
        <p:spPr>
          <a:xfrm>
            <a:off x="2096268" y="2871594"/>
            <a:ext cx="914400" cy="18424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A- Bar</a:t>
            </a:r>
            <a:endParaRPr lang="en-US" sz="1400" dirty="0"/>
          </a:p>
        </p:txBody>
      </p:sp>
      <p:sp>
        <p:nvSpPr>
          <p:cNvPr id="11" name="Select" descr=" 12"/>
          <p:cNvSpPr txBox="1"/>
          <p:nvPr/>
        </p:nvSpPr>
        <p:spPr>
          <a:xfrm>
            <a:off x="3010668" y="2610194"/>
            <a:ext cx="1648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Select * from t1</a:t>
            </a:r>
          </a:p>
        </p:txBody>
      </p:sp>
      <p:sp>
        <p:nvSpPr>
          <p:cNvPr id="13" name="TextBox 12" descr=" 13"/>
          <p:cNvSpPr txBox="1"/>
          <p:nvPr/>
        </p:nvSpPr>
        <p:spPr>
          <a:xfrm>
            <a:off x="2732645" y="2174054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Replica</a:t>
            </a:r>
          </a:p>
        </p:txBody>
      </p:sp>
      <p:cxnSp>
        <p:nvCxnSpPr>
          <p:cNvPr id="15" name="Straight Arrow Connector 14" descr=" 15"/>
          <p:cNvCxnSpPr/>
          <p:nvPr/>
        </p:nvCxnSpPr>
        <p:spPr>
          <a:xfrm>
            <a:off x="1125002" y="1825266"/>
            <a:ext cx="971266" cy="1138451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Update" descr=" 16"/>
          <p:cNvSpPr txBox="1"/>
          <p:nvPr/>
        </p:nvSpPr>
        <p:spPr>
          <a:xfrm>
            <a:off x="1582202" y="1678555"/>
            <a:ext cx="1150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vacuum t1</a:t>
            </a:r>
          </a:p>
        </p:txBody>
      </p:sp>
      <p:cxnSp>
        <p:nvCxnSpPr>
          <p:cNvPr id="18" name="Straight Arrow Connector 17" descr=" 17"/>
          <p:cNvCxnSpPr/>
          <p:nvPr/>
        </p:nvCxnSpPr>
        <p:spPr>
          <a:xfrm>
            <a:off x="1586498" y="1571641"/>
            <a:ext cx="971266" cy="113845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171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 7"/>
          <p:cNvSpPr/>
          <p:nvPr/>
        </p:nvSpPr>
        <p:spPr>
          <a:xfrm>
            <a:off x="415318" y="1320301"/>
            <a:ext cx="5015553" cy="71650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 parameters </a:t>
            </a:r>
            <a:endParaRPr lang="en-US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240484" y="3267383"/>
            <a:ext cx="8458201" cy="1647632"/>
          </a:xfrm>
        </p:spPr>
        <p:txBody>
          <a:bodyPr/>
          <a:lstStyle/>
          <a:p>
            <a:pPr marL="342900" indent="-342900">
              <a:buChar char=" "/>
            </a:pPr>
            <a:r>
              <a:rPr lang="en-US" sz="2400" smtClean="0"/>
              <a:t>                        </a:t>
            </a:r>
            <a:endParaRPr lang="en-US" sz="2400" dirty="0" smtClean="0"/>
          </a:p>
          <a:p>
            <a:pPr marL="342900" indent="-342900">
              <a:buChar char=" "/>
            </a:pPr>
            <a:r>
              <a:rPr lang="en-US" sz="2400" smtClean="0"/>
              <a:t>                         </a:t>
            </a:r>
            <a:endParaRPr lang="en-US" sz="2400" dirty="0" smtClean="0"/>
          </a:p>
          <a:p>
            <a:pPr marL="342900" indent="-342900">
              <a:buChar char=" "/>
            </a:pPr>
            <a:r>
              <a:rPr lang="en-US" sz="2400" smtClean="0"/>
              <a:t>                           </a:t>
            </a:r>
            <a:endParaRPr lang="en-US" sz="2400" dirty="0" smtClean="0"/>
          </a:p>
          <a:p>
            <a:pPr marL="342900" indent="-342900">
              <a:buChar char=" "/>
            </a:pPr>
            <a:r>
              <a:rPr lang="en-US" sz="2400" smtClean="0"/>
              <a:t>                    </a:t>
            </a:r>
            <a:endParaRPr lang="en-US" sz="2400" dirty="0"/>
          </a:p>
        </p:txBody>
      </p:sp>
      <p:sp>
        <p:nvSpPr>
          <p:cNvPr id="4" name="Rectangle 3" descr=" 4"/>
          <p:cNvSpPr/>
          <p:nvPr/>
        </p:nvSpPr>
        <p:spPr>
          <a:xfrm>
            <a:off x="667802" y="1456776"/>
            <a:ext cx="914400" cy="18424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hlink"/>
                </a:solidFill>
              </a:rPr>
              <a:t>A - Foo</a:t>
            </a:r>
            <a:endParaRPr lang="en-US" dirty="0">
              <a:solidFill>
                <a:schemeClr val="hlink"/>
              </a:solidFill>
            </a:endParaRPr>
          </a:p>
        </p:txBody>
      </p:sp>
      <p:sp>
        <p:nvSpPr>
          <p:cNvPr id="14" name="Rectangle 13" descr=" 5"/>
          <p:cNvSpPr/>
          <p:nvPr/>
        </p:nvSpPr>
        <p:spPr>
          <a:xfrm>
            <a:off x="667802" y="1641021"/>
            <a:ext cx="914400" cy="18424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A- Bar</a:t>
            </a:r>
            <a:endParaRPr lang="en-US" sz="1400" dirty="0"/>
          </a:p>
        </p:txBody>
      </p:sp>
      <p:sp>
        <p:nvSpPr>
          <p:cNvPr id="12" name="Update" descr=" 6"/>
          <p:cNvSpPr txBox="1"/>
          <p:nvPr/>
        </p:nvSpPr>
        <p:spPr>
          <a:xfrm>
            <a:off x="1582202" y="1379621"/>
            <a:ext cx="3569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u</a:t>
            </a: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pdate t1 set </a:t>
            </a:r>
            <a:r>
              <a:rPr lang="en-US" sz="1600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ttext</a:t>
            </a: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=‘Bar’ where </a:t>
            </a:r>
            <a:r>
              <a:rPr lang="en-US" sz="1600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pk</a:t>
            </a: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=‘A’</a:t>
            </a:r>
          </a:p>
        </p:txBody>
      </p:sp>
      <p:sp>
        <p:nvSpPr>
          <p:cNvPr id="8" name="TextBox 7" descr=" 8"/>
          <p:cNvSpPr txBox="1"/>
          <p:nvPr/>
        </p:nvSpPr>
        <p:spPr>
          <a:xfrm>
            <a:off x="1125002" y="101028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Source</a:t>
            </a:r>
          </a:p>
        </p:txBody>
      </p:sp>
      <p:sp>
        <p:nvSpPr>
          <p:cNvPr id="9" name="Rectangle 8" descr=" 9"/>
          <p:cNvSpPr/>
          <p:nvPr/>
        </p:nvSpPr>
        <p:spPr>
          <a:xfrm>
            <a:off x="1843784" y="2550874"/>
            <a:ext cx="5982269" cy="71650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 descr=" 10"/>
          <p:cNvSpPr/>
          <p:nvPr/>
        </p:nvSpPr>
        <p:spPr>
          <a:xfrm>
            <a:off x="2096268" y="2687349"/>
            <a:ext cx="914400" cy="184245"/>
          </a:xfrm>
          <a:prstGeom prst="rect">
            <a:avLst/>
          </a:prstGeom>
          <a:solidFill>
            <a:schemeClr val="hlink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hlink"/>
                </a:solidFill>
              </a:rPr>
              <a:t>A - Foo</a:t>
            </a:r>
            <a:endParaRPr lang="en-US" dirty="0">
              <a:solidFill>
                <a:schemeClr val="hlink"/>
              </a:solidFill>
            </a:endParaRPr>
          </a:p>
        </p:txBody>
      </p:sp>
      <p:sp>
        <p:nvSpPr>
          <p:cNvPr id="16" name="Rectangle 15" descr=" 11"/>
          <p:cNvSpPr/>
          <p:nvPr/>
        </p:nvSpPr>
        <p:spPr>
          <a:xfrm>
            <a:off x="2096268" y="2871594"/>
            <a:ext cx="914400" cy="18424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A- Bar</a:t>
            </a:r>
            <a:endParaRPr lang="en-US" sz="1400" dirty="0"/>
          </a:p>
        </p:txBody>
      </p:sp>
      <p:sp>
        <p:nvSpPr>
          <p:cNvPr id="13" name="TextBox 12" descr=" 13"/>
          <p:cNvSpPr txBox="1"/>
          <p:nvPr/>
        </p:nvSpPr>
        <p:spPr>
          <a:xfrm>
            <a:off x="2732645" y="2174054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Replica</a:t>
            </a:r>
          </a:p>
        </p:txBody>
      </p:sp>
      <p:cxnSp>
        <p:nvCxnSpPr>
          <p:cNvPr id="15" name="Straight Arrow Connector 14" descr=" 15"/>
          <p:cNvCxnSpPr/>
          <p:nvPr/>
        </p:nvCxnSpPr>
        <p:spPr>
          <a:xfrm>
            <a:off x="1125002" y="1825266"/>
            <a:ext cx="971266" cy="1138451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Update" descr=" 16"/>
          <p:cNvSpPr txBox="1"/>
          <p:nvPr/>
        </p:nvSpPr>
        <p:spPr>
          <a:xfrm>
            <a:off x="1582202" y="1678555"/>
            <a:ext cx="1150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vacuum t1</a:t>
            </a:r>
          </a:p>
        </p:txBody>
      </p:sp>
      <p:cxnSp>
        <p:nvCxnSpPr>
          <p:cNvPr id="18" name="Straight Arrow Connector 17" descr=" 17"/>
          <p:cNvCxnSpPr/>
          <p:nvPr/>
        </p:nvCxnSpPr>
        <p:spPr>
          <a:xfrm>
            <a:off x="1586498" y="1571641"/>
            <a:ext cx="971266" cy="113845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 descr=" 18"/>
          <p:cNvSpPr txBox="1"/>
          <p:nvPr/>
        </p:nvSpPr>
        <p:spPr>
          <a:xfrm>
            <a:off x="3047761" y="2640971"/>
            <a:ext cx="4864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FATAL: terminating connection due to conflict with recovery</a:t>
            </a:r>
            <a:endParaRPr lang="en-US" sz="1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333519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 7"/>
          <p:cNvSpPr/>
          <p:nvPr/>
        </p:nvSpPr>
        <p:spPr>
          <a:xfrm>
            <a:off x="415318" y="1320301"/>
            <a:ext cx="5015553" cy="71650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 parameters </a:t>
            </a:r>
            <a:endParaRPr lang="en-US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240484" y="3267383"/>
            <a:ext cx="8458201" cy="1647632"/>
          </a:xfrm>
        </p:spPr>
        <p:txBody>
          <a:bodyPr/>
          <a:lstStyle/>
          <a:p>
            <a:r>
              <a:rPr lang="en-US" smtClean="0"/>
              <a:t>vacuum_defer_cleanup_age</a:t>
            </a:r>
          </a:p>
          <a:p>
            <a:r>
              <a:rPr lang="en-US" smtClean="0"/>
              <a:t>max_standby_archive_delay</a:t>
            </a:r>
          </a:p>
          <a:p>
            <a:r>
              <a:rPr lang="en-US" smtClean="0"/>
              <a:t>max_standby_streaming_delay</a:t>
            </a:r>
          </a:p>
          <a:p>
            <a:r>
              <a:rPr lang="en-US" smtClean="0"/>
              <a:t>hot_standby_feedback</a:t>
            </a:r>
            <a:endParaRPr lang="en-US" sz="2400" dirty="0"/>
          </a:p>
        </p:txBody>
      </p:sp>
      <p:sp>
        <p:nvSpPr>
          <p:cNvPr id="4" name="Rectangle 3" descr=" 4"/>
          <p:cNvSpPr/>
          <p:nvPr/>
        </p:nvSpPr>
        <p:spPr>
          <a:xfrm>
            <a:off x="667802" y="1456776"/>
            <a:ext cx="914400" cy="18424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hlink"/>
                </a:solidFill>
              </a:rPr>
              <a:t>A - Foo</a:t>
            </a:r>
            <a:endParaRPr lang="en-US" dirty="0">
              <a:solidFill>
                <a:schemeClr val="hlink"/>
              </a:solidFill>
            </a:endParaRPr>
          </a:p>
        </p:txBody>
      </p:sp>
      <p:sp>
        <p:nvSpPr>
          <p:cNvPr id="14" name="Rectangle 13" descr=" 5"/>
          <p:cNvSpPr/>
          <p:nvPr/>
        </p:nvSpPr>
        <p:spPr>
          <a:xfrm>
            <a:off x="667802" y="1641021"/>
            <a:ext cx="914400" cy="18424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A- Bar</a:t>
            </a:r>
            <a:endParaRPr lang="en-US" sz="1400" dirty="0"/>
          </a:p>
        </p:txBody>
      </p:sp>
      <p:sp>
        <p:nvSpPr>
          <p:cNvPr id="12" name="Update" descr=" 6"/>
          <p:cNvSpPr txBox="1"/>
          <p:nvPr/>
        </p:nvSpPr>
        <p:spPr>
          <a:xfrm>
            <a:off x="1582202" y="1379621"/>
            <a:ext cx="3569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u</a:t>
            </a: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pdate t1 set </a:t>
            </a:r>
            <a:r>
              <a:rPr lang="en-US" sz="1600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ttext</a:t>
            </a: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=‘Bar’ where </a:t>
            </a:r>
            <a:r>
              <a:rPr lang="en-US" sz="1600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pk</a:t>
            </a: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=‘A’</a:t>
            </a:r>
          </a:p>
        </p:txBody>
      </p:sp>
      <p:sp>
        <p:nvSpPr>
          <p:cNvPr id="8" name="TextBox 7" descr=" 8"/>
          <p:cNvSpPr txBox="1"/>
          <p:nvPr/>
        </p:nvSpPr>
        <p:spPr>
          <a:xfrm>
            <a:off x="1125002" y="101028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Source</a:t>
            </a:r>
          </a:p>
        </p:txBody>
      </p:sp>
      <p:sp>
        <p:nvSpPr>
          <p:cNvPr id="9" name="Rectangle 8" descr=" 9"/>
          <p:cNvSpPr/>
          <p:nvPr/>
        </p:nvSpPr>
        <p:spPr>
          <a:xfrm>
            <a:off x="1843784" y="2550874"/>
            <a:ext cx="5982269" cy="71650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 descr=" 10"/>
          <p:cNvSpPr/>
          <p:nvPr/>
        </p:nvSpPr>
        <p:spPr>
          <a:xfrm>
            <a:off x="2096268" y="2687349"/>
            <a:ext cx="914400" cy="184245"/>
          </a:xfrm>
          <a:prstGeom prst="rect">
            <a:avLst/>
          </a:prstGeom>
          <a:solidFill>
            <a:schemeClr val="hlink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hlink"/>
                </a:solidFill>
              </a:rPr>
              <a:t>A - Foo</a:t>
            </a:r>
            <a:endParaRPr lang="en-US" dirty="0">
              <a:solidFill>
                <a:schemeClr val="hlink"/>
              </a:solidFill>
            </a:endParaRPr>
          </a:p>
        </p:txBody>
      </p:sp>
      <p:sp>
        <p:nvSpPr>
          <p:cNvPr id="16" name="Rectangle 15" descr=" 11"/>
          <p:cNvSpPr/>
          <p:nvPr/>
        </p:nvSpPr>
        <p:spPr>
          <a:xfrm>
            <a:off x="2096268" y="2871594"/>
            <a:ext cx="914400" cy="18424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A- Bar</a:t>
            </a:r>
            <a:endParaRPr lang="en-US" sz="1400" dirty="0"/>
          </a:p>
        </p:txBody>
      </p:sp>
      <p:sp>
        <p:nvSpPr>
          <p:cNvPr id="13" name="TextBox 12" descr=" 13"/>
          <p:cNvSpPr txBox="1"/>
          <p:nvPr/>
        </p:nvSpPr>
        <p:spPr>
          <a:xfrm>
            <a:off x="2732645" y="2174054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Replica</a:t>
            </a:r>
          </a:p>
        </p:txBody>
      </p:sp>
      <p:cxnSp>
        <p:nvCxnSpPr>
          <p:cNvPr id="15" name="Straight Arrow Connector 14" descr=" 15"/>
          <p:cNvCxnSpPr/>
          <p:nvPr/>
        </p:nvCxnSpPr>
        <p:spPr>
          <a:xfrm>
            <a:off x="1125002" y="1825266"/>
            <a:ext cx="971266" cy="1138451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Update" descr=" 16"/>
          <p:cNvSpPr txBox="1"/>
          <p:nvPr/>
        </p:nvSpPr>
        <p:spPr>
          <a:xfrm>
            <a:off x="1582202" y="1678555"/>
            <a:ext cx="1150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vacuum t1</a:t>
            </a:r>
          </a:p>
        </p:txBody>
      </p:sp>
      <p:cxnSp>
        <p:nvCxnSpPr>
          <p:cNvPr id="18" name="Straight Arrow Connector 17" descr=" 17"/>
          <p:cNvCxnSpPr/>
          <p:nvPr/>
        </p:nvCxnSpPr>
        <p:spPr>
          <a:xfrm>
            <a:off x="1586498" y="1571641"/>
            <a:ext cx="971266" cy="113845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 descr=" 18"/>
          <p:cNvSpPr txBox="1"/>
          <p:nvPr/>
        </p:nvSpPr>
        <p:spPr>
          <a:xfrm>
            <a:off x="3047761" y="2640971"/>
            <a:ext cx="4864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FATAL: terminating connection due to conflict with recovery</a:t>
            </a:r>
            <a:endParaRPr lang="en-US" sz="1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051520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hot_standby_feedback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9" name="Flowchart: RR2" descr=" 19"/>
          <p:cNvSpPr/>
          <p:nvPr/>
        </p:nvSpPr>
        <p:spPr bwMode="auto">
          <a:xfrm>
            <a:off x="4497524" y="2230933"/>
            <a:ext cx="1967503" cy="1773660"/>
          </a:xfrm>
          <a:prstGeom prst="flowChartMagneticDisk">
            <a:avLst/>
          </a:prstGeom>
          <a:solidFill>
            <a:schemeClr val="accent4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t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500" dirty="0">
                <a:solidFill>
                  <a:schemeClr val="tx1">
                    <a:alpha val="99000"/>
                  </a:schemeClr>
                </a:solidFill>
              </a:rPr>
              <a:t>Read Replica</a:t>
            </a:r>
          </a:p>
        </p:txBody>
      </p:sp>
      <p:sp>
        <p:nvSpPr>
          <p:cNvPr id="20" name="Flowchart: Primary" descr=" 20"/>
          <p:cNvSpPr/>
          <p:nvPr/>
        </p:nvSpPr>
        <p:spPr bwMode="auto">
          <a:xfrm>
            <a:off x="485082" y="2237757"/>
            <a:ext cx="2008731" cy="1773659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t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dirty="0" smtClean="0">
                <a:solidFill>
                  <a:schemeClr val="tx1">
                    <a:alpha val="99000"/>
                  </a:schemeClr>
                </a:solidFill>
              </a:rPr>
              <a:t>Primary</a:t>
            </a:r>
          </a:p>
        </p:txBody>
      </p:sp>
      <p:sp>
        <p:nvSpPr>
          <p:cNvPr id="21" name="Curved Up Arrow 20" descr=" 21"/>
          <p:cNvSpPr/>
          <p:nvPr/>
        </p:nvSpPr>
        <p:spPr bwMode="auto">
          <a:xfrm>
            <a:off x="1282221" y="4011415"/>
            <a:ext cx="4490114" cy="639435"/>
          </a:xfrm>
          <a:prstGeom prst="curvedUpArrow">
            <a:avLst>
              <a:gd name="adj1" fmla="val 34366"/>
              <a:gd name="adj2" fmla="val 60790"/>
              <a:gd name="adj3" fmla="val 25000"/>
            </a:avLst>
          </a:prstGeom>
          <a:gradFill>
            <a:gsLst>
              <a:gs pos="0">
                <a:schemeClr val="tx2">
                  <a:lumMod val="50000"/>
                </a:schemeClr>
              </a:gs>
              <a:gs pos="80000">
                <a:schemeClr val="tx2"/>
              </a:gs>
              <a:gs pos="100000">
                <a:schemeClr val="tx2"/>
              </a:gs>
            </a:gsLst>
          </a:gra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endParaRPr lang="en-US" sz="17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25" name="TextBox 24" descr=" 25"/>
          <p:cNvSpPr txBox="1"/>
          <p:nvPr/>
        </p:nvSpPr>
        <p:spPr>
          <a:xfrm>
            <a:off x="2493813" y="4650850"/>
            <a:ext cx="2188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Streaming Replication</a:t>
            </a:r>
          </a:p>
        </p:txBody>
      </p:sp>
      <p:sp>
        <p:nvSpPr>
          <p:cNvPr id="30" name="Cloud 29" descr=" 30"/>
          <p:cNvSpPr/>
          <p:nvPr/>
        </p:nvSpPr>
        <p:spPr>
          <a:xfrm>
            <a:off x="2493813" y="1223999"/>
            <a:ext cx="1913745" cy="914400"/>
          </a:xfrm>
          <a:prstGeom prst="cloud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ocument 31" descr=" 32"/>
          <p:cNvSpPr/>
          <p:nvPr/>
        </p:nvSpPr>
        <p:spPr>
          <a:xfrm>
            <a:off x="3450684" y="1528037"/>
            <a:ext cx="580029" cy="306324"/>
          </a:xfrm>
          <a:prstGeom prst="flowChartDocumen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xlog1</a:t>
            </a:r>
            <a:endParaRPr lang="en-US" sz="1600" dirty="0"/>
          </a:p>
        </p:txBody>
      </p:sp>
      <p:sp>
        <p:nvSpPr>
          <p:cNvPr id="5" name="Bent Arrow 4" descr=" 5"/>
          <p:cNvSpPr/>
          <p:nvPr/>
        </p:nvSpPr>
        <p:spPr>
          <a:xfrm rot="5400000">
            <a:off x="4666136" y="1422620"/>
            <a:ext cx="556560" cy="1073717"/>
          </a:xfrm>
          <a:prstGeom prst="ben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 descr=" 6"/>
          <p:cNvSpPr txBox="1"/>
          <p:nvPr/>
        </p:nvSpPr>
        <p:spPr>
          <a:xfrm>
            <a:off x="4497524" y="1311866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w</a:t>
            </a:r>
            <a:r>
              <a:rPr lang="en-US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al</a:t>
            </a:r>
            <a:r>
              <a:rPr lang="en-US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 archive apply</a:t>
            </a:r>
          </a:p>
        </p:txBody>
      </p:sp>
    </p:spTree>
    <p:extLst>
      <p:ext uri="{BB962C8B-B14F-4D97-AF65-F5344CB8AC3E}">
        <p14:creationId xmlns:p14="http://schemas.microsoft.com/office/powerpoint/2010/main" val="2141232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hot_standby_feedback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9" name="Flowchart: RR2" descr=" 19"/>
          <p:cNvSpPr/>
          <p:nvPr/>
        </p:nvSpPr>
        <p:spPr bwMode="auto">
          <a:xfrm>
            <a:off x="4497524" y="2230933"/>
            <a:ext cx="1967503" cy="1773660"/>
          </a:xfrm>
          <a:prstGeom prst="flowChartMagneticDisk">
            <a:avLst/>
          </a:prstGeom>
          <a:solidFill>
            <a:schemeClr val="accent4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t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500" dirty="0">
                <a:solidFill>
                  <a:schemeClr val="tx1">
                    <a:alpha val="99000"/>
                  </a:schemeClr>
                </a:solidFill>
              </a:rPr>
              <a:t>Read Replica</a:t>
            </a:r>
          </a:p>
        </p:txBody>
      </p:sp>
      <p:sp>
        <p:nvSpPr>
          <p:cNvPr id="20" name="Flowchart: Primary" descr=" 20"/>
          <p:cNvSpPr/>
          <p:nvPr/>
        </p:nvSpPr>
        <p:spPr bwMode="auto">
          <a:xfrm>
            <a:off x="485082" y="2237757"/>
            <a:ext cx="2008731" cy="1773659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t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dirty="0" smtClean="0">
                <a:solidFill>
                  <a:schemeClr val="tx1">
                    <a:alpha val="99000"/>
                  </a:schemeClr>
                </a:solidFill>
              </a:rPr>
              <a:t>Primary</a:t>
            </a:r>
          </a:p>
        </p:txBody>
      </p:sp>
      <p:sp>
        <p:nvSpPr>
          <p:cNvPr id="21" name="Curved Up Arrow 20" descr=" 21"/>
          <p:cNvSpPr/>
          <p:nvPr/>
        </p:nvSpPr>
        <p:spPr bwMode="auto">
          <a:xfrm>
            <a:off x="1282221" y="4011415"/>
            <a:ext cx="4490114" cy="639435"/>
          </a:xfrm>
          <a:prstGeom prst="curvedUpArrow">
            <a:avLst>
              <a:gd name="adj1" fmla="val 34366"/>
              <a:gd name="adj2" fmla="val 60790"/>
              <a:gd name="adj3" fmla="val 25000"/>
            </a:avLst>
          </a:prstGeom>
          <a:gradFill>
            <a:gsLst>
              <a:gs pos="0">
                <a:schemeClr val="tx2">
                  <a:lumMod val="50000"/>
                </a:schemeClr>
              </a:gs>
              <a:gs pos="80000">
                <a:schemeClr val="tx2"/>
              </a:gs>
              <a:gs pos="100000">
                <a:schemeClr val="tx2"/>
              </a:gs>
            </a:gsLst>
          </a:gra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endParaRPr lang="en-US" sz="17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25" name="TextBox 24" descr=" 25"/>
          <p:cNvSpPr txBox="1"/>
          <p:nvPr/>
        </p:nvSpPr>
        <p:spPr>
          <a:xfrm>
            <a:off x="2493813" y="4650850"/>
            <a:ext cx="2188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Streaming Replication</a:t>
            </a:r>
          </a:p>
        </p:txBody>
      </p:sp>
      <p:sp>
        <p:nvSpPr>
          <p:cNvPr id="30" name="Cloud 29" descr=" 30"/>
          <p:cNvSpPr/>
          <p:nvPr/>
        </p:nvSpPr>
        <p:spPr>
          <a:xfrm>
            <a:off x="2493813" y="1223999"/>
            <a:ext cx="1913745" cy="914400"/>
          </a:xfrm>
          <a:prstGeom prst="cloud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ocument 31" descr=" 32"/>
          <p:cNvSpPr/>
          <p:nvPr/>
        </p:nvSpPr>
        <p:spPr>
          <a:xfrm>
            <a:off x="3450684" y="1528037"/>
            <a:ext cx="580029" cy="306324"/>
          </a:xfrm>
          <a:prstGeom prst="flowChartDocumen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xlog1</a:t>
            </a:r>
            <a:endParaRPr lang="en-US" sz="1600" dirty="0"/>
          </a:p>
        </p:txBody>
      </p:sp>
      <p:sp>
        <p:nvSpPr>
          <p:cNvPr id="5" name="Bent Arrow 4" descr=" 5"/>
          <p:cNvSpPr/>
          <p:nvPr/>
        </p:nvSpPr>
        <p:spPr>
          <a:xfrm rot="5400000">
            <a:off x="4666136" y="1422620"/>
            <a:ext cx="556560" cy="1073717"/>
          </a:xfrm>
          <a:prstGeom prst="ben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 descr=" 6"/>
          <p:cNvSpPr txBox="1"/>
          <p:nvPr/>
        </p:nvSpPr>
        <p:spPr>
          <a:xfrm>
            <a:off x="4497524" y="1311866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w</a:t>
            </a:r>
            <a:r>
              <a:rPr lang="en-US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al</a:t>
            </a:r>
            <a:r>
              <a:rPr lang="en-US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 archive apply</a:t>
            </a:r>
          </a:p>
        </p:txBody>
      </p:sp>
      <p:sp>
        <p:nvSpPr>
          <p:cNvPr id="11" name="TextBox 10" descr=" 3"/>
          <p:cNvSpPr txBox="1"/>
          <p:nvPr/>
        </p:nvSpPr>
        <p:spPr>
          <a:xfrm>
            <a:off x="6558036" y="1153807"/>
            <a:ext cx="2585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r</a:t>
            </a: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eplica </a:t>
            </a:r>
            <a:r>
              <a:rPr lang="en-US" sz="2400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conf</a:t>
            </a: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 file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off by default</a:t>
            </a:r>
          </a:p>
        </p:txBody>
      </p:sp>
    </p:spTree>
    <p:extLst>
      <p:ext uri="{BB962C8B-B14F-4D97-AF65-F5344CB8AC3E}">
        <p14:creationId xmlns:p14="http://schemas.microsoft.com/office/powerpoint/2010/main" val="4164186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hot_standby_feedback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9" name="Flowchart: RR2" descr=" 19"/>
          <p:cNvSpPr/>
          <p:nvPr/>
        </p:nvSpPr>
        <p:spPr bwMode="auto">
          <a:xfrm>
            <a:off x="4497524" y="2230933"/>
            <a:ext cx="1967503" cy="1773660"/>
          </a:xfrm>
          <a:prstGeom prst="flowChartMagneticDisk">
            <a:avLst/>
          </a:prstGeom>
          <a:solidFill>
            <a:schemeClr val="accent4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t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500" dirty="0">
                <a:solidFill>
                  <a:schemeClr val="tx1">
                    <a:alpha val="99000"/>
                  </a:schemeClr>
                </a:solidFill>
              </a:rPr>
              <a:t>Read Replica</a:t>
            </a:r>
          </a:p>
        </p:txBody>
      </p:sp>
      <p:sp>
        <p:nvSpPr>
          <p:cNvPr id="20" name="Flowchart: Primary" descr=" 20"/>
          <p:cNvSpPr/>
          <p:nvPr/>
        </p:nvSpPr>
        <p:spPr bwMode="auto">
          <a:xfrm>
            <a:off x="485082" y="2237757"/>
            <a:ext cx="2008731" cy="1773659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t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dirty="0" smtClean="0">
                <a:solidFill>
                  <a:schemeClr val="tx1">
                    <a:alpha val="99000"/>
                  </a:schemeClr>
                </a:solidFill>
              </a:rPr>
              <a:t>Primary</a:t>
            </a:r>
          </a:p>
        </p:txBody>
      </p:sp>
      <p:sp>
        <p:nvSpPr>
          <p:cNvPr id="21" name="Curved Up Arrow 20" descr=" 21"/>
          <p:cNvSpPr/>
          <p:nvPr/>
        </p:nvSpPr>
        <p:spPr bwMode="auto">
          <a:xfrm>
            <a:off x="1282221" y="4011415"/>
            <a:ext cx="4490114" cy="639435"/>
          </a:xfrm>
          <a:prstGeom prst="curvedUpArrow">
            <a:avLst>
              <a:gd name="adj1" fmla="val 34366"/>
              <a:gd name="adj2" fmla="val 60790"/>
              <a:gd name="adj3" fmla="val 25000"/>
            </a:avLst>
          </a:prstGeom>
          <a:gradFill>
            <a:gsLst>
              <a:gs pos="0">
                <a:schemeClr val="tx2">
                  <a:lumMod val="50000"/>
                </a:schemeClr>
              </a:gs>
              <a:gs pos="80000">
                <a:schemeClr val="tx2"/>
              </a:gs>
              <a:gs pos="100000">
                <a:schemeClr val="tx2"/>
              </a:gs>
            </a:gsLst>
          </a:gra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endParaRPr lang="en-US" sz="17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25" name="TextBox 24" descr=" 25"/>
          <p:cNvSpPr txBox="1"/>
          <p:nvPr/>
        </p:nvSpPr>
        <p:spPr>
          <a:xfrm>
            <a:off x="2493813" y="4650850"/>
            <a:ext cx="2188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Streaming Replication</a:t>
            </a:r>
          </a:p>
        </p:txBody>
      </p:sp>
      <p:sp>
        <p:nvSpPr>
          <p:cNvPr id="30" name="Cloud 29" descr=" 30"/>
          <p:cNvSpPr/>
          <p:nvPr/>
        </p:nvSpPr>
        <p:spPr>
          <a:xfrm>
            <a:off x="2493813" y="1223999"/>
            <a:ext cx="1913745" cy="914400"/>
          </a:xfrm>
          <a:prstGeom prst="cloud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ocument 31" descr=" 32"/>
          <p:cNvSpPr/>
          <p:nvPr/>
        </p:nvSpPr>
        <p:spPr>
          <a:xfrm>
            <a:off x="3450684" y="1528037"/>
            <a:ext cx="580029" cy="306324"/>
          </a:xfrm>
          <a:prstGeom prst="flowChartDocumen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xlog1</a:t>
            </a:r>
            <a:endParaRPr lang="en-US" sz="1600" dirty="0"/>
          </a:p>
        </p:txBody>
      </p:sp>
      <p:sp>
        <p:nvSpPr>
          <p:cNvPr id="5" name="Bent Arrow 4" descr=" 5"/>
          <p:cNvSpPr/>
          <p:nvPr/>
        </p:nvSpPr>
        <p:spPr>
          <a:xfrm rot="5400000">
            <a:off x="4666136" y="1422620"/>
            <a:ext cx="556560" cy="1073717"/>
          </a:xfrm>
          <a:prstGeom prst="ben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 descr=" 6"/>
          <p:cNvSpPr txBox="1"/>
          <p:nvPr/>
        </p:nvSpPr>
        <p:spPr>
          <a:xfrm>
            <a:off x="4497524" y="1311866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w</a:t>
            </a:r>
            <a:r>
              <a:rPr lang="en-US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al</a:t>
            </a:r>
            <a:r>
              <a:rPr lang="en-US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 archive apply</a:t>
            </a:r>
          </a:p>
        </p:txBody>
      </p:sp>
      <p:sp>
        <p:nvSpPr>
          <p:cNvPr id="11" name="TextBox 10" descr=" 3"/>
          <p:cNvSpPr txBox="1"/>
          <p:nvPr/>
        </p:nvSpPr>
        <p:spPr>
          <a:xfrm>
            <a:off x="6558036" y="1153807"/>
            <a:ext cx="2585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r</a:t>
            </a: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eplica </a:t>
            </a:r>
            <a:r>
              <a:rPr lang="en-US" sz="2400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conf</a:t>
            </a: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 file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off by default</a:t>
            </a:r>
          </a:p>
        </p:txBody>
      </p:sp>
      <p:sp>
        <p:nvSpPr>
          <p:cNvPr id="12" name="Curved Left Arrow 11" descr=" 4"/>
          <p:cNvSpPr/>
          <p:nvPr/>
        </p:nvSpPr>
        <p:spPr>
          <a:xfrm rot="5400000">
            <a:off x="3103797" y="2688852"/>
            <a:ext cx="549259" cy="3131976"/>
          </a:xfrm>
          <a:prstGeom prst="curvedLef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884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hot_standby_feedback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9" name="Flowchart: RR2" descr=" 19"/>
          <p:cNvSpPr/>
          <p:nvPr/>
        </p:nvSpPr>
        <p:spPr bwMode="auto">
          <a:xfrm>
            <a:off x="4497524" y="2230933"/>
            <a:ext cx="1967503" cy="1773660"/>
          </a:xfrm>
          <a:prstGeom prst="flowChartMagneticDisk">
            <a:avLst/>
          </a:prstGeom>
          <a:solidFill>
            <a:schemeClr val="accent4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t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500" dirty="0">
                <a:solidFill>
                  <a:schemeClr val="tx1">
                    <a:alpha val="99000"/>
                  </a:schemeClr>
                </a:solidFill>
              </a:rPr>
              <a:t>Read Replica</a:t>
            </a:r>
          </a:p>
        </p:txBody>
      </p:sp>
      <p:sp>
        <p:nvSpPr>
          <p:cNvPr id="20" name="Flowchart: Primary" descr=" 20"/>
          <p:cNvSpPr/>
          <p:nvPr/>
        </p:nvSpPr>
        <p:spPr bwMode="auto">
          <a:xfrm>
            <a:off x="485082" y="2237757"/>
            <a:ext cx="2008731" cy="1773659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t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dirty="0" smtClean="0">
                <a:solidFill>
                  <a:schemeClr val="tx1">
                    <a:alpha val="99000"/>
                  </a:schemeClr>
                </a:solidFill>
              </a:rPr>
              <a:t>Primary</a:t>
            </a:r>
          </a:p>
        </p:txBody>
      </p:sp>
      <p:sp>
        <p:nvSpPr>
          <p:cNvPr id="21" name="Curved Up Arrow 20" descr=" 21"/>
          <p:cNvSpPr/>
          <p:nvPr/>
        </p:nvSpPr>
        <p:spPr bwMode="auto">
          <a:xfrm>
            <a:off x="1282221" y="4011415"/>
            <a:ext cx="4490114" cy="639435"/>
          </a:xfrm>
          <a:prstGeom prst="curvedUpArrow">
            <a:avLst>
              <a:gd name="adj1" fmla="val 34366"/>
              <a:gd name="adj2" fmla="val 60790"/>
              <a:gd name="adj3" fmla="val 25000"/>
            </a:avLst>
          </a:prstGeom>
          <a:gradFill>
            <a:gsLst>
              <a:gs pos="0">
                <a:schemeClr val="tx2">
                  <a:lumMod val="50000"/>
                </a:schemeClr>
              </a:gs>
              <a:gs pos="80000">
                <a:schemeClr val="tx2"/>
              </a:gs>
              <a:gs pos="100000">
                <a:schemeClr val="tx2"/>
              </a:gs>
            </a:gsLst>
          </a:gra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endParaRPr lang="en-US" sz="17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25" name="TextBox 24" descr=" 25"/>
          <p:cNvSpPr txBox="1"/>
          <p:nvPr/>
        </p:nvSpPr>
        <p:spPr>
          <a:xfrm>
            <a:off x="2493813" y="4650850"/>
            <a:ext cx="2188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Streaming Replication</a:t>
            </a:r>
          </a:p>
        </p:txBody>
      </p:sp>
      <p:sp>
        <p:nvSpPr>
          <p:cNvPr id="30" name="Cloud 29" descr=" 30"/>
          <p:cNvSpPr/>
          <p:nvPr/>
        </p:nvSpPr>
        <p:spPr>
          <a:xfrm>
            <a:off x="2493813" y="1223999"/>
            <a:ext cx="1913745" cy="914400"/>
          </a:xfrm>
          <a:prstGeom prst="cloud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ocument 31" descr=" 32"/>
          <p:cNvSpPr/>
          <p:nvPr/>
        </p:nvSpPr>
        <p:spPr>
          <a:xfrm>
            <a:off x="3450684" y="1528037"/>
            <a:ext cx="580029" cy="306324"/>
          </a:xfrm>
          <a:prstGeom prst="flowChartDocumen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xlog1</a:t>
            </a:r>
            <a:endParaRPr lang="en-US" sz="1600" dirty="0"/>
          </a:p>
        </p:txBody>
      </p:sp>
      <p:sp>
        <p:nvSpPr>
          <p:cNvPr id="5" name="Bent Arrow 4" descr=" 5"/>
          <p:cNvSpPr/>
          <p:nvPr/>
        </p:nvSpPr>
        <p:spPr>
          <a:xfrm rot="5400000">
            <a:off x="4666136" y="1422620"/>
            <a:ext cx="556560" cy="1073717"/>
          </a:xfrm>
          <a:prstGeom prst="ben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 descr=" 6"/>
          <p:cNvSpPr txBox="1"/>
          <p:nvPr/>
        </p:nvSpPr>
        <p:spPr>
          <a:xfrm>
            <a:off x="4497524" y="1311866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w</a:t>
            </a:r>
            <a:r>
              <a:rPr lang="en-US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al</a:t>
            </a:r>
            <a:r>
              <a:rPr lang="en-US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 archive apply</a:t>
            </a:r>
          </a:p>
        </p:txBody>
      </p:sp>
      <p:sp>
        <p:nvSpPr>
          <p:cNvPr id="11" name="TextBox 10" descr=" 3"/>
          <p:cNvSpPr txBox="1"/>
          <p:nvPr/>
        </p:nvSpPr>
        <p:spPr>
          <a:xfrm>
            <a:off x="6558036" y="1153807"/>
            <a:ext cx="2585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r</a:t>
            </a: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eplica </a:t>
            </a:r>
            <a:r>
              <a:rPr lang="en-US" sz="2400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conf</a:t>
            </a: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 file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off by default</a:t>
            </a:r>
          </a:p>
        </p:txBody>
      </p:sp>
      <p:sp>
        <p:nvSpPr>
          <p:cNvPr id="12" name="Curved Left Arrow 11" descr=" 4"/>
          <p:cNvSpPr/>
          <p:nvPr/>
        </p:nvSpPr>
        <p:spPr>
          <a:xfrm rot="5400000">
            <a:off x="3103797" y="2688852"/>
            <a:ext cx="549259" cy="3131976"/>
          </a:xfrm>
          <a:prstGeom prst="curvedLef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 descr=" 8"/>
          <p:cNvSpPr/>
          <p:nvPr/>
        </p:nvSpPr>
        <p:spPr>
          <a:xfrm>
            <a:off x="4682233" y="3296997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elect * from t1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50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hot_standby_feedback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9" name="Flowchart: RR2" descr=" 19"/>
          <p:cNvSpPr/>
          <p:nvPr/>
        </p:nvSpPr>
        <p:spPr bwMode="auto">
          <a:xfrm>
            <a:off x="4497524" y="2230933"/>
            <a:ext cx="1967503" cy="1773660"/>
          </a:xfrm>
          <a:prstGeom prst="flowChartMagneticDisk">
            <a:avLst/>
          </a:prstGeom>
          <a:solidFill>
            <a:schemeClr val="accent4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t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500" dirty="0">
                <a:solidFill>
                  <a:schemeClr val="tx1">
                    <a:alpha val="99000"/>
                  </a:schemeClr>
                </a:solidFill>
              </a:rPr>
              <a:t>Read Replica</a:t>
            </a:r>
          </a:p>
        </p:txBody>
      </p:sp>
      <p:sp>
        <p:nvSpPr>
          <p:cNvPr id="20" name="Flowchart: Primary" descr=" 20"/>
          <p:cNvSpPr/>
          <p:nvPr/>
        </p:nvSpPr>
        <p:spPr bwMode="auto">
          <a:xfrm>
            <a:off x="485082" y="2237757"/>
            <a:ext cx="2008731" cy="1773659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t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dirty="0" smtClean="0">
                <a:solidFill>
                  <a:schemeClr val="tx1">
                    <a:alpha val="99000"/>
                  </a:schemeClr>
                </a:solidFill>
              </a:rPr>
              <a:t>Primary</a:t>
            </a:r>
          </a:p>
        </p:txBody>
      </p:sp>
      <p:sp>
        <p:nvSpPr>
          <p:cNvPr id="21" name="Curved Up Arrow 20" descr=" 21"/>
          <p:cNvSpPr/>
          <p:nvPr/>
        </p:nvSpPr>
        <p:spPr bwMode="auto">
          <a:xfrm>
            <a:off x="1282221" y="4011415"/>
            <a:ext cx="4490114" cy="639435"/>
          </a:xfrm>
          <a:prstGeom prst="curvedUpArrow">
            <a:avLst>
              <a:gd name="adj1" fmla="val 34366"/>
              <a:gd name="adj2" fmla="val 60790"/>
              <a:gd name="adj3" fmla="val 25000"/>
            </a:avLst>
          </a:prstGeom>
          <a:gradFill>
            <a:gsLst>
              <a:gs pos="0">
                <a:schemeClr val="tx2">
                  <a:lumMod val="50000"/>
                </a:schemeClr>
              </a:gs>
              <a:gs pos="80000">
                <a:schemeClr val="tx2"/>
              </a:gs>
              <a:gs pos="100000">
                <a:schemeClr val="tx2"/>
              </a:gs>
            </a:gsLst>
          </a:gra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endParaRPr lang="en-US" sz="17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25" name="TextBox 24" descr=" 25"/>
          <p:cNvSpPr txBox="1"/>
          <p:nvPr/>
        </p:nvSpPr>
        <p:spPr>
          <a:xfrm>
            <a:off x="2493813" y="4650850"/>
            <a:ext cx="2188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Streaming Replication</a:t>
            </a:r>
          </a:p>
        </p:txBody>
      </p:sp>
      <p:sp>
        <p:nvSpPr>
          <p:cNvPr id="30" name="Cloud 29" descr=" 30"/>
          <p:cNvSpPr/>
          <p:nvPr/>
        </p:nvSpPr>
        <p:spPr>
          <a:xfrm>
            <a:off x="2493813" y="1223999"/>
            <a:ext cx="1913745" cy="914400"/>
          </a:xfrm>
          <a:prstGeom prst="cloud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ocument 31" descr=" 32"/>
          <p:cNvSpPr/>
          <p:nvPr/>
        </p:nvSpPr>
        <p:spPr>
          <a:xfrm>
            <a:off x="3450684" y="1528037"/>
            <a:ext cx="580029" cy="306324"/>
          </a:xfrm>
          <a:prstGeom prst="flowChartDocumen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xlog1</a:t>
            </a:r>
            <a:endParaRPr lang="en-US" sz="1600" dirty="0"/>
          </a:p>
        </p:txBody>
      </p:sp>
      <p:sp>
        <p:nvSpPr>
          <p:cNvPr id="5" name="Bent Arrow 4" descr=" 5"/>
          <p:cNvSpPr/>
          <p:nvPr/>
        </p:nvSpPr>
        <p:spPr>
          <a:xfrm rot="5400000">
            <a:off x="4666136" y="1422620"/>
            <a:ext cx="556560" cy="1073717"/>
          </a:xfrm>
          <a:prstGeom prst="ben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 descr=" 6"/>
          <p:cNvSpPr txBox="1"/>
          <p:nvPr/>
        </p:nvSpPr>
        <p:spPr>
          <a:xfrm>
            <a:off x="4497524" y="1311866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w</a:t>
            </a:r>
            <a:r>
              <a:rPr lang="en-US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al</a:t>
            </a:r>
            <a:r>
              <a:rPr lang="en-US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 archive apply</a:t>
            </a:r>
          </a:p>
        </p:txBody>
      </p:sp>
      <p:sp>
        <p:nvSpPr>
          <p:cNvPr id="11" name="TextBox 10" descr=" 3"/>
          <p:cNvSpPr txBox="1"/>
          <p:nvPr/>
        </p:nvSpPr>
        <p:spPr>
          <a:xfrm>
            <a:off x="6558036" y="1153807"/>
            <a:ext cx="2585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r</a:t>
            </a: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eplica </a:t>
            </a:r>
            <a:r>
              <a:rPr lang="en-US" sz="2400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conf</a:t>
            </a: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 file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off by default</a:t>
            </a:r>
          </a:p>
        </p:txBody>
      </p:sp>
      <p:sp>
        <p:nvSpPr>
          <p:cNvPr id="12" name="Curved Left Arrow 11" descr=" 4"/>
          <p:cNvSpPr/>
          <p:nvPr/>
        </p:nvSpPr>
        <p:spPr>
          <a:xfrm rot="5400000">
            <a:off x="3103797" y="2688852"/>
            <a:ext cx="549259" cy="3131976"/>
          </a:xfrm>
          <a:prstGeom prst="curvedLef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 descr=" 8"/>
          <p:cNvSpPr/>
          <p:nvPr/>
        </p:nvSpPr>
        <p:spPr>
          <a:xfrm>
            <a:off x="4682233" y="3296997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elect * from t1</a:t>
            </a:r>
            <a:endParaRPr lang="en-US" dirty="0"/>
          </a:p>
        </p:txBody>
      </p:sp>
      <p:sp>
        <p:nvSpPr>
          <p:cNvPr id="14" name="Rectangle 13" descr=" 16"/>
          <p:cNvSpPr/>
          <p:nvPr/>
        </p:nvSpPr>
        <p:spPr>
          <a:xfrm>
            <a:off x="627672" y="3283956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elect * from t1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226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hot_standby_feedback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9" name="Flowchart: RR2" descr=" 19"/>
          <p:cNvSpPr/>
          <p:nvPr/>
        </p:nvSpPr>
        <p:spPr bwMode="auto">
          <a:xfrm>
            <a:off x="4497524" y="2230933"/>
            <a:ext cx="1967503" cy="1773660"/>
          </a:xfrm>
          <a:prstGeom prst="flowChartMagneticDisk">
            <a:avLst/>
          </a:prstGeom>
          <a:solidFill>
            <a:schemeClr val="accent4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t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500" dirty="0">
                <a:solidFill>
                  <a:schemeClr val="tx1">
                    <a:alpha val="99000"/>
                  </a:schemeClr>
                </a:solidFill>
              </a:rPr>
              <a:t>Read Replica</a:t>
            </a:r>
          </a:p>
        </p:txBody>
      </p:sp>
      <p:sp>
        <p:nvSpPr>
          <p:cNvPr id="20" name="Flowchart: Primary" descr=" 20"/>
          <p:cNvSpPr/>
          <p:nvPr/>
        </p:nvSpPr>
        <p:spPr bwMode="auto">
          <a:xfrm>
            <a:off x="485082" y="2237757"/>
            <a:ext cx="2008731" cy="1773659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t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dirty="0" smtClean="0">
                <a:solidFill>
                  <a:schemeClr val="tx1">
                    <a:alpha val="99000"/>
                  </a:schemeClr>
                </a:solidFill>
              </a:rPr>
              <a:t>Primary</a:t>
            </a:r>
          </a:p>
        </p:txBody>
      </p:sp>
      <p:sp>
        <p:nvSpPr>
          <p:cNvPr id="21" name="Curved Up Arrow 20" descr=" 21"/>
          <p:cNvSpPr/>
          <p:nvPr/>
        </p:nvSpPr>
        <p:spPr bwMode="auto">
          <a:xfrm>
            <a:off x="1282221" y="4011415"/>
            <a:ext cx="4490114" cy="639435"/>
          </a:xfrm>
          <a:prstGeom prst="curvedUpArrow">
            <a:avLst>
              <a:gd name="adj1" fmla="val 34366"/>
              <a:gd name="adj2" fmla="val 60790"/>
              <a:gd name="adj3" fmla="val 25000"/>
            </a:avLst>
          </a:prstGeom>
          <a:gradFill>
            <a:gsLst>
              <a:gs pos="0">
                <a:schemeClr val="tx2">
                  <a:lumMod val="50000"/>
                </a:schemeClr>
              </a:gs>
              <a:gs pos="80000">
                <a:schemeClr val="tx2"/>
              </a:gs>
              <a:gs pos="100000">
                <a:schemeClr val="tx2"/>
              </a:gs>
            </a:gsLst>
          </a:gra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endParaRPr lang="en-US" sz="17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25" name="TextBox 24" descr=" 25"/>
          <p:cNvSpPr txBox="1"/>
          <p:nvPr/>
        </p:nvSpPr>
        <p:spPr>
          <a:xfrm>
            <a:off x="2493813" y="4650850"/>
            <a:ext cx="2188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Streaming Replication</a:t>
            </a:r>
          </a:p>
        </p:txBody>
      </p:sp>
      <p:sp>
        <p:nvSpPr>
          <p:cNvPr id="30" name="Cloud 29" descr=" 30"/>
          <p:cNvSpPr/>
          <p:nvPr/>
        </p:nvSpPr>
        <p:spPr>
          <a:xfrm>
            <a:off x="2493813" y="1223999"/>
            <a:ext cx="1913745" cy="914400"/>
          </a:xfrm>
          <a:prstGeom prst="cloud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ocument 31" descr=" 32"/>
          <p:cNvSpPr/>
          <p:nvPr/>
        </p:nvSpPr>
        <p:spPr>
          <a:xfrm>
            <a:off x="3450684" y="1528037"/>
            <a:ext cx="580029" cy="306324"/>
          </a:xfrm>
          <a:prstGeom prst="flowChartDocumen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xlog1</a:t>
            </a:r>
            <a:endParaRPr lang="en-US" sz="1600" dirty="0"/>
          </a:p>
        </p:txBody>
      </p:sp>
      <p:sp>
        <p:nvSpPr>
          <p:cNvPr id="5" name="Bent Arrow 4" descr=" 5"/>
          <p:cNvSpPr/>
          <p:nvPr/>
        </p:nvSpPr>
        <p:spPr>
          <a:xfrm rot="5400000">
            <a:off x="4666136" y="1422620"/>
            <a:ext cx="556560" cy="1073717"/>
          </a:xfrm>
          <a:prstGeom prst="ben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 descr=" 6"/>
          <p:cNvSpPr txBox="1"/>
          <p:nvPr/>
        </p:nvSpPr>
        <p:spPr>
          <a:xfrm>
            <a:off x="4497524" y="1311866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w</a:t>
            </a:r>
            <a:r>
              <a:rPr lang="en-US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al</a:t>
            </a:r>
            <a:r>
              <a:rPr lang="en-US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 archive apply</a:t>
            </a:r>
          </a:p>
        </p:txBody>
      </p:sp>
      <p:sp>
        <p:nvSpPr>
          <p:cNvPr id="11" name="TextBox 10" descr=" 3"/>
          <p:cNvSpPr txBox="1"/>
          <p:nvPr/>
        </p:nvSpPr>
        <p:spPr>
          <a:xfrm>
            <a:off x="6558036" y="1153807"/>
            <a:ext cx="2585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r</a:t>
            </a: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eplica </a:t>
            </a:r>
            <a:r>
              <a:rPr lang="en-US" sz="2400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conf</a:t>
            </a: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 file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off by default</a:t>
            </a:r>
          </a:p>
        </p:txBody>
      </p:sp>
      <p:sp>
        <p:nvSpPr>
          <p:cNvPr id="12" name="Curved Left Arrow 11" descr=" 4"/>
          <p:cNvSpPr/>
          <p:nvPr/>
        </p:nvSpPr>
        <p:spPr>
          <a:xfrm rot="5400000">
            <a:off x="3103797" y="2688852"/>
            <a:ext cx="549259" cy="3131976"/>
          </a:xfrm>
          <a:prstGeom prst="curvedLef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 descr=" 8"/>
          <p:cNvSpPr/>
          <p:nvPr/>
        </p:nvSpPr>
        <p:spPr>
          <a:xfrm>
            <a:off x="4682233" y="3296997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elect * from t1</a:t>
            </a:r>
            <a:endParaRPr lang="en-US" dirty="0"/>
          </a:p>
        </p:txBody>
      </p:sp>
      <p:sp>
        <p:nvSpPr>
          <p:cNvPr id="14" name="Rectangle 13" descr=" 16"/>
          <p:cNvSpPr/>
          <p:nvPr/>
        </p:nvSpPr>
        <p:spPr>
          <a:xfrm>
            <a:off x="627672" y="3283956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elect * from t1</a:t>
            </a:r>
            <a:endParaRPr lang="en-US" dirty="0"/>
          </a:p>
        </p:txBody>
      </p:sp>
      <p:sp>
        <p:nvSpPr>
          <p:cNvPr id="15" name="TextBox 14" descr=" 9"/>
          <p:cNvSpPr txBox="1"/>
          <p:nvPr/>
        </p:nvSpPr>
        <p:spPr>
          <a:xfrm flipH="1">
            <a:off x="1143323" y="2225861"/>
            <a:ext cx="69224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AV</a:t>
            </a:r>
          </a:p>
        </p:txBody>
      </p:sp>
    </p:spTree>
    <p:extLst>
      <p:ext uri="{BB962C8B-B14F-4D97-AF65-F5344CB8AC3E}">
        <p14:creationId xmlns:p14="http://schemas.microsoft.com/office/powerpoint/2010/main" val="1635825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Version Default Parameter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592" y="843148"/>
            <a:ext cx="8205304" cy="3720110"/>
          </a:xfrm>
        </p:spPr>
        <p:txBody>
          <a:bodyPr/>
          <a:lstStyle/>
          <a:p>
            <a:r>
              <a:rPr lang="en-US" b="1" dirty="0" err="1"/>
              <a:t>maintenance_work_mem</a:t>
            </a:r>
            <a:r>
              <a:rPr lang="en-US" b="1" dirty="0"/>
              <a:t> </a:t>
            </a:r>
            <a:endParaRPr lang="en-US" b="1" dirty="0" smtClean="0"/>
          </a:p>
          <a:p>
            <a:endParaRPr lang="en-US" sz="1400" b="1" dirty="0"/>
          </a:p>
          <a:p>
            <a:pPr marL="457200" lvl="1" indent="0">
              <a:buNone/>
            </a:pPr>
            <a:r>
              <a:rPr lang="en-US" sz="1800" b="1" dirty="0" smtClean="0"/>
              <a:t>Before</a:t>
            </a:r>
          </a:p>
          <a:p>
            <a:pPr marL="857250" lvl="2" indent="0">
              <a:buNone/>
            </a:pPr>
            <a:r>
              <a:rPr lang="en-US" sz="1600" dirty="0" smtClean="0"/>
              <a:t>9.3 = 16MB</a:t>
            </a:r>
          </a:p>
          <a:p>
            <a:pPr marL="857250" lvl="2" indent="0">
              <a:buNone/>
            </a:pPr>
            <a:r>
              <a:rPr lang="en-US" sz="1600" dirty="0" smtClean="0"/>
              <a:t>9.4 = 64MB</a:t>
            </a:r>
          </a:p>
          <a:p>
            <a:pPr marL="457200" lvl="1" indent="0">
              <a:buNone/>
            </a:pPr>
            <a:r>
              <a:rPr lang="en-US" b="1" dirty="0" smtClean="0"/>
              <a:t>Now</a:t>
            </a:r>
          </a:p>
          <a:p>
            <a:pPr marL="457200" lvl="1" indent="0">
              <a:buNone/>
            </a:pPr>
            <a:r>
              <a:rPr lang="en-US" sz="1600" dirty="0" smtClean="0"/>
              <a:t>	9.3/9.4/9.5  = GREATEST</a:t>
            </a:r>
            <a:r>
              <a:rPr lang="en-US" sz="1600" dirty="0"/>
              <a:t>({</a:t>
            </a:r>
            <a:r>
              <a:rPr lang="en-US" sz="1600" dirty="0" err="1"/>
              <a:t>DBInstanceClassMemory</a:t>
            </a:r>
            <a:r>
              <a:rPr lang="en-US" sz="1600" dirty="0"/>
              <a:t>/63963136*1024},65536</a:t>
            </a:r>
            <a:r>
              <a:rPr lang="en-US" sz="1600" dirty="0" smtClean="0"/>
              <a:t>)</a:t>
            </a:r>
          </a:p>
          <a:p>
            <a:pPr marL="457200" lvl="1" indent="0">
              <a:buNone/>
            </a:pPr>
            <a:endParaRPr lang="en-US" sz="1400" dirty="0" smtClean="0"/>
          </a:p>
          <a:p>
            <a:pPr indent="-285750"/>
            <a:r>
              <a:rPr lang="en-US" sz="1800" dirty="0" smtClean="0"/>
              <a:t>Minimum of 64MB but now scales with instance size</a:t>
            </a:r>
          </a:p>
          <a:p>
            <a:endParaRPr lang="en-US" sz="1200" dirty="0"/>
          </a:p>
          <a:p>
            <a:r>
              <a:rPr lang="en-US" sz="1800" dirty="0" smtClean="0"/>
              <a:t>Only applies to default parameter groups and newly create custom groups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6868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hot_standby_feedback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9" name="Flowchart: RR2" descr=" 19"/>
          <p:cNvSpPr/>
          <p:nvPr/>
        </p:nvSpPr>
        <p:spPr bwMode="auto">
          <a:xfrm>
            <a:off x="4497524" y="2230933"/>
            <a:ext cx="1967503" cy="1773660"/>
          </a:xfrm>
          <a:prstGeom prst="flowChartMagneticDisk">
            <a:avLst/>
          </a:prstGeom>
          <a:solidFill>
            <a:schemeClr val="accent4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t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500" dirty="0">
                <a:solidFill>
                  <a:schemeClr val="tx1">
                    <a:alpha val="99000"/>
                  </a:schemeClr>
                </a:solidFill>
              </a:rPr>
              <a:t>Read Replica</a:t>
            </a:r>
          </a:p>
        </p:txBody>
      </p:sp>
      <p:sp>
        <p:nvSpPr>
          <p:cNvPr id="20" name="Flowchart: Primary" descr=" 20"/>
          <p:cNvSpPr/>
          <p:nvPr/>
        </p:nvSpPr>
        <p:spPr bwMode="auto">
          <a:xfrm>
            <a:off x="485082" y="2237757"/>
            <a:ext cx="2008731" cy="1773659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t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dirty="0" smtClean="0">
                <a:solidFill>
                  <a:schemeClr val="tx1">
                    <a:alpha val="99000"/>
                  </a:schemeClr>
                </a:solidFill>
              </a:rPr>
              <a:t>Primary</a:t>
            </a:r>
          </a:p>
        </p:txBody>
      </p:sp>
      <p:sp>
        <p:nvSpPr>
          <p:cNvPr id="21" name="Curved Up Arrow 20" descr=" 21"/>
          <p:cNvSpPr/>
          <p:nvPr/>
        </p:nvSpPr>
        <p:spPr bwMode="auto">
          <a:xfrm>
            <a:off x="1282221" y="4011415"/>
            <a:ext cx="4490114" cy="639435"/>
          </a:xfrm>
          <a:prstGeom prst="curvedUpArrow">
            <a:avLst>
              <a:gd name="adj1" fmla="val 34366"/>
              <a:gd name="adj2" fmla="val 60790"/>
              <a:gd name="adj3" fmla="val 25000"/>
            </a:avLst>
          </a:prstGeom>
          <a:gradFill>
            <a:gsLst>
              <a:gs pos="0">
                <a:schemeClr val="tx2">
                  <a:lumMod val="50000"/>
                </a:schemeClr>
              </a:gs>
              <a:gs pos="80000">
                <a:schemeClr val="tx2"/>
              </a:gs>
              <a:gs pos="100000">
                <a:schemeClr val="tx2"/>
              </a:gs>
            </a:gsLst>
          </a:gra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endParaRPr lang="en-US" sz="17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25" name="TextBox 24" descr=" 25"/>
          <p:cNvSpPr txBox="1"/>
          <p:nvPr/>
        </p:nvSpPr>
        <p:spPr>
          <a:xfrm>
            <a:off x="2493813" y="4650850"/>
            <a:ext cx="2188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Streaming Replication</a:t>
            </a:r>
          </a:p>
        </p:txBody>
      </p:sp>
      <p:sp>
        <p:nvSpPr>
          <p:cNvPr id="30" name="Cloud 29" descr=" 30"/>
          <p:cNvSpPr/>
          <p:nvPr/>
        </p:nvSpPr>
        <p:spPr>
          <a:xfrm>
            <a:off x="2493813" y="1223999"/>
            <a:ext cx="1913745" cy="914400"/>
          </a:xfrm>
          <a:prstGeom prst="cloud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ocument 31" descr=" 32"/>
          <p:cNvSpPr/>
          <p:nvPr/>
        </p:nvSpPr>
        <p:spPr>
          <a:xfrm>
            <a:off x="3450684" y="1528037"/>
            <a:ext cx="580029" cy="306324"/>
          </a:xfrm>
          <a:prstGeom prst="flowChartDocumen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xlog1</a:t>
            </a:r>
            <a:endParaRPr lang="en-US" sz="1600" dirty="0"/>
          </a:p>
        </p:txBody>
      </p:sp>
      <p:sp>
        <p:nvSpPr>
          <p:cNvPr id="5" name="Bent Arrow 4" descr=" 5"/>
          <p:cNvSpPr/>
          <p:nvPr/>
        </p:nvSpPr>
        <p:spPr>
          <a:xfrm rot="5400000">
            <a:off x="4666136" y="1422620"/>
            <a:ext cx="556560" cy="1073717"/>
          </a:xfrm>
          <a:prstGeom prst="ben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 descr=" 6"/>
          <p:cNvSpPr txBox="1"/>
          <p:nvPr/>
        </p:nvSpPr>
        <p:spPr>
          <a:xfrm>
            <a:off x="4497524" y="1311866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w</a:t>
            </a:r>
            <a:r>
              <a:rPr lang="en-US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al</a:t>
            </a:r>
            <a:r>
              <a:rPr lang="en-US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 archive apply</a:t>
            </a:r>
          </a:p>
        </p:txBody>
      </p:sp>
      <p:sp>
        <p:nvSpPr>
          <p:cNvPr id="11" name="TextBox 10" descr=" 3"/>
          <p:cNvSpPr txBox="1"/>
          <p:nvPr/>
        </p:nvSpPr>
        <p:spPr>
          <a:xfrm>
            <a:off x="6558036" y="1153807"/>
            <a:ext cx="2585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r</a:t>
            </a: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eplica </a:t>
            </a:r>
            <a:r>
              <a:rPr lang="en-US" sz="2400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conf</a:t>
            </a: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 file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off by default</a:t>
            </a:r>
          </a:p>
        </p:txBody>
      </p:sp>
      <p:sp>
        <p:nvSpPr>
          <p:cNvPr id="12" name="Curved Left Arrow 11" descr=" 4"/>
          <p:cNvSpPr/>
          <p:nvPr/>
        </p:nvSpPr>
        <p:spPr>
          <a:xfrm rot="5400000">
            <a:off x="3103797" y="2688852"/>
            <a:ext cx="549259" cy="3131976"/>
          </a:xfrm>
          <a:prstGeom prst="curvedLef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 descr=" 8"/>
          <p:cNvSpPr/>
          <p:nvPr/>
        </p:nvSpPr>
        <p:spPr>
          <a:xfrm>
            <a:off x="4682233" y="3296997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elect * from t1</a:t>
            </a:r>
            <a:endParaRPr lang="en-US" dirty="0"/>
          </a:p>
        </p:txBody>
      </p:sp>
      <p:sp>
        <p:nvSpPr>
          <p:cNvPr id="14" name="Rectangle 13" descr=" 16"/>
          <p:cNvSpPr/>
          <p:nvPr/>
        </p:nvSpPr>
        <p:spPr>
          <a:xfrm>
            <a:off x="627672" y="3283956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elect * from t1</a:t>
            </a:r>
            <a:endParaRPr lang="en-US" dirty="0"/>
          </a:p>
        </p:txBody>
      </p:sp>
      <p:sp>
        <p:nvSpPr>
          <p:cNvPr id="15" name="TextBox 14" descr=" 9"/>
          <p:cNvSpPr txBox="1"/>
          <p:nvPr/>
        </p:nvSpPr>
        <p:spPr>
          <a:xfrm flipH="1">
            <a:off x="1143323" y="2225861"/>
            <a:ext cx="69224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AV</a:t>
            </a:r>
          </a:p>
        </p:txBody>
      </p:sp>
      <p:sp>
        <p:nvSpPr>
          <p:cNvPr id="16" name="&quot;No&quot; Symbol 15" descr=" 10"/>
          <p:cNvSpPr/>
          <p:nvPr/>
        </p:nvSpPr>
        <p:spPr>
          <a:xfrm>
            <a:off x="1110689" y="2138399"/>
            <a:ext cx="680484" cy="721628"/>
          </a:xfrm>
          <a:prstGeom prst="noSmoking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16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hot_standby_feedback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9" name="Flowchart: RR2" descr=" 19"/>
          <p:cNvSpPr/>
          <p:nvPr/>
        </p:nvSpPr>
        <p:spPr bwMode="auto">
          <a:xfrm>
            <a:off x="4497524" y="2230933"/>
            <a:ext cx="1967503" cy="1773660"/>
          </a:xfrm>
          <a:prstGeom prst="flowChartMagneticDisk">
            <a:avLst/>
          </a:prstGeom>
          <a:solidFill>
            <a:schemeClr val="accent4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t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500" dirty="0">
                <a:solidFill>
                  <a:schemeClr val="tx1">
                    <a:alpha val="99000"/>
                  </a:schemeClr>
                </a:solidFill>
              </a:rPr>
              <a:t>Read Replica</a:t>
            </a:r>
          </a:p>
        </p:txBody>
      </p:sp>
      <p:sp>
        <p:nvSpPr>
          <p:cNvPr id="20" name="Flowchart: Primary" descr=" 20"/>
          <p:cNvSpPr/>
          <p:nvPr/>
        </p:nvSpPr>
        <p:spPr bwMode="auto">
          <a:xfrm>
            <a:off x="485082" y="2237757"/>
            <a:ext cx="2008731" cy="1773659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t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dirty="0" smtClean="0">
                <a:solidFill>
                  <a:schemeClr val="tx1">
                    <a:alpha val="99000"/>
                  </a:schemeClr>
                </a:solidFill>
              </a:rPr>
              <a:t>Primary</a:t>
            </a:r>
          </a:p>
        </p:txBody>
      </p:sp>
      <p:sp>
        <p:nvSpPr>
          <p:cNvPr id="21" name="Curved Up Arrow 20" descr=" 21"/>
          <p:cNvSpPr/>
          <p:nvPr/>
        </p:nvSpPr>
        <p:spPr bwMode="auto">
          <a:xfrm>
            <a:off x="1282221" y="4011415"/>
            <a:ext cx="4490114" cy="639435"/>
          </a:xfrm>
          <a:prstGeom prst="curvedUpArrow">
            <a:avLst>
              <a:gd name="adj1" fmla="val 34366"/>
              <a:gd name="adj2" fmla="val 60790"/>
              <a:gd name="adj3" fmla="val 25000"/>
            </a:avLst>
          </a:prstGeom>
          <a:gradFill>
            <a:gsLst>
              <a:gs pos="0">
                <a:schemeClr val="tx2">
                  <a:lumMod val="50000"/>
                </a:schemeClr>
              </a:gs>
              <a:gs pos="80000">
                <a:schemeClr val="tx2"/>
              </a:gs>
              <a:gs pos="100000">
                <a:schemeClr val="tx2"/>
              </a:gs>
            </a:gsLst>
          </a:gra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endParaRPr lang="en-US" sz="17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25" name="TextBox 24" descr=" 25"/>
          <p:cNvSpPr txBox="1"/>
          <p:nvPr/>
        </p:nvSpPr>
        <p:spPr>
          <a:xfrm>
            <a:off x="2493813" y="4650850"/>
            <a:ext cx="2188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Streaming Replication</a:t>
            </a:r>
          </a:p>
        </p:txBody>
      </p:sp>
      <p:sp>
        <p:nvSpPr>
          <p:cNvPr id="30" name="Cloud 29" descr=" 30"/>
          <p:cNvSpPr/>
          <p:nvPr/>
        </p:nvSpPr>
        <p:spPr>
          <a:xfrm>
            <a:off x="2493813" y="1223999"/>
            <a:ext cx="1913745" cy="914400"/>
          </a:xfrm>
          <a:prstGeom prst="cloud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ocument 31" descr=" 32"/>
          <p:cNvSpPr/>
          <p:nvPr/>
        </p:nvSpPr>
        <p:spPr>
          <a:xfrm>
            <a:off x="3450684" y="1528037"/>
            <a:ext cx="580029" cy="306324"/>
          </a:xfrm>
          <a:prstGeom prst="flowChartDocumen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xlog1</a:t>
            </a:r>
            <a:endParaRPr lang="en-US" sz="1600" dirty="0"/>
          </a:p>
        </p:txBody>
      </p:sp>
      <p:sp>
        <p:nvSpPr>
          <p:cNvPr id="5" name="Bent Arrow 4" descr=" 5"/>
          <p:cNvSpPr/>
          <p:nvPr/>
        </p:nvSpPr>
        <p:spPr>
          <a:xfrm rot="5400000">
            <a:off x="4666136" y="1422620"/>
            <a:ext cx="556560" cy="1073717"/>
          </a:xfrm>
          <a:prstGeom prst="ben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 descr=" 6"/>
          <p:cNvSpPr txBox="1"/>
          <p:nvPr/>
        </p:nvSpPr>
        <p:spPr>
          <a:xfrm>
            <a:off x="4497524" y="1311866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w</a:t>
            </a:r>
            <a:r>
              <a:rPr lang="en-US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al</a:t>
            </a:r>
            <a:r>
              <a:rPr lang="en-US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 archive apply</a:t>
            </a:r>
          </a:p>
        </p:txBody>
      </p:sp>
      <p:sp>
        <p:nvSpPr>
          <p:cNvPr id="11" name="TextBox 10" descr=" 3"/>
          <p:cNvSpPr txBox="1"/>
          <p:nvPr/>
        </p:nvSpPr>
        <p:spPr>
          <a:xfrm>
            <a:off x="6558036" y="1153807"/>
            <a:ext cx="2585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r</a:t>
            </a: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eplica </a:t>
            </a:r>
            <a:r>
              <a:rPr lang="en-US" sz="2400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conf</a:t>
            </a: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 file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off by default</a:t>
            </a:r>
          </a:p>
        </p:txBody>
      </p:sp>
      <p:sp>
        <p:nvSpPr>
          <p:cNvPr id="12" name="Curved Left Arrow 11" descr=" 4"/>
          <p:cNvSpPr/>
          <p:nvPr/>
        </p:nvSpPr>
        <p:spPr>
          <a:xfrm rot="5400000">
            <a:off x="3103797" y="2688852"/>
            <a:ext cx="549259" cy="3131976"/>
          </a:xfrm>
          <a:prstGeom prst="curvedLef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 descr=" 8"/>
          <p:cNvSpPr/>
          <p:nvPr/>
        </p:nvSpPr>
        <p:spPr>
          <a:xfrm>
            <a:off x="4682233" y="3296997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elect * from t1</a:t>
            </a:r>
            <a:endParaRPr lang="en-US" dirty="0"/>
          </a:p>
        </p:txBody>
      </p:sp>
      <p:sp>
        <p:nvSpPr>
          <p:cNvPr id="14" name="Rectangle 13" descr=" 16"/>
          <p:cNvSpPr/>
          <p:nvPr/>
        </p:nvSpPr>
        <p:spPr>
          <a:xfrm>
            <a:off x="627672" y="3283956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elect * from t1</a:t>
            </a:r>
            <a:endParaRPr lang="en-US" dirty="0"/>
          </a:p>
        </p:txBody>
      </p:sp>
      <p:sp>
        <p:nvSpPr>
          <p:cNvPr id="15" name="TextBox 14" descr=" 9"/>
          <p:cNvSpPr txBox="1"/>
          <p:nvPr/>
        </p:nvSpPr>
        <p:spPr>
          <a:xfrm flipH="1">
            <a:off x="1143323" y="2225861"/>
            <a:ext cx="69224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AV</a:t>
            </a:r>
          </a:p>
        </p:txBody>
      </p:sp>
      <p:sp>
        <p:nvSpPr>
          <p:cNvPr id="17" name="&quot;No&quot; Symbol 16" descr=" 22"/>
          <p:cNvSpPr/>
          <p:nvPr/>
        </p:nvSpPr>
        <p:spPr>
          <a:xfrm>
            <a:off x="3060214" y="4254840"/>
            <a:ext cx="680484" cy="721628"/>
          </a:xfrm>
          <a:prstGeom prst="noSmoking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013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hot_standby_feedback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9" name="Flowchart: RR2" descr=" 19"/>
          <p:cNvSpPr/>
          <p:nvPr/>
        </p:nvSpPr>
        <p:spPr bwMode="auto">
          <a:xfrm>
            <a:off x="4497524" y="2230933"/>
            <a:ext cx="1967503" cy="1773660"/>
          </a:xfrm>
          <a:prstGeom prst="flowChartMagneticDisk">
            <a:avLst/>
          </a:prstGeom>
          <a:solidFill>
            <a:schemeClr val="accent4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t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500" dirty="0">
                <a:solidFill>
                  <a:schemeClr val="tx1">
                    <a:alpha val="99000"/>
                  </a:schemeClr>
                </a:solidFill>
              </a:rPr>
              <a:t>Read Replica</a:t>
            </a:r>
          </a:p>
        </p:txBody>
      </p:sp>
      <p:sp>
        <p:nvSpPr>
          <p:cNvPr id="20" name="Flowchart: Primary" descr=" 20"/>
          <p:cNvSpPr/>
          <p:nvPr/>
        </p:nvSpPr>
        <p:spPr bwMode="auto">
          <a:xfrm>
            <a:off x="485082" y="2237757"/>
            <a:ext cx="2008731" cy="1773659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t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dirty="0" smtClean="0">
                <a:solidFill>
                  <a:schemeClr val="tx1">
                    <a:alpha val="99000"/>
                  </a:schemeClr>
                </a:solidFill>
              </a:rPr>
              <a:t>Primary</a:t>
            </a:r>
          </a:p>
        </p:txBody>
      </p:sp>
      <p:sp>
        <p:nvSpPr>
          <p:cNvPr id="21" name="Curved Up Arrow 20" descr=" 21"/>
          <p:cNvSpPr/>
          <p:nvPr/>
        </p:nvSpPr>
        <p:spPr bwMode="auto">
          <a:xfrm>
            <a:off x="1282221" y="4011415"/>
            <a:ext cx="4490114" cy="639435"/>
          </a:xfrm>
          <a:prstGeom prst="curvedUpArrow">
            <a:avLst>
              <a:gd name="adj1" fmla="val 34366"/>
              <a:gd name="adj2" fmla="val 60790"/>
              <a:gd name="adj3" fmla="val 25000"/>
            </a:avLst>
          </a:prstGeom>
          <a:gradFill>
            <a:gsLst>
              <a:gs pos="0">
                <a:schemeClr val="tx2">
                  <a:lumMod val="50000"/>
                </a:schemeClr>
              </a:gs>
              <a:gs pos="80000">
                <a:schemeClr val="tx2"/>
              </a:gs>
              <a:gs pos="100000">
                <a:schemeClr val="tx2"/>
              </a:gs>
            </a:gsLst>
          </a:gra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endParaRPr lang="en-US" sz="17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25" name="TextBox 24" descr=" 25"/>
          <p:cNvSpPr txBox="1"/>
          <p:nvPr/>
        </p:nvSpPr>
        <p:spPr>
          <a:xfrm>
            <a:off x="2493813" y="4650850"/>
            <a:ext cx="2188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Streaming Replication</a:t>
            </a:r>
          </a:p>
        </p:txBody>
      </p:sp>
      <p:sp>
        <p:nvSpPr>
          <p:cNvPr id="30" name="Cloud 29" descr=" 30"/>
          <p:cNvSpPr/>
          <p:nvPr/>
        </p:nvSpPr>
        <p:spPr>
          <a:xfrm>
            <a:off x="2493813" y="1223999"/>
            <a:ext cx="1913745" cy="914400"/>
          </a:xfrm>
          <a:prstGeom prst="cloud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ocument 31" descr=" 32"/>
          <p:cNvSpPr/>
          <p:nvPr/>
        </p:nvSpPr>
        <p:spPr>
          <a:xfrm>
            <a:off x="3450684" y="1528037"/>
            <a:ext cx="580029" cy="306324"/>
          </a:xfrm>
          <a:prstGeom prst="flowChartDocumen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xlog1</a:t>
            </a:r>
            <a:endParaRPr lang="en-US" sz="1600" dirty="0"/>
          </a:p>
        </p:txBody>
      </p:sp>
      <p:sp>
        <p:nvSpPr>
          <p:cNvPr id="5" name="Bent Arrow 4" descr=" 5"/>
          <p:cNvSpPr/>
          <p:nvPr/>
        </p:nvSpPr>
        <p:spPr>
          <a:xfrm rot="5400000">
            <a:off x="4666136" y="1422620"/>
            <a:ext cx="556560" cy="1073717"/>
          </a:xfrm>
          <a:prstGeom prst="ben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 descr=" 6"/>
          <p:cNvSpPr txBox="1"/>
          <p:nvPr/>
        </p:nvSpPr>
        <p:spPr>
          <a:xfrm>
            <a:off x="4497524" y="1311866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w</a:t>
            </a:r>
            <a:r>
              <a:rPr lang="en-US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al</a:t>
            </a:r>
            <a:r>
              <a:rPr lang="en-US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 archive apply</a:t>
            </a:r>
          </a:p>
        </p:txBody>
      </p:sp>
      <p:sp>
        <p:nvSpPr>
          <p:cNvPr id="11" name="TextBox 10" descr=" 3"/>
          <p:cNvSpPr txBox="1"/>
          <p:nvPr/>
        </p:nvSpPr>
        <p:spPr>
          <a:xfrm>
            <a:off x="6558036" y="1153807"/>
            <a:ext cx="2585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r</a:t>
            </a: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eplica </a:t>
            </a:r>
            <a:r>
              <a:rPr lang="en-US" sz="2400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conf</a:t>
            </a: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 file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off by default</a:t>
            </a:r>
          </a:p>
        </p:txBody>
      </p:sp>
      <p:sp>
        <p:nvSpPr>
          <p:cNvPr id="12" name="Curved Left Arrow 11" descr=" 4"/>
          <p:cNvSpPr/>
          <p:nvPr/>
        </p:nvSpPr>
        <p:spPr>
          <a:xfrm rot="5400000">
            <a:off x="3103797" y="2688852"/>
            <a:ext cx="549259" cy="3131976"/>
          </a:xfrm>
          <a:prstGeom prst="curvedLef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 descr=" 8"/>
          <p:cNvSpPr/>
          <p:nvPr/>
        </p:nvSpPr>
        <p:spPr>
          <a:xfrm>
            <a:off x="4682233" y="3296997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elect * from t1</a:t>
            </a:r>
            <a:endParaRPr lang="en-US" dirty="0"/>
          </a:p>
        </p:txBody>
      </p:sp>
      <p:sp>
        <p:nvSpPr>
          <p:cNvPr id="14" name="Rectangle 13" descr=" 16"/>
          <p:cNvSpPr/>
          <p:nvPr/>
        </p:nvSpPr>
        <p:spPr>
          <a:xfrm>
            <a:off x="627672" y="3283956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elect * from t1</a:t>
            </a:r>
            <a:endParaRPr lang="en-US" dirty="0"/>
          </a:p>
        </p:txBody>
      </p:sp>
      <p:sp>
        <p:nvSpPr>
          <p:cNvPr id="15" name="TextBox 14" descr=" 9"/>
          <p:cNvSpPr txBox="1"/>
          <p:nvPr/>
        </p:nvSpPr>
        <p:spPr>
          <a:xfrm flipH="1">
            <a:off x="1143323" y="2225861"/>
            <a:ext cx="69224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AV</a:t>
            </a:r>
          </a:p>
        </p:txBody>
      </p:sp>
      <p:sp>
        <p:nvSpPr>
          <p:cNvPr id="17" name="&quot;No&quot; Symbol 16" descr=" 22"/>
          <p:cNvSpPr/>
          <p:nvPr/>
        </p:nvSpPr>
        <p:spPr>
          <a:xfrm>
            <a:off x="3060214" y="4254840"/>
            <a:ext cx="680484" cy="721628"/>
          </a:xfrm>
          <a:prstGeom prst="noSmoking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Bent Arrow 17" descr=" 11"/>
          <p:cNvSpPr/>
          <p:nvPr/>
        </p:nvSpPr>
        <p:spPr>
          <a:xfrm>
            <a:off x="1679997" y="1526770"/>
            <a:ext cx="813816" cy="736168"/>
          </a:xfrm>
          <a:prstGeom prst="ben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881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hot_standby_feedback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9" name="Flowchart: RR2" descr=" 19"/>
          <p:cNvSpPr/>
          <p:nvPr/>
        </p:nvSpPr>
        <p:spPr bwMode="auto">
          <a:xfrm>
            <a:off x="4497524" y="2230933"/>
            <a:ext cx="1967503" cy="1773660"/>
          </a:xfrm>
          <a:prstGeom prst="flowChartMagneticDisk">
            <a:avLst/>
          </a:prstGeom>
          <a:solidFill>
            <a:schemeClr val="accent4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t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500" dirty="0">
                <a:solidFill>
                  <a:schemeClr val="tx1">
                    <a:alpha val="99000"/>
                  </a:schemeClr>
                </a:solidFill>
              </a:rPr>
              <a:t>Read Replica</a:t>
            </a:r>
          </a:p>
        </p:txBody>
      </p:sp>
      <p:sp>
        <p:nvSpPr>
          <p:cNvPr id="20" name="Flowchart: Primary" descr=" 20"/>
          <p:cNvSpPr/>
          <p:nvPr/>
        </p:nvSpPr>
        <p:spPr bwMode="auto">
          <a:xfrm>
            <a:off x="485082" y="2237757"/>
            <a:ext cx="2008731" cy="1773659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t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dirty="0" smtClean="0">
                <a:solidFill>
                  <a:schemeClr val="tx1">
                    <a:alpha val="99000"/>
                  </a:schemeClr>
                </a:solidFill>
              </a:rPr>
              <a:t>Primary</a:t>
            </a:r>
          </a:p>
        </p:txBody>
      </p:sp>
      <p:sp>
        <p:nvSpPr>
          <p:cNvPr id="21" name="Curved Up Arrow 20" descr=" 21"/>
          <p:cNvSpPr/>
          <p:nvPr/>
        </p:nvSpPr>
        <p:spPr bwMode="auto">
          <a:xfrm>
            <a:off x="1282221" y="4011415"/>
            <a:ext cx="4490114" cy="639435"/>
          </a:xfrm>
          <a:prstGeom prst="curvedUpArrow">
            <a:avLst>
              <a:gd name="adj1" fmla="val 34366"/>
              <a:gd name="adj2" fmla="val 60790"/>
              <a:gd name="adj3" fmla="val 25000"/>
            </a:avLst>
          </a:prstGeom>
          <a:gradFill>
            <a:gsLst>
              <a:gs pos="0">
                <a:schemeClr val="tx2">
                  <a:lumMod val="50000"/>
                </a:schemeClr>
              </a:gs>
              <a:gs pos="80000">
                <a:schemeClr val="tx2"/>
              </a:gs>
              <a:gs pos="100000">
                <a:schemeClr val="tx2"/>
              </a:gs>
            </a:gsLst>
          </a:gra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endParaRPr lang="en-US" sz="17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25" name="TextBox 24" descr=" 25"/>
          <p:cNvSpPr txBox="1"/>
          <p:nvPr/>
        </p:nvSpPr>
        <p:spPr>
          <a:xfrm>
            <a:off x="2493813" y="4650850"/>
            <a:ext cx="2188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Streaming Replication</a:t>
            </a:r>
          </a:p>
        </p:txBody>
      </p:sp>
      <p:sp>
        <p:nvSpPr>
          <p:cNvPr id="30" name="Cloud 29" descr=" 30"/>
          <p:cNvSpPr/>
          <p:nvPr/>
        </p:nvSpPr>
        <p:spPr>
          <a:xfrm>
            <a:off x="2493813" y="1223999"/>
            <a:ext cx="1913745" cy="914400"/>
          </a:xfrm>
          <a:prstGeom prst="cloud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ocument 31" descr=" 32"/>
          <p:cNvSpPr/>
          <p:nvPr/>
        </p:nvSpPr>
        <p:spPr>
          <a:xfrm>
            <a:off x="3450684" y="1528037"/>
            <a:ext cx="580029" cy="306324"/>
          </a:xfrm>
          <a:prstGeom prst="flowChartDocumen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xlog1</a:t>
            </a:r>
            <a:endParaRPr lang="en-US" sz="1600" dirty="0"/>
          </a:p>
        </p:txBody>
      </p:sp>
      <p:sp>
        <p:nvSpPr>
          <p:cNvPr id="5" name="Bent Arrow 4" descr=" 5"/>
          <p:cNvSpPr/>
          <p:nvPr/>
        </p:nvSpPr>
        <p:spPr>
          <a:xfrm rot="5400000">
            <a:off x="4666136" y="1422620"/>
            <a:ext cx="556560" cy="1073717"/>
          </a:xfrm>
          <a:prstGeom prst="ben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 descr=" 6"/>
          <p:cNvSpPr txBox="1"/>
          <p:nvPr/>
        </p:nvSpPr>
        <p:spPr>
          <a:xfrm>
            <a:off x="4497524" y="1311866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w</a:t>
            </a:r>
            <a:r>
              <a:rPr lang="en-US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al</a:t>
            </a:r>
            <a:r>
              <a:rPr lang="en-US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 archive apply</a:t>
            </a:r>
          </a:p>
        </p:txBody>
      </p:sp>
      <p:sp>
        <p:nvSpPr>
          <p:cNvPr id="11" name="TextBox 10" descr=" 3"/>
          <p:cNvSpPr txBox="1"/>
          <p:nvPr/>
        </p:nvSpPr>
        <p:spPr>
          <a:xfrm>
            <a:off x="6558036" y="1153807"/>
            <a:ext cx="2585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r</a:t>
            </a: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eplica </a:t>
            </a:r>
            <a:r>
              <a:rPr lang="en-US" sz="2400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conf</a:t>
            </a: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 file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off by default</a:t>
            </a:r>
          </a:p>
        </p:txBody>
      </p:sp>
      <p:sp>
        <p:nvSpPr>
          <p:cNvPr id="12" name="Curved Left Arrow 11" descr=" 4"/>
          <p:cNvSpPr/>
          <p:nvPr/>
        </p:nvSpPr>
        <p:spPr>
          <a:xfrm rot="5400000">
            <a:off x="3103797" y="2688852"/>
            <a:ext cx="549259" cy="3131976"/>
          </a:xfrm>
          <a:prstGeom prst="curvedLef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 descr=" 8"/>
          <p:cNvSpPr/>
          <p:nvPr/>
        </p:nvSpPr>
        <p:spPr>
          <a:xfrm>
            <a:off x="4682233" y="3296997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elect * from t1</a:t>
            </a:r>
            <a:endParaRPr lang="en-US" dirty="0"/>
          </a:p>
        </p:txBody>
      </p:sp>
      <p:sp>
        <p:nvSpPr>
          <p:cNvPr id="14" name="Rectangle 13" descr=" 16"/>
          <p:cNvSpPr/>
          <p:nvPr/>
        </p:nvSpPr>
        <p:spPr>
          <a:xfrm>
            <a:off x="627672" y="3283956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elect * from t1</a:t>
            </a:r>
            <a:endParaRPr lang="en-US" dirty="0"/>
          </a:p>
        </p:txBody>
      </p:sp>
      <p:sp>
        <p:nvSpPr>
          <p:cNvPr id="15" name="TextBox 14" descr=" 9"/>
          <p:cNvSpPr txBox="1"/>
          <p:nvPr/>
        </p:nvSpPr>
        <p:spPr>
          <a:xfrm flipH="1">
            <a:off x="1143323" y="2225861"/>
            <a:ext cx="69224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AV</a:t>
            </a:r>
          </a:p>
        </p:txBody>
      </p:sp>
      <p:sp>
        <p:nvSpPr>
          <p:cNvPr id="17" name="&quot;No&quot; Symbol 16" descr=" 22"/>
          <p:cNvSpPr/>
          <p:nvPr/>
        </p:nvSpPr>
        <p:spPr>
          <a:xfrm>
            <a:off x="3060214" y="4254840"/>
            <a:ext cx="680484" cy="721628"/>
          </a:xfrm>
          <a:prstGeom prst="noSmoking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Bent Arrow 17" descr=" 11"/>
          <p:cNvSpPr/>
          <p:nvPr/>
        </p:nvSpPr>
        <p:spPr>
          <a:xfrm>
            <a:off x="1679997" y="1526770"/>
            <a:ext cx="813816" cy="736168"/>
          </a:xfrm>
          <a:prstGeom prst="ben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&quot;No&quot; Symbol 21" descr=" 24"/>
          <p:cNvSpPr/>
          <p:nvPr/>
        </p:nvSpPr>
        <p:spPr>
          <a:xfrm>
            <a:off x="5203765" y="3145851"/>
            <a:ext cx="680484" cy="721628"/>
          </a:xfrm>
          <a:prstGeom prst="noSmoking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149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hot_standby_feedback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9" name="Flowchart: RR2" descr=" 19"/>
          <p:cNvSpPr/>
          <p:nvPr/>
        </p:nvSpPr>
        <p:spPr bwMode="auto">
          <a:xfrm>
            <a:off x="4497524" y="2230933"/>
            <a:ext cx="1967503" cy="1773660"/>
          </a:xfrm>
          <a:prstGeom prst="flowChartMagneticDisk">
            <a:avLst/>
          </a:prstGeom>
          <a:solidFill>
            <a:schemeClr val="accent4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t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500" dirty="0">
                <a:solidFill>
                  <a:schemeClr val="tx1">
                    <a:alpha val="99000"/>
                  </a:schemeClr>
                </a:solidFill>
              </a:rPr>
              <a:t>Read Replica</a:t>
            </a:r>
          </a:p>
        </p:txBody>
      </p:sp>
      <p:sp>
        <p:nvSpPr>
          <p:cNvPr id="20" name="Flowchart: Primary" descr=" 20"/>
          <p:cNvSpPr/>
          <p:nvPr/>
        </p:nvSpPr>
        <p:spPr bwMode="auto">
          <a:xfrm>
            <a:off x="485082" y="2237757"/>
            <a:ext cx="2008731" cy="1773659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t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dirty="0" smtClean="0">
                <a:solidFill>
                  <a:schemeClr val="tx1">
                    <a:alpha val="99000"/>
                  </a:schemeClr>
                </a:solidFill>
              </a:rPr>
              <a:t>Primary</a:t>
            </a:r>
          </a:p>
        </p:txBody>
      </p:sp>
      <p:sp>
        <p:nvSpPr>
          <p:cNvPr id="21" name="Curved Up Arrow 20" descr=" 21"/>
          <p:cNvSpPr/>
          <p:nvPr/>
        </p:nvSpPr>
        <p:spPr bwMode="auto">
          <a:xfrm>
            <a:off x="1282221" y="4011415"/>
            <a:ext cx="4490114" cy="639435"/>
          </a:xfrm>
          <a:prstGeom prst="curvedUpArrow">
            <a:avLst>
              <a:gd name="adj1" fmla="val 34366"/>
              <a:gd name="adj2" fmla="val 60790"/>
              <a:gd name="adj3" fmla="val 25000"/>
            </a:avLst>
          </a:prstGeom>
          <a:gradFill>
            <a:gsLst>
              <a:gs pos="0">
                <a:schemeClr val="tx2">
                  <a:lumMod val="50000"/>
                </a:schemeClr>
              </a:gs>
              <a:gs pos="80000">
                <a:schemeClr val="tx2"/>
              </a:gs>
              <a:gs pos="100000">
                <a:schemeClr val="tx2"/>
              </a:gs>
            </a:gsLst>
          </a:gra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endParaRPr lang="en-US" sz="17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25" name="TextBox 24" descr=" 25"/>
          <p:cNvSpPr txBox="1"/>
          <p:nvPr/>
        </p:nvSpPr>
        <p:spPr>
          <a:xfrm>
            <a:off x="2493813" y="4650850"/>
            <a:ext cx="2188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Streaming Replication</a:t>
            </a:r>
          </a:p>
        </p:txBody>
      </p:sp>
      <p:sp>
        <p:nvSpPr>
          <p:cNvPr id="30" name="Cloud 29" descr=" 30"/>
          <p:cNvSpPr/>
          <p:nvPr/>
        </p:nvSpPr>
        <p:spPr>
          <a:xfrm>
            <a:off x="2493813" y="1223999"/>
            <a:ext cx="1913745" cy="914400"/>
          </a:xfrm>
          <a:prstGeom prst="cloud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ocument 31" descr=" 32"/>
          <p:cNvSpPr/>
          <p:nvPr/>
        </p:nvSpPr>
        <p:spPr>
          <a:xfrm>
            <a:off x="3450684" y="1528037"/>
            <a:ext cx="580029" cy="306324"/>
          </a:xfrm>
          <a:prstGeom prst="flowChartDocumen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xlog1</a:t>
            </a:r>
            <a:endParaRPr lang="en-US" sz="1600" dirty="0"/>
          </a:p>
        </p:txBody>
      </p:sp>
      <p:sp>
        <p:nvSpPr>
          <p:cNvPr id="5" name="Bent Arrow 4" descr=" 5"/>
          <p:cNvSpPr/>
          <p:nvPr/>
        </p:nvSpPr>
        <p:spPr>
          <a:xfrm rot="5400000">
            <a:off x="4666136" y="1422620"/>
            <a:ext cx="556560" cy="1073717"/>
          </a:xfrm>
          <a:prstGeom prst="ben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 descr=" 6"/>
          <p:cNvSpPr txBox="1"/>
          <p:nvPr/>
        </p:nvSpPr>
        <p:spPr>
          <a:xfrm>
            <a:off x="4497524" y="1311866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w</a:t>
            </a:r>
            <a:r>
              <a:rPr lang="en-US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al</a:t>
            </a:r>
            <a:r>
              <a:rPr lang="en-US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 archive apply</a:t>
            </a:r>
          </a:p>
        </p:txBody>
      </p:sp>
      <p:sp>
        <p:nvSpPr>
          <p:cNvPr id="11" name="TextBox 10" descr=" 3"/>
          <p:cNvSpPr txBox="1"/>
          <p:nvPr/>
        </p:nvSpPr>
        <p:spPr>
          <a:xfrm>
            <a:off x="6558036" y="1153807"/>
            <a:ext cx="2585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r</a:t>
            </a: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eplica </a:t>
            </a:r>
            <a:r>
              <a:rPr lang="en-US" sz="2400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conf</a:t>
            </a: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 file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off by default</a:t>
            </a:r>
          </a:p>
        </p:txBody>
      </p:sp>
      <p:sp>
        <p:nvSpPr>
          <p:cNvPr id="12" name="Curved Left Arrow 11" descr=" 4"/>
          <p:cNvSpPr/>
          <p:nvPr/>
        </p:nvSpPr>
        <p:spPr>
          <a:xfrm rot="5400000">
            <a:off x="3103797" y="2688852"/>
            <a:ext cx="549259" cy="3131976"/>
          </a:xfrm>
          <a:prstGeom prst="curvedLef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 descr=" 8"/>
          <p:cNvSpPr/>
          <p:nvPr/>
        </p:nvSpPr>
        <p:spPr>
          <a:xfrm>
            <a:off x="4682233" y="3296997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elect * from t1</a:t>
            </a:r>
            <a:endParaRPr lang="en-US" dirty="0"/>
          </a:p>
        </p:txBody>
      </p:sp>
      <p:sp>
        <p:nvSpPr>
          <p:cNvPr id="14" name="Rectangle 13" descr=" 16"/>
          <p:cNvSpPr/>
          <p:nvPr/>
        </p:nvSpPr>
        <p:spPr>
          <a:xfrm>
            <a:off x="627672" y="3283956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elect * from t1</a:t>
            </a:r>
            <a:endParaRPr lang="en-US" dirty="0"/>
          </a:p>
        </p:txBody>
      </p:sp>
      <p:sp>
        <p:nvSpPr>
          <p:cNvPr id="15" name="TextBox 14" descr=" 9"/>
          <p:cNvSpPr txBox="1"/>
          <p:nvPr/>
        </p:nvSpPr>
        <p:spPr>
          <a:xfrm flipH="1">
            <a:off x="1143323" y="2225861"/>
            <a:ext cx="69224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AV</a:t>
            </a:r>
          </a:p>
        </p:txBody>
      </p:sp>
      <p:sp>
        <p:nvSpPr>
          <p:cNvPr id="17" name="&quot;No&quot; Symbol 16" descr=" 22"/>
          <p:cNvSpPr/>
          <p:nvPr/>
        </p:nvSpPr>
        <p:spPr>
          <a:xfrm>
            <a:off x="3060214" y="4254840"/>
            <a:ext cx="680484" cy="721628"/>
          </a:xfrm>
          <a:prstGeom prst="noSmoking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Bent Arrow 17" descr=" 11"/>
          <p:cNvSpPr/>
          <p:nvPr/>
        </p:nvSpPr>
        <p:spPr>
          <a:xfrm>
            <a:off x="1679997" y="1526770"/>
            <a:ext cx="813816" cy="736168"/>
          </a:xfrm>
          <a:prstGeom prst="ben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&quot;No&quot; Symbol 21" descr=" 24"/>
          <p:cNvSpPr/>
          <p:nvPr/>
        </p:nvSpPr>
        <p:spPr>
          <a:xfrm>
            <a:off x="5203765" y="3145851"/>
            <a:ext cx="680484" cy="721628"/>
          </a:xfrm>
          <a:prstGeom prst="noSmoking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 descr=" 7"/>
          <p:cNvSpPr/>
          <p:nvPr/>
        </p:nvSpPr>
        <p:spPr>
          <a:xfrm>
            <a:off x="4791693" y="452947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max_standby_archive</a:t>
            </a:r>
            <a:r>
              <a:rPr lang="en-US" dirty="0"/>
              <a:t>/</a:t>
            </a:r>
            <a:r>
              <a:rPr lang="en-US" dirty="0" err="1"/>
              <a:t>streaming_delay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471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pg_stat_database_conflicts</a:t>
            </a:r>
            <a:endParaRPr lang="en-US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benchdb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=&gt; select * from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pg_stat_database_conflicts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datid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datname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confl_tablespace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confl_lock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confl_snapshot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confl_bufferpin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confl_deadlock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-------+-----------+------------------+------------+----------------+-----------------+----------------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12891 | template0 |                0 |          0 |              0 |               0 |              0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16384 |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rdsadmin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|                0 |          0 |              0 |               0 |              0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1 | template1 |                0 |          0 |              0 |               0 |              0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12896 |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postgres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|                0 |          0 |              0 |               0 |              0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16394 |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benchdb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0 |          0 |              0 |               0 |              0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32810 | bench2    |                0 |          0 |              1 |               0 |              0</a:t>
            </a:r>
          </a:p>
          <a:p>
            <a:endParaRPr lang="en-US" dirty="0"/>
          </a:p>
        </p:txBody>
      </p:sp>
      <p:sp>
        <p:nvSpPr>
          <p:cNvPr id="4" name="Rectangle 3" descr=" 5"/>
          <p:cNvSpPr/>
          <p:nvPr/>
        </p:nvSpPr>
        <p:spPr>
          <a:xfrm>
            <a:off x="4401880" y="2535043"/>
            <a:ext cx="1435396" cy="29321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72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Burst mode: GP2 and T2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T2 – Amazon EC2 instance with burst capability</a:t>
            </a:r>
          </a:p>
          <a:p>
            <a:pPr lvl="1"/>
            <a:r>
              <a:rPr lang="en-US" dirty="0"/>
              <a:t>Base performance + burst </a:t>
            </a:r>
          </a:p>
          <a:p>
            <a:pPr lvl="1"/>
            <a:r>
              <a:rPr lang="en-US" dirty="0"/>
              <a:t>Earn credits per hour when below base performance</a:t>
            </a:r>
          </a:p>
          <a:p>
            <a:pPr lvl="1"/>
            <a:r>
              <a:rPr lang="en-US" dirty="0"/>
              <a:t>Can store up to 24 hours worth of credits</a:t>
            </a:r>
          </a:p>
          <a:p>
            <a:pPr lvl="1"/>
            <a:r>
              <a:rPr lang="en-US" dirty="0"/>
              <a:t>Amazon </a:t>
            </a:r>
            <a:r>
              <a:rPr lang="en-US" dirty="0" err="1"/>
              <a:t>CloudWatch</a:t>
            </a:r>
            <a:r>
              <a:rPr lang="en-US" dirty="0"/>
              <a:t> metrics to see credits </a:t>
            </a:r>
            <a:r>
              <a:rPr lang="en-US" dirty="0" smtClean="0"/>
              <a:t>and </a:t>
            </a:r>
            <a:r>
              <a:rPr lang="en-US" dirty="0"/>
              <a:t>usage</a:t>
            </a:r>
          </a:p>
          <a:p>
            <a:r>
              <a:rPr lang="en-US" dirty="0" smtClean="0"/>
              <a:t>GP2 – SSD-based Amazon EBS storage</a:t>
            </a:r>
          </a:p>
          <a:p>
            <a:pPr lvl="1"/>
            <a:r>
              <a:rPr lang="en-US" dirty="0" smtClean="0"/>
              <a:t>3 IOPS per GB base performance</a:t>
            </a:r>
          </a:p>
          <a:p>
            <a:pPr lvl="1"/>
            <a:r>
              <a:rPr lang="en-US" dirty="0" smtClean="0"/>
              <a:t>Earn credits when usage below base</a:t>
            </a:r>
          </a:p>
          <a:p>
            <a:pPr lvl="1"/>
            <a:r>
              <a:rPr lang="en-US" dirty="0" smtClean="0"/>
              <a:t>Burst to 3000+ IOPS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19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T2 – CPU credits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42" y="748144"/>
            <a:ext cx="7455716" cy="4395355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rot="18276816">
            <a:off x="2351591" y="3104243"/>
            <a:ext cx="1135792" cy="551623"/>
          </a:xfrm>
          <a:prstGeom prst="rightArrow">
            <a:avLst>
              <a:gd name="adj1" fmla="val 32403"/>
              <a:gd name="adj2" fmla="val 74048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441357" y="3900015"/>
            <a:ext cx="2839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CPU credit balance</a:t>
            </a:r>
          </a:p>
        </p:txBody>
      </p:sp>
      <p:sp>
        <p:nvSpPr>
          <p:cNvPr id="12" name="Right Arrow 11"/>
          <p:cNvSpPr/>
          <p:nvPr/>
        </p:nvSpPr>
        <p:spPr>
          <a:xfrm rot="7987438">
            <a:off x="5285330" y="3908138"/>
            <a:ext cx="1135792" cy="551623"/>
          </a:xfrm>
          <a:prstGeom prst="rightArrow">
            <a:avLst>
              <a:gd name="adj1" fmla="val 32403"/>
              <a:gd name="adj2" fmla="val 74048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316252" y="3299850"/>
            <a:ext cx="1830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T2 exhaust CPU credits</a:t>
            </a:r>
          </a:p>
        </p:txBody>
      </p:sp>
      <p:sp>
        <p:nvSpPr>
          <p:cNvPr id="14" name="Right Arrow 13"/>
          <p:cNvSpPr/>
          <p:nvPr/>
        </p:nvSpPr>
        <p:spPr>
          <a:xfrm rot="13754586">
            <a:off x="5411934" y="2694867"/>
            <a:ext cx="1135792" cy="551623"/>
          </a:xfrm>
          <a:prstGeom prst="rightArrow">
            <a:avLst>
              <a:gd name="adj1" fmla="val 32403"/>
              <a:gd name="adj2" fmla="val 74048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6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Burst mode: what’s new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db.t2.large</a:t>
            </a:r>
          </a:p>
          <a:p>
            <a:pPr lvl="1"/>
            <a:r>
              <a:rPr lang="en-US" dirty="0" smtClean="0"/>
              <a:t>60 CPU Initial Credit</a:t>
            </a:r>
          </a:p>
          <a:p>
            <a:pPr lvl="1"/>
            <a:r>
              <a:rPr lang="en-US" dirty="0" smtClean="0"/>
              <a:t>36 CPU Credit earned per hour</a:t>
            </a:r>
          </a:p>
          <a:p>
            <a:pPr lvl="1"/>
            <a:r>
              <a:rPr lang="en-US" dirty="0" smtClean="0"/>
              <a:t>Base Performance – 60%</a:t>
            </a:r>
          </a:p>
          <a:p>
            <a:pPr lvl="1"/>
            <a:r>
              <a:rPr lang="en-US" dirty="0" smtClean="0"/>
              <a:t>8 GB RAM</a:t>
            </a:r>
          </a:p>
          <a:p>
            <a:pPr lvl="1"/>
            <a:r>
              <a:rPr lang="en-US" dirty="0" smtClean="0"/>
              <a:t>Increased IO bandwidth</a:t>
            </a:r>
          </a:p>
          <a:p>
            <a:pPr lvl="1"/>
            <a:r>
              <a:rPr lang="en-US" b="1" dirty="0" smtClean="0"/>
              <a:t>Encryption at rest support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20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0464381"/>
              </p:ext>
            </p:extLst>
          </p:nvPr>
        </p:nvGraphicFramePr>
        <p:xfrm>
          <a:off x="224169" y="516834"/>
          <a:ext cx="8919831" cy="4626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Burst mode vs. classic vs. Provisioned IOPS</a:t>
            </a:r>
            <a:endParaRPr lang="en-US" dirty="0"/>
          </a:p>
        </p:txBody>
      </p:sp>
      <p:sp>
        <p:nvSpPr>
          <p:cNvPr id="6" name="m1.medium"/>
          <p:cNvSpPr txBox="1"/>
          <p:nvPr/>
        </p:nvSpPr>
        <p:spPr>
          <a:xfrm>
            <a:off x="4092273" y="3900364"/>
            <a:ext cx="158729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accent4"/>
                </a:solidFill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$0.58 per hour</a:t>
            </a:r>
          </a:p>
        </p:txBody>
      </p:sp>
    </p:spTree>
    <p:extLst>
      <p:ext uri="{BB962C8B-B14F-4D97-AF65-F5344CB8AC3E}">
        <p14:creationId xmlns:p14="http://schemas.microsoft.com/office/powerpoint/2010/main" val="303757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maintenance_work_mem</a:t>
            </a:r>
            <a:r>
              <a:rPr lang="en-US" dirty="0"/>
              <a:t> 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8170302"/>
              </p:ext>
            </p:extLst>
          </p:nvPr>
        </p:nvGraphicFramePr>
        <p:xfrm>
          <a:off x="758295" y="676894"/>
          <a:ext cx="7627409" cy="4161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9831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9281236"/>
              </p:ext>
            </p:extLst>
          </p:nvPr>
        </p:nvGraphicFramePr>
        <p:xfrm>
          <a:off x="224169" y="516834"/>
          <a:ext cx="8919831" cy="4626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Burst mode vs. classic vs. Provisioned IOPS</a:t>
            </a:r>
            <a:endParaRPr lang="en-US" dirty="0"/>
          </a:p>
        </p:txBody>
      </p:sp>
      <p:sp>
        <p:nvSpPr>
          <p:cNvPr id="6" name="m1.medium"/>
          <p:cNvSpPr txBox="1"/>
          <p:nvPr/>
        </p:nvSpPr>
        <p:spPr>
          <a:xfrm>
            <a:off x="4092273" y="3900364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accent4"/>
                </a:solidFill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$0.58 per hour</a:t>
            </a:r>
          </a:p>
        </p:txBody>
      </p:sp>
      <p:sp>
        <p:nvSpPr>
          <p:cNvPr id="8" name="m3.medium"/>
          <p:cNvSpPr txBox="1"/>
          <p:nvPr/>
        </p:nvSpPr>
        <p:spPr>
          <a:xfrm>
            <a:off x="2300637" y="3786013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B22491"/>
                </a:solidFill>
              </a:rPr>
              <a:t>$</a:t>
            </a:r>
            <a:r>
              <a:rPr lang="en-US" sz="1600" b="1" dirty="0" smtClean="0">
                <a:solidFill>
                  <a:srgbClr val="B22491"/>
                </a:solidFill>
              </a:rPr>
              <a:t>0.40 per hour</a:t>
            </a:r>
          </a:p>
        </p:txBody>
      </p:sp>
    </p:spTree>
    <p:extLst>
      <p:ext uri="{BB962C8B-B14F-4D97-AF65-F5344CB8AC3E}">
        <p14:creationId xmlns:p14="http://schemas.microsoft.com/office/powerpoint/2010/main" val="47458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712917"/>
              </p:ext>
            </p:extLst>
          </p:nvPr>
        </p:nvGraphicFramePr>
        <p:xfrm>
          <a:off x="224169" y="516834"/>
          <a:ext cx="8919831" cy="4626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Burst mode vs. classic vs. Provisioned IOPS</a:t>
            </a:r>
            <a:endParaRPr lang="en-US" dirty="0"/>
          </a:p>
        </p:txBody>
      </p:sp>
      <p:sp>
        <p:nvSpPr>
          <p:cNvPr id="6" name="m1.medium"/>
          <p:cNvSpPr txBox="1"/>
          <p:nvPr/>
        </p:nvSpPr>
        <p:spPr>
          <a:xfrm>
            <a:off x="4092273" y="3900364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accent4"/>
                </a:solidFill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$0.58 per hour</a:t>
            </a:r>
          </a:p>
        </p:txBody>
      </p:sp>
      <p:sp>
        <p:nvSpPr>
          <p:cNvPr id="8" name="m3.medium"/>
          <p:cNvSpPr txBox="1"/>
          <p:nvPr/>
        </p:nvSpPr>
        <p:spPr>
          <a:xfrm>
            <a:off x="2300637" y="3786013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B22491"/>
                </a:solidFill>
              </a:rPr>
              <a:t>$</a:t>
            </a:r>
            <a:r>
              <a:rPr lang="en-US" sz="1600" b="1" dirty="0" smtClean="0">
                <a:solidFill>
                  <a:srgbClr val="B22491"/>
                </a:solidFill>
              </a:rPr>
              <a:t>0.40 per hour</a:t>
            </a:r>
          </a:p>
        </p:txBody>
      </p:sp>
      <p:sp>
        <p:nvSpPr>
          <p:cNvPr id="9" name="m3.large"/>
          <p:cNvSpPr txBox="1"/>
          <p:nvPr/>
        </p:nvSpPr>
        <p:spPr>
          <a:xfrm>
            <a:off x="6304828" y="3372603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7CBC"/>
                </a:solidFill>
              </a:rPr>
              <a:t>$</a:t>
            </a:r>
            <a:r>
              <a:rPr lang="en-US" sz="1600" b="1" dirty="0" smtClean="0">
                <a:solidFill>
                  <a:srgbClr val="007CBC"/>
                </a:solidFill>
              </a:rPr>
              <a:t>0.50 per hour</a:t>
            </a:r>
          </a:p>
        </p:txBody>
      </p:sp>
    </p:spTree>
    <p:extLst>
      <p:ext uri="{BB962C8B-B14F-4D97-AF65-F5344CB8AC3E}">
        <p14:creationId xmlns:p14="http://schemas.microsoft.com/office/powerpoint/2010/main" val="101269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 descr="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0796519"/>
              </p:ext>
            </p:extLst>
          </p:nvPr>
        </p:nvGraphicFramePr>
        <p:xfrm>
          <a:off x="224169" y="516834"/>
          <a:ext cx="8919831" cy="4626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Burst mode vs. Classic vs. Provisioned IOPS</a:t>
            </a:r>
            <a:endParaRPr lang="en-US" dirty="0"/>
          </a:p>
        </p:txBody>
      </p:sp>
      <p:sp>
        <p:nvSpPr>
          <p:cNvPr id="5" name="t2 200gb" descr=" 5"/>
          <p:cNvSpPr txBox="1"/>
          <p:nvPr/>
        </p:nvSpPr>
        <p:spPr>
          <a:xfrm>
            <a:off x="6508460" y="4337615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4"/>
                </a:solidFill>
              </a:rPr>
              <a:t>$</a:t>
            </a:r>
            <a:r>
              <a:rPr lang="en-US" sz="1600" b="1" dirty="0" smtClean="0">
                <a:solidFill>
                  <a:schemeClr val="accent4"/>
                </a:solidFill>
              </a:rPr>
              <a:t>0.10 per hour</a:t>
            </a:r>
          </a:p>
        </p:txBody>
      </p:sp>
      <p:sp>
        <p:nvSpPr>
          <p:cNvPr id="6" name="m1.medium" descr=" 6"/>
          <p:cNvSpPr txBox="1"/>
          <p:nvPr/>
        </p:nvSpPr>
        <p:spPr>
          <a:xfrm>
            <a:off x="4092273" y="3900364"/>
            <a:ext cx="158729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accent4"/>
                </a:solidFill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$0.58 per hour</a:t>
            </a:r>
          </a:p>
        </p:txBody>
      </p:sp>
      <p:sp>
        <p:nvSpPr>
          <p:cNvPr id="8" name="m3.medium" descr=" 8"/>
          <p:cNvSpPr txBox="1"/>
          <p:nvPr/>
        </p:nvSpPr>
        <p:spPr>
          <a:xfrm>
            <a:off x="2300637" y="3786013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B22491"/>
                </a:solidFill>
              </a:rPr>
              <a:t>$</a:t>
            </a:r>
            <a:r>
              <a:rPr lang="en-US" sz="1600" b="1" dirty="0" smtClean="0">
                <a:solidFill>
                  <a:srgbClr val="B22491"/>
                </a:solidFill>
              </a:rPr>
              <a:t>0.40 per hour</a:t>
            </a:r>
          </a:p>
        </p:txBody>
      </p:sp>
      <p:sp>
        <p:nvSpPr>
          <p:cNvPr id="9" name="m3.large" descr=" 9"/>
          <p:cNvSpPr txBox="1"/>
          <p:nvPr/>
        </p:nvSpPr>
        <p:spPr>
          <a:xfrm>
            <a:off x="6304828" y="3372603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7CBC"/>
                </a:solidFill>
              </a:rPr>
              <a:t>$</a:t>
            </a:r>
            <a:r>
              <a:rPr lang="en-US" sz="1600" b="1" dirty="0" smtClean="0">
                <a:solidFill>
                  <a:srgbClr val="007CBC"/>
                </a:solidFill>
              </a:rPr>
              <a:t>0.50 per hour</a:t>
            </a:r>
          </a:p>
        </p:txBody>
      </p:sp>
    </p:spTree>
    <p:extLst>
      <p:ext uri="{BB962C8B-B14F-4D97-AF65-F5344CB8AC3E}">
        <p14:creationId xmlns:p14="http://schemas.microsoft.com/office/powerpoint/2010/main" val="4235919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 descr="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9627866"/>
              </p:ext>
            </p:extLst>
          </p:nvPr>
        </p:nvGraphicFramePr>
        <p:xfrm>
          <a:off x="224169" y="516834"/>
          <a:ext cx="8919831" cy="4626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Burst mode vs. Classic vs. Provisioned IOPS</a:t>
            </a:r>
            <a:endParaRPr lang="en-US" dirty="0"/>
          </a:p>
        </p:txBody>
      </p:sp>
      <p:sp>
        <p:nvSpPr>
          <p:cNvPr id="5" name="t2 200gb" descr=" 5"/>
          <p:cNvSpPr txBox="1"/>
          <p:nvPr/>
        </p:nvSpPr>
        <p:spPr>
          <a:xfrm>
            <a:off x="6508460" y="4337615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4"/>
                </a:solidFill>
              </a:rPr>
              <a:t>$</a:t>
            </a:r>
            <a:r>
              <a:rPr lang="en-US" sz="1600" b="1" dirty="0" smtClean="0">
                <a:solidFill>
                  <a:schemeClr val="accent4"/>
                </a:solidFill>
              </a:rPr>
              <a:t>0.10 per hour</a:t>
            </a:r>
          </a:p>
        </p:txBody>
      </p:sp>
      <p:sp>
        <p:nvSpPr>
          <p:cNvPr id="6" name="m1.medium" descr=" 6"/>
          <p:cNvSpPr txBox="1"/>
          <p:nvPr/>
        </p:nvSpPr>
        <p:spPr>
          <a:xfrm>
            <a:off x="4092273" y="3900364"/>
            <a:ext cx="158729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accent4"/>
                </a:solidFill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$0.58 per hour</a:t>
            </a:r>
          </a:p>
        </p:txBody>
      </p:sp>
      <p:sp>
        <p:nvSpPr>
          <p:cNvPr id="8" name="m3.medium" descr=" 8"/>
          <p:cNvSpPr txBox="1"/>
          <p:nvPr/>
        </p:nvSpPr>
        <p:spPr>
          <a:xfrm>
            <a:off x="2300637" y="3786013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B22491"/>
                </a:solidFill>
              </a:rPr>
              <a:t>$</a:t>
            </a:r>
            <a:r>
              <a:rPr lang="en-US" sz="1600" b="1" dirty="0" smtClean="0">
                <a:solidFill>
                  <a:srgbClr val="B22491"/>
                </a:solidFill>
              </a:rPr>
              <a:t>0.40 per hour</a:t>
            </a:r>
          </a:p>
        </p:txBody>
      </p:sp>
      <p:sp>
        <p:nvSpPr>
          <p:cNvPr id="9" name="m3.large" descr=" 9"/>
          <p:cNvSpPr txBox="1"/>
          <p:nvPr/>
        </p:nvSpPr>
        <p:spPr>
          <a:xfrm>
            <a:off x="6304828" y="3372603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7CBC"/>
                </a:solidFill>
              </a:rPr>
              <a:t>$</a:t>
            </a:r>
            <a:r>
              <a:rPr lang="en-US" sz="1600" b="1" dirty="0" smtClean="0">
                <a:solidFill>
                  <a:srgbClr val="007CBC"/>
                </a:solidFill>
              </a:rPr>
              <a:t>0.50 per hour</a:t>
            </a:r>
          </a:p>
        </p:txBody>
      </p:sp>
      <p:sp>
        <p:nvSpPr>
          <p:cNvPr id="10" name="Down Arrow 9" descr=" 10"/>
          <p:cNvSpPr/>
          <p:nvPr/>
        </p:nvSpPr>
        <p:spPr>
          <a:xfrm rot="1966669">
            <a:off x="1678502" y="2347603"/>
            <a:ext cx="418282" cy="1147369"/>
          </a:xfrm>
          <a:prstGeom prst="down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2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 descr="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0112241"/>
              </p:ext>
            </p:extLst>
          </p:nvPr>
        </p:nvGraphicFramePr>
        <p:xfrm>
          <a:off x="224169" y="516834"/>
          <a:ext cx="8919831" cy="4626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Burst mode vs. Classic vs. Provisioned IOPS</a:t>
            </a:r>
            <a:endParaRPr lang="en-US" dirty="0"/>
          </a:p>
        </p:txBody>
      </p:sp>
      <p:sp>
        <p:nvSpPr>
          <p:cNvPr id="5" name="t2 200gb" descr=" 5"/>
          <p:cNvSpPr txBox="1"/>
          <p:nvPr/>
        </p:nvSpPr>
        <p:spPr>
          <a:xfrm>
            <a:off x="6508460" y="4337615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4"/>
                </a:solidFill>
              </a:rPr>
              <a:t>$</a:t>
            </a:r>
            <a:r>
              <a:rPr lang="en-US" sz="1600" b="1" dirty="0" smtClean="0">
                <a:solidFill>
                  <a:schemeClr val="accent4"/>
                </a:solidFill>
              </a:rPr>
              <a:t>0.10 per hour</a:t>
            </a:r>
          </a:p>
        </p:txBody>
      </p:sp>
      <p:sp>
        <p:nvSpPr>
          <p:cNvPr id="6" name="m1.medium" descr=" 6"/>
          <p:cNvSpPr txBox="1"/>
          <p:nvPr/>
        </p:nvSpPr>
        <p:spPr>
          <a:xfrm>
            <a:off x="4092273" y="3900364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accent4"/>
                </a:solidFill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$0.58 per hour</a:t>
            </a:r>
          </a:p>
        </p:txBody>
      </p:sp>
      <p:sp>
        <p:nvSpPr>
          <p:cNvPr id="7" name="t2 1TB" descr=" 7"/>
          <p:cNvSpPr txBox="1"/>
          <p:nvPr/>
        </p:nvSpPr>
        <p:spPr>
          <a:xfrm>
            <a:off x="3404385" y="3181396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$</a:t>
            </a:r>
            <a:r>
              <a:rPr lang="en-US" sz="1600" b="1" dirty="0" smtClean="0"/>
              <a:t>0.23 per hour</a:t>
            </a:r>
          </a:p>
        </p:txBody>
      </p:sp>
      <p:sp>
        <p:nvSpPr>
          <p:cNvPr id="8" name="m3.medium" descr=" 8"/>
          <p:cNvSpPr txBox="1"/>
          <p:nvPr/>
        </p:nvSpPr>
        <p:spPr>
          <a:xfrm>
            <a:off x="2300637" y="3786013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B22491"/>
                </a:solidFill>
              </a:rPr>
              <a:t>$</a:t>
            </a:r>
            <a:r>
              <a:rPr lang="en-US" sz="1600" b="1" dirty="0" smtClean="0">
                <a:solidFill>
                  <a:srgbClr val="B22491"/>
                </a:solidFill>
              </a:rPr>
              <a:t>0.40 per hour</a:t>
            </a:r>
          </a:p>
        </p:txBody>
      </p:sp>
      <p:sp>
        <p:nvSpPr>
          <p:cNvPr id="9" name="m3.large" descr=" 9"/>
          <p:cNvSpPr txBox="1"/>
          <p:nvPr/>
        </p:nvSpPr>
        <p:spPr>
          <a:xfrm>
            <a:off x="6304828" y="3372603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7CBC"/>
                </a:solidFill>
              </a:rPr>
              <a:t>$</a:t>
            </a:r>
            <a:r>
              <a:rPr lang="en-US" sz="1600" b="1" dirty="0" smtClean="0">
                <a:solidFill>
                  <a:srgbClr val="007CBC"/>
                </a:solidFill>
              </a:rPr>
              <a:t>0.50 per hour</a:t>
            </a:r>
          </a:p>
        </p:txBody>
      </p:sp>
    </p:spTree>
    <p:extLst>
      <p:ext uri="{BB962C8B-B14F-4D97-AF65-F5344CB8AC3E}">
        <p14:creationId xmlns:p14="http://schemas.microsoft.com/office/powerpoint/2010/main" val="3037579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 descr="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9397072"/>
              </p:ext>
            </p:extLst>
          </p:nvPr>
        </p:nvGraphicFramePr>
        <p:xfrm>
          <a:off x="224169" y="516834"/>
          <a:ext cx="8919831" cy="4626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Burst mode vs. Classic vs. Provisioned IOPS</a:t>
            </a:r>
            <a:endParaRPr lang="en-US" dirty="0"/>
          </a:p>
        </p:txBody>
      </p:sp>
      <p:sp>
        <p:nvSpPr>
          <p:cNvPr id="5" name="t2 200gb" descr=" 5"/>
          <p:cNvSpPr txBox="1"/>
          <p:nvPr/>
        </p:nvSpPr>
        <p:spPr>
          <a:xfrm>
            <a:off x="6508460" y="4337615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4"/>
                </a:solidFill>
              </a:rPr>
              <a:t>$</a:t>
            </a:r>
            <a:r>
              <a:rPr lang="en-US" sz="1600" b="1" dirty="0" smtClean="0">
                <a:solidFill>
                  <a:schemeClr val="accent4"/>
                </a:solidFill>
              </a:rPr>
              <a:t>0.10 per hour</a:t>
            </a:r>
          </a:p>
        </p:txBody>
      </p:sp>
      <p:sp>
        <p:nvSpPr>
          <p:cNvPr id="6" name="m1.medium" descr=" 6"/>
          <p:cNvSpPr txBox="1"/>
          <p:nvPr/>
        </p:nvSpPr>
        <p:spPr>
          <a:xfrm>
            <a:off x="4092273" y="3900364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accent4"/>
                </a:solidFill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$0.58 per hour</a:t>
            </a:r>
          </a:p>
        </p:txBody>
      </p:sp>
      <p:sp>
        <p:nvSpPr>
          <p:cNvPr id="7" name="t2 1TB" descr=" 7"/>
          <p:cNvSpPr txBox="1"/>
          <p:nvPr/>
        </p:nvSpPr>
        <p:spPr>
          <a:xfrm>
            <a:off x="3404385" y="3181396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$</a:t>
            </a:r>
            <a:r>
              <a:rPr lang="en-US" sz="1600" b="1" dirty="0" smtClean="0"/>
              <a:t>0.23 per hour</a:t>
            </a:r>
          </a:p>
        </p:txBody>
      </p:sp>
      <p:sp>
        <p:nvSpPr>
          <p:cNvPr id="8" name="m3.medium" descr=" 8"/>
          <p:cNvSpPr txBox="1"/>
          <p:nvPr/>
        </p:nvSpPr>
        <p:spPr>
          <a:xfrm>
            <a:off x="2300637" y="3786013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B22491"/>
                </a:solidFill>
              </a:rPr>
              <a:t>$</a:t>
            </a:r>
            <a:r>
              <a:rPr lang="en-US" sz="1600" b="1" dirty="0" smtClean="0">
                <a:solidFill>
                  <a:srgbClr val="B22491"/>
                </a:solidFill>
              </a:rPr>
              <a:t>0.40 per hour</a:t>
            </a:r>
          </a:p>
        </p:txBody>
      </p:sp>
      <p:sp>
        <p:nvSpPr>
          <p:cNvPr id="9" name="m3.large" descr=" 9"/>
          <p:cNvSpPr txBox="1"/>
          <p:nvPr/>
        </p:nvSpPr>
        <p:spPr>
          <a:xfrm>
            <a:off x="6304828" y="3372603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7CBC"/>
                </a:solidFill>
              </a:rPr>
              <a:t>$</a:t>
            </a:r>
            <a:r>
              <a:rPr lang="en-US" sz="1600" b="1" dirty="0" smtClean="0">
                <a:solidFill>
                  <a:srgbClr val="007CBC"/>
                </a:solidFill>
              </a:rPr>
              <a:t>0.50 per hour</a:t>
            </a:r>
          </a:p>
        </p:txBody>
      </p:sp>
      <p:sp>
        <p:nvSpPr>
          <p:cNvPr id="10" name="Rectangle 9" descr=" 10"/>
          <p:cNvSpPr/>
          <p:nvPr/>
        </p:nvSpPr>
        <p:spPr>
          <a:xfrm>
            <a:off x="5854495" y="3762713"/>
            <a:ext cx="2768005" cy="306928"/>
          </a:xfrm>
          <a:prstGeom prst="rect">
            <a:avLst/>
          </a:prstGeom>
          <a:noFill/>
          <a:ln w="41275">
            <a:solidFill>
              <a:srgbClr val="00206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998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 descr="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1974332"/>
              </p:ext>
            </p:extLst>
          </p:nvPr>
        </p:nvGraphicFramePr>
        <p:xfrm>
          <a:off x="224169" y="516834"/>
          <a:ext cx="8919831" cy="4626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Burst mode vs. Classic vs. Provisioned IOPS</a:t>
            </a:r>
            <a:endParaRPr lang="en-US" dirty="0"/>
          </a:p>
        </p:txBody>
      </p:sp>
      <p:sp>
        <p:nvSpPr>
          <p:cNvPr id="5" name="t2 200gb" descr=" 5"/>
          <p:cNvSpPr txBox="1"/>
          <p:nvPr/>
        </p:nvSpPr>
        <p:spPr>
          <a:xfrm>
            <a:off x="6508460" y="4337615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4"/>
                </a:solidFill>
              </a:rPr>
              <a:t>$</a:t>
            </a:r>
            <a:r>
              <a:rPr lang="en-US" sz="1600" b="1" dirty="0" smtClean="0">
                <a:solidFill>
                  <a:schemeClr val="accent4"/>
                </a:solidFill>
              </a:rPr>
              <a:t>0.10 per hour</a:t>
            </a:r>
          </a:p>
        </p:txBody>
      </p:sp>
      <p:sp>
        <p:nvSpPr>
          <p:cNvPr id="6" name="m1.medium" descr=" 6"/>
          <p:cNvSpPr txBox="1"/>
          <p:nvPr/>
        </p:nvSpPr>
        <p:spPr>
          <a:xfrm>
            <a:off x="4092273" y="3900364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accent4"/>
                </a:solidFill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$0.58 per hour</a:t>
            </a:r>
          </a:p>
        </p:txBody>
      </p:sp>
      <p:sp>
        <p:nvSpPr>
          <p:cNvPr id="7" name="t2 1TB" descr=" 7"/>
          <p:cNvSpPr txBox="1"/>
          <p:nvPr/>
        </p:nvSpPr>
        <p:spPr>
          <a:xfrm>
            <a:off x="3404385" y="3181396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$</a:t>
            </a:r>
            <a:r>
              <a:rPr lang="en-US" sz="1600" b="1" dirty="0" smtClean="0"/>
              <a:t>0.23 per hour</a:t>
            </a:r>
          </a:p>
        </p:txBody>
      </p:sp>
      <p:sp>
        <p:nvSpPr>
          <p:cNvPr id="8" name="m3.medium" descr=" 8"/>
          <p:cNvSpPr txBox="1"/>
          <p:nvPr/>
        </p:nvSpPr>
        <p:spPr>
          <a:xfrm>
            <a:off x="2300637" y="3786013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B22491"/>
                </a:solidFill>
              </a:rPr>
              <a:t>$</a:t>
            </a:r>
            <a:r>
              <a:rPr lang="en-US" sz="1600" b="1" dirty="0" smtClean="0">
                <a:solidFill>
                  <a:srgbClr val="B22491"/>
                </a:solidFill>
              </a:rPr>
              <a:t>0.40 per hour</a:t>
            </a:r>
          </a:p>
        </p:txBody>
      </p:sp>
      <p:sp>
        <p:nvSpPr>
          <p:cNvPr id="9" name="m3.large" descr=" 9"/>
          <p:cNvSpPr txBox="1"/>
          <p:nvPr/>
        </p:nvSpPr>
        <p:spPr>
          <a:xfrm>
            <a:off x="6304828" y="3372603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7CBC"/>
                </a:solidFill>
              </a:rPr>
              <a:t>$</a:t>
            </a:r>
            <a:r>
              <a:rPr lang="en-US" sz="1600" b="1" dirty="0" smtClean="0">
                <a:solidFill>
                  <a:srgbClr val="007CBC"/>
                </a:solidFill>
              </a:rPr>
              <a:t>0.50 per hour</a:t>
            </a:r>
          </a:p>
        </p:txBody>
      </p:sp>
      <p:sp>
        <p:nvSpPr>
          <p:cNvPr id="11" name="m3.large" descr=" 11"/>
          <p:cNvSpPr txBox="1"/>
          <p:nvPr/>
        </p:nvSpPr>
        <p:spPr>
          <a:xfrm>
            <a:off x="6508460" y="2785532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$</a:t>
            </a:r>
            <a:r>
              <a:rPr lang="en-US" sz="1600" b="1" dirty="0" smtClean="0">
                <a:solidFill>
                  <a:srgbClr val="FF0000"/>
                </a:solidFill>
              </a:rPr>
              <a:t>0.30 per hour</a:t>
            </a:r>
          </a:p>
        </p:txBody>
      </p:sp>
      <p:sp>
        <p:nvSpPr>
          <p:cNvPr id="10" name="Oval 9" descr=" 3"/>
          <p:cNvSpPr/>
          <p:nvPr/>
        </p:nvSpPr>
        <p:spPr>
          <a:xfrm>
            <a:off x="394139" y="709448"/>
            <a:ext cx="1245476" cy="630621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083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Questions?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1443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maintenance_work_mem</a:t>
            </a:r>
            <a:r>
              <a:rPr lang="en-US" dirty="0"/>
              <a:t> 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2885079"/>
              </p:ext>
            </p:extLst>
          </p:nvPr>
        </p:nvGraphicFramePr>
        <p:xfrm>
          <a:off x="758296" y="736270"/>
          <a:ext cx="7447554" cy="4102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7915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 descr="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version upgrade</a:t>
            </a:r>
            <a:endParaRPr lang="en-US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Can 4" descr=" 5"/>
          <p:cNvSpPr/>
          <p:nvPr/>
        </p:nvSpPr>
        <p:spPr>
          <a:xfrm>
            <a:off x="1529540" y="831457"/>
            <a:ext cx="1187533" cy="1223160"/>
          </a:xfrm>
          <a:prstGeom prst="can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9.4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096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 descr="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version upgrade</a:t>
            </a:r>
            <a:endParaRPr lang="en-US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Can 4" descr=" 5"/>
          <p:cNvSpPr/>
          <p:nvPr/>
        </p:nvSpPr>
        <p:spPr>
          <a:xfrm>
            <a:off x="1529540" y="831457"/>
            <a:ext cx="1187533" cy="1223160"/>
          </a:xfrm>
          <a:prstGeom prst="can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9.4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 descr=" 9"/>
          <p:cNvCxnSpPr/>
          <p:nvPr/>
        </p:nvCxnSpPr>
        <p:spPr>
          <a:xfrm flipV="1">
            <a:off x="2717073" y="688953"/>
            <a:ext cx="0" cy="1508168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 descr=" 10"/>
          <p:cNvSpPr txBox="1"/>
          <p:nvPr/>
        </p:nvSpPr>
        <p:spPr>
          <a:xfrm>
            <a:off x="2240019" y="229626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431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 descr="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version upgrade</a:t>
            </a:r>
            <a:endParaRPr lang="en-US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Can 4" descr=" 5"/>
          <p:cNvSpPr/>
          <p:nvPr/>
        </p:nvSpPr>
        <p:spPr>
          <a:xfrm>
            <a:off x="1529540" y="831457"/>
            <a:ext cx="1187533" cy="1223160"/>
          </a:xfrm>
          <a:prstGeom prst="can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9.4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ight Arrow 7" descr=" 6"/>
          <p:cNvSpPr/>
          <p:nvPr/>
        </p:nvSpPr>
        <p:spPr>
          <a:xfrm>
            <a:off x="2717072" y="997713"/>
            <a:ext cx="2064327" cy="890648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pg_upgrade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 descr=" 9"/>
          <p:cNvCxnSpPr/>
          <p:nvPr/>
        </p:nvCxnSpPr>
        <p:spPr>
          <a:xfrm flipV="1">
            <a:off x="2717073" y="688953"/>
            <a:ext cx="0" cy="1508168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 descr=" 10"/>
          <p:cNvSpPr txBox="1"/>
          <p:nvPr/>
        </p:nvSpPr>
        <p:spPr>
          <a:xfrm>
            <a:off x="2240019" y="229626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766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 descr="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version upgrade</a:t>
            </a:r>
            <a:endParaRPr lang="en-US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Can 4" descr=" 5"/>
          <p:cNvSpPr/>
          <p:nvPr/>
        </p:nvSpPr>
        <p:spPr>
          <a:xfrm>
            <a:off x="1529540" y="831457"/>
            <a:ext cx="1187533" cy="1223160"/>
          </a:xfrm>
          <a:prstGeom prst="can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9.4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ight Arrow 7" descr=" 6"/>
          <p:cNvSpPr/>
          <p:nvPr/>
        </p:nvSpPr>
        <p:spPr>
          <a:xfrm>
            <a:off x="2717072" y="997713"/>
            <a:ext cx="2064327" cy="890648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pg_upgrade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 descr=" 9"/>
          <p:cNvCxnSpPr/>
          <p:nvPr/>
        </p:nvCxnSpPr>
        <p:spPr>
          <a:xfrm flipV="1">
            <a:off x="2717073" y="688953"/>
            <a:ext cx="0" cy="1508168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 descr=" 10"/>
          <p:cNvSpPr txBox="1"/>
          <p:nvPr/>
        </p:nvSpPr>
        <p:spPr>
          <a:xfrm>
            <a:off x="2240019" y="229626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cxnSp>
        <p:nvCxnSpPr>
          <p:cNvPr id="9" name="Straight Connector 8" descr=" 13"/>
          <p:cNvCxnSpPr/>
          <p:nvPr/>
        </p:nvCxnSpPr>
        <p:spPr>
          <a:xfrm flipV="1">
            <a:off x="4803167" y="688951"/>
            <a:ext cx="0" cy="1508168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 descr=" 14"/>
          <p:cNvSpPr txBox="1"/>
          <p:nvPr/>
        </p:nvSpPr>
        <p:spPr>
          <a:xfrm>
            <a:off x="4326112" y="229626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608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RDS Version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New Major Version – 9.5.2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r>
              <a:rPr lang="en-US" b="1" dirty="0" smtClean="0"/>
              <a:t>New Minor Releases</a:t>
            </a:r>
          </a:p>
          <a:p>
            <a:pPr lvl="1"/>
            <a:r>
              <a:rPr lang="en-US" dirty="0" smtClean="0"/>
              <a:t>9.3.12</a:t>
            </a:r>
          </a:p>
          <a:p>
            <a:pPr lvl="1"/>
            <a:r>
              <a:rPr lang="en-US" dirty="0" smtClean="0"/>
              <a:t>9.4.7 (default)</a:t>
            </a:r>
            <a:endParaRPr lang="en-US" dirty="0"/>
          </a:p>
        </p:txBody>
      </p:sp>
      <p:pic>
        <p:nvPicPr>
          <p:cNvPr id="4098" name="Picture 2" descr="C:\Users\grant\Downloads\512px-Postgresql_elephant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203" y="1019051"/>
            <a:ext cx="2938603" cy="303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57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 descr="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version upgrade</a:t>
            </a:r>
            <a:endParaRPr lang="en-US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Can 4" descr=" 5"/>
          <p:cNvSpPr/>
          <p:nvPr/>
        </p:nvSpPr>
        <p:spPr>
          <a:xfrm>
            <a:off x="1529540" y="831457"/>
            <a:ext cx="1187533" cy="1223160"/>
          </a:xfrm>
          <a:prstGeom prst="can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Prod</a:t>
            </a:r>
          </a:p>
          <a:p>
            <a:pPr algn="ctr"/>
            <a:r>
              <a:rPr lang="en-US" dirty="0" smtClean="0">
                <a:solidFill>
                  <a:schemeClr val="accent2"/>
                </a:solidFill>
              </a:rPr>
              <a:t>9.4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1" name="Can 10" descr=" 7"/>
          <p:cNvSpPr/>
          <p:nvPr/>
        </p:nvSpPr>
        <p:spPr>
          <a:xfrm>
            <a:off x="4781400" y="831457"/>
            <a:ext cx="1187533" cy="1223160"/>
          </a:xfrm>
          <a:prstGeom prst="can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9.5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ight Arrow 7" descr=" 6"/>
          <p:cNvSpPr/>
          <p:nvPr/>
        </p:nvSpPr>
        <p:spPr>
          <a:xfrm>
            <a:off x="2717072" y="997713"/>
            <a:ext cx="2064327" cy="890648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pg_upgrade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 descr=" 9"/>
          <p:cNvCxnSpPr/>
          <p:nvPr/>
        </p:nvCxnSpPr>
        <p:spPr>
          <a:xfrm flipV="1">
            <a:off x="2717073" y="688953"/>
            <a:ext cx="0" cy="1508168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 descr=" 10"/>
          <p:cNvSpPr txBox="1"/>
          <p:nvPr/>
        </p:nvSpPr>
        <p:spPr>
          <a:xfrm>
            <a:off x="2240019" y="229626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cxnSp>
        <p:nvCxnSpPr>
          <p:cNvPr id="9" name="Straight Connector 8" descr=" 13"/>
          <p:cNvCxnSpPr/>
          <p:nvPr/>
        </p:nvCxnSpPr>
        <p:spPr>
          <a:xfrm flipV="1">
            <a:off x="4803167" y="688951"/>
            <a:ext cx="0" cy="1508168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 descr=" 14"/>
          <p:cNvSpPr txBox="1"/>
          <p:nvPr/>
        </p:nvSpPr>
        <p:spPr>
          <a:xfrm>
            <a:off x="4326112" y="229626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974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 descr="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version upgrade</a:t>
            </a:r>
            <a:endParaRPr lang="en-US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Can 4" descr=" 5"/>
          <p:cNvSpPr/>
          <p:nvPr/>
        </p:nvSpPr>
        <p:spPr>
          <a:xfrm>
            <a:off x="1529540" y="831457"/>
            <a:ext cx="1187533" cy="1223160"/>
          </a:xfrm>
          <a:prstGeom prst="can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Prod</a:t>
            </a:r>
          </a:p>
          <a:p>
            <a:pPr algn="ctr"/>
            <a:r>
              <a:rPr lang="en-US" dirty="0" smtClean="0">
                <a:solidFill>
                  <a:schemeClr val="accent2"/>
                </a:solidFill>
              </a:rPr>
              <a:t>9.4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1" name="Can 10" descr=" 7"/>
          <p:cNvSpPr/>
          <p:nvPr/>
        </p:nvSpPr>
        <p:spPr>
          <a:xfrm>
            <a:off x="4781400" y="831457"/>
            <a:ext cx="1187533" cy="1223160"/>
          </a:xfrm>
          <a:prstGeom prst="can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9.5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ight Arrow 7" descr=" 6"/>
          <p:cNvSpPr/>
          <p:nvPr/>
        </p:nvSpPr>
        <p:spPr>
          <a:xfrm>
            <a:off x="2717072" y="997713"/>
            <a:ext cx="2064327" cy="890648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pg_upgrade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 descr=" 9"/>
          <p:cNvCxnSpPr/>
          <p:nvPr/>
        </p:nvCxnSpPr>
        <p:spPr>
          <a:xfrm flipV="1">
            <a:off x="2717073" y="688953"/>
            <a:ext cx="0" cy="1508168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 descr=" 10"/>
          <p:cNvSpPr txBox="1"/>
          <p:nvPr/>
        </p:nvSpPr>
        <p:spPr>
          <a:xfrm>
            <a:off x="2240019" y="229626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cxnSp>
        <p:nvCxnSpPr>
          <p:cNvPr id="9" name="Straight Connector 8" descr=" 13"/>
          <p:cNvCxnSpPr/>
          <p:nvPr/>
        </p:nvCxnSpPr>
        <p:spPr>
          <a:xfrm flipV="1">
            <a:off x="4803167" y="688951"/>
            <a:ext cx="0" cy="1508168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 descr=" 14"/>
          <p:cNvSpPr txBox="1"/>
          <p:nvPr/>
        </p:nvSpPr>
        <p:spPr>
          <a:xfrm>
            <a:off x="4326112" y="229626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cxnSp>
        <p:nvCxnSpPr>
          <p:cNvPr id="13" name="Straight Arrow Connector 12" descr=" 15"/>
          <p:cNvCxnSpPr/>
          <p:nvPr/>
        </p:nvCxnSpPr>
        <p:spPr>
          <a:xfrm>
            <a:off x="2717073" y="1869951"/>
            <a:ext cx="2064327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 descr=" 16"/>
          <p:cNvSpPr txBox="1"/>
          <p:nvPr/>
        </p:nvSpPr>
        <p:spPr>
          <a:xfrm>
            <a:off x="3194126" y="1908517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 PITR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375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 descr="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version upgrade</a:t>
            </a:r>
            <a:endParaRPr lang="en-US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Can 4" descr=" 5"/>
          <p:cNvSpPr/>
          <p:nvPr/>
        </p:nvSpPr>
        <p:spPr>
          <a:xfrm>
            <a:off x="1529540" y="831457"/>
            <a:ext cx="1187533" cy="1223160"/>
          </a:xfrm>
          <a:prstGeom prst="can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Prod</a:t>
            </a:r>
          </a:p>
          <a:p>
            <a:pPr algn="ctr"/>
            <a:r>
              <a:rPr lang="en-US" dirty="0" smtClean="0">
                <a:solidFill>
                  <a:schemeClr val="accent2"/>
                </a:solidFill>
              </a:rPr>
              <a:t>9.4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3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 descr="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version upgrade</a:t>
            </a:r>
            <a:endParaRPr lang="en-US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Can 4" descr=" 5"/>
          <p:cNvSpPr/>
          <p:nvPr/>
        </p:nvSpPr>
        <p:spPr>
          <a:xfrm>
            <a:off x="1529540" y="831457"/>
            <a:ext cx="1187533" cy="1223160"/>
          </a:xfrm>
          <a:prstGeom prst="can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Prod</a:t>
            </a:r>
          </a:p>
          <a:p>
            <a:pPr algn="ctr"/>
            <a:r>
              <a:rPr lang="en-US" dirty="0" smtClean="0">
                <a:solidFill>
                  <a:schemeClr val="accent2"/>
                </a:solidFill>
              </a:rPr>
              <a:t>9.4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8" name="Can 7" descr=" 17"/>
          <p:cNvSpPr/>
          <p:nvPr/>
        </p:nvSpPr>
        <p:spPr>
          <a:xfrm>
            <a:off x="1551308" y="3470262"/>
            <a:ext cx="1187533" cy="1223160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9.4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urved Right Arrow 5" descr=" 26"/>
          <p:cNvSpPr/>
          <p:nvPr/>
        </p:nvSpPr>
        <p:spPr>
          <a:xfrm>
            <a:off x="819788" y="1389597"/>
            <a:ext cx="731520" cy="2446319"/>
          </a:xfrm>
          <a:prstGeom prst="curved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 descr=" 27"/>
          <p:cNvSpPr txBox="1"/>
          <p:nvPr/>
        </p:nvSpPr>
        <p:spPr>
          <a:xfrm>
            <a:off x="985593" y="2713188"/>
            <a:ext cx="6519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Restore to a test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935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 descr="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version upgrade</a:t>
            </a:r>
            <a:endParaRPr lang="en-US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Can 4" descr=" 5"/>
          <p:cNvSpPr/>
          <p:nvPr/>
        </p:nvSpPr>
        <p:spPr>
          <a:xfrm>
            <a:off x="1529540" y="831457"/>
            <a:ext cx="1187533" cy="1223160"/>
          </a:xfrm>
          <a:prstGeom prst="can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Prod</a:t>
            </a:r>
          </a:p>
          <a:p>
            <a:pPr algn="ctr"/>
            <a:r>
              <a:rPr lang="en-US" dirty="0" smtClean="0">
                <a:solidFill>
                  <a:schemeClr val="accent2"/>
                </a:solidFill>
              </a:rPr>
              <a:t>9.4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8" name="Can 7" descr=" 17"/>
          <p:cNvSpPr/>
          <p:nvPr/>
        </p:nvSpPr>
        <p:spPr>
          <a:xfrm>
            <a:off x="1551308" y="3470262"/>
            <a:ext cx="1187533" cy="1223160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9.4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ight Arrow 8" descr=" 19"/>
          <p:cNvSpPr/>
          <p:nvPr/>
        </p:nvSpPr>
        <p:spPr>
          <a:xfrm>
            <a:off x="2738840" y="3636518"/>
            <a:ext cx="2064327" cy="890648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pg_upgrade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urved Right Arrow 5" descr=" 26"/>
          <p:cNvSpPr/>
          <p:nvPr/>
        </p:nvSpPr>
        <p:spPr>
          <a:xfrm>
            <a:off x="819788" y="1389597"/>
            <a:ext cx="731520" cy="2446319"/>
          </a:xfrm>
          <a:prstGeom prst="curved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 descr=" 27"/>
          <p:cNvSpPr txBox="1"/>
          <p:nvPr/>
        </p:nvSpPr>
        <p:spPr>
          <a:xfrm>
            <a:off x="985593" y="2713188"/>
            <a:ext cx="6519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Restore to a test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779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 descr="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version upgrade</a:t>
            </a:r>
            <a:endParaRPr lang="en-US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Can 4" descr=" 5"/>
          <p:cNvSpPr/>
          <p:nvPr/>
        </p:nvSpPr>
        <p:spPr>
          <a:xfrm>
            <a:off x="1529540" y="831457"/>
            <a:ext cx="1187533" cy="1223160"/>
          </a:xfrm>
          <a:prstGeom prst="can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Prod</a:t>
            </a:r>
          </a:p>
          <a:p>
            <a:pPr algn="ctr"/>
            <a:r>
              <a:rPr lang="en-US" dirty="0" smtClean="0">
                <a:solidFill>
                  <a:schemeClr val="accent2"/>
                </a:solidFill>
              </a:rPr>
              <a:t>9.4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8" name="Can 7" descr=" 17"/>
          <p:cNvSpPr/>
          <p:nvPr/>
        </p:nvSpPr>
        <p:spPr>
          <a:xfrm>
            <a:off x="1551308" y="3470262"/>
            <a:ext cx="1187533" cy="1223160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Test</a:t>
            </a:r>
          </a:p>
          <a:p>
            <a:pPr algn="ctr"/>
            <a:r>
              <a:rPr lang="en-US" dirty="0" smtClean="0">
                <a:solidFill>
                  <a:schemeClr val="accent2"/>
                </a:solidFill>
              </a:rPr>
              <a:t>9.4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Can 9" descr=" 18"/>
          <p:cNvSpPr/>
          <p:nvPr/>
        </p:nvSpPr>
        <p:spPr>
          <a:xfrm>
            <a:off x="4803168" y="3470262"/>
            <a:ext cx="1187533" cy="1223160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9.5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ight Arrow 8" descr=" 19"/>
          <p:cNvSpPr/>
          <p:nvPr/>
        </p:nvSpPr>
        <p:spPr>
          <a:xfrm>
            <a:off x="2738840" y="3636518"/>
            <a:ext cx="2064327" cy="890648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pg_upgrade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urved Right Arrow 5" descr=" 26"/>
          <p:cNvSpPr/>
          <p:nvPr/>
        </p:nvSpPr>
        <p:spPr>
          <a:xfrm>
            <a:off x="819788" y="1389597"/>
            <a:ext cx="731520" cy="2446319"/>
          </a:xfrm>
          <a:prstGeom prst="curved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 descr=" 27"/>
          <p:cNvSpPr txBox="1"/>
          <p:nvPr/>
        </p:nvSpPr>
        <p:spPr>
          <a:xfrm>
            <a:off x="985593" y="2713188"/>
            <a:ext cx="6519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Restore to a test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290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 descr="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version upgrade</a:t>
            </a:r>
            <a:endParaRPr lang="en-US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Can 4" descr=" 5"/>
          <p:cNvSpPr/>
          <p:nvPr/>
        </p:nvSpPr>
        <p:spPr>
          <a:xfrm>
            <a:off x="1529540" y="831457"/>
            <a:ext cx="1187533" cy="1223160"/>
          </a:xfrm>
          <a:prstGeom prst="can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Prod</a:t>
            </a:r>
          </a:p>
          <a:p>
            <a:pPr algn="ctr"/>
            <a:r>
              <a:rPr lang="en-US" dirty="0" smtClean="0">
                <a:solidFill>
                  <a:schemeClr val="accent2"/>
                </a:solidFill>
              </a:rPr>
              <a:t>9.4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8" name="Can 7" descr=" 17"/>
          <p:cNvSpPr/>
          <p:nvPr/>
        </p:nvSpPr>
        <p:spPr>
          <a:xfrm>
            <a:off x="1551308" y="3470262"/>
            <a:ext cx="1187533" cy="1223160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Test</a:t>
            </a:r>
          </a:p>
          <a:p>
            <a:pPr algn="ctr"/>
            <a:r>
              <a:rPr lang="en-US" dirty="0" smtClean="0">
                <a:solidFill>
                  <a:schemeClr val="accent2"/>
                </a:solidFill>
              </a:rPr>
              <a:t>9.4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Can 9" descr=" 18"/>
          <p:cNvSpPr/>
          <p:nvPr/>
        </p:nvSpPr>
        <p:spPr>
          <a:xfrm>
            <a:off x="4803168" y="3470262"/>
            <a:ext cx="1187533" cy="1223160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9.5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ight Arrow 8" descr=" 19"/>
          <p:cNvSpPr/>
          <p:nvPr/>
        </p:nvSpPr>
        <p:spPr>
          <a:xfrm>
            <a:off x="2738840" y="3636518"/>
            <a:ext cx="2064327" cy="890648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pg_upgrade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urved Right Arrow 5" descr=" 26"/>
          <p:cNvSpPr/>
          <p:nvPr/>
        </p:nvSpPr>
        <p:spPr>
          <a:xfrm>
            <a:off x="819788" y="1389597"/>
            <a:ext cx="731520" cy="2446319"/>
          </a:xfrm>
          <a:prstGeom prst="curved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 descr=" 27"/>
          <p:cNvSpPr txBox="1"/>
          <p:nvPr/>
        </p:nvSpPr>
        <p:spPr>
          <a:xfrm>
            <a:off x="985593" y="2713188"/>
            <a:ext cx="6519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Restore to a test instance</a:t>
            </a:r>
            <a:endParaRPr lang="en-US" dirty="0"/>
          </a:p>
        </p:txBody>
      </p:sp>
      <p:sp>
        <p:nvSpPr>
          <p:cNvPr id="13" name="Rounded Rectangle 12" descr=" 28"/>
          <p:cNvSpPr/>
          <p:nvPr/>
        </p:nvSpPr>
        <p:spPr>
          <a:xfrm>
            <a:off x="7113319" y="3470262"/>
            <a:ext cx="1591293" cy="1223160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Testing</a:t>
            </a:r>
            <a:endParaRPr lang="en-US" dirty="0"/>
          </a:p>
        </p:txBody>
      </p:sp>
      <p:sp>
        <p:nvSpPr>
          <p:cNvPr id="11" name="Left Arrow 10" descr=" 29"/>
          <p:cNvSpPr/>
          <p:nvPr/>
        </p:nvSpPr>
        <p:spPr>
          <a:xfrm>
            <a:off x="5990701" y="3839526"/>
            <a:ext cx="1122618" cy="484632"/>
          </a:xfrm>
          <a:prstGeom prst="leftArrow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065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 descr="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version upgrade</a:t>
            </a:r>
            <a:endParaRPr lang="en-US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Can 4" descr=" 5"/>
          <p:cNvSpPr/>
          <p:nvPr/>
        </p:nvSpPr>
        <p:spPr>
          <a:xfrm>
            <a:off x="1529540" y="831457"/>
            <a:ext cx="1187533" cy="1223160"/>
          </a:xfrm>
          <a:prstGeom prst="can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Prod</a:t>
            </a:r>
          </a:p>
          <a:p>
            <a:pPr algn="ctr"/>
            <a:r>
              <a:rPr lang="en-US" dirty="0" smtClean="0">
                <a:solidFill>
                  <a:schemeClr val="accent2"/>
                </a:solidFill>
              </a:rPr>
              <a:t>9.4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8" name="Can 7" descr=" 17"/>
          <p:cNvSpPr/>
          <p:nvPr/>
        </p:nvSpPr>
        <p:spPr>
          <a:xfrm>
            <a:off x="1551308" y="3470262"/>
            <a:ext cx="1187533" cy="1223160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Test</a:t>
            </a:r>
          </a:p>
          <a:p>
            <a:pPr algn="ctr"/>
            <a:r>
              <a:rPr lang="en-US" dirty="0" smtClean="0">
                <a:solidFill>
                  <a:schemeClr val="accent2"/>
                </a:solidFill>
              </a:rPr>
              <a:t>9.4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Can 9" descr=" 18"/>
          <p:cNvSpPr/>
          <p:nvPr/>
        </p:nvSpPr>
        <p:spPr>
          <a:xfrm>
            <a:off x="4803168" y="3470262"/>
            <a:ext cx="1187533" cy="1223160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9.5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ight Arrow 8" descr=" 19"/>
          <p:cNvSpPr/>
          <p:nvPr/>
        </p:nvSpPr>
        <p:spPr>
          <a:xfrm>
            <a:off x="2738840" y="3636518"/>
            <a:ext cx="2064327" cy="890648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pg_upgrade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urved Right Arrow 5" descr=" 26"/>
          <p:cNvSpPr/>
          <p:nvPr/>
        </p:nvSpPr>
        <p:spPr>
          <a:xfrm>
            <a:off x="819788" y="1389597"/>
            <a:ext cx="731520" cy="2446319"/>
          </a:xfrm>
          <a:prstGeom prst="curved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 descr=" 27"/>
          <p:cNvSpPr txBox="1"/>
          <p:nvPr/>
        </p:nvSpPr>
        <p:spPr>
          <a:xfrm>
            <a:off x="985593" y="2713188"/>
            <a:ext cx="6519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Restore to a test instance</a:t>
            </a:r>
            <a:endParaRPr lang="en-US" dirty="0"/>
          </a:p>
        </p:txBody>
      </p:sp>
      <p:sp>
        <p:nvSpPr>
          <p:cNvPr id="13" name="Rounded Rectangle 12" descr=" 28"/>
          <p:cNvSpPr/>
          <p:nvPr/>
        </p:nvSpPr>
        <p:spPr>
          <a:xfrm>
            <a:off x="7113319" y="3470262"/>
            <a:ext cx="1591293" cy="1223160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Testing</a:t>
            </a:r>
            <a:endParaRPr lang="en-US" dirty="0"/>
          </a:p>
        </p:txBody>
      </p:sp>
      <p:sp>
        <p:nvSpPr>
          <p:cNvPr id="11" name="Left Arrow 10" descr=" 29"/>
          <p:cNvSpPr/>
          <p:nvPr/>
        </p:nvSpPr>
        <p:spPr>
          <a:xfrm>
            <a:off x="5990701" y="3839526"/>
            <a:ext cx="1122618" cy="484632"/>
          </a:xfrm>
          <a:prstGeom prst="leftArrow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miley Face 13" descr=" 32"/>
          <p:cNvSpPr/>
          <p:nvPr/>
        </p:nvSpPr>
        <p:spPr>
          <a:xfrm>
            <a:off x="6198919" y="2925126"/>
            <a:ext cx="914400" cy="914400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529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 descr="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version upgrade</a:t>
            </a:r>
            <a:endParaRPr lang="en-US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Can 4" descr=" 5"/>
          <p:cNvSpPr/>
          <p:nvPr/>
        </p:nvSpPr>
        <p:spPr>
          <a:xfrm>
            <a:off x="1529540" y="831457"/>
            <a:ext cx="1187533" cy="1223160"/>
          </a:xfrm>
          <a:prstGeom prst="can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Prod</a:t>
            </a:r>
          </a:p>
          <a:p>
            <a:pPr algn="ctr"/>
            <a:r>
              <a:rPr lang="en-US" dirty="0" smtClean="0">
                <a:solidFill>
                  <a:schemeClr val="accent2"/>
                </a:solidFill>
              </a:rPr>
              <a:t>9.4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0" name="Can 19" descr=" 7"/>
          <p:cNvSpPr/>
          <p:nvPr/>
        </p:nvSpPr>
        <p:spPr>
          <a:xfrm>
            <a:off x="4781400" y="831457"/>
            <a:ext cx="1187533" cy="1223160"/>
          </a:xfrm>
          <a:prstGeom prst="can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9.5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ight Arrow 16" descr=" 6"/>
          <p:cNvSpPr/>
          <p:nvPr/>
        </p:nvSpPr>
        <p:spPr>
          <a:xfrm>
            <a:off x="2717072" y="997713"/>
            <a:ext cx="2064327" cy="890648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pg_upgrade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 descr=" 9"/>
          <p:cNvCxnSpPr/>
          <p:nvPr/>
        </p:nvCxnSpPr>
        <p:spPr>
          <a:xfrm flipV="1">
            <a:off x="2717073" y="688953"/>
            <a:ext cx="0" cy="1508168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 descr=" 10"/>
          <p:cNvSpPr txBox="1"/>
          <p:nvPr/>
        </p:nvSpPr>
        <p:spPr>
          <a:xfrm>
            <a:off x="2240019" y="229626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cxnSp>
        <p:nvCxnSpPr>
          <p:cNvPr id="18" name="Straight Connector 17" descr=" 13"/>
          <p:cNvCxnSpPr/>
          <p:nvPr/>
        </p:nvCxnSpPr>
        <p:spPr>
          <a:xfrm flipV="1">
            <a:off x="4803167" y="688951"/>
            <a:ext cx="0" cy="1508168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 descr=" 14"/>
          <p:cNvSpPr txBox="1"/>
          <p:nvPr/>
        </p:nvSpPr>
        <p:spPr>
          <a:xfrm>
            <a:off x="4326112" y="229626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cxnSp>
        <p:nvCxnSpPr>
          <p:cNvPr id="21" name="Straight Arrow Connector 20" descr=" 15"/>
          <p:cNvCxnSpPr/>
          <p:nvPr/>
        </p:nvCxnSpPr>
        <p:spPr>
          <a:xfrm>
            <a:off x="2717073" y="1869951"/>
            <a:ext cx="2064327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 descr=" 16"/>
          <p:cNvSpPr txBox="1"/>
          <p:nvPr/>
        </p:nvSpPr>
        <p:spPr>
          <a:xfrm>
            <a:off x="3194126" y="1908517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 PITR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Can 7" descr=" 17"/>
          <p:cNvSpPr/>
          <p:nvPr/>
        </p:nvSpPr>
        <p:spPr>
          <a:xfrm>
            <a:off x="1551308" y="3470262"/>
            <a:ext cx="1187533" cy="1223160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Test</a:t>
            </a:r>
          </a:p>
          <a:p>
            <a:pPr algn="ctr"/>
            <a:r>
              <a:rPr lang="en-US" dirty="0" smtClean="0">
                <a:solidFill>
                  <a:schemeClr val="accent2"/>
                </a:solidFill>
              </a:rPr>
              <a:t>9.4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Can 9" descr=" 18"/>
          <p:cNvSpPr/>
          <p:nvPr/>
        </p:nvSpPr>
        <p:spPr>
          <a:xfrm>
            <a:off x="4803168" y="3470262"/>
            <a:ext cx="1187533" cy="1223160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9.5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ight Arrow 8" descr=" 19"/>
          <p:cNvSpPr/>
          <p:nvPr/>
        </p:nvSpPr>
        <p:spPr>
          <a:xfrm>
            <a:off x="2738840" y="3636518"/>
            <a:ext cx="2064327" cy="890648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pg_upgrade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urved Right Arrow 5" descr=" 26"/>
          <p:cNvSpPr/>
          <p:nvPr/>
        </p:nvSpPr>
        <p:spPr>
          <a:xfrm>
            <a:off x="819788" y="1389597"/>
            <a:ext cx="731520" cy="2446319"/>
          </a:xfrm>
          <a:prstGeom prst="curved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 descr=" 27"/>
          <p:cNvSpPr txBox="1"/>
          <p:nvPr/>
        </p:nvSpPr>
        <p:spPr>
          <a:xfrm>
            <a:off x="985593" y="2713188"/>
            <a:ext cx="6519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Restore to a test instance</a:t>
            </a:r>
            <a:endParaRPr lang="en-US" dirty="0"/>
          </a:p>
        </p:txBody>
      </p:sp>
      <p:sp>
        <p:nvSpPr>
          <p:cNvPr id="13" name="Rounded Rectangle 12" descr=" 28"/>
          <p:cNvSpPr/>
          <p:nvPr/>
        </p:nvSpPr>
        <p:spPr>
          <a:xfrm>
            <a:off x="7113319" y="3470262"/>
            <a:ext cx="1591293" cy="1223160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Testing</a:t>
            </a:r>
            <a:endParaRPr lang="en-US" dirty="0"/>
          </a:p>
        </p:txBody>
      </p:sp>
      <p:sp>
        <p:nvSpPr>
          <p:cNvPr id="11" name="Left Arrow 10" descr=" 29"/>
          <p:cNvSpPr/>
          <p:nvPr/>
        </p:nvSpPr>
        <p:spPr>
          <a:xfrm>
            <a:off x="5990701" y="3839526"/>
            <a:ext cx="1122618" cy="484632"/>
          </a:xfrm>
          <a:prstGeom prst="leftArrow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miley Face 13" descr=" 32"/>
          <p:cNvSpPr/>
          <p:nvPr/>
        </p:nvSpPr>
        <p:spPr>
          <a:xfrm>
            <a:off x="6198919" y="2925126"/>
            <a:ext cx="914400" cy="914400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220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199" y="1771650"/>
            <a:ext cx="8905631" cy="1021556"/>
          </a:xfrm>
        </p:spPr>
        <p:txBody>
          <a:bodyPr/>
          <a:lstStyle/>
          <a:p>
            <a:r>
              <a:rPr lang="en-US" sz="6600" dirty="0" smtClean="0"/>
              <a:t>Security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21957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Support Additions</a:t>
            </a:r>
            <a:endParaRPr lang="en-US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340592" y="831273"/>
            <a:ext cx="8205304" cy="4073236"/>
          </a:xfrm>
        </p:spPr>
        <p:txBody>
          <a:bodyPr/>
          <a:lstStyle/>
          <a:p>
            <a:r>
              <a:rPr lang="en-US" dirty="0" smtClean="0"/>
              <a:t>recent 	</a:t>
            </a:r>
            <a:r>
              <a:rPr lang="en-US" sz="2000" dirty="0" smtClean="0"/>
              <a:t>ip4r, </a:t>
            </a:r>
            <a:r>
              <a:rPr lang="en-US" sz="2000" dirty="0" err="1" smtClean="0"/>
              <a:t>pg_buffercache</a:t>
            </a:r>
            <a:r>
              <a:rPr lang="en-US" sz="2000" dirty="0" smtClean="0"/>
              <a:t>, </a:t>
            </a:r>
            <a:r>
              <a:rPr lang="en-US" sz="2000" dirty="0" err="1" smtClean="0"/>
              <a:t>pgstattuple</a:t>
            </a:r>
            <a:endParaRPr lang="en-US" sz="2000" dirty="0" smtClean="0"/>
          </a:p>
          <a:p>
            <a:endParaRPr lang="en-US" sz="1200" dirty="0" smtClean="0"/>
          </a:p>
          <a:p>
            <a:r>
              <a:rPr lang="en-US" dirty="0" smtClean="0"/>
              <a:t>   9.5  		</a:t>
            </a:r>
            <a:r>
              <a:rPr lang="en-US" sz="2000" dirty="0" err="1" smtClean="0"/>
              <a:t>address_standardizer</a:t>
            </a:r>
            <a:r>
              <a:rPr lang="en-US" sz="2000" dirty="0"/>
              <a:t>, </a:t>
            </a:r>
            <a:r>
              <a:rPr lang="en-US" sz="2000" dirty="0" err="1" smtClean="0"/>
              <a:t>address_standardizer_us</a:t>
            </a:r>
            <a:r>
              <a:rPr lang="en-US" sz="2000" dirty="0" smtClean="0"/>
              <a:t>,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	</a:t>
            </a:r>
            <a:r>
              <a:rPr lang="en-US" sz="2000" dirty="0" err="1" smtClean="0"/>
              <a:t>hstore_plperl</a:t>
            </a:r>
            <a:r>
              <a:rPr lang="en-US" sz="2000" dirty="0" smtClean="0"/>
              <a:t>, </a:t>
            </a:r>
            <a:r>
              <a:rPr lang="en-US" sz="2000" dirty="0" err="1" smtClean="0"/>
              <a:t>tsm_system_rows</a:t>
            </a:r>
            <a:r>
              <a:rPr lang="en-US" sz="2000" dirty="0"/>
              <a:t>, </a:t>
            </a:r>
            <a:r>
              <a:rPr lang="en-US" sz="2000" dirty="0" err="1" smtClean="0"/>
              <a:t>tsm_system_time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 marL="342900" indent="-342900" algn="ctr">
              <a:buChar char=" "/>
            </a:pPr>
            <a:r>
              <a:rPr lang="en-US" sz="2000" smtClean="0"/>
              <a:t>                                         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4318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 descr=" 6"/>
          <p:cNvSpPr/>
          <p:nvPr/>
        </p:nvSpPr>
        <p:spPr>
          <a:xfrm>
            <a:off x="5097938" y="1620485"/>
            <a:ext cx="1697868" cy="35472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ight Arrow 24" descr=" 25"/>
          <p:cNvSpPr/>
          <p:nvPr/>
        </p:nvSpPr>
        <p:spPr>
          <a:xfrm rot="1170699">
            <a:off x="4951414" y="2215673"/>
            <a:ext cx="1801016" cy="35472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Forcing SSL on all connections</a:t>
            </a:r>
            <a:endParaRPr lang="en-US" dirty="0"/>
          </a:p>
        </p:txBody>
      </p:sp>
      <p:sp>
        <p:nvSpPr>
          <p:cNvPr id="4" name="Flowchart: Magnetic Disk 3" descr=" 4"/>
          <p:cNvSpPr/>
          <p:nvPr/>
        </p:nvSpPr>
        <p:spPr>
          <a:xfrm>
            <a:off x="3672850" y="1384001"/>
            <a:ext cx="1403131" cy="1048409"/>
          </a:xfrm>
          <a:prstGeom prst="flowChartMagneticDisk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DB Instance</a:t>
            </a:r>
            <a:endParaRPr lang="en-US" dirty="0"/>
          </a:p>
        </p:txBody>
      </p:sp>
      <p:sp>
        <p:nvSpPr>
          <p:cNvPr id="9" name="Right Arrow 8" descr=" 9"/>
          <p:cNvSpPr/>
          <p:nvPr/>
        </p:nvSpPr>
        <p:spPr>
          <a:xfrm>
            <a:off x="2505693" y="1818877"/>
            <a:ext cx="1167157" cy="312665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 descr=" 5"/>
          <p:cNvSpPr/>
          <p:nvPr/>
        </p:nvSpPr>
        <p:spPr>
          <a:xfrm>
            <a:off x="6773849" y="1211015"/>
            <a:ext cx="1371600" cy="88286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Snapshot</a:t>
            </a:r>
            <a:endParaRPr lang="en-US" dirty="0"/>
          </a:p>
        </p:txBody>
      </p:sp>
      <p:sp>
        <p:nvSpPr>
          <p:cNvPr id="8" name="Oval 7" descr=" 8"/>
          <p:cNvSpPr/>
          <p:nvPr/>
        </p:nvSpPr>
        <p:spPr>
          <a:xfrm>
            <a:off x="593767" y="1518010"/>
            <a:ext cx="1911926" cy="9144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</a:p>
          <a:p>
            <a:pPr algn="ctr"/>
            <a:r>
              <a:rPr lang="en-US" dirty="0" smtClean="0"/>
              <a:t>Host</a:t>
            </a:r>
            <a:endParaRPr lang="en-US" dirty="0"/>
          </a:p>
        </p:txBody>
      </p:sp>
      <p:sp>
        <p:nvSpPr>
          <p:cNvPr id="16" name="Flowchart: Document 15" descr=" 16"/>
          <p:cNvSpPr/>
          <p:nvPr/>
        </p:nvSpPr>
        <p:spPr>
          <a:xfrm>
            <a:off x="6773849" y="2327564"/>
            <a:ext cx="346330" cy="263286"/>
          </a:xfrm>
          <a:prstGeom prst="flowChartDocumen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Document 25" descr=" 26"/>
          <p:cNvSpPr/>
          <p:nvPr/>
        </p:nvSpPr>
        <p:spPr>
          <a:xfrm>
            <a:off x="7270549" y="2327564"/>
            <a:ext cx="346330" cy="263286"/>
          </a:xfrm>
          <a:prstGeom prst="flowChartDocumen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lowchart: Document 26" descr=" 27"/>
          <p:cNvSpPr/>
          <p:nvPr/>
        </p:nvSpPr>
        <p:spPr>
          <a:xfrm>
            <a:off x="7799119" y="2327564"/>
            <a:ext cx="346330" cy="263286"/>
          </a:xfrm>
          <a:prstGeom prst="flowChartDocumen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Document 27" descr=" 28"/>
          <p:cNvSpPr/>
          <p:nvPr/>
        </p:nvSpPr>
        <p:spPr>
          <a:xfrm>
            <a:off x="6789784" y="2743250"/>
            <a:ext cx="346330" cy="263286"/>
          </a:xfrm>
          <a:prstGeom prst="flowChartDocumen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lowchart: Document 28" descr=" 29"/>
          <p:cNvSpPr/>
          <p:nvPr/>
        </p:nvSpPr>
        <p:spPr>
          <a:xfrm>
            <a:off x="7286484" y="2743250"/>
            <a:ext cx="346330" cy="263286"/>
          </a:xfrm>
          <a:prstGeom prst="flowChartDocumen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lowchart: Document 29" descr=" 30"/>
          <p:cNvSpPr/>
          <p:nvPr/>
        </p:nvSpPr>
        <p:spPr>
          <a:xfrm>
            <a:off x="7815054" y="2743250"/>
            <a:ext cx="346330" cy="263286"/>
          </a:xfrm>
          <a:prstGeom prst="flowChartDocumen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lowchart: Document 30" descr=" 31"/>
          <p:cNvSpPr/>
          <p:nvPr/>
        </p:nvSpPr>
        <p:spPr>
          <a:xfrm>
            <a:off x="6795806" y="3182177"/>
            <a:ext cx="346330" cy="263286"/>
          </a:xfrm>
          <a:prstGeom prst="flowChartDocumen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lowchart: Document 31" descr=" 32"/>
          <p:cNvSpPr/>
          <p:nvPr/>
        </p:nvSpPr>
        <p:spPr>
          <a:xfrm>
            <a:off x="7292506" y="3182177"/>
            <a:ext cx="346330" cy="263286"/>
          </a:xfrm>
          <a:prstGeom prst="flowChartDocumen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lowchart: Document 32" descr=" 33"/>
          <p:cNvSpPr/>
          <p:nvPr/>
        </p:nvSpPr>
        <p:spPr>
          <a:xfrm>
            <a:off x="7821076" y="3182177"/>
            <a:ext cx="346330" cy="263286"/>
          </a:xfrm>
          <a:prstGeom prst="flowChartDocumen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 descr=" 37"/>
          <p:cNvSpPr txBox="1"/>
          <p:nvPr/>
        </p:nvSpPr>
        <p:spPr>
          <a:xfrm>
            <a:off x="6700467" y="3492737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 Backups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299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 descr=" 6"/>
          <p:cNvSpPr/>
          <p:nvPr/>
        </p:nvSpPr>
        <p:spPr>
          <a:xfrm>
            <a:off x="5097938" y="1620485"/>
            <a:ext cx="1697868" cy="35472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ight Arrow 24" descr=" 25"/>
          <p:cNvSpPr/>
          <p:nvPr/>
        </p:nvSpPr>
        <p:spPr>
          <a:xfrm rot="1170699">
            <a:off x="4951414" y="2215673"/>
            <a:ext cx="1801016" cy="35472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Forcing SSL on all connections</a:t>
            </a:r>
            <a:endParaRPr lang="en-US" dirty="0"/>
          </a:p>
        </p:txBody>
      </p:sp>
      <p:sp>
        <p:nvSpPr>
          <p:cNvPr id="4" name="Flowchart: Magnetic Disk 3" descr=" 4"/>
          <p:cNvSpPr/>
          <p:nvPr/>
        </p:nvSpPr>
        <p:spPr>
          <a:xfrm>
            <a:off x="3672850" y="1384001"/>
            <a:ext cx="1403131" cy="1048409"/>
          </a:xfrm>
          <a:prstGeom prst="flowChartMagneticDisk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DB Instance</a:t>
            </a:r>
            <a:endParaRPr lang="en-US" dirty="0"/>
          </a:p>
        </p:txBody>
      </p:sp>
      <p:sp>
        <p:nvSpPr>
          <p:cNvPr id="9" name="Right Arrow 8" descr=" 9"/>
          <p:cNvSpPr/>
          <p:nvPr/>
        </p:nvSpPr>
        <p:spPr>
          <a:xfrm>
            <a:off x="2505693" y="1818877"/>
            <a:ext cx="1167157" cy="312665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 descr=" 5"/>
          <p:cNvSpPr/>
          <p:nvPr/>
        </p:nvSpPr>
        <p:spPr>
          <a:xfrm>
            <a:off x="6773849" y="1211015"/>
            <a:ext cx="1371600" cy="88286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Snapshot</a:t>
            </a:r>
            <a:endParaRPr lang="en-US" dirty="0"/>
          </a:p>
        </p:txBody>
      </p:sp>
      <p:sp>
        <p:nvSpPr>
          <p:cNvPr id="8" name="Oval 7" descr=" 8"/>
          <p:cNvSpPr/>
          <p:nvPr/>
        </p:nvSpPr>
        <p:spPr>
          <a:xfrm>
            <a:off x="593767" y="1518010"/>
            <a:ext cx="1911926" cy="9144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</a:p>
          <a:p>
            <a:pPr algn="ctr"/>
            <a:r>
              <a:rPr lang="en-US" dirty="0" smtClean="0"/>
              <a:t>Host</a:t>
            </a:r>
            <a:endParaRPr lang="en-US" dirty="0"/>
          </a:p>
        </p:txBody>
      </p:sp>
      <p:sp>
        <p:nvSpPr>
          <p:cNvPr id="16" name="Flowchart: Document 15" descr=" 16"/>
          <p:cNvSpPr/>
          <p:nvPr/>
        </p:nvSpPr>
        <p:spPr>
          <a:xfrm>
            <a:off x="6773849" y="2327564"/>
            <a:ext cx="346330" cy="263286"/>
          </a:xfrm>
          <a:prstGeom prst="flowChartDocumen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Document 25" descr=" 26"/>
          <p:cNvSpPr/>
          <p:nvPr/>
        </p:nvSpPr>
        <p:spPr>
          <a:xfrm>
            <a:off x="7270549" y="2327564"/>
            <a:ext cx="346330" cy="263286"/>
          </a:xfrm>
          <a:prstGeom prst="flowChartDocumen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lowchart: Document 26" descr=" 27"/>
          <p:cNvSpPr/>
          <p:nvPr/>
        </p:nvSpPr>
        <p:spPr>
          <a:xfrm>
            <a:off x="7799119" y="2327564"/>
            <a:ext cx="346330" cy="263286"/>
          </a:xfrm>
          <a:prstGeom prst="flowChartDocumen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Document 27" descr=" 28"/>
          <p:cNvSpPr/>
          <p:nvPr/>
        </p:nvSpPr>
        <p:spPr>
          <a:xfrm>
            <a:off x="6789784" y="2743250"/>
            <a:ext cx="346330" cy="263286"/>
          </a:xfrm>
          <a:prstGeom prst="flowChartDocumen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lowchart: Document 28" descr=" 29"/>
          <p:cNvSpPr/>
          <p:nvPr/>
        </p:nvSpPr>
        <p:spPr>
          <a:xfrm>
            <a:off x="7286484" y="2743250"/>
            <a:ext cx="346330" cy="263286"/>
          </a:xfrm>
          <a:prstGeom prst="flowChartDocumen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lowchart: Document 29" descr=" 30"/>
          <p:cNvSpPr/>
          <p:nvPr/>
        </p:nvSpPr>
        <p:spPr>
          <a:xfrm>
            <a:off x="7815054" y="2743250"/>
            <a:ext cx="346330" cy="263286"/>
          </a:xfrm>
          <a:prstGeom prst="flowChartDocumen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lowchart: Document 30" descr=" 31"/>
          <p:cNvSpPr/>
          <p:nvPr/>
        </p:nvSpPr>
        <p:spPr>
          <a:xfrm>
            <a:off x="6795806" y="3182177"/>
            <a:ext cx="346330" cy="263286"/>
          </a:xfrm>
          <a:prstGeom prst="flowChartDocumen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lowchart: Document 31" descr=" 32"/>
          <p:cNvSpPr/>
          <p:nvPr/>
        </p:nvSpPr>
        <p:spPr>
          <a:xfrm>
            <a:off x="7292506" y="3182177"/>
            <a:ext cx="346330" cy="263286"/>
          </a:xfrm>
          <a:prstGeom prst="flowChartDocumen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lowchart: Document 32" descr=" 33"/>
          <p:cNvSpPr/>
          <p:nvPr/>
        </p:nvSpPr>
        <p:spPr>
          <a:xfrm>
            <a:off x="7821076" y="3182177"/>
            <a:ext cx="346330" cy="263286"/>
          </a:xfrm>
          <a:prstGeom prst="flowChartDocumen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 descr=" 37"/>
          <p:cNvSpPr txBox="1"/>
          <p:nvPr/>
        </p:nvSpPr>
        <p:spPr>
          <a:xfrm>
            <a:off x="6700467" y="3492737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 Backups</a:t>
            </a:r>
            <a:endParaRPr lang="en-US" dirty="0"/>
          </a:p>
        </p:txBody>
      </p:sp>
      <p:sp>
        <p:nvSpPr>
          <p:cNvPr id="19" name="Rounded Rectangle 18" descr=" 38"/>
          <p:cNvSpPr/>
          <p:nvPr/>
        </p:nvSpPr>
        <p:spPr>
          <a:xfrm>
            <a:off x="3375756" y="1080655"/>
            <a:ext cx="1991891" cy="178032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 descr=" 39"/>
          <p:cNvSpPr txBox="1"/>
          <p:nvPr/>
        </p:nvSpPr>
        <p:spPr>
          <a:xfrm>
            <a:off x="3445806" y="3071464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Security Group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984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 descr=" 6"/>
          <p:cNvSpPr/>
          <p:nvPr/>
        </p:nvSpPr>
        <p:spPr>
          <a:xfrm>
            <a:off x="5097938" y="1620485"/>
            <a:ext cx="1697868" cy="35472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ight Arrow 24" descr=" 25"/>
          <p:cNvSpPr/>
          <p:nvPr/>
        </p:nvSpPr>
        <p:spPr>
          <a:xfrm rot="1170699">
            <a:off x="4951414" y="2215673"/>
            <a:ext cx="1801016" cy="35472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Forcing SSL on all connections</a:t>
            </a:r>
            <a:endParaRPr lang="en-US" dirty="0"/>
          </a:p>
        </p:txBody>
      </p:sp>
      <p:sp>
        <p:nvSpPr>
          <p:cNvPr id="4" name="Flowchart: Magnetic Disk 3" descr=" 4"/>
          <p:cNvSpPr/>
          <p:nvPr/>
        </p:nvSpPr>
        <p:spPr>
          <a:xfrm>
            <a:off x="3672850" y="1384001"/>
            <a:ext cx="1403131" cy="1048409"/>
          </a:xfrm>
          <a:prstGeom prst="flowChartMagneticDisk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DB Instance</a:t>
            </a:r>
            <a:endParaRPr lang="en-US" dirty="0"/>
          </a:p>
        </p:txBody>
      </p:sp>
      <p:sp>
        <p:nvSpPr>
          <p:cNvPr id="9" name="Right Arrow 8" descr=" 9"/>
          <p:cNvSpPr/>
          <p:nvPr/>
        </p:nvSpPr>
        <p:spPr>
          <a:xfrm>
            <a:off x="2505693" y="1818877"/>
            <a:ext cx="1167157" cy="312665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 descr=" 5"/>
          <p:cNvSpPr/>
          <p:nvPr/>
        </p:nvSpPr>
        <p:spPr>
          <a:xfrm>
            <a:off x="6773849" y="1211015"/>
            <a:ext cx="1371600" cy="88286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Snapshot</a:t>
            </a:r>
            <a:endParaRPr lang="en-US" dirty="0"/>
          </a:p>
        </p:txBody>
      </p:sp>
      <p:sp>
        <p:nvSpPr>
          <p:cNvPr id="8" name="Oval 7" descr=" 8"/>
          <p:cNvSpPr/>
          <p:nvPr/>
        </p:nvSpPr>
        <p:spPr>
          <a:xfrm>
            <a:off x="593767" y="1518010"/>
            <a:ext cx="1911926" cy="9144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</a:p>
          <a:p>
            <a:pPr algn="ctr"/>
            <a:r>
              <a:rPr lang="en-US" dirty="0" smtClean="0"/>
              <a:t>Host</a:t>
            </a:r>
            <a:endParaRPr lang="en-US" dirty="0"/>
          </a:p>
        </p:txBody>
      </p:sp>
      <p:sp>
        <p:nvSpPr>
          <p:cNvPr id="21" name="TextBox 20" descr=" 14"/>
          <p:cNvSpPr txBox="1"/>
          <p:nvPr/>
        </p:nvSpPr>
        <p:spPr>
          <a:xfrm>
            <a:off x="2538387" y="211161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SSL</a:t>
            </a:r>
            <a:endParaRPr lang="en-US" dirty="0"/>
          </a:p>
        </p:txBody>
      </p:sp>
      <p:sp>
        <p:nvSpPr>
          <p:cNvPr id="16" name="Flowchart: Document 15" descr=" 16"/>
          <p:cNvSpPr/>
          <p:nvPr/>
        </p:nvSpPr>
        <p:spPr>
          <a:xfrm>
            <a:off x="6773849" y="2327564"/>
            <a:ext cx="346330" cy="263286"/>
          </a:xfrm>
          <a:prstGeom prst="flowChartDocumen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Document 25" descr=" 26"/>
          <p:cNvSpPr/>
          <p:nvPr/>
        </p:nvSpPr>
        <p:spPr>
          <a:xfrm>
            <a:off x="7270549" y="2327564"/>
            <a:ext cx="346330" cy="263286"/>
          </a:xfrm>
          <a:prstGeom prst="flowChartDocumen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lowchart: Document 26" descr=" 27"/>
          <p:cNvSpPr/>
          <p:nvPr/>
        </p:nvSpPr>
        <p:spPr>
          <a:xfrm>
            <a:off x="7799119" y="2327564"/>
            <a:ext cx="346330" cy="263286"/>
          </a:xfrm>
          <a:prstGeom prst="flowChartDocumen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Document 27" descr=" 28"/>
          <p:cNvSpPr/>
          <p:nvPr/>
        </p:nvSpPr>
        <p:spPr>
          <a:xfrm>
            <a:off x="6789784" y="2743250"/>
            <a:ext cx="346330" cy="263286"/>
          </a:xfrm>
          <a:prstGeom prst="flowChartDocumen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lowchart: Document 28" descr=" 29"/>
          <p:cNvSpPr/>
          <p:nvPr/>
        </p:nvSpPr>
        <p:spPr>
          <a:xfrm>
            <a:off x="7286484" y="2743250"/>
            <a:ext cx="346330" cy="263286"/>
          </a:xfrm>
          <a:prstGeom prst="flowChartDocumen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lowchart: Document 29" descr=" 30"/>
          <p:cNvSpPr/>
          <p:nvPr/>
        </p:nvSpPr>
        <p:spPr>
          <a:xfrm>
            <a:off x="7815054" y="2743250"/>
            <a:ext cx="346330" cy="263286"/>
          </a:xfrm>
          <a:prstGeom prst="flowChartDocumen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lowchart: Document 30" descr=" 31"/>
          <p:cNvSpPr/>
          <p:nvPr/>
        </p:nvSpPr>
        <p:spPr>
          <a:xfrm>
            <a:off x="6795806" y="3182177"/>
            <a:ext cx="346330" cy="263286"/>
          </a:xfrm>
          <a:prstGeom prst="flowChartDocumen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lowchart: Document 31" descr=" 32"/>
          <p:cNvSpPr/>
          <p:nvPr/>
        </p:nvSpPr>
        <p:spPr>
          <a:xfrm>
            <a:off x="7292506" y="3182177"/>
            <a:ext cx="346330" cy="263286"/>
          </a:xfrm>
          <a:prstGeom prst="flowChartDocumen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lowchart: Document 32" descr=" 33"/>
          <p:cNvSpPr/>
          <p:nvPr/>
        </p:nvSpPr>
        <p:spPr>
          <a:xfrm>
            <a:off x="7821076" y="3182177"/>
            <a:ext cx="346330" cy="263286"/>
          </a:xfrm>
          <a:prstGeom prst="flowChartDocumen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 descr=" 37"/>
          <p:cNvSpPr txBox="1"/>
          <p:nvPr/>
        </p:nvSpPr>
        <p:spPr>
          <a:xfrm>
            <a:off x="6700467" y="3492737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 Backups</a:t>
            </a:r>
            <a:endParaRPr lang="en-US" dirty="0"/>
          </a:p>
        </p:txBody>
      </p:sp>
      <p:sp>
        <p:nvSpPr>
          <p:cNvPr id="19" name="Rounded Rectangle 18" descr=" 38"/>
          <p:cNvSpPr/>
          <p:nvPr/>
        </p:nvSpPr>
        <p:spPr>
          <a:xfrm>
            <a:off x="3375756" y="1080655"/>
            <a:ext cx="1991891" cy="178032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 descr=" 39"/>
          <p:cNvSpPr txBox="1"/>
          <p:nvPr/>
        </p:nvSpPr>
        <p:spPr>
          <a:xfrm>
            <a:off x="3445806" y="3071464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Security Group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727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 descr=" 6"/>
          <p:cNvSpPr/>
          <p:nvPr/>
        </p:nvSpPr>
        <p:spPr>
          <a:xfrm>
            <a:off x="5097938" y="1620485"/>
            <a:ext cx="1697868" cy="35472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ight Arrow 24" descr=" 25"/>
          <p:cNvSpPr/>
          <p:nvPr/>
        </p:nvSpPr>
        <p:spPr>
          <a:xfrm rot="1170699">
            <a:off x="4951414" y="2215673"/>
            <a:ext cx="1801016" cy="35472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Forcing SSL on all connections</a:t>
            </a:r>
            <a:endParaRPr lang="en-US" dirty="0"/>
          </a:p>
        </p:txBody>
      </p:sp>
      <p:sp>
        <p:nvSpPr>
          <p:cNvPr id="4" name="Flowchart: Magnetic Disk 3" descr=" 4"/>
          <p:cNvSpPr/>
          <p:nvPr/>
        </p:nvSpPr>
        <p:spPr>
          <a:xfrm>
            <a:off x="3672850" y="1384001"/>
            <a:ext cx="1403131" cy="1048409"/>
          </a:xfrm>
          <a:prstGeom prst="flowChartMagneticDisk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DB Instance</a:t>
            </a:r>
            <a:endParaRPr lang="en-US" dirty="0"/>
          </a:p>
        </p:txBody>
      </p:sp>
      <p:sp>
        <p:nvSpPr>
          <p:cNvPr id="9" name="Right Arrow 8" descr=" 9"/>
          <p:cNvSpPr/>
          <p:nvPr/>
        </p:nvSpPr>
        <p:spPr>
          <a:xfrm>
            <a:off x="2505693" y="1818877"/>
            <a:ext cx="1167157" cy="312665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 descr=" 5"/>
          <p:cNvSpPr/>
          <p:nvPr/>
        </p:nvSpPr>
        <p:spPr>
          <a:xfrm>
            <a:off x="6773849" y="1211015"/>
            <a:ext cx="1371600" cy="88286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Snapshot</a:t>
            </a:r>
            <a:endParaRPr lang="en-US" dirty="0"/>
          </a:p>
        </p:txBody>
      </p:sp>
      <p:sp>
        <p:nvSpPr>
          <p:cNvPr id="8" name="Oval 7" descr=" 8"/>
          <p:cNvSpPr/>
          <p:nvPr/>
        </p:nvSpPr>
        <p:spPr>
          <a:xfrm>
            <a:off x="593767" y="1518010"/>
            <a:ext cx="1911926" cy="9144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</a:p>
          <a:p>
            <a:pPr algn="ctr"/>
            <a:r>
              <a:rPr lang="en-US" dirty="0" smtClean="0"/>
              <a:t>Host</a:t>
            </a:r>
            <a:endParaRPr lang="en-US" dirty="0"/>
          </a:p>
        </p:txBody>
      </p:sp>
      <p:sp>
        <p:nvSpPr>
          <p:cNvPr id="21" name="TextBox 20" descr=" 14"/>
          <p:cNvSpPr txBox="1"/>
          <p:nvPr/>
        </p:nvSpPr>
        <p:spPr>
          <a:xfrm>
            <a:off x="2538387" y="211161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SSL</a:t>
            </a:r>
            <a:endParaRPr lang="en-US" dirty="0"/>
          </a:p>
        </p:txBody>
      </p:sp>
      <p:sp>
        <p:nvSpPr>
          <p:cNvPr id="16" name="Flowchart: Document 15" descr=" 16"/>
          <p:cNvSpPr/>
          <p:nvPr/>
        </p:nvSpPr>
        <p:spPr>
          <a:xfrm>
            <a:off x="6773849" y="2327564"/>
            <a:ext cx="346330" cy="263286"/>
          </a:xfrm>
          <a:prstGeom prst="flowChartDocumen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Document 25" descr=" 26"/>
          <p:cNvSpPr/>
          <p:nvPr/>
        </p:nvSpPr>
        <p:spPr>
          <a:xfrm>
            <a:off x="7270549" y="2327564"/>
            <a:ext cx="346330" cy="263286"/>
          </a:xfrm>
          <a:prstGeom prst="flowChartDocumen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lowchart: Document 26" descr=" 27"/>
          <p:cNvSpPr/>
          <p:nvPr/>
        </p:nvSpPr>
        <p:spPr>
          <a:xfrm>
            <a:off x="7799119" y="2327564"/>
            <a:ext cx="346330" cy="263286"/>
          </a:xfrm>
          <a:prstGeom prst="flowChartDocumen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Document 27" descr=" 28"/>
          <p:cNvSpPr/>
          <p:nvPr/>
        </p:nvSpPr>
        <p:spPr>
          <a:xfrm>
            <a:off x="6789784" y="2743250"/>
            <a:ext cx="346330" cy="263286"/>
          </a:xfrm>
          <a:prstGeom prst="flowChartDocumen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lowchart: Document 28" descr=" 29"/>
          <p:cNvSpPr/>
          <p:nvPr/>
        </p:nvSpPr>
        <p:spPr>
          <a:xfrm>
            <a:off x="7286484" y="2743250"/>
            <a:ext cx="346330" cy="263286"/>
          </a:xfrm>
          <a:prstGeom prst="flowChartDocumen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lowchart: Document 29" descr=" 30"/>
          <p:cNvSpPr/>
          <p:nvPr/>
        </p:nvSpPr>
        <p:spPr>
          <a:xfrm>
            <a:off x="7815054" y="2743250"/>
            <a:ext cx="346330" cy="263286"/>
          </a:xfrm>
          <a:prstGeom prst="flowChartDocumen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lowchart: Document 30" descr=" 31"/>
          <p:cNvSpPr/>
          <p:nvPr/>
        </p:nvSpPr>
        <p:spPr>
          <a:xfrm>
            <a:off x="6795806" y="3182177"/>
            <a:ext cx="346330" cy="263286"/>
          </a:xfrm>
          <a:prstGeom prst="flowChartDocumen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lowchart: Document 31" descr=" 32"/>
          <p:cNvSpPr/>
          <p:nvPr/>
        </p:nvSpPr>
        <p:spPr>
          <a:xfrm>
            <a:off x="7292506" y="3182177"/>
            <a:ext cx="346330" cy="263286"/>
          </a:xfrm>
          <a:prstGeom prst="flowChartDocumen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lowchart: Document 32" descr=" 33"/>
          <p:cNvSpPr/>
          <p:nvPr/>
        </p:nvSpPr>
        <p:spPr>
          <a:xfrm>
            <a:off x="7821076" y="3182177"/>
            <a:ext cx="346330" cy="263286"/>
          </a:xfrm>
          <a:prstGeom prst="flowChartDocumen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 descr=" 37"/>
          <p:cNvSpPr txBox="1"/>
          <p:nvPr/>
        </p:nvSpPr>
        <p:spPr>
          <a:xfrm>
            <a:off x="6700467" y="3492737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 Backups</a:t>
            </a:r>
            <a:endParaRPr lang="en-US" dirty="0"/>
          </a:p>
        </p:txBody>
      </p:sp>
      <p:sp>
        <p:nvSpPr>
          <p:cNvPr id="19" name="Rounded Rectangle 18" descr=" 38"/>
          <p:cNvSpPr/>
          <p:nvPr/>
        </p:nvSpPr>
        <p:spPr>
          <a:xfrm>
            <a:off x="3375756" y="1080655"/>
            <a:ext cx="1991891" cy="178032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 descr=" 39"/>
          <p:cNvSpPr txBox="1"/>
          <p:nvPr/>
        </p:nvSpPr>
        <p:spPr>
          <a:xfrm>
            <a:off x="3445806" y="3071464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Security Group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Rounded Rectangle 21" descr=" 40"/>
          <p:cNvSpPr/>
          <p:nvPr/>
        </p:nvSpPr>
        <p:spPr>
          <a:xfrm>
            <a:off x="475013" y="785868"/>
            <a:ext cx="5735782" cy="2706869"/>
          </a:xfrm>
          <a:prstGeom prst="roundRect">
            <a:avLst/>
          </a:prstGeom>
          <a:noFill/>
          <a:ln w="57150">
            <a:solidFill>
              <a:srgbClr val="B2249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 descr=" 41"/>
          <p:cNvSpPr txBox="1"/>
          <p:nvPr/>
        </p:nvSpPr>
        <p:spPr>
          <a:xfrm>
            <a:off x="2294869" y="356561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B22491"/>
                </a:solidFill>
              </a:rPr>
              <a:t>VPC</a:t>
            </a:r>
            <a:endParaRPr lang="en-US" b="1" dirty="0">
              <a:solidFill>
                <a:srgbClr val="B224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612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 descr=" 43"/>
          <p:cNvSpPr/>
          <p:nvPr/>
        </p:nvSpPr>
        <p:spPr>
          <a:xfrm>
            <a:off x="3206337" y="904588"/>
            <a:ext cx="5608425" cy="31092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ght Arrow 5" descr=" 6"/>
          <p:cNvSpPr/>
          <p:nvPr/>
        </p:nvSpPr>
        <p:spPr>
          <a:xfrm>
            <a:off x="5097938" y="1620485"/>
            <a:ext cx="1697868" cy="35472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ight Arrow 24" descr=" 25"/>
          <p:cNvSpPr/>
          <p:nvPr/>
        </p:nvSpPr>
        <p:spPr>
          <a:xfrm rot="1170699">
            <a:off x="4951414" y="2215673"/>
            <a:ext cx="1801016" cy="35472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Forcing SSL on all connections</a:t>
            </a:r>
            <a:endParaRPr lang="en-US" dirty="0"/>
          </a:p>
        </p:txBody>
      </p:sp>
      <p:sp>
        <p:nvSpPr>
          <p:cNvPr id="4" name="Flowchart: Magnetic Disk 3" descr=" 4"/>
          <p:cNvSpPr/>
          <p:nvPr/>
        </p:nvSpPr>
        <p:spPr>
          <a:xfrm>
            <a:off x="3672850" y="1384001"/>
            <a:ext cx="1403131" cy="1048409"/>
          </a:xfrm>
          <a:prstGeom prst="flowChartMagneticDisk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DB Instance</a:t>
            </a:r>
            <a:endParaRPr lang="en-US" dirty="0"/>
          </a:p>
        </p:txBody>
      </p:sp>
      <p:sp>
        <p:nvSpPr>
          <p:cNvPr id="9" name="Right Arrow 8" descr=" 9"/>
          <p:cNvSpPr/>
          <p:nvPr/>
        </p:nvSpPr>
        <p:spPr>
          <a:xfrm>
            <a:off x="2505693" y="1818877"/>
            <a:ext cx="1167157" cy="312665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 descr=" 5"/>
          <p:cNvSpPr/>
          <p:nvPr/>
        </p:nvSpPr>
        <p:spPr>
          <a:xfrm>
            <a:off x="6773849" y="1211015"/>
            <a:ext cx="1371600" cy="88286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Snapshot</a:t>
            </a:r>
            <a:endParaRPr lang="en-US" dirty="0"/>
          </a:p>
        </p:txBody>
      </p:sp>
      <p:sp>
        <p:nvSpPr>
          <p:cNvPr id="8" name="Oval 7" descr=" 8"/>
          <p:cNvSpPr/>
          <p:nvPr/>
        </p:nvSpPr>
        <p:spPr>
          <a:xfrm>
            <a:off x="593767" y="1518010"/>
            <a:ext cx="1911926" cy="9144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</a:p>
          <a:p>
            <a:pPr algn="ctr"/>
            <a:r>
              <a:rPr lang="en-US" dirty="0" smtClean="0"/>
              <a:t>Host</a:t>
            </a:r>
            <a:endParaRPr lang="en-US" dirty="0"/>
          </a:p>
        </p:txBody>
      </p:sp>
      <p:sp>
        <p:nvSpPr>
          <p:cNvPr id="21" name="TextBox 20" descr=" 14"/>
          <p:cNvSpPr txBox="1"/>
          <p:nvPr/>
        </p:nvSpPr>
        <p:spPr>
          <a:xfrm>
            <a:off x="2538387" y="211161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SSL</a:t>
            </a:r>
            <a:endParaRPr lang="en-US" dirty="0"/>
          </a:p>
        </p:txBody>
      </p:sp>
      <p:sp>
        <p:nvSpPr>
          <p:cNvPr id="16" name="Flowchart: Document 15" descr=" 16"/>
          <p:cNvSpPr/>
          <p:nvPr/>
        </p:nvSpPr>
        <p:spPr>
          <a:xfrm>
            <a:off x="6773849" y="2327564"/>
            <a:ext cx="346330" cy="263286"/>
          </a:xfrm>
          <a:prstGeom prst="flowChartDocumen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Document 25" descr=" 26"/>
          <p:cNvSpPr/>
          <p:nvPr/>
        </p:nvSpPr>
        <p:spPr>
          <a:xfrm>
            <a:off x="7270549" y="2327564"/>
            <a:ext cx="346330" cy="263286"/>
          </a:xfrm>
          <a:prstGeom prst="flowChartDocumen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lowchart: Document 26" descr=" 27"/>
          <p:cNvSpPr/>
          <p:nvPr/>
        </p:nvSpPr>
        <p:spPr>
          <a:xfrm>
            <a:off x="7799119" y="2327564"/>
            <a:ext cx="346330" cy="263286"/>
          </a:xfrm>
          <a:prstGeom prst="flowChartDocumen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Document 27" descr=" 28"/>
          <p:cNvSpPr/>
          <p:nvPr/>
        </p:nvSpPr>
        <p:spPr>
          <a:xfrm>
            <a:off x="6789784" y="2743250"/>
            <a:ext cx="346330" cy="263286"/>
          </a:xfrm>
          <a:prstGeom prst="flowChartDocumen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lowchart: Document 28" descr=" 29"/>
          <p:cNvSpPr/>
          <p:nvPr/>
        </p:nvSpPr>
        <p:spPr>
          <a:xfrm>
            <a:off x="7286484" y="2743250"/>
            <a:ext cx="346330" cy="263286"/>
          </a:xfrm>
          <a:prstGeom prst="flowChartDocumen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lowchart: Document 29" descr=" 30"/>
          <p:cNvSpPr/>
          <p:nvPr/>
        </p:nvSpPr>
        <p:spPr>
          <a:xfrm>
            <a:off x="7815054" y="2743250"/>
            <a:ext cx="346330" cy="263286"/>
          </a:xfrm>
          <a:prstGeom prst="flowChartDocumen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lowchart: Document 30" descr=" 31"/>
          <p:cNvSpPr/>
          <p:nvPr/>
        </p:nvSpPr>
        <p:spPr>
          <a:xfrm>
            <a:off x="6795806" y="3182177"/>
            <a:ext cx="346330" cy="263286"/>
          </a:xfrm>
          <a:prstGeom prst="flowChartDocumen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lowchart: Document 31" descr=" 32"/>
          <p:cNvSpPr/>
          <p:nvPr/>
        </p:nvSpPr>
        <p:spPr>
          <a:xfrm>
            <a:off x="7292506" y="3182177"/>
            <a:ext cx="346330" cy="263286"/>
          </a:xfrm>
          <a:prstGeom prst="flowChartDocumen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lowchart: Document 32" descr=" 33"/>
          <p:cNvSpPr/>
          <p:nvPr/>
        </p:nvSpPr>
        <p:spPr>
          <a:xfrm>
            <a:off x="7821076" y="3182177"/>
            <a:ext cx="346330" cy="263286"/>
          </a:xfrm>
          <a:prstGeom prst="flowChartDocumen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 descr=" 37"/>
          <p:cNvSpPr txBox="1"/>
          <p:nvPr/>
        </p:nvSpPr>
        <p:spPr>
          <a:xfrm>
            <a:off x="6700467" y="3492737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 Backups</a:t>
            </a:r>
            <a:endParaRPr lang="en-US" dirty="0"/>
          </a:p>
        </p:txBody>
      </p:sp>
      <p:sp>
        <p:nvSpPr>
          <p:cNvPr id="19" name="Rounded Rectangle 18" descr=" 38"/>
          <p:cNvSpPr/>
          <p:nvPr/>
        </p:nvSpPr>
        <p:spPr>
          <a:xfrm>
            <a:off x="3375756" y="1080655"/>
            <a:ext cx="1991891" cy="178032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 descr=" 39"/>
          <p:cNvSpPr txBox="1"/>
          <p:nvPr/>
        </p:nvSpPr>
        <p:spPr>
          <a:xfrm>
            <a:off x="3445806" y="3071464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Security Group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Rounded Rectangle 21" descr=" 40"/>
          <p:cNvSpPr/>
          <p:nvPr/>
        </p:nvSpPr>
        <p:spPr>
          <a:xfrm>
            <a:off x="475013" y="785868"/>
            <a:ext cx="5735782" cy="2706869"/>
          </a:xfrm>
          <a:prstGeom prst="roundRect">
            <a:avLst/>
          </a:prstGeom>
          <a:noFill/>
          <a:ln w="57150">
            <a:solidFill>
              <a:srgbClr val="B2249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 descr=" 41"/>
          <p:cNvSpPr txBox="1"/>
          <p:nvPr/>
        </p:nvSpPr>
        <p:spPr>
          <a:xfrm>
            <a:off x="2294869" y="356561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B22491"/>
                </a:solidFill>
              </a:rPr>
              <a:t>VPC</a:t>
            </a:r>
            <a:endParaRPr lang="en-US" b="1" dirty="0">
              <a:solidFill>
                <a:srgbClr val="B22491"/>
              </a:solidFill>
            </a:endParaRPr>
          </a:p>
        </p:txBody>
      </p:sp>
      <p:sp>
        <p:nvSpPr>
          <p:cNvPr id="34" name="TextBox 33" descr=" 44"/>
          <p:cNvSpPr txBox="1"/>
          <p:nvPr/>
        </p:nvSpPr>
        <p:spPr>
          <a:xfrm>
            <a:off x="5038108" y="4094600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Encryption at Rest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488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 descr=" 43"/>
          <p:cNvSpPr/>
          <p:nvPr/>
        </p:nvSpPr>
        <p:spPr>
          <a:xfrm>
            <a:off x="3206337" y="904588"/>
            <a:ext cx="5608425" cy="31092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ght Arrow 5" descr=" 6"/>
          <p:cNvSpPr/>
          <p:nvPr/>
        </p:nvSpPr>
        <p:spPr>
          <a:xfrm>
            <a:off x="5097938" y="1620485"/>
            <a:ext cx="1697868" cy="35472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ight Arrow 24" descr=" 25"/>
          <p:cNvSpPr/>
          <p:nvPr/>
        </p:nvSpPr>
        <p:spPr>
          <a:xfrm rot="1170699">
            <a:off x="4951414" y="2215673"/>
            <a:ext cx="1801016" cy="35472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Forcing SSL on all connections</a:t>
            </a:r>
            <a:endParaRPr lang="en-US" dirty="0"/>
          </a:p>
        </p:txBody>
      </p:sp>
      <p:sp>
        <p:nvSpPr>
          <p:cNvPr id="4" name="Flowchart: Magnetic Disk 3" descr=" 4"/>
          <p:cNvSpPr/>
          <p:nvPr/>
        </p:nvSpPr>
        <p:spPr>
          <a:xfrm>
            <a:off x="3672850" y="1384001"/>
            <a:ext cx="1403131" cy="1048409"/>
          </a:xfrm>
          <a:prstGeom prst="flowChartMagneticDisk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DB Instance</a:t>
            </a:r>
            <a:endParaRPr lang="en-US" dirty="0"/>
          </a:p>
        </p:txBody>
      </p:sp>
      <p:sp>
        <p:nvSpPr>
          <p:cNvPr id="9" name="Right Arrow 8" descr=" 9"/>
          <p:cNvSpPr/>
          <p:nvPr/>
        </p:nvSpPr>
        <p:spPr>
          <a:xfrm>
            <a:off x="2505693" y="1818877"/>
            <a:ext cx="1167157" cy="312665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 descr=" 5"/>
          <p:cNvSpPr/>
          <p:nvPr/>
        </p:nvSpPr>
        <p:spPr>
          <a:xfrm>
            <a:off x="6773849" y="1211015"/>
            <a:ext cx="1371600" cy="88286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Snapshot</a:t>
            </a:r>
            <a:endParaRPr lang="en-US" dirty="0"/>
          </a:p>
        </p:txBody>
      </p:sp>
      <p:sp>
        <p:nvSpPr>
          <p:cNvPr id="8" name="Oval 7" descr=" 8"/>
          <p:cNvSpPr/>
          <p:nvPr/>
        </p:nvSpPr>
        <p:spPr>
          <a:xfrm>
            <a:off x="593767" y="1518010"/>
            <a:ext cx="1911926" cy="9144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</a:p>
          <a:p>
            <a:pPr algn="ctr"/>
            <a:r>
              <a:rPr lang="en-US" dirty="0" smtClean="0"/>
              <a:t>Host</a:t>
            </a:r>
            <a:endParaRPr lang="en-US" dirty="0"/>
          </a:p>
        </p:txBody>
      </p:sp>
      <p:sp>
        <p:nvSpPr>
          <p:cNvPr id="21" name="TextBox 20" descr=" 14"/>
          <p:cNvSpPr txBox="1"/>
          <p:nvPr/>
        </p:nvSpPr>
        <p:spPr>
          <a:xfrm>
            <a:off x="2538387" y="211161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SSL</a:t>
            </a:r>
            <a:endParaRPr lang="en-US" dirty="0"/>
          </a:p>
        </p:txBody>
      </p:sp>
      <p:sp>
        <p:nvSpPr>
          <p:cNvPr id="16" name="Flowchart: Document 15" descr=" 16"/>
          <p:cNvSpPr/>
          <p:nvPr/>
        </p:nvSpPr>
        <p:spPr>
          <a:xfrm>
            <a:off x="6773849" y="2327564"/>
            <a:ext cx="346330" cy="263286"/>
          </a:xfrm>
          <a:prstGeom prst="flowChartDocumen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Document 25" descr=" 26"/>
          <p:cNvSpPr/>
          <p:nvPr/>
        </p:nvSpPr>
        <p:spPr>
          <a:xfrm>
            <a:off x="7270549" y="2327564"/>
            <a:ext cx="346330" cy="263286"/>
          </a:xfrm>
          <a:prstGeom prst="flowChartDocumen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lowchart: Document 26" descr=" 27"/>
          <p:cNvSpPr/>
          <p:nvPr/>
        </p:nvSpPr>
        <p:spPr>
          <a:xfrm>
            <a:off x="7799119" y="2327564"/>
            <a:ext cx="346330" cy="263286"/>
          </a:xfrm>
          <a:prstGeom prst="flowChartDocumen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Document 27" descr=" 28"/>
          <p:cNvSpPr/>
          <p:nvPr/>
        </p:nvSpPr>
        <p:spPr>
          <a:xfrm>
            <a:off x="6789784" y="2743250"/>
            <a:ext cx="346330" cy="263286"/>
          </a:xfrm>
          <a:prstGeom prst="flowChartDocumen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lowchart: Document 28" descr=" 29"/>
          <p:cNvSpPr/>
          <p:nvPr/>
        </p:nvSpPr>
        <p:spPr>
          <a:xfrm>
            <a:off x="7286484" y="2743250"/>
            <a:ext cx="346330" cy="263286"/>
          </a:xfrm>
          <a:prstGeom prst="flowChartDocumen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lowchart: Document 29" descr=" 30"/>
          <p:cNvSpPr/>
          <p:nvPr/>
        </p:nvSpPr>
        <p:spPr>
          <a:xfrm>
            <a:off x="7815054" y="2743250"/>
            <a:ext cx="346330" cy="263286"/>
          </a:xfrm>
          <a:prstGeom prst="flowChartDocumen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lowchart: Document 30" descr=" 31"/>
          <p:cNvSpPr/>
          <p:nvPr/>
        </p:nvSpPr>
        <p:spPr>
          <a:xfrm>
            <a:off x="6795806" y="3182177"/>
            <a:ext cx="346330" cy="263286"/>
          </a:xfrm>
          <a:prstGeom prst="flowChartDocumen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lowchart: Document 31" descr=" 32"/>
          <p:cNvSpPr/>
          <p:nvPr/>
        </p:nvSpPr>
        <p:spPr>
          <a:xfrm>
            <a:off x="7292506" y="3182177"/>
            <a:ext cx="346330" cy="263286"/>
          </a:xfrm>
          <a:prstGeom prst="flowChartDocumen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lowchart: Document 32" descr=" 33"/>
          <p:cNvSpPr/>
          <p:nvPr/>
        </p:nvSpPr>
        <p:spPr>
          <a:xfrm>
            <a:off x="7821076" y="3182177"/>
            <a:ext cx="346330" cy="263286"/>
          </a:xfrm>
          <a:prstGeom prst="flowChartDocumen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 descr=" 37"/>
          <p:cNvSpPr txBox="1"/>
          <p:nvPr/>
        </p:nvSpPr>
        <p:spPr>
          <a:xfrm>
            <a:off x="6700467" y="3492737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 Backups</a:t>
            </a:r>
            <a:endParaRPr lang="en-US" dirty="0"/>
          </a:p>
        </p:txBody>
      </p:sp>
      <p:sp>
        <p:nvSpPr>
          <p:cNvPr id="19" name="Rounded Rectangle 18" descr=" 38"/>
          <p:cNvSpPr/>
          <p:nvPr/>
        </p:nvSpPr>
        <p:spPr>
          <a:xfrm>
            <a:off x="3375756" y="1080655"/>
            <a:ext cx="1991891" cy="178032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 descr=" 39"/>
          <p:cNvSpPr txBox="1"/>
          <p:nvPr/>
        </p:nvSpPr>
        <p:spPr>
          <a:xfrm>
            <a:off x="3445806" y="3071464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Security Group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Rounded Rectangle 21" descr=" 40"/>
          <p:cNvSpPr/>
          <p:nvPr/>
        </p:nvSpPr>
        <p:spPr>
          <a:xfrm>
            <a:off x="475013" y="785868"/>
            <a:ext cx="5735782" cy="2706869"/>
          </a:xfrm>
          <a:prstGeom prst="roundRect">
            <a:avLst/>
          </a:prstGeom>
          <a:noFill/>
          <a:ln w="57150">
            <a:solidFill>
              <a:srgbClr val="B2249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 descr=" 41"/>
          <p:cNvSpPr txBox="1"/>
          <p:nvPr/>
        </p:nvSpPr>
        <p:spPr>
          <a:xfrm>
            <a:off x="2294869" y="356561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B22491"/>
                </a:solidFill>
              </a:rPr>
              <a:t>VPC</a:t>
            </a:r>
            <a:endParaRPr lang="en-US" b="1" dirty="0">
              <a:solidFill>
                <a:srgbClr val="B22491"/>
              </a:solidFill>
            </a:endParaRPr>
          </a:p>
        </p:txBody>
      </p:sp>
      <p:sp>
        <p:nvSpPr>
          <p:cNvPr id="34" name="TextBox 33" descr=" 44"/>
          <p:cNvSpPr txBox="1"/>
          <p:nvPr/>
        </p:nvSpPr>
        <p:spPr>
          <a:xfrm>
            <a:off x="5038108" y="4094600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Encryption at Rest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TextBox 34" descr=" 45"/>
          <p:cNvSpPr txBox="1"/>
          <p:nvPr/>
        </p:nvSpPr>
        <p:spPr>
          <a:xfrm>
            <a:off x="593767" y="2558584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ssl_mode</a:t>
            </a:r>
            <a:r>
              <a:rPr lang="en-US" dirty="0" smtClean="0"/>
              <a:t>=disable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687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 descr=" 43"/>
          <p:cNvSpPr/>
          <p:nvPr/>
        </p:nvSpPr>
        <p:spPr>
          <a:xfrm>
            <a:off x="3206337" y="904588"/>
            <a:ext cx="5608425" cy="31092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ght Arrow 5" descr=" 6"/>
          <p:cNvSpPr/>
          <p:nvPr/>
        </p:nvSpPr>
        <p:spPr>
          <a:xfrm>
            <a:off x="5097938" y="1620485"/>
            <a:ext cx="1697868" cy="35472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ight Arrow 24" descr=" 25"/>
          <p:cNvSpPr/>
          <p:nvPr/>
        </p:nvSpPr>
        <p:spPr>
          <a:xfrm rot="1170699">
            <a:off x="4951414" y="2215673"/>
            <a:ext cx="1801016" cy="35472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Forcing SSL on all connections</a:t>
            </a:r>
            <a:endParaRPr lang="en-US" dirty="0"/>
          </a:p>
        </p:txBody>
      </p:sp>
      <p:sp>
        <p:nvSpPr>
          <p:cNvPr id="4" name="Flowchart: Magnetic Disk 3" descr=" 4"/>
          <p:cNvSpPr/>
          <p:nvPr/>
        </p:nvSpPr>
        <p:spPr>
          <a:xfrm>
            <a:off x="3672850" y="1384001"/>
            <a:ext cx="1403131" cy="1048409"/>
          </a:xfrm>
          <a:prstGeom prst="flowChartMagneticDisk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DB Instance</a:t>
            </a:r>
            <a:endParaRPr lang="en-US" dirty="0"/>
          </a:p>
        </p:txBody>
      </p:sp>
      <p:sp>
        <p:nvSpPr>
          <p:cNvPr id="9" name="Right Arrow 8" descr=" 9"/>
          <p:cNvSpPr/>
          <p:nvPr/>
        </p:nvSpPr>
        <p:spPr>
          <a:xfrm>
            <a:off x="2505693" y="1818877"/>
            <a:ext cx="1167157" cy="312665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 descr=" 5"/>
          <p:cNvSpPr/>
          <p:nvPr/>
        </p:nvSpPr>
        <p:spPr>
          <a:xfrm>
            <a:off x="6773849" y="1211015"/>
            <a:ext cx="1371600" cy="88286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Snapshot</a:t>
            </a:r>
            <a:endParaRPr lang="en-US" dirty="0"/>
          </a:p>
        </p:txBody>
      </p:sp>
      <p:sp>
        <p:nvSpPr>
          <p:cNvPr id="8" name="Oval 7" descr=" 8"/>
          <p:cNvSpPr/>
          <p:nvPr/>
        </p:nvSpPr>
        <p:spPr>
          <a:xfrm>
            <a:off x="593767" y="1518010"/>
            <a:ext cx="1911926" cy="9144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</a:p>
          <a:p>
            <a:pPr algn="ctr"/>
            <a:r>
              <a:rPr lang="en-US" dirty="0" smtClean="0"/>
              <a:t>Host</a:t>
            </a:r>
            <a:endParaRPr lang="en-US" dirty="0"/>
          </a:p>
        </p:txBody>
      </p:sp>
      <p:sp>
        <p:nvSpPr>
          <p:cNvPr id="21" name="TextBox 20" descr=" 14"/>
          <p:cNvSpPr txBox="1"/>
          <p:nvPr/>
        </p:nvSpPr>
        <p:spPr>
          <a:xfrm>
            <a:off x="2538387" y="211161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SSL</a:t>
            </a:r>
            <a:endParaRPr lang="en-US" dirty="0"/>
          </a:p>
        </p:txBody>
      </p:sp>
      <p:sp>
        <p:nvSpPr>
          <p:cNvPr id="16" name="Flowchart: Document 15" descr=" 16"/>
          <p:cNvSpPr/>
          <p:nvPr/>
        </p:nvSpPr>
        <p:spPr>
          <a:xfrm>
            <a:off x="6773849" y="2327564"/>
            <a:ext cx="346330" cy="263286"/>
          </a:xfrm>
          <a:prstGeom prst="flowChartDocumen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Document 25" descr=" 26"/>
          <p:cNvSpPr/>
          <p:nvPr/>
        </p:nvSpPr>
        <p:spPr>
          <a:xfrm>
            <a:off x="7270549" y="2327564"/>
            <a:ext cx="346330" cy="263286"/>
          </a:xfrm>
          <a:prstGeom prst="flowChartDocumen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lowchart: Document 26" descr=" 27"/>
          <p:cNvSpPr/>
          <p:nvPr/>
        </p:nvSpPr>
        <p:spPr>
          <a:xfrm>
            <a:off x="7799119" y="2327564"/>
            <a:ext cx="346330" cy="263286"/>
          </a:xfrm>
          <a:prstGeom prst="flowChartDocumen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Document 27" descr=" 28"/>
          <p:cNvSpPr/>
          <p:nvPr/>
        </p:nvSpPr>
        <p:spPr>
          <a:xfrm>
            <a:off x="6789784" y="2743250"/>
            <a:ext cx="346330" cy="263286"/>
          </a:xfrm>
          <a:prstGeom prst="flowChartDocumen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lowchart: Document 28" descr=" 29"/>
          <p:cNvSpPr/>
          <p:nvPr/>
        </p:nvSpPr>
        <p:spPr>
          <a:xfrm>
            <a:off x="7286484" y="2743250"/>
            <a:ext cx="346330" cy="263286"/>
          </a:xfrm>
          <a:prstGeom prst="flowChartDocumen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lowchart: Document 29" descr=" 30"/>
          <p:cNvSpPr/>
          <p:nvPr/>
        </p:nvSpPr>
        <p:spPr>
          <a:xfrm>
            <a:off x="7815054" y="2743250"/>
            <a:ext cx="346330" cy="263286"/>
          </a:xfrm>
          <a:prstGeom prst="flowChartDocumen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lowchart: Document 30" descr=" 31"/>
          <p:cNvSpPr/>
          <p:nvPr/>
        </p:nvSpPr>
        <p:spPr>
          <a:xfrm>
            <a:off x="6795806" y="3182177"/>
            <a:ext cx="346330" cy="263286"/>
          </a:xfrm>
          <a:prstGeom prst="flowChartDocumen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lowchart: Document 31" descr=" 32"/>
          <p:cNvSpPr/>
          <p:nvPr/>
        </p:nvSpPr>
        <p:spPr>
          <a:xfrm>
            <a:off x="7292506" y="3182177"/>
            <a:ext cx="346330" cy="263286"/>
          </a:xfrm>
          <a:prstGeom prst="flowChartDocumen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lowchart: Document 32" descr=" 33"/>
          <p:cNvSpPr/>
          <p:nvPr/>
        </p:nvSpPr>
        <p:spPr>
          <a:xfrm>
            <a:off x="7821076" y="3182177"/>
            <a:ext cx="346330" cy="263286"/>
          </a:xfrm>
          <a:prstGeom prst="flowChartDocumen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 descr=" 37"/>
          <p:cNvSpPr txBox="1"/>
          <p:nvPr/>
        </p:nvSpPr>
        <p:spPr>
          <a:xfrm>
            <a:off x="6700467" y="3492737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 Backups</a:t>
            </a:r>
            <a:endParaRPr lang="en-US" dirty="0"/>
          </a:p>
        </p:txBody>
      </p:sp>
      <p:sp>
        <p:nvSpPr>
          <p:cNvPr id="19" name="Rounded Rectangle 18" descr=" 38"/>
          <p:cNvSpPr/>
          <p:nvPr/>
        </p:nvSpPr>
        <p:spPr>
          <a:xfrm>
            <a:off x="3375756" y="1080655"/>
            <a:ext cx="1991891" cy="178032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 descr=" 39"/>
          <p:cNvSpPr txBox="1"/>
          <p:nvPr/>
        </p:nvSpPr>
        <p:spPr>
          <a:xfrm>
            <a:off x="3445806" y="3071464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Security Group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Rounded Rectangle 21" descr=" 40"/>
          <p:cNvSpPr/>
          <p:nvPr/>
        </p:nvSpPr>
        <p:spPr>
          <a:xfrm>
            <a:off x="475013" y="785868"/>
            <a:ext cx="5735782" cy="2706869"/>
          </a:xfrm>
          <a:prstGeom prst="roundRect">
            <a:avLst/>
          </a:prstGeom>
          <a:noFill/>
          <a:ln w="57150">
            <a:solidFill>
              <a:srgbClr val="B2249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 descr=" 41"/>
          <p:cNvSpPr txBox="1"/>
          <p:nvPr/>
        </p:nvSpPr>
        <p:spPr>
          <a:xfrm>
            <a:off x="2294869" y="356561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B22491"/>
                </a:solidFill>
              </a:rPr>
              <a:t>VPC</a:t>
            </a:r>
            <a:endParaRPr lang="en-US" b="1" dirty="0">
              <a:solidFill>
                <a:srgbClr val="B22491"/>
              </a:solidFill>
            </a:endParaRPr>
          </a:p>
        </p:txBody>
      </p:sp>
      <p:sp>
        <p:nvSpPr>
          <p:cNvPr id="34" name="TextBox 33" descr=" 44"/>
          <p:cNvSpPr txBox="1"/>
          <p:nvPr/>
        </p:nvSpPr>
        <p:spPr>
          <a:xfrm>
            <a:off x="5038108" y="4094600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Encryption at Rest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TextBox 34" descr=" 45"/>
          <p:cNvSpPr txBox="1"/>
          <p:nvPr/>
        </p:nvSpPr>
        <p:spPr>
          <a:xfrm>
            <a:off x="593767" y="2558584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ssl_mode</a:t>
            </a:r>
            <a:r>
              <a:rPr lang="en-US" dirty="0" smtClean="0"/>
              <a:t>=disable</a:t>
            </a:r>
            <a:endParaRPr lang="en-US" dirty="0"/>
          </a:p>
        </p:txBody>
      </p:sp>
      <p:sp>
        <p:nvSpPr>
          <p:cNvPr id="36" name="&quot;No&quot; Symbol 35" descr=" 46"/>
          <p:cNvSpPr/>
          <p:nvPr/>
        </p:nvSpPr>
        <p:spPr>
          <a:xfrm>
            <a:off x="2532566" y="2091506"/>
            <a:ext cx="534624" cy="457200"/>
          </a:xfrm>
          <a:prstGeom prst="noSmoking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801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 descr=" 43"/>
          <p:cNvSpPr/>
          <p:nvPr/>
        </p:nvSpPr>
        <p:spPr>
          <a:xfrm>
            <a:off x="3206337" y="904588"/>
            <a:ext cx="5608425" cy="31092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ght Arrow 5" descr=" 6"/>
          <p:cNvSpPr/>
          <p:nvPr/>
        </p:nvSpPr>
        <p:spPr>
          <a:xfrm>
            <a:off x="5097938" y="1620485"/>
            <a:ext cx="1697868" cy="35472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ight Arrow 24" descr=" 25"/>
          <p:cNvSpPr/>
          <p:nvPr/>
        </p:nvSpPr>
        <p:spPr>
          <a:xfrm rot="1170699">
            <a:off x="4951414" y="2215673"/>
            <a:ext cx="1801016" cy="35472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Forcing SSL on all connections</a:t>
            </a:r>
            <a:endParaRPr lang="en-US" dirty="0"/>
          </a:p>
        </p:txBody>
      </p:sp>
      <p:sp>
        <p:nvSpPr>
          <p:cNvPr id="4" name="Flowchart: Magnetic Disk 3" descr=" 4"/>
          <p:cNvSpPr/>
          <p:nvPr/>
        </p:nvSpPr>
        <p:spPr>
          <a:xfrm>
            <a:off x="3672850" y="1384001"/>
            <a:ext cx="1403131" cy="1048409"/>
          </a:xfrm>
          <a:prstGeom prst="flowChartMagneticDisk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DB Instance</a:t>
            </a:r>
            <a:endParaRPr lang="en-US" dirty="0"/>
          </a:p>
        </p:txBody>
      </p:sp>
      <p:sp>
        <p:nvSpPr>
          <p:cNvPr id="9" name="Right Arrow 8" descr=" 9"/>
          <p:cNvSpPr/>
          <p:nvPr/>
        </p:nvSpPr>
        <p:spPr>
          <a:xfrm>
            <a:off x="2505693" y="1818877"/>
            <a:ext cx="1167157" cy="312665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 descr=" 5"/>
          <p:cNvSpPr/>
          <p:nvPr/>
        </p:nvSpPr>
        <p:spPr>
          <a:xfrm>
            <a:off x="6773849" y="1211015"/>
            <a:ext cx="1371600" cy="88286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Snapshot</a:t>
            </a:r>
            <a:endParaRPr lang="en-US" dirty="0"/>
          </a:p>
        </p:txBody>
      </p:sp>
      <p:sp>
        <p:nvSpPr>
          <p:cNvPr id="8" name="Oval 7" descr=" 8"/>
          <p:cNvSpPr/>
          <p:nvPr/>
        </p:nvSpPr>
        <p:spPr>
          <a:xfrm>
            <a:off x="593767" y="1518010"/>
            <a:ext cx="1911926" cy="9144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</a:p>
          <a:p>
            <a:pPr algn="ctr"/>
            <a:r>
              <a:rPr lang="en-US" dirty="0" smtClean="0"/>
              <a:t>Host</a:t>
            </a:r>
            <a:endParaRPr lang="en-US" dirty="0"/>
          </a:p>
        </p:txBody>
      </p:sp>
      <p:sp>
        <p:nvSpPr>
          <p:cNvPr id="21" name="TextBox 20" descr=" 14"/>
          <p:cNvSpPr txBox="1"/>
          <p:nvPr/>
        </p:nvSpPr>
        <p:spPr>
          <a:xfrm>
            <a:off x="2538387" y="211161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SSL</a:t>
            </a:r>
            <a:endParaRPr lang="en-US" dirty="0"/>
          </a:p>
        </p:txBody>
      </p:sp>
      <p:sp>
        <p:nvSpPr>
          <p:cNvPr id="16" name="Flowchart: Document 15" descr=" 16"/>
          <p:cNvSpPr/>
          <p:nvPr/>
        </p:nvSpPr>
        <p:spPr>
          <a:xfrm>
            <a:off x="6773849" y="2327564"/>
            <a:ext cx="346330" cy="263286"/>
          </a:xfrm>
          <a:prstGeom prst="flowChartDocumen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Document 25" descr=" 26"/>
          <p:cNvSpPr/>
          <p:nvPr/>
        </p:nvSpPr>
        <p:spPr>
          <a:xfrm>
            <a:off x="7270549" y="2327564"/>
            <a:ext cx="346330" cy="263286"/>
          </a:xfrm>
          <a:prstGeom prst="flowChartDocumen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lowchart: Document 26" descr=" 27"/>
          <p:cNvSpPr/>
          <p:nvPr/>
        </p:nvSpPr>
        <p:spPr>
          <a:xfrm>
            <a:off x="7799119" y="2327564"/>
            <a:ext cx="346330" cy="263286"/>
          </a:xfrm>
          <a:prstGeom prst="flowChartDocumen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Document 27" descr=" 28"/>
          <p:cNvSpPr/>
          <p:nvPr/>
        </p:nvSpPr>
        <p:spPr>
          <a:xfrm>
            <a:off x="6789784" y="2743250"/>
            <a:ext cx="346330" cy="263286"/>
          </a:xfrm>
          <a:prstGeom prst="flowChartDocumen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lowchart: Document 28" descr=" 29"/>
          <p:cNvSpPr/>
          <p:nvPr/>
        </p:nvSpPr>
        <p:spPr>
          <a:xfrm>
            <a:off x="7286484" y="2743250"/>
            <a:ext cx="346330" cy="263286"/>
          </a:xfrm>
          <a:prstGeom prst="flowChartDocumen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lowchart: Document 29" descr=" 30"/>
          <p:cNvSpPr/>
          <p:nvPr/>
        </p:nvSpPr>
        <p:spPr>
          <a:xfrm>
            <a:off x="7815054" y="2743250"/>
            <a:ext cx="346330" cy="263286"/>
          </a:xfrm>
          <a:prstGeom prst="flowChartDocumen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lowchart: Document 30" descr=" 31"/>
          <p:cNvSpPr/>
          <p:nvPr/>
        </p:nvSpPr>
        <p:spPr>
          <a:xfrm>
            <a:off x="6795806" y="3182177"/>
            <a:ext cx="346330" cy="263286"/>
          </a:xfrm>
          <a:prstGeom prst="flowChartDocumen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lowchart: Document 31" descr=" 32"/>
          <p:cNvSpPr/>
          <p:nvPr/>
        </p:nvSpPr>
        <p:spPr>
          <a:xfrm>
            <a:off x="7292506" y="3182177"/>
            <a:ext cx="346330" cy="263286"/>
          </a:xfrm>
          <a:prstGeom prst="flowChartDocumen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lowchart: Document 32" descr=" 33"/>
          <p:cNvSpPr/>
          <p:nvPr/>
        </p:nvSpPr>
        <p:spPr>
          <a:xfrm>
            <a:off x="7821076" y="3182177"/>
            <a:ext cx="346330" cy="263286"/>
          </a:xfrm>
          <a:prstGeom prst="flowChartDocumen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 descr=" 37"/>
          <p:cNvSpPr txBox="1"/>
          <p:nvPr/>
        </p:nvSpPr>
        <p:spPr>
          <a:xfrm>
            <a:off x="6700467" y="3492737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 Backups</a:t>
            </a:r>
            <a:endParaRPr lang="en-US" dirty="0"/>
          </a:p>
        </p:txBody>
      </p:sp>
      <p:sp>
        <p:nvSpPr>
          <p:cNvPr id="19" name="Rounded Rectangle 18" descr=" 38"/>
          <p:cNvSpPr/>
          <p:nvPr/>
        </p:nvSpPr>
        <p:spPr>
          <a:xfrm>
            <a:off x="3375756" y="1080655"/>
            <a:ext cx="1991891" cy="178032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 descr=" 39"/>
          <p:cNvSpPr txBox="1"/>
          <p:nvPr/>
        </p:nvSpPr>
        <p:spPr>
          <a:xfrm>
            <a:off x="3445806" y="3071464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Security Group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Rounded Rectangle 21" descr=" 40"/>
          <p:cNvSpPr/>
          <p:nvPr/>
        </p:nvSpPr>
        <p:spPr>
          <a:xfrm>
            <a:off x="475013" y="785868"/>
            <a:ext cx="5735782" cy="2706869"/>
          </a:xfrm>
          <a:prstGeom prst="roundRect">
            <a:avLst/>
          </a:prstGeom>
          <a:noFill/>
          <a:ln w="57150">
            <a:solidFill>
              <a:srgbClr val="B2249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 descr=" 41"/>
          <p:cNvSpPr txBox="1"/>
          <p:nvPr/>
        </p:nvSpPr>
        <p:spPr>
          <a:xfrm>
            <a:off x="2294869" y="356561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B22491"/>
                </a:solidFill>
              </a:rPr>
              <a:t>VPC</a:t>
            </a:r>
            <a:endParaRPr lang="en-US" b="1" dirty="0">
              <a:solidFill>
                <a:srgbClr val="B22491"/>
              </a:solidFill>
            </a:endParaRPr>
          </a:p>
        </p:txBody>
      </p:sp>
      <p:sp>
        <p:nvSpPr>
          <p:cNvPr id="34" name="TextBox 33" descr=" 44"/>
          <p:cNvSpPr txBox="1"/>
          <p:nvPr/>
        </p:nvSpPr>
        <p:spPr>
          <a:xfrm>
            <a:off x="5038108" y="4094600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Encryption at Rest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TextBox 34" descr=" 45"/>
          <p:cNvSpPr txBox="1"/>
          <p:nvPr/>
        </p:nvSpPr>
        <p:spPr>
          <a:xfrm>
            <a:off x="593767" y="2558584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ssl_mode</a:t>
            </a:r>
            <a:r>
              <a:rPr lang="en-US" dirty="0" smtClean="0"/>
              <a:t>=disable</a:t>
            </a:r>
            <a:endParaRPr lang="en-US" dirty="0"/>
          </a:p>
        </p:txBody>
      </p:sp>
      <p:sp>
        <p:nvSpPr>
          <p:cNvPr id="36" name="&quot;No&quot; Symbol 35" descr=" 46"/>
          <p:cNvSpPr/>
          <p:nvPr/>
        </p:nvSpPr>
        <p:spPr>
          <a:xfrm>
            <a:off x="2532566" y="2091506"/>
            <a:ext cx="534624" cy="457200"/>
          </a:xfrm>
          <a:prstGeom prst="noSmoking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TextBox 37" descr=" 48"/>
          <p:cNvSpPr txBox="1"/>
          <p:nvPr/>
        </p:nvSpPr>
        <p:spPr>
          <a:xfrm>
            <a:off x="620032" y="4272585"/>
            <a:ext cx="31518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rds.force_ssl</a:t>
            </a:r>
            <a:r>
              <a:rPr lang="en-US" sz="2000" dirty="0" smtClean="0"/>
              <a:t>=1 </a:t>
            </a:r>
            <a:r>
              <a:rPr lang="en-US" sz="2000" dirty="0"/>
              <a:t>(default 0)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28810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 descr=" 43"/>
          <p:cNvSpPr/>
          <p:nvPr/>
        </p:nvSpPr>
        <p:spPr>
          <a:xfrm>
            <a:off x="3206337" y="904588"/>
            <a:ext cx="5608425" cy="31092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ght Arrow 5" descr=" 6"/>
          <p:cNvSpPr/>
          <p:nvPr/>
        </p:nvSpPr>
        <p:spPr>
          <a:xfrm>
            <a:off x="5097938" y="1620485"/>
            <a:ext cx="1697868" cy="35472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ight Arrow 24" descr=" 25"/>
          <p:cNvSpPr/>
          <p:nvPr/>
        </p:nvSpPr>
        <p:spPr>
          <a:xfrm rot="1170699">
            <a:off x="4951414" y="2215673"/>
            <a:ext cx="1801016" cy="35472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Forcing SSL on all connections</a:t>
            </a:r>
            <a:endParaRPr lang="en-US" dirty="0"/>
          </a:p>
        </p:txBody>
      </p:sp>
      <p:sp>
        <p:nvSpPr>
          <p:cNvPr id="4" name="Flowchart: Magnetic Disk 3" descr=" 4"/>
          <p:cNvSpPr/>
          <p:nvPr/>
        </p:nvSpPr>
        <p:spPr>
          <a:xfrm>
            <a:off x="3672850" y="1384001"/>
            <a:ext cx="1403131" cy="1048409"/>
          </a:xfrm>
          <a:prstGeom prst="flowChartMagneticDisk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DB Instance</a:t>
            </a:r>
            <a:endParaRPr lang="en-US" dirty="0"/>
          </a:p>
        </p:txBody>
      </p:sp>
      <p:sp>
        <p:nvSpPr>
          <p:cNvPr id="9" name="Right Arrow 8" descr=" 9"/>
          <p:cNvSpPr/>
          <p:nvPr/>
        </p:nvSpPr>
        <p:spPr>
          <a:xfrm>
            <a:off x="2505693" y="1818877"/>
            <a:ext cx="1167157" cy="312665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 descr=" 5"/>
          <p:cNvSpPr/>
          <p:nvPr/>
        </p:nvSpPr>
        <p:spPr>
          <a:xfrm>
            <a:off x="6773849" y="1211015"/>
            <a:ext cx="1371600" cy="88286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Snapshot</a:t>
            </a:r>
            <a:endParaRPr lang="en-US" dirty="0"/>
          </a:p>
        </p:txBody>
      </p:sp>
      <p:sp>
        <p:nvSpPr>
          <p:cNvPr id="8" name="Oval 7" descr=" 8"/>
          <p:cNvSpPr/>
          <p:nvPr/>
        </p:nvSpPr>
        <p:spPr>
          <a:xfrm>
            <a:off x="593767" y="1518010"/>
            <a:ext cx="1911926" cy="9144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</a:p>
          <a:p>
            <a:pPr algn="ctr"/>
            <a:r>
              <a:rPr lang="en-US" dirty="0" smtClean="0"/>
              <a:t>Host</a:t>
            </a:r>
            <a:endParaRPr lang="en-US" dirty="0"/>
          </a:p>
        </p:txBody>
      </p:sp>
      <p:sp>
        <p:nvSpPr>
          <p:cNvPr id="21" name="TextBox 20" descr=" 14"/>
          <p:cNvSpPr txBox="1"/>
          <p:nvPr/>
        </p:nvSpPr>
        <p:spPr>
          <a:xfrm>
            <a:off x="2538387" y="211161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SSL</a:t>
            </a:r>
            <a:endParaRPr lang="en-US" dirty="0"/>
          </a:p>
        </p:txBody>
      </p:sp>
      <p:sp>
        <p:nvSpPr>
          <p:cNvPr id="16" name="Flowchart: Document 15" descr=" 16"/>
          <p:cNvSpPr/>
          <p:nvPr/>
        </p:nvSpPr>
        <p:spPr>
          <a:xfrm>
            <a:off x="6773849" y="2327564"/>
            <a:ext cx="346330" cy="263286"/>
          </a:xfrm>
          <a:prstGeom prst="flowChartDocumen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Document 25" descr=" 26"/>
          <p:cNvSpPr/>
          <p:nvPr/>
        </p:nvSpPr>
        <p:spPr>
          <a:xfrm>
            <a:off x="7270549" y="2327564"/>
            <a:ext cx="346330" cy="263286"/>
          </a:xfrm>
          <a:prstGeom prst="flowChartDocumen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lowchart: Document 26" descr=" 27"/>
          <p:cNvSpPr/>
          <p:nvPr/>
        </p:nvSpPr>
        <p:spPr>
          <a:xfrm>
            <a:off x="7799119" y="2327564"/>
            <a:ext cx="346330" cy="263286"/>
          </a:xfrm>
          <a:prstGeom prst="flowChartDocumen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Document 27" descr=" 28"/>
          <p:cNvSpPr/>
          <p:nvPr/>
        </p:nvSpPr>
        <p:spPr>
          <a:xfrm>
            <a:off x="6789784" y="2743250"/>
            <a:ext cx="346330" cy="263286"/>
          </a:xfrm>
          <a:prstGeom prst="flowChartDocumen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lowchart: Document 28" descr=" 29"/>
          <p:cNvSpPr/>
          <p:nvPr/>
        </p:nvSpPr>
        <p:spPr>
          <a:xfrm>
            <a:off x="7286484" y="2743250"/>
            <a:ext cx="346330" cy="263286"/>
          </a:xfrm>
          <a:prstGeom prst="flowChartDocumen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lowchart: Document 29" descr=" 30"/>
          <p:cNvSpPr/>
          <p:nvPr/>
        </p:nvSpPr>
        <p:spPr>
          <a:xfrm>
            <a:off x="7815054" y="2743250"/>
            <a:ext cx="346330" cy="263286"/>
          </a:xfrm>
          <a:prstGeom prst="flowChartDocumen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lowchart: Document 30" descr=" 31"/>
          <p:cNvSpPr/>
          <p:nvPr/>
        </p:nvSpPr>
        <p:spPr>
          <a:xfrm>
            <a:off x="6795806" y="3182177"/>
            <a:ext cx="346330" cy="263286"/>
          </a:xfrm>
          <a:prstGeom prst="flowChartDocumen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lowchart: Document 31" descr=" 32"/>
          <p:cNvSpPr/>
          <p:nvPr/>
        </p:nvSpPr>
        <p:spPr>
          <a:xfrm>
            <a:off x="7292506" y="3182177"/>
            <a:ext cx="346330" cy="263286"/>
          </a:xfrm>
          <a:prstGeom prst="flowChartDocumen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lowchart: Document 32" descr=" 33"/>
          <p:cNvSpPr/>
          <p:nvPr/>
        </p:nvSpPr>
        <p:spPr>
          <a:xfrm>
            <a:off x="7821076" y="3182177"/>
            <a:ext cx="346330" cy="263286"/>
          </a:xfrm>
          <a:prstGeom prst="flowChartDocumen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 descr=" 37"/>
          <p:cNvSpPr txBox="1"/>
          <p:nvPr/>
        </p:nvSpPr>
        <p:spPr>
          <a:xfrm>
            <a:off x="6700467" y="3492737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 Backups</a:t>
            </a:r>
            <a:endParaRPr lang="en-US" dirty="0"/>
          </a:p>
        </p:txBody>
      </p:sp>
      <p:sp>
        <p:nvSpPr>
          <p:cNvPr id="19" name="Rounded Rectangle 18" descr=" 38"/>
          <p:cNvSpPr/>
          <p:nvPr/>
        </p:nvSpPr>
        <p:spPr>
          <a:xfrm>
            <a:off x="3375756" y="1080655"/>
            <a:ext cx="1991891" cy="178032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 descr=" 39"/>
          <p:cNvSpPr txBox="1"/>
          <p:nvPr/>
        </p:nvSpPr>
        <p:spPr>
          <a:xfrm>
            <a:off x="3445806" y="3071464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Security Group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Rounded Rectangle 21" descr=" 40"/>
          <p:cNvSpPr/>
          <p:nvPr/>
        </p:nvSpPr>
        <p:spPr>
          <a:xfrm>
            <a:off x="475013" y="785868"/>
            <a:ext cx="5735782" cy="2706869"/>
          </a:xfrm>
          <a:prstGeom prst="roundRect">
            <a:avLst/>
          </a:prstGeom>
          <a:noFill/>
          <a:ln w="57150">
            <a:solidFill>
              <a:srgbClr val="B2249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 descr=" 41"/>
          <p:cNvSpPr txBox="1"/>
          <p:nvPr/>
        </p:nvSpPr>
        <p:spPr>
          <a:xfrm>
            <a:off x="2294869" y="356561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B22491"/>
                </a:solidFill>
              </a:rPr>
              <a:t>VPC</a:t>
            </a:r>
            <a:endParaRPr lang="en-US" b="1" dirty="0">
              <a:solidFill>
                <a:srgbClr val="B22491"/>
              </a:solidFill>
            </a:endParaRPr>
          </a:p>
        </p:txBody>
      </p:sp>
      <p:sp>
        <p:nvSpPr>
          <p:cNvPr id="34" name="TextBox 33" descr=" 44"/>
          <p:cNvSpPr txBox="1"/>
          <p:nvPr/>
        </p:nvSpPr>
        <p:spPr>
          <a:xfrm>
            <a:off x="5038108" y="4094600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Encryption at Rest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TextBox 34" descr=" 45"/>
          <p:cNvSpPr txBox="1"/>
          <p:nvPr/>
        </p:nvSpPr>
        <p:spPr>
          <a:xfrm>
            <a:off x="593767" y="2558584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ssl_mode</a:t>
            </a:r>
            <a:r>
              <a:rPr lang="en-US" dirty="0" smtClean="0"/>
              <a:t>=disable</a:t>
            </a:r>
            <a:endParaRPr lang="en-US" dirty="0"/>
          </a:p>
        </p:txBody>
      </p:sp>
      <p:sp>
        <p:nvSpPr>
          <p:cNvPr id="38" name="TextBox 37" descr=" 48"/>
          <p:cNvSpPr txBox="1"/>
          <p:nvPr/>
        </p:nvSpPr>
        <p:spPr>
          <a:xfrm>
            <a:off x="620032" y="4272585"/>
            <a:ext cx="31518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rds.force_ssl</a:t>
            </a:r>
            <a:r>
              <a:rPr lang="en-US" sz="2000" dirty="0" smtClean="0"/>
              <a:t>=1 </a:t>
            </a:r>
            <a:r>
              <a:rPr lang="en-US" sz="2000" dirty="0"/>
              <a:t>(default 0)</a:t>
            </a:r>
          </a:p>
          <a:p>
            <a:endParaRPr lang="en-US" sz="2000" dirty="0"/>
          </a:p>
        </p:txBody>
      </p:sp>
      <p:sp>
        <p:nvSpPr>
          <p:cNvPr id="39" name="&quot;No&quot; Symbol 38" descr=" 50"/>
          <p:cNvSpPr/>
          <p:nvPr/>
        </p:nvSpPr>
        <p:spPr>
          <a:xfrm>
            <a:off x="2671713" y="1746609"/>
            <a:ext cx="534624" cy="457200"/>
          </a:xfrm>
          <a:prstGeom prst="noSmoking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669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Unencrypted Snapshot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Flowchart: Magnetic Disk 3"/>
          <p:cNvSpPr/>
          <p:nvPr/>
        </p:nvSpPr>
        <p:spPr>
          <a:xfrm>
            <a:off x="695653" y="934104"/>
            <a:ext cx="1403131" cy="1048409"/>
          </a:xfrm>
          <a:prstGeom prst="flowChartMagneticDisk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DB Instance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36883" y="1016874"/>
            <a:ext cx="1371600" cy="88286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Snapshot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2096814" y="1280947"/>
            <a:ext cx="1340069" cy="354725"/>
          </a:xfrm>
          <a:prstGeom prst="rightArrow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72966" y="2349062"/>
            <a:ext cx="5565227" cy="157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09947" y="1995496"/>
            <a:ext cx="155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 Account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24758" y="4516510"/>
            <a:ext cx="1492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Account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3988675" y="1899743"/>
            <a:ext cx="307427" cy="1319783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456588" y="3219526"/>
            <a:ext cx="1371600" cy="882869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Snapshot</a:t>
            </a:r>
            <a:endParaRPr lang="en-US" dirty="0"/>
          </a:p>
        </p:txBody>
      </p:sp>
      <p:sp>
        <p:nvSpPr>
          <p:cNvPr id="17" name="Flowchart: Magnetic Disk 16"/>
          <p:cNvSpPr/>
          <p:nvPr/>
        </p:nvSpPr>
        <p:spPr>
          <a:xfrm>
            <a:off x="695653" y="3136755"/>
            <a:ext cx="1403131" cy="1048409"/>
          </a:xfrm>
          <a:prstGeom prst="flowChartMagneticDisk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DB Instance</a:t>
            </a:r>
            <a:endParaRPr lang="en-US" dirty="0"/>
          </a:p>
        </p:txBody>
      </p:sp>
      <p:sp>
        <p:nvSpPr>
          <p:cNvPr id="19" name="Down Arrow 18"/>
          <p:cNvSpPr/>
          <p:nvPr/>
        </p:nvSpPr>
        <p:spPr>
          <a:xfrm rot="2820000">
            <a:off x="2593710" y="1588111"/>
            <a:ext cx="508811" cy="2074173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436883" y="1016874"/>
            <a:ext cx="1371600" cy="88286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Snapshot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296102" y="1899743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Share with account</a:t>
            </a:r>
            <a:endParaRPr lang="en-US" dirty="0"/>
          </a:p>
        </p:txBody>
      </p:sp>
      <p:sp>
        <p:nvSpPr>
          <p:cNvPr id="22" name="Cloud 21"/>
          <p:cNvSpPr/>
          <p:nvPr/>
        </p:nvSpPr>
        <p:spPr>
          <a:xfrm>
            <a:off x="5901558" y="2339499"/>
            <a:ext cx="2848303" cy="2106899"/>
          </a:xfrm>
          <a:prstGeom prst="cloud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Bent Arrow 22"/>
          <p:cNvSpPr/>
          <p:nvPr/>
        </p:nvSpPr>
        <p:spPr>
          <a:xfrm rot="5400000">
            <a:off x="5488789" y="356272"/>
            <a:ext cx="1347954" cy="2669157"/>
          </a:xfrm>
          <a:prstGeom prst="bentArrow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25709" y="1266340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Share to Public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0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7" grpId="0" animBg="1"/>
      <p:bldP spid="19" grpId="0" animBg="1"/>
      <p:bldP spid="20" grpId="0" animBg="1"/>
      <p:bldP spid="21" grpId="0"/>
      <p:bldP spid="22" grpId="0" animBg="1"/>
      <p:bldP spid="23" grpId="0" animBg="1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Support Additions</a:t>
            </a:r>
            <a:endParaRPr lang="en-US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340592" y="831273"/>
            <a:ext cx="8205304" cy="4073236"/>
          </a:xfrm>
        </p:spPr>
        <p:txBody>
          <a:bodyPr/>
          <a:lstStyle/>
          <a:p>
            <a:r>
              <a:rPr lang="en-US" dirty="0" smtClean="0"/>
              <a:t>recent 	</a:t>
            </a:r>
            <a:r>
              <a:rPr lang="en-US" sz="2000" dirty="0" smtClean="0"/>
              <a:t>ip4r, </a:t>
            </a:r>
            <a:r>
              <a:rPr lang="en-US" sz="2000" dirty="0" err="1" smtClean="0"/>
              <a:t>pg_buffercache</a:t>
            </a:r>
            <a:r>
              <a:rPr lang="en-US" sz="2000" dirty="0" smtClean="0"/>
              <a:t>, </a:t>
            </a:r>
            <a:r>
              <a:rPr lang="en-US" sz="2000" dirty="0" err="1" smtClean="0"/>
              <a:t>pgstattuple</a:t>
            </a:r>
            <a:endParaRPr lang="en-US" sz="2000" dirty="0" smtClean="0"/>
          </a:p>
          <a:p>
            <a:endParaRPr lang="en-US" sz="1200" dirty="0" smtClean="0"/>
          </a:p>
          <a:p>
            <a:r>
              <a:rPr lang="en-US" dirty="0" smtClean="0"/>
              <a:t>   9.5  		</a:t>
            </a:r>
            <a:r>
              <a:rPr lang="en-US" sz="2000" dirty="0" err="1" smtClean="0"/>
              <a:t>address_standardizer</a:t>
            </a:r>
            <a:r>
              <a:rPr lang="en-US" sz="2000" dirty="0"/>
              <a:t>, </a:t>
            </a:r>
            <a:r>
              <a:rPr lang="en-US" sz="2000" dirty="0" err="1" smtClean="0"/>
              <a:t>address_standardizer_us</a:t>
            </a:r>
            <a:r>
              <a:rPr lang="en-US" sz="2000" dirty="0" smtClean="0"/>
              <a:t>,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	</a:t>
            </a:r>
            <a:r>
              <a:rPr lang="en-US" sz="2000" dirty="0" err="1" smtClean="0"/>
              <a:t>hstore_plperl</a:t>
            </a:r>
            <a:r>
              <a:rPr lang="en-US" sz="2000" dirty="0" smtClean="0"/>
              <a:t>, </a:t>
            </a:r>
            <a:r>
              <a:rPr lang="en-US" sz="2000" dirty="0" err="1" smtClean="0"/>
              <a:t>tsm_system_rows</a:t>
            </a:r>
            <a:r>
              <a:rPr lang="en-US" sz="2000" dirty="0"/>
              <a:t>, </a:t>
            </a:r>
            <a:r>
              <a:rPr lang="en-US" sz="2000" dirty="0" err="1" smtClean="0"/>
              <a:t>tsm_system_time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 algn="ctr"/>
            <a:r>
              <a:rPr lang="en-US" sz="2000" smtClean="0"/>
              <a:t>rds-postgres-extensions-request@amazon.com</a:t>
            </a:r>
            <a:endParaRPr lang="en-US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 descr=" 4"/>
          <p:cNvSpPr/>
          <p:nvPr/>
        </p:nvSpPr>
        <p:spPr>
          <a:xfrm>
            <a:off x="402609" y="2572603"/>
            <a:ext cx="3017520" cy="30707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9.3 Original  - 32</a:t>
            </a:r>
            <a:endParaRPr lang="en-US" dirty="0"/>
          </a:p>
        </p:txBody>
      </p:sp>
      <p:sp>
        <p:nvSpPr>
          <p:cNvPr id="5" name="Rectangle 4" descr=" 5"/>
          <p:cNvSpPr/>
          <p:nvPr/>
        </p:nvSpPr>
        <p:spPr>
          <a:xfrm>
            <a:off x="402609" y="2945641"/>
            <a:ext cx="3200400" cy="30707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9.3 Current - 35</a:t>
            </a:r>
            <a:endParaRPr lang="en-US" dirty="0"/>
          </a:p>
        </p:txBody>
      </p:sp>
      <p:sp>
        <p:nvSpPr>
          <p:cNvPr id="6" name="Rectangle 5" descr=" 6"/>
          <p:cNvSpPr/>
          <p:nvPr/>
        </p:nvSpPr>
        <p:spPr>
          <a:xfrm>
            <a:off x="402609" y="3314128"/>
            <a:ext cx="3566160" cy="30707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9.4 Current - 39</a:t>
            </a:r>
            <a:endParaRPr lang="en-US" dirty="0"/>
          </a:p>
        </p:txBody>
      </p:sp>
      <p:sp>
        <p:nvSpPr>
          <p:cNvPr id="7" name="Rectangle 6" descr=" 7"/>
          <p:cNvSpPr/>
          <p:nvPr/>
        </p:nvSpPr>
        <p:spPr>
          <a:xfrm>
            <a:off x="402609" y="3696266"/>
            <a:ext cx="4023360" cy="30707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9.5 Current - 44</a:t>
            </a:r>
            <a:endParaRPr lang="en-US" dirty="0"/>
          </a:p>
        </p:txBody>
      </p:sp>
      <p:sp>
        <p:nvSpPr>
          <p:cNvPr id="8" name="Rectangle 7" descr=" 8"/>
          <p:cNvSpPr/>
          <p:nvPr/>
        </p:nvSpPr>
        <p:spPr>
          <a:xfrm>
            <a:off x="402609" y="4101140"/>
            <a:ext cx="5957248" cy="30707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Future - 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411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Encrypted Snapshot Sharing</a:t>
            </a:r>
            <a:endParaRPr lang="en-US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Flowchart: Magnetic Disk 3" descr=" 4"/>
          <p:cNvSpPr/>
          <p:nvPr/>
        </p:nvSpPr>
        <p:spPr>
          <a:xfrm>
            <a:off x="695653" y="934104"/>
            <a:ext cx="1403131" cy="1048409"/>
          </a:xfrm>
          <a:prstGeom prst="flowChartMagneticDisk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DB Instance</a:t>
            </a:r>
            <a:endParaRPr lang="en-US" dirty="0"/>
          </a:p>
        </p:txBody>
      </p:sp>
      <p:sp>
        <p:nvSpPr>
          <p:cNvPr id="5" name="Rectangle 4" descr=" 5"/>
          <p:cNvSpPr/>
          <p:nvPr/>
        </p:nvSpPr>
        <p:spPr>
          <a:xfrm>
            <a:off x="3436883" y="1016874"/>
            <a:ext cx="1371600" cy="88286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Snapshot</a:t>
            </a:r>
            <a:endParaRPr lang="en-US" dirty="0"/>
          </a:p>
        </p:txBody>
      </p:sp>
      <p:sp>
        <p:nvSpPr>
          <p:cNvPr id="6" name="Right Arrow 5" descr=" 6"/>
          <p:cNvSpPr/>
          <p:nvPr/>
        </p:nvSpPr>
        <p:spPr>
          <a:xfrm>
            <a:off x="2096814" y="1280947"/>
            <a:ext cx="1340069" cy="354725"/>
          </a:xfrm>
          <a:prstGeom prst="rightArrow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 descr=" 10"/>
          <p:cNvCxnSpPr/>
          <p:nvPr/>
        </p:nvCxnSpPr>
        <p:spPr>
          <a:xfrm>
            <a:off x="472966" y="2811468"/>
            <a:ext cx="755475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 descr=" 11"/>
          <p:cNvSpPr txBox="1"/>
          <p:nvPr/>
        </p:nvSpPr>
        <p:spPr>
          <a:xfrm>
            <a:off x="1137683" y="2050009"/>
            <a:ext cx="155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 Account</a:t>
            </a:r>
            <a:endParaRPr lang="en-US" dirty="0"/>
          </a:p>
        </p:txBody>
      </p:sp>
      <p:sp>
        <p:nvSpPr>
          <p:cNvPr id="12" name="TextBox 11" descr=" 12"/>
          <p:cNvSpPr txBox="1"/>
          <p:nvPr/>
        </p:nvSpPr>
        <p:spPr>
          <a:xfrm>
            <a:off x="1137683" y="4516510"/>
            <a:ext cx="1492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Account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017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Encrypted Snapshot Sharing</a:t>
            </a:r>
            <a:endParaRPr lang="en-US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Flowchart: Magnetic Disk 3" descr=" 4"/>
          <p:cNvSpPr/>
          <p:nvPr/>
        </p:nvSpPr>
        <p:spPr>
          <a:xfrm>
            <a:off x="695653" y="934104"/>
            <a:ext cx="1403131" cy="1048409"/>
          </a:xfrm>
          <a:prstGeom prst="flowChartMagneticDisk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DB Instance</a:t>
            </a:r>
            <a:endParaRPr lang="en-US" dirty="0"/>
          </a:p>
        </p:txBody>
      </p:sp>
      <p:sp>
        <p:nvSpPr>
          <p:cNvPr id="5" name="Rectangle 4" descr=" 5"/>
          <p:cNvSpPr/>
          <p:nvPr/>
        </p:nvSpPr>
        <p:spPr>
          <a:xfrm>
            <a:off x="3436883" y="1016874"/>
            <a:ext cx="1371600" cy="88286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Snapshot</a:t>
            </a:r>
            <a:endParaRPr lang="en-US" dirty="0"/>
          </a:p>
        </p:txBody>
      </p:sp>
      <p:sp>
        <p:nvSpPr>
          <p:cNvPr id="6" name="Right Arrow 5" descr=" 6"/>
          <p:cNvSpPr/>
          <p:nvPr/>
        </p:nvSpPr>
        <p:spPr>
          <a:xfrm>
            <a:off x="2096814" y="1280947"/>
            <a:ext cx="1340069" cy="354725"/>
          </a:xfrm>
          <a:prstGeom prst="rightArrow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 descr=" 10"/>
          <p:cNvCxnSpPr/>
          <p:nvPr/>
        </p:nvCxnSpPr>
        <p:spPr>
          <a:xfrm>
            <a:off x="472966" y="2811468"/>
            <a:ext cx="755475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 descr=" 11"/>
          <p:cNvSpPr txBox="1"/>
          <p:nvPr/>
        </p:nvSpPr>
        <p:spPr>
          <a:xfrm>
            <a:off x="1137683" y="2050009"/>
            <a:ext cx="155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 Account</a:t>
            </a:r>
            <a:endParaRPr lang="en-US" dirty="0"/>
          </a:p>
        </p:txBody>
      </p:sp>
      <p:sp>
        <p:nvSpPr>
          <p:cNvPr id="12" name="TextBox 11" descr=" 12"/>
          <p:cNvSpPr txBox="1"/>
          <p:nvPr/>
        </p:nvSpPr>
        <p:spPr>
          <a:xfrm>
            <a:off x="1137683" y="4516510"/>
            <a:ext cx="1492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Account</a:t>
            </a:r>
            <a:endParaRPr lang="en-US" dirty="0"/>
          </a:p>
        </p:txBody>
      </p:sp>
      <p:pic>
        <p:nvPicPr>
          <p:cNvPr id="13" name="Picture 2" descr=" 51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180" y="1221334"/>
            <a:ext cx="172402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ounded Rectangle 13" descr=" 25"/>
          <p:cNvSpPr/>
          <p:nvPr/>
        </p:nvSpPr>
        <p:spPr>
          <a:xfrm>
            <a:off x="310682" y="749438"/>
            <a:ext cx="7812040" cy="1875759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 descr=" 26"/>
          <p:cNvSpPr txBox="1"/>
          <p:nvPr/>
        </p:nvSpPr>
        <p:spPr>
          <a:xfrm>
            <a:off x="5025324" y="797489"/>
            <a:ext cx="309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Encryption at Rest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TextBox 15" descr=" 7"/>
          <p:cNvSpPr txBox="1"/>
          <p:nvPr/>
        </p:nvSpPr>
        <p:spPr>
          <a:xfrm>
            <a:off x="6876616" y="122758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Default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206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Encrypted Snapshot Sharing</a:t>
            </a:r>
            <a:endParaRPr lang="en-US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Flowchart: Magnetic Disk 3" descr=" 4"/>
          <p:cNvSpPr/>
          <p:nvPr/>
        </p:nvSpPr>
        <p:spPr>
          <a:xfrm>
            <a:off x="695653" y="934104"/>
            <a:ext cx="1403131" cy="1048409"/>
          </a:xfrm>
          <a:prstGeom prst="flowChartMagneticDisk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DB Instance</a:t>
            </a:r>
            <a:endParaRPr lang="en-US" dirty="0"/>
          </a:p>
        </p:txBody>
      </p:sp>
      <p:sp>
        <p:nvSpPr>
          <p:cNvPr id="5" name="Rectangle 4" descr=" 5"/>
          <p:cNvSpPr/>
          <p:nvPr/>
        </p:nvSpPr>
        <p:spPr>
          <a:xfrm>
            <a:off x="3436883" y="1016874"/>
            <a:ext cx="1371600" cy="88286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Snapshot</a:t>
            </a:r>
            <a:endParaRPr lang="en-US" dirty="0"/>
          </a:p>
        </p:txBody>
      </p:sp>
      <p:sp>
        <p:nvSpPr>
          <p:cNvPr id="6" name="Right Arrow 5" descr=" 6"/>
          <p:cNvSpPr/>
          <p:nvPr/>
        </p:nvSpPr>
        <p:spPr>
          <a:xfrm>
            <a:off x="2096814" y="1280947"/>
            <a:ext cx="1340069" cy="354725"/>
          </a:xfrm>
          <a:prstGeom prst="rightArrow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 descr=" 10"/>
          <p:cNvCxnSpPr/>
          <p:nvPr/>
        </p:nvCxnSpPr>
        <p:spPr>
          <a:xfrm>
            <a:off x="472966" y="2811468"/>
            <a:ext cx="755475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 descr=" 11"/>
          <p:cNvSpPr txBox="1"/>
          <p:nvPr/>
        </p:nvSpPr>
        <p:spPr>
          <a:xfrm>
            <a:off x="1137683" y="2050009"/>
            <a:ext cx="155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 Account</a:t>
            </a:r>
            <a:endParaRPr lang="en-US" dirty="0"/>
          </a:p>
        </p:txBody>
      </p:sp>
      <p:sp>
        <p:nvSpPr>
          <p:cNvPr id="12" name="TextBox 11" descr=" 12"/>
          <p:cNvSpPr txBox="1"/>
          <p:nvPr/>
        </p:nvSpPr>
        <p:spPr>
          <a:xfrm>
            <a:off x="1137683" y="4516510"/>
            <a:ext cx="1492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Account</a:t>
            </a:r>
            <a:endParaRPr lang="en-US" dirty="0"/>
          </a:p>
        </p:txBody>
      </p:sp>
      <p:sp>
        <p:nvSpPr>
          <p:cNvPr id="17" name="Rectangle 16" descr=" 20"/>
          <p:cNvSpPr/>
          <p:nvPr/>
        </p:nvSpPr>
        <p:spPr>
          <a:xfrm>
            <a:off x="3436883" y="1016874"/>
            <a:ext cx="1371600" cy="88286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Snapshot</a:t>
            </a:r>
            <a:endParaRPr lang="en-US" dirty="0"/>
          </a:p>
        </p:txBody>
      </p:sp>
      <p:sp>
        <p:nvSpPr>
          <p:cNvPr id="18" name="TextBox 17" descr=" 21"/>
          <p:cNvSpPr txBox="1"/>
          <p:nvPr/>
        </p:nvSpPr>
        <p:spPr>
          <a:xfrm>
            <a:off x="4296102" y="1995496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Share with account</a:t>
            </a:r>
            <a:endParaRPr lang="en-US" dirty="0"/>
          </a:p>
        </p:txBody>
      </p:sp>
      <p:pic>
        <p:nvPicPr>
          <p:cNvPr id="13" name="Picture 2" descr=" 51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180" y="1221334"/>
            <a:ext cx="172402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ounded Rectangle 13" descr=" 25"/>
          <p:cNvSpPr/>
          <p:nvPr/>
        </p:nvSpPr>
        <p:spPr>
          <a:xfrm>
            <a:off x="310682" y="749438"/>
            <a:ext cx="7812040" cy="1875759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 descr=" 26"/>
          <p:cNvSpPr txBox="1"/>
          <p:nvPr/>
        </p:nvSpPr>
        <p:spPr>
          <a:xfrm>
            <a:off x="5025324" y="797489"/>
            <a:ext cx="309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Encryption at Rest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TextBox 15" descr=" 7"/>
          <p:cNvSpPr txBox="1"/>
          <p:nvPr/>
        </p:nvSpPr>
        <p:spPr>
          <a:xfrm>
            <a:off x="6876616" y="122758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Default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242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Encrypted Snapshot Sharing</a:t>
            </a:r>
            <a:endParaRPr lang="en-US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Flowchart: Magnetic Disk 3" descr=" 4"/>
          <p:cNvSpPr/>
          <p:nvPr/>
        </p:nvSpPr>
        <p:spPr>
          <a:xfrm>
            <a:off x="695653" y="934104"/>
            <a:ext cx="1403131" cy="1048409"/>
          </a:xfrm>
          <a:prstGeom prst="flowChartMagneticDisk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DB Instance</a:t>
            </a:r>
            <a:endParaRPr lang="en-US" dirty="0"/>
          </a:p>
        </p:txBody>
      </p:sp>
      <p:sp>
        <p:nvSpPr>
          <p:cNvPr id="5" name="Rectangle 4" descr=" 5"/>
          <p:cNvSpPr/>
          <p:nvPr/>
        </p:nvSpPr>
        <p:spPr>
          <a:xfrm>
            <a:off x="3436883" y="1016874"/>
            <a:ext cx="1371600" cy="88286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Snapshot</a:t>
            </a:r>
            <a:endParaRPr lang="en-US" dirty="0"/>
          </a:p>
        </p:txBody>
      </p:sp>
      <p:sp>
        <p:nvSpPr>
          <p:cNvPr id="6" name="Right Arrow 5" descr=" 6"/>
          <p:cNvSpPr/>
          <p:nvPr/>
        </p:nvSpPr>
        <p:spPr>
          <a:xfrm>
            <a:off x="2096814" y="1280947"/>
            <a:ext cx="1340069" cy="354725"/>
          </a:xfrm>
          <a:prstGeom prst="rightArrow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 descr=" 10"/>
          <p:cNvCxnSpPr/>
          <p:nvPr/>
        </p:nvCxnSpPr>
        <p:spPr>
          <a:xfrm>
            <a:off x="472966" y="2811468"/>
            <a:ext cx="755475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 descr=" 11"/>
          <p:cNvSpPr txBox="1"/>
          <p:nvPr/>
        </p:nvSpPr>
        <p:spPr>
          <a:xfrm>
            <a:off x="1137683" y="2050009"/>
            <a:ext cx="155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 Account</a:t>
            </a:r>
            <a:endParaRPr lang="en-US" dirty="0"/>
          </a:p>
        </p:txBody>
      </p:sp>
      <p:sp>
        <p:nvSpPr>
          <p:cNvPr id="12" name="TextBox 11" descr=" 12"/>
          <p:cNvSpPr txBox="1"/>
          <p:nvPr/>
        </p:nvSpPr>
        <p:spPr>
          <a:xfrm>
            <a:off x="1137683" y="4516510"/>
            <a:ext cx="1492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Account</a:t>
            </a:r>
            <a:endParaRPr lang="en-US" dirty="0"/>
          </a:p>
        </p:txBody>
      </p:sp>
      <p:sp>
        <p:nvSpPr>
          <p:cNvPr id="17" name="Rectangle 16" descr=" 20"/>
          <p:cNvSpPr/>
          <p:nvPr/>
        </p:nvSpPr>
        <p:spPr>
          <a:xfrm>
            <a:off x="3436883" y="1016874"/>
            <a:ext cx="1371600" cy="88286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Snapshot</a:t>
            </a:r>
            <a:endParaRPr lang="en-US" dirty="0"/>
          </a:p>
        </p:txBody>
      </p:sp>
      <p:sp>
        <p:nvSpPr>
          <p:cNvPr id="18" name="TextBox 17" descr=" 21"/>
          <p:cNvSpPr txBox="1"/>
          <p:nvPr/>
        </p:nvSpPr>
        <p:spPr>
          <a:xfrm>
            <a:off x="4296102" y="1995496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Share with account</a:t>
            </a:r>
            <a:endParaRPr lang="en-US" dirty="0"/>
          </a:p>
        </p:txBody>
      </p:sp>
      <p:pic>
        <p:nvPicPr>
          <p:cNvPr id="13" name="Picture 2" descr=" 51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180" y="1221334"/>
            <a:ext cx="172402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ounded Rectangle 13" descr=" 25"/>
          <p:cNvSpPr/>
          <p:nvPr/>
        </p:nvSpPr>
        <p:spPr>
          <a:xfrm>
            <a:off x="310682" y="749438"/>
            <a:ext cx="7812040" cy="1875759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 descr=" 26"/>
          <p:cNvSpPr txBox="1"/>
          <p:nvPr/>
        </p:nvSpPr>
        <p:spPr>
          <a:xfrm>
            <a:off x="5025324" y="797489"/>
            <a:ext cx="309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Encryption at Rest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TextBox 15" descr=" 7"/>
          <p:cNvSpPr txBox="1"/>
          <p:nvPr/>
        </p:nvSpPr>
        <p:spPr>
          <a:xfrm>
            <a:off x="6876616" y="122758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Default</a:t>
            </a:r>
            <a:endParaRPr lang="en-US" dirty="0"/>
          </a:p>
        </p:txBody>
      </p:sp>
      <p:sp>
        <p:nvSpPr>
          <p:cNvPr id="19" name="&quot;No&quot; Symbol 18" descr=" 8"/>
          <p:cNvSpPr/>
          <p:nvPr/>
        </p:nvSpPr>
        <p:spPr>
          <a:xfrm>
            <a:off x="4718980" y="1772768"/>
            <a:ext cx="914400" cy="914400"/>
          </a:xfrm>
          <a:prstGeom prst="noSmoking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239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Encrypted Snapshot Sharing</a:t>
            </a:r>
            <a:endParaRPr lang="en-US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Flowchart: Magnetic Disk 3" descr=" 4"/>
          <p:cNvSpPr/>
          <p:nvPr/>
        </p:nvSpPr>
        <p:spPr>
          <a:xfrm>
            <a:off x="695653" y="934104"/>
            <a:ext cx="1403131" cy="1048409"/>
          </a:xfrm>
          <a:prstGeom prst="flowChartMagneticDisk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DB Instance</a:t>
            </a:r>
            <a:endParaRPr lang="en-US" dirty="0"/>
          </a:p>
        </p:txBody>
      </p:sp>
      <p:sp>
        <p:nvSpPr>
          <p:cNvPr id="5" name="Rectangle 4" descr=" 5"/>
          <p:cNvSpPr/>
          <p:nvPr/>
        </p:nvSpPr>
        <p:spPr>
          <a:xfrm>
            <a:off x="3436883" y="1016874"/>
            <a:ext cx="1371600" cy="88286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Snapshot</a:t>
            </a:r>
            <a:endParaRPr lang="en-US" dirty="0"/>
          </a:p>
        </p:txBody>
      </p:sp>
      <p:sp>
        <p:nvSpPr>
          <p:cNvPr id="6" name="Right Arrow 5" descr=" 6"/>
          <p:cNvSpPr/>
          <p:nvPr/>
        </p:nvSpPr>
        <p:spPr>
          <a:xfrm>
            <a:off x="2096814" y="1280947"/>
            <a:ext cx="1340069" cy="354725"/>
          </a:xfrm>
          <a:prstGeom prst="rightArrow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 descr=" 10"/>
          <p:cNvCxnSpPr/>
          <p:nvPr/>
        </p:nvCxnSpPr>
        <p:spPr>
          <a:xfrm>
            <a:off x="472966" y="2811468"/>
            <a:ext cx="755475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 descr=" 11"/>
          <p:cNvSpPr txBox="1"/>
          <p:nvPr/>
        </p:nvSpPr>
        <p:spPr>
          <a:xfrm>
            <a:off x="1137683" y="2050009"/>
            <a:ext cx="155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 Account</a:t>
            </a:r>
            <a:endParaRPr lang="en-US" dirty="0"/>
          </a:p>
        </p:txBody>
      </p:sp>
      <p:sp>
        <p:nvSpPr>
          <p:cNvPr id="12" name="TextBox 11" descr=" 12"/>
          <p:cNvSpPr txBox="1"/>
          <p:nvPr/>
        </p:nvSpPr>
        <p:spPr>
          <a:xfrm>
            <a:off x="1137683" y="4516510"/>
            <a:ext cx="1492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Account</a:t>
            </a:r>
            <a:endParaRPr lang="en-US" dirty="0"/>
          </a:p>
        </p:txBody>
      </p:sp>
      <p:sp>
        <p:nvSpPr>
          <p:cNvPr id="17" name="Rectangle 16" descr=" 20"/>
          <p:cNvSpPr/>
          <p:nvPr/>
        </p:nvSpPr>
        <p:spPr>
          <a:xfrm>
            <a:off x="3436883" y="1016874"/>
            <a:ext cx="1371600" cy="88286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Snapshot</a:t>
            </a:r>
            <a:endParaRPr lang="en-US" dirty="0"/>
          </a:p>
        </p:txBody>
      </p:sp>
      <p:sp>
        <p:nvSpPr>
          <p:cNvPr id="18" name="TextBox 17" descr=" 21"/>
          <p:cNvSpPr txBox="1"/>
          <p:nvPr/>
        </p:nvSpPr>
        <p:spPr>
          <a:xfrm>
            <a:off x="4296102" y="1995496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Share with account</a:t>
            </a:r>
            <a:endParaRPr lang="en-US" dirty="0"/>
          </a:p>
        </p:txBody>
      </p:sp>
      <p:pic>
        <p:nvPicPr>
          <p:cNvPr id="13" name="Picture 2" descr=" 51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180" y="1221334"/>
            <a:ext cx="172402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ounded Rectangle 13" descr=" 25"/>
          <p:cNvSpPr/>
          <p:nvPr/>
        </p:nvSpPr>
        <p:spPr>
          <a:xfrm>
            <a:off x="310682" y="749438"/>
            <a:ext cx="7812040" cy="1875759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 descr=" 26"/>
          <p:cNvSpPr txBox="1"/>
          <p:nvPr/>
        </p:nvSpPr>
        <p:spPr>
          <a:xfrm>
            <a:off x="5025324" y="797489"/>
            <a:ext cx="309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Encryption at Rest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913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Encrypted Snapshot Sharing</a:t>
            </a:r>
            <a:endParaRPr lang="en-US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Flowchart: Magnetic Disk 3" descr=" 4"/>
          <p:cNvSpPr/>
          <p:nvPr/>
        </p:nvSpPr>
        <p:spPr>
          <a:xfrm>
            <a:off x="695653" y="934104"/>
            <a:ext cx="1403131" cy="1048409"/>
          </a:xfrm>
          <a:prstGeom prst="flowChartMagneticDisk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DB Instance</a:t>
            </a:r>
            <a:endParaRPr lang="en-US" dirty="0"/>
          </a:p>
        </p:txBody>
      </p:sp>
      <p:sp>
        <p:nvSpPr>
          <p:cNvPr id="5" name="Rectangle 4" descr=" 5"/>
          <p:cNvSpPr/>
          <p:nvPr/>
        </p:nvSpPr>
        <p:spPr>
          <a:xfrm>
            <a:off x="3436883" y="1016874"/>
            <a:ext cx="1371600" cy="88286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Snapshot</a:t>
            </a:r>
            <a:endParaRPr lang="en-US" dirty="0"/>
          </a:p>
        </p:txBody>
      </p:sp>
      <p:sp>
        <p:nvSpPr>
          <p:cNvPr id="6" name="Right Arrow 5" descr=" 6"/>
          <p:cNvSpPr/>
          <p:nvPr/>
        </p:nvSpPr>
        <p:spPr>
          <a:xfrm>
            <a:off x="2096814" y="1280947"/>
            <a:ext cx="1340069" cy="354725"/>
          </a:xfrm>
          <a:prstGeom prst="rightArrow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 descr=" 10"/>
          <p:cNvCxnSpPr/>
          <p:nvPr/>
        </p:nvCxnSpPr>
        <p:spPr>
          <a:xfrm>
            <a:off x="472966" y="2811468"/>
            <a:ext cx="755475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 descr=" 11"/>
          <p:cNvSpPr txBox="1"/>
          <p:nvPr/>
        </p:nvSpPr>
        <p:spPr>
          <a:xfrm>
            <a:off x="1137683" y="2050009"/>
            <a:ext cx="155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 Account</a:t>
            </a:r>
            <a:endParaRPr lang="en-US" dirty="0"/>
          </a:p>
        </p:txBody>
      </p:sp>
      <p:sp>
        <p:nvSpPr>
          <p:cNvPr id="12" name="TextBox 11" descr=" 12"/>
          <p:cNvSpPr txBox="1"/>
          <p:nvPr/>
        </p:nvSpPr>
        <p:spPr>
          <a:xfrm>
            <a:off x="1137683" y="4516510"/>
            <a:ext cx="1492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Account</a:t>
            </a:r>
            <a:endParaRPr lang="en-US" dirty="0"/>
          </a:p>
        </p:txBody>
      </p:sp>
      <p:sp>
        <p:nvSpPr>
          <p:cNvPr id="17" name="Rectangle 16" descr=" 20"/>
          <p:cNvSpPr/>
          <p:nvPr/>
        </p:nvSpPr>
        <p:spPr>
          <a:xfrm>
            <a:off x="3436883" y="1016874"/>
            <a:ext cx="1371600" cy="88286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Snapshot</a:t>
            </a:r>
            <a:endParaRPr lang="en-US" dirty="0"/>
          </a:p>
        </p:txBody>
      </p:sp>
      <p:sp>
        <p:nvSpPr>
          <p:cNvPr id="18" name="TextBox 17" descr=" 21"/>
          <p:cNvSpPr txBox="1"/>
          <p:nvPr/>
        </p:nvSpPr>
        <p:spPr>
          <a:xfrm>
            <a:off x="4296102" y="1995496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Share with account</a:t>
            </a:r>
            <a:endParaRPr lang="en-US" dirty="0"/>
          </a:p>
        </p:txBody>
      </p:sp>
      <p:pic>
        <p:nvPicPr>
          <p:cNvPr id="13" name="Picture 2" descr=" 51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180" y="1221334"/>
            <a:ext cx="172402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ounded Rectangle 13" descr=" 25"/>
          <p:cNvSpPr/>
          <p:nvPr/>
        </p:nvSpPr>
        <p:spPr>
          <a:xfrm>
            <a:off x="310682" y="749438"/>
            <a:ext cx="7812040" cy="1875759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 descr=" 26"/>
          <p:cNvSpPr txBox="1"/>
          <p:nvPr/>
        </p:nvSpPr>
        <p:spPr>
          <a:xfrm>
            <a:off x="5025324" y="797489"/>
            <a:ext cx="309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Encryption at Rest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TextBox 15" descr=" 9"/>
          <p:cNvSpPr txBox="1"/>
          <p:nvPr/>
        </p:nvSpPr>
        <p:spPr>
          <a:xfrm>
            <a:off x="6876615" y="1223724"/>
            <a:ext cx="1222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Custom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Key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731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Encrypted Snapshot Sharing</a:t>
            </a:r>
            <a:endParaRPr lang="en-US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Flowchart: Magnetic Disk 3" descr=" 4"/>
          <p:cNvSpPr/>
          <p:nvPr/>
        </p:nvSpPr>
        <p:spPr>
          <a:xfrm>
            <a:off x="695653" y="934104"/>
            <a:ext cx="1403131" cy="1048409"/>
          </a:xfrm>
          <a:prstGeom prst="flowChartMagneticDisk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DB Instance</a:t>
            </a:r>
            <a:endParaRPr lang="en-US" dirty="0"/>
          </a:p>
        </p:txBody>
      </p:sp>
      <p:sp>
        <p:nvSpPr>
          <p:cNvPr id="5" name="Rectangle 4" descr=" 5"/>
          <p:cNvSpPr/>
          <p:nvPr/>
        </p:nvSpPr>
        <p:spPr>
          <a:xfrm>
            <a:off x="3436883" y="1016874"/>
            <a:ext cx="1371600" cy="88286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Snapshot</a:t>
            </a:r>
            <a:endParaRPr lang="en-US" dirty="0"/>
          </a:p>
        </p:txBody>
      </p:sp>
      <p:sp>
        <p:nvSpPr>
          <p:cNvPr id="6" name="Right Arrow 5" descr=" 6"/>
          <p:cNvSpPr/>
          <p:nvPr/>
        </p:nvSpPr>
        <p:spPr>
          <a:xfrm>
            <a:off x="2096814" y="1280947"/>
            <a:ext cx="1340069" cy="354725"/>
          </a:xfrm>
          <a:prstGeom prst="rightArrow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 descr=" 10"/>
          <p:cNvCxnSpPr/>
          <p:nvPr/>
        </p:nvCxnSpPr>
        <p:spPr>
          <a:xfrm>
            <a:off x="472966" y="2811468"/>
            <a:ext cx="755475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 descr=" 11"/>
          <p:cNvSpPr txBox="1"/>
          <p:nvPr/>
        </p:nvSpPr>
        <p:spPr>
          <a:xfrm>
            <a:off x="1137683" y="2050009"/>
            <a:ext cx="155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 Account</a:t>
            </a:r>
            <a:endParaRPr lang="en-US" dirty="0"/>
          </a:p>
        </p:txBody>
      </p:sp>
      <p:sp>
        <p:nvSpPr>
          <p:cNvPr id="12" name="TextBox 11" descr=" 12"/>
          <p:cNvSpPr txBox="1"/>
          <p:nvPr/>
        </p:nvSpPr>
        <p:spPr>
          <a:xfrm>
            <a:off x="1137683" y="4516510"/>
            <a:ext cx="1492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Account</a:t>
            </a:r>
            <a:endParaRPr lang="en-US" dirty="0"/>
          </a:p>
        </p:txBody>
      </p:sp>
      <p:sp>
        <p:nvSpPr>
          <p:cNvPr id="17" name="Rectangle 16" descr=" 20"/>
          <p:cNvSpPr/>
          <p:nvPr/>
        </p:nvSpPr>
        <p:spPr>
          <a:xfrm>
            <a:off x="3436883" y="1016874"/>
            <a:ext cx="1371600" cy="88286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Snapshot</a:t>
            </a:r>
            <a:endParaRPr lang="en-US" dirty="0"/>
          </a:p>
        </p:txBody>
      </p:sp>
      <p:sp>
        <p:nvSpPr>
          <p:cNvPr id="18" name="TextBox 17" descr=" 21"/>
          <p:cNvSpPr txBox="1"/>
          <p:nvPr/>
        </p:nvSpPr>
        <p:spPr>
          <a:xfrm>
            <a:off x="4296102" y="1995496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Share with account</a:t>
            </a:r>
            <a:endParaRPr lang="en-US" dirty="0"/>
          </a:p>
        </p:txBody>
      </p:sp>
      <p:pic>
        <p:nvPicPr>
          <p:cNvPr id="13" name="Picture 2" descr=" 51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180" y="1221334"/>
            <a:ext cx="172402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ounded Rectangle 13" descr=" 25"/>
          <p:cNvSpPr/>
          <p:nvPr/>
        </p:nvSpPr>
        <p:spPr>
          <a:xfrm>
            <a:off x="310682" y="749438"/>
            <a:ext cx="7812040" cy="1875759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 descr=" 26"/>
          <p:cNvSpPr txBox="1"/>
          <p:nvPr/>
        </p:nvSpPr>
        <p:spPr>
          <a:xfrm>
            <a:off x="5025324" y="797489"/>
            <a:ext cx="309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Encryption at Rest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TextBox 15" descr=" 9"/>
          <p:cNvSpPr txBox="1"/>
          <p:nvPr/>
        </p:nvSpPr>
        <p:spPr>
          <a:xfrm>
            <a:off x="6876615" y="1223724"/>
            <a:ext cx="1222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Custom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Key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9" name="TextBox 18" descr=" 5123"/>
          <p:cNvSpPr txBox="1"/>
          <p:nvPr/>
        </p:nvSpPr>
        <p:spPr>
          <a:xfrm>
            <a:off x="6640501" y="1973338"/>
            <a:ext cx="1482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external account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9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Encrypted Snapshot Sharing</a:t>
            </a:r>
            <a:endParaRPr lang="en-US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Flowchart: Magnetic Disk 3" descr=" 4"/>
          <p:cNvSpPr/>
          <p:nvPr/>
        </p:nvSpPr>
        <p:spPr>
          <a:xfrm>
            <a:off x="695653" y="934104"/>
            <a:ext cx="1403131" cy="1048409"/>
          </a:xfrm>
          <a:prstGeom prst="flowChartMagneticDisk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DB Instance</a:t>
            </a:r>
            <a:endParaRPr lang="en-US" dirty="0"/>
          </a:p>
        </p:txBody>
      </p:sp>
      <p:sp>
        <p:nvSpPr>
          <p:cNvPr id="5" name="Rectangle 4" descr=" 5"/>
          <p:cNvSpPr/>
          <p:nvPr/>
        </p:nvSpPr>
        <p:spPr>
          <a:xfrm>
            <a:off x="3436883" y="1016874"/>
            <a:ext cx="1371600" cy="88286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Snapshot</a:t>
            </a:r>
            <a:endParaRPr lang="en-US" dirty="0"/>
          </a:p>
        </p:txBody>
      </p:sp>
      <p:sp>
        <p:nvSpPr>
          <p:cNvPr id="6" name="Right Arrow 5" descr=" 6"/>
          <p:cNvSpPr/>
          <p:nvPr/>
        </p:nvSpPr>
        <p:spPr>
          <a:xfrm>
            <a:off x="2096814" y="1280947"/>
            <a:ext cx="1340069" cy="354725"/>
          </a:xfrm>
          <a:prstGeom prst="rightArrow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 descr=" 10"/>
          <p:cNvCxnSpPr/>
          <p:nvPr/>
        </p:nvCxnSpPr>
        <p:spPr>
          <a:xfrm>
            <a:off x="472966" y="2811468"/>
            <a:ext cx="755475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 descr=" 11"/>
          <p:cNvSpPr txBox="1"/>
          <p:nvPr/>
        </p:nvSpPr>
        <p:spPr>
          <a:xfrm>
            <a:off x="1137683" y="2050009"/>
            <a:ext cx="155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 Account</a:t>
            </a:r>
            <a:endParaRPr lang="en-US" dirty="0"/>
          </a:p>
        </p:txBody>
      </p:sp>
      <p:sp>
        <p:nvSpPr>
          <p:cNvPr id="12" name="TextBox 11" descr=" 12"/>
          <p:cNvSpPr txBox="1"/>
          <p:nvPr/>
        </p:nvSpPr>
        <p:spPr>
          <a:xfrm>
            <a:off x="1137683" y="4516510"/>
            <a:ext cx="1492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Account</a:t>
            </a:r>
            <a:endParaRPr lang="en-US" dirty="0"/>
          </a:p>
        </p:txBody>
      </p:sp>
      <p:sp>
        <p:nvSpPr>
          <p:cNvPr id="20" name="Down Arrow 19" descr=" 13"/>
          <p:cNvSpPr/>
          <p:nvPr/>
        </p:nvSpPr>
        <p:spPr>
          <a:xfrm>
            <a:off x="3988675" y="1899743"/>
            <a:ext cx="307427" cy="1319783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 descr=" 15"/>
          <p:cNvSpPr/>
          <p:nvPr/>
        </p:nvSpPr>
        <p:spPr>
          <a:xfrm>
            <a:off x="3456588" y="3219526"/>
            <a:ext cx="1371600" cy="882869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Snapshot</a:t>
            </a:r>
            <a:endParaRPr lang="en-US" dirty="0"/>
          </a:p>
        </p:txBody>
      </p:sp>
      <p:sp>
        <p:nvSpPr>
          <p:cNvPr id="17" name="Rectangle 16" descr=" 20"/>
          <p:cNvSpPr/>
          <p:nvPr/>
        </p:nvSpPr>
        <p:spPr>
          <a:xfrm>
            <a:off x="3436883" y="1016874"/>
            <a:ext cx="1371600" cy="88286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Snapshot</a:t>
            </a:r>
            <a:endParaRPr lang="en-US" dirty="0"/>
          </a:p>
        </p:txBody>
      </p:sp>
      <p:sp>
        <p:nvSpPr>
          <p:cNvPr id="18" name="TextBox 17" descr=" 21"/>
          <p:cNvSpPr txBox="1"/>
          <p:nvPr/>
        </p:nvSpPr>
        <p:spPr>
          <a:xfrm>
            <a:off x="4296102" y="1995496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Share with account</a:t>
            </a:r>
            <a:endParaRPr lang="en-US" dirty="0"/>
          </a:p>
        </p:txBody>
      </p:sp>
      <p:pic>
        <p:nvPicPr>
          <p:cNvPr id="13" name="Picture 2" descr=" 51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180" y="1221334"/>
            <a:ext cx="172402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ounded Rectangle 13" descr=" 25"/>
          <p:cNvSpPr/>
          <p:nvPr/>
        </p:nvSpPr>
        <p:spPr>
          <a:xfrm>
            <a:off x="310682" y="749438"/>
            <a:ext cx="7812040" cy="1875759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 descr=" 26"/>
          <p:cNvSpPr txBox="1"/>
          <p:nvPr/>
        </p:nvSpPr>
        <p:spPr>
          <a:xfrm>
            <a:off x="5025324" y="797489"/>
            <a:ext cx="309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Encryption at Rest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TextBox 15" descr=" 9"/>
          <p:cNvSpPr txBox="1"/>
          <p:nvPr/>
        </p:nvSpPr>
        <p:spPr>
          <a:xfrm>
            <a:off x="6876615" y="1223724"/>
            <a:ext cx="1222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Custom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Key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9" name="TextBox 18" descr=" 5123"/>
          <p:cNvSpPr txBox="1"/>
          <p:nvPr/>
        </p:nvSpPr>
        <p:spPr>
          <a:xfrm>
            <a:off x="6640501" y="1973338"/>
            <a:ext cx="1482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external account</a:t>
            </a:r>
            <a:endParaRPr lang="en-US" dirty="0"/>
          </a:p>
        </p:txBody>
      </p:sp>
      <p:sp>
        <p:nvSpPr>
          <p:cNvPr id="21" name="Bent Arrow 20" descr=" 5124"/>
          <p:cNvSpPr/>
          <p:nvPr/>
        </p:nvSpPr>
        <p:spPr>
          <a:xfrm rot="10800000">
            <a:off x="4828185" y="1782891"/>
            <a:ext cx="1745835" cy="2057154"/>
          </a:xfrm>
          <a:prstGeom prst="bentArrow">
            <a:avLst>
              <a:gd name="adj1" fmla="val 14797"/>
              <a:gd name="adj2" fmla="val 18538"/>
              <a:gd name="adj3" fmla="val 25000"/>
              <a:gd name="adj4" fmla="val 34907"/>
            </a:avLst>
          </a:prstGeom>
          <a:solidFill>
            <a:srgbClr val="F6D75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561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Encrypted Snapshot Sharing</a:t>
            </a:r>
            <a:endParaRPr lang="en-US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Flowchart: Magnetic Disk 3" descr=" 4"/>
          <p:cNvSpPr/>
          <p:nvPr/>
        </p:nvSpPr>
        <p:spPr>
          <a:xfrm>
            <a:off x="695653" y="934104"/>
            <a:ext cx="1403131" cy="1048409"/>
          </a:xfrm>
          <a:prstGeom prst="flowChartMagneticDisk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DB Instance</a:t>
            </a:r>
            <a:endParaRPr lang="en-US" dirty="0"/>
          </a:p>
        </p:txBody>
      </p:sp>
      <p:sp>
        <p:nvSpPr>
          <p:cNvPr id="5" name="Rectangle 4" descr=" 5"/>
          <p:cNvSpPr/>
          <p:nvPr/>
        </p:nvSpPr>
        <p:spPr>
          <a:xfrm>
            <a:off x="3436883" y="1016874"/>
            <a:ext cx="1371600" cy="88286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Snapshot</a:t>
            </a:r>
            <a:endParaRPr lang="en-US" dirty="0"/>
          </a:p>
        </p:txBody>
      </p:sp>
      <p:sp>
        <p:nvSpPr>
          <p:cNvPr id="6" name="Right Arrow 5" descr=" 6"/>
          <p:cNvSpPr/>
          <p:nvPr/>
        </p:nvSpPr>
        <p:spPr>
          <a:xfrm>
            <a:off x="2096814" y="1280947"/>
            <a:ext cx="1340069" cy="354725"/>
          </a:xfrm>
          <a:prstGeom prst="rightArrow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 descr=" 10"/>
          <p:cNvCxnSpPr/>
          <p:nvPr/>
        </p:nvCxnSpPr>
        <p:spPr>
          <a:xfrm>
            <a:off x="472966" y="2811468"/>
            <a:ext cx="755475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 descr=" 11"/>
          <p:cNvSpPr txBox="1"/>
          <p:nvPr/>
        </p:nvSpPr>
        <p:spPr>
          <a:xfrm>
            <a:off x="1137683" y="2050009"/>
            <a:ext cx="155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 Account</a:t>
            </a:r>
            <a:endParaRPr lang="en-US" dirty="0"/>
          </a:p>
        </p:txBody>
      </p:sp>
      <p:sp>
        <p:nvSpPr>
          <p:cNvPr id="12" name="TextBox 11" descr=" 12"/>
          <p:cNvSpPr txBox="1"/>
          <p:nvPr/>
        </p:nvSpPr>
        <p:spPr>
          <a:xfrm>
            <a:off x="1137683" y="4516510"/>
            <a:ext cx="1492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Account</a:t>
            </a:r>
            <a:endParaRPr lang="en-US" dirty="0"/>
          </a:p>
        </p:txBody>
      </p:sp>
      <p:sp>
        <p:nvSpPr>
          <p:cNvPr id="20" name="Down Arrow 19" descr=" 13"/>
          <p:cNvSpPr/>
          <p:nvPr/>
        </p:nvSpPr>
        <p:spPr>
          <a:xfrm>
            <a:off x="3988675" y="1899743"/>
            <a:ext cx="307427" cy="1319783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 descr=" 15"/>
          <p:cNvSpPr/>
          <p:nvPr/>
        </p:nvSpPr>
        <p:spPr>
          <a:xfrm>
            <a:off x="3456588" y="3219526"/>
            <a:ext cx="1371600" cy="882869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Snapshot</a:t>
            </a:r>
            <a:endParaRPr lang="en-US" dirty="0"/>
          </a:p>
        </p:txBody>
      </p:sp>
      <p:sp>
        <p:nvSpPr>
          <p:cNvPr id="24" name="Flowchart: Magnetic Disk 23" descr=" 17"/>
          <p:cNvSpPr/>
          <p:nvPr/>
        </p:nvSpPr>
        <p:spPr>
          <a:xfrm>
            <a:off x="695653" y="3136755"/>
            <a:ext cx="1403131" cy="1048409"/>
          </a:xfrm>
          <a:prstGeom prst="flowChartMagneticDisk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DB Instance</a:t>
            </a:r>
            <a:endParaRPr lang="en-US" dirty="0"/>
          </a:p>
        </p:txBody>
      </p:sp>
      <p:sp>
        <p:nvSpPr>
          <p:cNvPr id="23" name="Down Arrow 22" descr=" 19"/>
          <p:cNvSpPr/>
          <p:nvPr/>
        </p:nvSpPr>
        <p:spPr>
          <a:xfrm rot="2820000">
            <a:off x="2593710" y="1588111"/>
            <a:ext cx="508811" cy="2074173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 descr=" 20"/>
          <p:cNvSpPr/>
          <p:nvPr/>
        </p:nvSpPr>
        <p:spPr>
          <a:xfrm>
            <a:off x="3436883" y="1016874"/>
            <a:ext cx="1371600" cy="88286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Snapshot</a:t>
            </a:r>
            <a:endParaRPr lang="en-US" dirty="0"/>
          </a:p>
        </p:txBody>
      </p:sp>
      <p:sp>
        <p:nvSpPr>
          <p:cNvPr id="18" name="TextBox 17" descr=" 21"/>
          <p:cNvSpPr txBox="1"/>
          <p:nvPr/>
        </p:nvSpPr>
        <p:spPr>
          <a:xfrm>
            <a:off x="4296102" y="1995496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Share with account</a:t>
            </a:r>
            <a:endParaRPr lang="en-US" dirty="0"/>
          </a:p>
        </p:txBody>
      </p:sp>
      <p:pic>
        <p:nvPicPr>
          <p:cNvPr id="13" name="Picture 2" descr=" 51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180" y="1221334"/>
            <a:ext cx="172402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ounded Rectangle 13" descr=" 25"/>
          <p:cNvSpPr/>
          <p:nvPr/>
        </p:nvSpPr>
        <p:spPr>
          <a:xfrm>
            <a:off x="310682" y="749438"/>
            <a:ext cx="7812040" cy="1875759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 descr=" 26"/>
          <p:cNvSpPr txBox="1"/>
          <p:nvPr/>
        </p:nvSpPr>
        <p:spPr>
          <a:xfrm>
            <a:off x="5025324" y="797489"/>
            <a:ext cx="309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Encryption at Rest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TextBox 15" descr=" 9"/>
          <p:cNvSpPr txBox="1"/>
          <p:nvPr/>
        </p:nvSpPr>
        <p:spPr>
          <a:xfrm>
            <a:off x="6876615" y="1223724"/>
            <a:ext cx="1222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Custom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Key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9" name="TextBox 18" descr=" 5123"/>
          <p:cNvSpPr txBox="1"/>
          <p:nvPr/>
        </p:nvSpPr>
        <p:spPr>
          <a:xfrm>
            <a:off x="6640501" y="1973338"/>
            <a:ext cx="1482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external account</a:t>
            </a:r>
            <a:endParaRPr lang="en-US" dirty="0"/>
          </a:p>
        </p:txBody>
      </p:sp>
      <p:sp>
        <p:nvSpPr>
          <p:cNvPr id="21" name="Bent Arrow 20" descr=" 5124"/>
          <p:cNvSpPr/>
          <p:nvPr/>
        </p:nvSpPr>
        <p:spPr>
          <a:xfrm rot="10800000">
            <a:off x="4828185" y="1782891"/>
            <a:ext cx="1745835" cy="2057154"/>
          </a:xfrm>
          <a:prstGeom prst="bentArrow">
            <a:avLst>
              <a:gd name="adj1" fmla="val 14797"/>
              <a:gd name="adj2" fmla="val 18538"/>
              <a:gd name="adj3" fmla="val 25000"/>
              <a:gd name="adj4" fmla="val 34907"/>
            </a:avLst>
          </a:prstGeom>
          <a:solidFill>
            <a:srgbClr val="F6D75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27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 descr="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2513941"/>
              </p:ext>
            </p:extLst>
          </p:nvPr>
        </p:nvGraphicFramePr>
        <p:xfrm>
          <a:off x="166256" y="665018"/>
          <a:ext cx="8668986" cy="43107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4" descr="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Encryption at rest overhead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700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193515" y="114936"/>
            <a:ext cx="8205304" cy="545741"/>
          </a:xfrm>
        </p:spPr>
        <p:txBody>
          <a:bodyPr/>
          <a:lstStyle/>
          <a:p>
            <a:r>
              <a:rPr lang="en-US" dirty="0" smtClean="0"/>
              <a:t>9.5 Parameter Changes - </a:t>
            </a:r>
            <a:r>
              <a:rPr lang="en-US" dirty="0" err="1" smtClean="0"/>
              <a:t>Checkpointing</a:t>
            </a:r>
            <a:endParaRPr lang="en-US" dirty="0"/>
          </a:p>
        </p:txBody>
      </p:sp>
      <p:sp>
        <p:nvSpPr>
          <p:cNvPr id="4" name="Rectangle 3" descr=" 4"/>
          <p:cNvSpPr/>
          <p:nvPr/>
        </p:nvSpPr>
        <p:spPr>
          <a:xfrm>
            <a:off x="613133" y="1462160"/>
            <a:ext cx="139889" cy="27295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 descr=" 5"/>
          <p:cNvSpPr/>
          <p:nvPr/>
        </p:nvSpPr>
        <p:spPr>
          <a:xfrm>
            <a:off x="793794" y="1462160"/>
            <a:ext cx="139889" cy="27295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 descr=" 16"/>
          <p:cNvSpPr/>
          <p:nvPr/>
        </p:nvSpPr>
        <p:spPr>
          <a:xfrm>
            <a:off x="974455" y="1462160"/>
            <a:ext cx="139889" cy="27295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 descr=" 17"/>
          <p:cNvSpPr/>
          <p:nvPr/>
        </p:nvSpPr>
        <p:spPr>
          <a:xfrm>
            <a:off x="1155116" y="1462160"/>
            <a:ext cx="139889" cy="27295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 descr=" 18"/>
          <p:cNvSpPr/>
          <p:nvPr/>
        </p:nvSpPr>
        <p:spPr>
          <a:xfrm>
            <a:off x="1335777" y="1462160"/>
            <a:ext cx="139889" cy="27295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 descr=" 19"/>
          <p:cNvSpPr/>
          <p:nvPr/>
        </p:nvSpPr>
        <p:spPr>
          <a:xfrm>
            <a:off x="1516438" y="1462160"/>
            <a:ext cx="139889" cy="27295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 descr=" 20"/>
          <p:cNvSpPr/>
          <p:nvPr/>
        </p:nvSpPr>
        <p:spPr>
          <a:xfrm>
            <a:off x="1697099" y="1462160"/>
            <a:ext cx="139889" cy="27295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 descr=" 21"/>
          <p:cNvSpPr/>
          <p:nvPr/>
        </p:nvSpPr>
        <p:spPr>
          <a:xfrm>
            <a:off x="1877760" y="1462160"/>
            <a:ext cx="139889" cy="27295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 descr=" 22"/>
          <p:cNvSpPr/>
          <p:nvPr/>
        </p:nvSpPr>
        <p:spPr>
          <a:xfrm>
            <a:off x="2058421" y="1462160"/>
            <a:ext cx="139889" cy="27295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 descr=" 23"/>
          <p:cNvSpPr/>
          <p:nvPr/>
        </p:nvSpPr>
        <p:spPr>
          <a:xfrm>
            <a:off x="2239082" y="1462160"/>
            <a:ext cx="139889" cy="27295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 descr=" 24"/>
          <p:cNvSpPr/>
          <p:nvPr/>
        </p:nvSpPr>
        <p:spPr>
          <a:xfrm>
            <a:off x="2419743" y="1462158"/>
            <a:ext cx="139889" cy="27295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 descr=" 25"/>
          <p:cNvSpPr/>
          <p:nvPr/>
        </p:nvSpPr>
        <p:spPr>
          <a:xfrm>
            <a:off x="2600404" y="1462159"/>
            <a:ext cx="139889" cy="27295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 descr=" 26"/>
          <p:cNvSpPr/>
          <p:nvPr/>
        </p:nvSpPr>
        <p:spPr>
          <a:xfrm>
            <a:off x="2781065" y="1462160"/>
            <a:ext cx="139889" cy="27295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 descr=" 27"/>
          <p:cNvSpPr/>
          <p:nvPr/>
        </p:nvSpPr>
        <p:spPr>
          <a:xfrm>
            <a:off x="2961726" y="1462160"/>
            <a:ext cx="139889" cy="27295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 descr=" 28"/>
          <p:cNvSpPr/>
          <p:nvPr/>
        </p:nvSpPr>
        <p:spPr>
          <a:xfrm>
            <a:off x="3142387" y="1462160"/>
            <a:ext cx="139889" cy="27295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 descr=" 29"/>
          <p:cNvSpPr/>
          <p:nvPr/>
        </p:nvSpPr>
        <p:spPr>
          <a:xfrm>
            <a:off x="3323047" y="1462160"/>
            <a:ext cx="139889" cy="27295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 descr=" 46"/>
          <p:cNvSpPr txBox="1"/>
          <p:nvPr/>
        </p:nvSpPr>
        <p:spPr>
          <a:xfrm>
            <a:off x="406278" y="1106478"/>
            <a:ext cx="2849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checkpoint_segments</a:t>
            </a:r>
            <a:r>
              <a:rPr lang="en-US" dirty="0" smtClean="0"/>
              <a:t>=16</a:t>
            </a:r>
            <a:endParaRPr lang="en-US" dirty="0"/>
          </a:p>
        </p:txBody>
      </p:sp>
      <p:sp>
        <p:nvSpPr>
          <p:cNvPr id="47" name="TextBox 46" descr=" 47"/>
          <p:cNvSpPr txBox="1"/>
          <p:nvPr/>
        </p:nvSpPr>
        <p:spPr>
          <a:xfrm>
            <a:off x="3256081" y="1092828"/>
            <a:ext cx="2981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checkpoint_timeout</a:t>
            </a:r>
            <a:r>
              <a:rPr lang="en-US" dirty="0" smtClean="0"/>
              <a:t>=5 min</a:t>
            </a:r>
            <a:endParaRPr lang="en-US" dirty="0"/>
          </a:p>
        </p:txBody>
      </p:sp>
      <p:sp>
        <p:nvSpPr>
          <p:cNvPr id="65" name="Rectangle 64" descr=" 65"/>
          <p:cNvSpPr/>
          <p:nvPr/>
        </p:nvSpPr>
        <p:spPr>
          <a:xfrm>
            <a:off x="610154" y="2941308"/>
            <a:ext cx="139889" cy="27295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 descr=" 66"/>
          <p:cNvSpPr/>
          <p:nvPr/>
        </p:nvSpPr>
        <p:spPr>
          <a:xfrm>
            <a:off x="790700" y="2941308"/>
            <a:ext cx="139889" cy="27295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 descr=" 67"/>
          <p:cNvSpPr/>
          <p:nvPr/>
        </p:nvSpPr>
        <p:spPr>
          <a:xfrm>
            <a:off x="971246" y="2941308"/>
            <a:ext cx="139889" cy="27295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 descr=" 68"/>
          <p:cNvSpPr/>
          <p:nvPr/>
        </p:nvSpPr>
        <p:spPr>
          <a:xfrm>
            <a:off x="1151792" y="2941308"/>
            <a:ext cx="139889" cy="27295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 descr=" 69"/>
          <p:cNvSpPr/>
          <p:nvPr/>
        </p:nvSpPr>
        <p:spPr>
          <a:xfrm>
            <a:off x="1332338" y="2941308"/>
            <a:ext cx="139889" cy="27295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 descr=" 70"/>
          <p:cNvSpPr/>
          <p:nvPr/>
        </p:nvSpPr>
        <p:spPr>
          <a:xfrm>
            <a:off x="1512884" y="2941308"/>
            <a:ext cx="139889" cy="27295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 descr=" 71"/>
          <p:cNvSpPr/>
          <p:nvPr/>
        </p:nvSpPr>
        <p:spPr>
          <a:xfrm>
            <a:off x="1693430" y="2941308"/>
            <a:ext cx="139889" cy="27295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 descr=" 72"/>
          <p:cNvSpPr/>
          <p:nvPr/>
        </p:nvSpPr>
        <p:spPr>
          <a:xfrm>
            <a:off x="1873976" y="2941308"/>
            <a:ext cx="139889" cy="27295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 descr=" 73"/>
          <p:cNvSpPr/>
          <p:nvPr/>
        </p:nvSpPr>
        <p:spPr>
          <a:xfrm>
            <a:off x="2054522" y="2941308"/>
            <a:ext cx="139889" cy="27295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 descr=" 74"/>
          <p:cNvSpPr/>
          <p:nvPr/>
        </p:nvSpPr>
        <p:spPr>
          <a:xfrm>
            <a:off x="2235068" y="2941308"/>
            <a:ext cx="139889" cy="27295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 descr=" 75"/>
          <p:cNvSpPr/>
          <p:nvPr/>
        </p:nvSpPr>
        <p:spPr>
          <a:xfrm>
            <a:off x="2415614" y="2941308"/>
            <a:ext cx="139889" cy="27295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 descr=" 76"/>
          <p:cNvSpPr/>
          <p:nvPr/>
        </p:nvSpPr>
        <p:spPr>
          <a:xfrm>
            <a:off x="2596160" y="2941308"/>
            <a:ext cx="139889" cy="27295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 descr=" 77"/>
          <p:cNvSpPr/>
          <p:nvPr/>
        </p:nvSpPr>
        <p:spPr>
          <a:xfrm>
            <a:off x="2776706" y="2941308"/>
            <a:ext cx="139889" cy="27295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 descr=" 78"/>
          <p:cNvSpPr/>
          <p:nvPr/>
        </p:nvSpPr>
        <p:spPr>
          <a:xfrm>
            <a:off x="2957252" y="2941308"/>
            <a:ext cx="139889" cy="27295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 descr=" 79"/>
          <p:cNvSpPr/>
          <p:nvPr/>
        </p:nvSpPr>
        <p:spPr>
          <a:xfrm>
            <a:off x="3137798" y="2941308"/>
            <a:ext cx="139889" cy="27295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 descr=" 80"/>
          <p:cNvSpPr/>
          <p:nvPr/>
        </p:nvSpPr>
        <p:spPr>
          <a:xfrm>
            <a:off x="3318344" y="2941308"/>
            <a:ext cx="139889" cy="27295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TextBox 80" descr=" 81"/>
          <p:cNvSpPr txBox="1"/>
          <p:nvPr/>
        </p:nvSpPr>
        <p:spPr>
          <a:xfrm>
            <a:off x="543188" y="2582853"/>
            <a:ext cx="494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min_wal_size</a:t>
            </a:r>
            <a:r>
              <a:rPr lang="en-US" dirty="0" smtClean="0"/>
              <a:t>=256MB &amp; </a:t>
            </a:r>
            <a:r>
              <a:rPr lang="en-US" dirty="0" err="1" smtClean="0"/>
              <a:t>max_wal_size</a:t>
            </a:r>
            <a:r>
              <a:rPr lang="en-US" dirty="0" smtClean="0"/>
              <a:t>=2GB</a:t>
            </a:r>
            <a:endParaRPr lang="en-US" dirty="0"/>
          </a:p>
        </p:txBody>
      </p:sp>
      <p:sp>
        <p:nvSpPr>
          <p:cNvPr id="82" name="TextBox 81" descr=" 82"/>
          <p:cNvSpPr txBox="1"/>
          <p:nvPr/>
        </p:nvSpPr>
        <p:spPr>
          <a:xfrm>
            <a:off x="5261317" y="2571491"/>
            <a:ext cx="2981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checkpoint_timeout</a:t>
            </a:r>
            <a:r>
              <a:rPr lang="en-US" dirty="0" smtClean="0"/>
              <a:t>=5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328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 descr="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544362"/>
              </p:ext>
            </p:extLst>
          </p:nvPr>
        </p:nvGraphicFramePr>
        <p:xfrm>
          <a:off x="166256" y="665018"/>
          <a:ext cx="8668986" cy="43107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4" descr="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Encryption at rest overhead</a:t>
            </a:r>
            <a:endParaRPr lang="en-US" dirty="0"/>
          </a:p>
        </p:txBody>
      </p:sp>
      <p:sp>
        <p:nvSpPr>
          <p:cNvPr id="6" name="TextBox 5" descr=" 6"/>
          <p:cNvSpPr txBox="1"/>
          <p:nvPr/>
        </p:nvSpPr>
        <p:spPr>
          <a:xfrm>
            <a:off x="1300348" y="2375065"/>
            <a:ext cx="3699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No measureable overhead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5171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 descr="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2406893"/>
              </p:ext>
            </p:extLst>
          </p:nvPr>
        </p:nvGraphicFramePr>
        <p:xfrm>
          <a:off x="147111" y="629392"/>
          <a:ext cx="8783133" cy="4169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4" descr="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Encryption at rest overhead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575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 descr="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2152327"/>
              </p:ext>
            </p:extLst>
          </p:nvPr>
        </p:nvGraphicFramePr>
        <p:xfrm>
          <a:off x="147111" y="629392"/>
          <a:ext cx="8783133" cy="4169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4" descr="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Encryption at rest overhead</a:t>
            </a:r>
            <a:endParaRPr lang="en-US" dirty="0"/>
          </a:p>
        </p:txBody>
      </p:sp>
      <p:sp>
        <p:nvSpPr>
          <p:cNvPr id="4" name="TextBox 3" descr=" 6"/>
          <p:cNvSpPr txBox="1"/>
          <p:nvPr/>
        </p:nvSpPr>
        <p:spPr>
          <a:xfrm>
            <a:off x="1294410" y="2598871"/>
            <a:ext cx="4762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5 to 10% Overhead on heavy write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30263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/>
              <a:t>Data movement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75029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3092258" y="2207960"/>
            <a:ext cx="6256457" cy="2123658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algn="l" defTabSz="457200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Cantarell" pitchFamily="2" charset="0"/>
                <a:ea typeface="ＭＳ Ｐゴシック" charset="0"/>
                <a:cs typeface="Arial"/>
              </a:defRPr>
            </a:lvl1pPr>
            <a:lvl2pPr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200" b="0" dirty="0" smtClean="0">
                <a:latin typeface="Calibri Light" panose="020F0302020204030204" pitchFamily="34" charset="0"/>
              </a:rPr>
              <a:t>Move data to the same or different database engine 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200" b="0" dirty="0" smtClean="0">
                <a:latin typeface="Calibri Light" panose="020F0302020204030204" pitchFamily="34" charset="0"/>
              </a:rPr>
              <a:t>Keep your apps running during the migration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200" b="0" dirty="0" smtClean="0">
                <a:latin typeface="Calibri Light" panose="020F0302020204030204" pitchFamily="34" charset="0"/>
              </a:rPr>
              <a:t>Start your first migration in 10 minutes or less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200" b="0" dirty="0" smtClean="0">
                <a:latin typeface="Calibri Light" panose="020F0302020204030204" pitchFamily="34" charset="0"/>
              </a:rPr>
              <a:t>Replicate </a:t>
            </a:r>
            <a:r>
              <a:rPr lang="en-US" sz="2200" b="0" dirty="0">
                <a:latin typeface="Calibri Light" panose="020F0302020204030204" pitchFamily="34" charset="0"/>
              </a:rPr>
              <a:t>within, </a:t>
            </a:r>
            <a:r>
              <a:rPr lang="en-US" sz="2200" b="0" dirty="0" smtClean="0">
                <a:latin typeface="Calibri Light" panose="020F0302020204030204" pitchFamily="34" charset="0"/>
              </a:rPr>
              <a:t>to, </a:t>
            </a:r>
            <a:r>
              <a:rPr lang="en-US" sz="2200" b="0" dirty="0">
                <a:latin typeface="Calibri Light" panose="020F0302020204030204" pitchFamily="34" charset="0"/>
              </a:rPr>
              <a:t>or from </a:t>
            </a:r>
            <a:r>
              <a:rPr lang="en-US" sz="2200" b="0" dirty="0" smtClean="0">
                <a:latin typeface="Calibri Light" panose="020F0302020204030204" pitchFamily="34" charset="0"/>
              </a:rPr>
              <a:t>AWS EC2 or RDS</a:t>
            </a:r>
            <a:endParaRPr lang="en-US" sz="2200" b="0" dirty="0">
              <a:latin typeface="Calibri Light" panose="020F0302020204030204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996918" y="373466"/>
            <a:ext cx="0" cy="4484131"/>
          </a:xfrm>
          <a:prstGeom prst="straightConnector1">
            <a:avLst/>
          </a:prstGeom>
          <a:ln w="9525" cmpd="sng">
            <a:solidFill>
              <a:srgbClr val="BFBFBF"/>
            </a:solidFill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3"/>
          <p:cNvSpPr txBox="1">
            <a:spLocks/>
          </p:cNvSpPr>
          <p:nvPr/>
        </p:nvSpPr>
        <p:spPr>
          <a:xfrm>
            <a:off x="115293" y="2663710"/>
            <a:ext cx="2881625" cy="15696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tx1"/>
                </a:solidFill>
                <a:latin typeface="Arial"/>
                <a:ea typeface="+mn-ea"/>
                <a:cs typeface="Arial"/>
              </a:rPr>
              <a:t>AWS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Arial"/>
                <a:ea typeface="+mn-ea"/>
                <a:cs typeface="Arial"/>
              </a:rPr>
              <a:t>Database Migration Service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Arial"/>
                <a:ea typeface="+mn-ea"/>
                <a:cs typeface="Arial"/>
              </a:rPr>
              <a:t>(DMS)</a:t>
            </a:r>
            <a:endParaRPr lang="en-US" sz="2400" dirty="0">
              <a:solidFill>
                <a:schemeClr val="tx1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" name="AutoShape 2" descr="Image result for mariad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mariadb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2" descr="https://design.amazon.com/mockups/com/aws/management_console/datamigration/sirocco/latest/img/sirocc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986" y="1224857"/>
            <a:ext cx="1133475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6699" y="1208924"/>
            <a:ext cx="954024" cy="4907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48563" y="573429"/>
            <a:ext cx="1084999" cy="4023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59803" y="1315636"/>
            <a:ext cx="1360515" cy="3840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5597" y="697659"/>
            <a:ext cx="1255673" cy="16457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/>
          <a:srcRect l="3307" t="40833" r="62490" b="45072"/>
          <a:stretch/>
        </p:blipFill>
        <p:spPr>
          <a:xfrm>
            <a:off x="7101116" y="677698"/>
            <a:ext cx="1675179" cy="21749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9"/>
          <a:srcRect l="16479" t="4820" r="14749" b="5164"/>
          <a:stretch/>
        </p:blipFill>
        <p:spPr>
          <a:xfrm>
            <a:off x="3201020" y="1115148"/>
            <a:ext cx="977242" cy="718167"/>
          </a:xfrm>
          <a:prstGeom prst="rect">
            <a:avLst/>
          </a:prstGeom>
        </p:spPr>
      </p:pic>
      <p:pic>
        <p:nvPicPr>
          <p:cNvPr id="18" name="Picture 6" descr="https://upload.wikimedia.org/wikipedia/en/3/3e/MariaDB_Logo_from_SkySQL_Ab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862" y="1149583"/>
            <a:ext cx="1068705" cy="550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98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 descr=" 84"/>
          <p:cNvSpPr/>
          <p:nvPr/>
        </p:nvSpPr>
        <p:spPr>
          <a:xfrm>
            <a:off x="3395386" y="1606871"/>
            <a:ext cx="2609178" cy="3887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34" descr=" 9"/>
          <p:cNvSpPr txBox="1">
            <a:spLocks noChangeArrowheads="1"/>
          </p:cNvSpPr>
          <p:nvPr/>
        </p:nvSpPr>
        <p:spPr bwMode="auto">
          <a:xfrm>
            <a:off x="1514843" y="1568727"/>
            <a:ext cx="8677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rgbClr val="6F2927"/>
                </a:solidFill>
                <a:latin typeface="Arial"/>
                <a:ea typeface="Verdana" pitchFamily="34" charset="0"/>
                <a:cs typeface="Arial"/>
              </a:rPr>
              <a:t>Customer</a:t>
            </a:r>
          </a:p>
          <a:p>
            <a:r>
              <a:rPr lang="en-US" sz="1000" b="1" dirty="0" smtClean="0">
                <a:solidFill>
                  <a:srgbClr val="6F2927"/>
                </a:solidFill>
                <a:latin typeface="Arial"/>
                <a:ea typeface="Verdana" pitchFamily="34" charset="0"/>
                <a:cs typeface="Arial"/>
              </a:rPr>
              <a:t>Premises</a:t>
            </a:r>
            <a:endParaRPr lang="en-US" sz="1000" b="1" dirty="0">
              <a:solidFill>
                <a:srgbClr val="6F2927"/>
              </a:solidFill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19" name="Can 18" descr=" 19"/>
          <p:cNvSpPr/>
          <p:nvPr/>
        </p:nvSpPr>
        <p:spPr>
          <a:xfrm>
            <a:off x="2382581" y="1393719"/>
            <a:ext cx="539453" cy="71747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 descr=" 23"/>
          <p:cNvGrpSpPr/>
          <p:nvPr/>
        </p:nvGrpSpPr>
        <p:grpSpPr>
          <a:xfrm>
            <a:off x="4062704" y="3328655"/>
            <a:ext cx="1268265" cy="780902"/>
            <a:chOff x="6553695" y="1633152"/>
            <a:chExt cx="1820647" cy="1112112"/>
          </a:xfrm>
        </p:grpSpPr>
        <p:grpSp>
          <p:nvGrpSpPr>
            <p:cNvPr id="35" name="Group 34"/>
            <p:cNvGrpSpPr/>
            <p:nvPr/>
          </p:nvGrpSpPr>
          <p:grpSpPr>
            <a:xfrm>
              <a:off x="6556563" y="1640894"/>
              <a:ext cx="828674" cy="723900"/>
              <a:chOff x="2965450" y="6800850"/>
              <a:chExt cx="828675" cy="723900"/>
            </a:xfrm>
          </p:grpSpPr>
          <p:sp>
            <p:nvSpPr>
              <p:cNvPr id="36" name="Oval 99"/>
              <p:cNvSpPr>
                <a:spLocks noChangeArrowheads="1"/>
              </p:cNvSpPr>
              <p:nvPr/>
            </p:nvSpPr>
            <p:spPr bwMode="auto">
              <a:xfrm>
                <a:off x="3479800" y="6800850"/>
                <a:ext cx="228600" cy="228600"/>
              </a:xfrm>
              <a:prstGeom prst="ellipse">
                <a:avLst/>
              </a:prstGeom>
              <a:solidFill>
                <a:srgbClr val="C5C7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37" name="Freeform 100"/>
              <p:cNvSpPr>
                <a:spLocks/>
              </p:cNvSpPr>
              <p:nvPr/>
            </p:nvSpPr>
            <p:spPr bwMode="auto">
              <a:xfrm>
                <a:off x="3394075" y="7086600"/>
                <a:ext cx="400050" cy="276225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14" y="0"/>
                  </a:cxn>
                  <a:cxn ang="0">
                    <a:pos x="13" y="0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6" y="15"/>
                  </a:cxn>
                  <a:cxn ang="0">
                    <a:pos x="22" y="29"/>
                  </a:cxn>
                  <a:cxn ang="0">
                    <a:pos x="33" y="29"/>
                  </a:cxn>
                  <a:cxn ang="0">
                    <a:pos x="33" y="18"/>
                  </a:cxn>
                  <a:cxn ang="0">
                    <a:pos x="35" y="18"/>
                  </a:cxn>
                  <a:cxn ang="0">
                    <a:pos x="35" y="29"/>
                  </a:cxn>
                  <a:cxn ang="0">
                    <a:pos x="42" y="29"/>
                  </a:cxn>
                  <a:cxn ang="0">
                    <a:pos x="42" y="13"/>
                  </a:cxn>
                  <a:cxn ang="0">
                    <a:pos x="29" y="0"/>
                  </a:cxn>
                </a:cxnLst>
                <a:rect l="0" t="0" r="r" b="b"/>
                <a:pathLst>
                  <a:path w="42" h="29">
                    <a:moveTo>
                      <a:pt x="29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7"/>
                      <a:pt x="7" y="13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15" y="15"/>
                      <a:pt x="22" y="21"/>
                      <a:pt x="22" y="29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2" y="5"/>
                      <a:pt x="37" y="0"/>
                      <a:pt x="29" y="0"/>
                    </a:cubicBezTo>
                    <a:close/>
                  </a:path>
                </a:pathLst>
              </a:custGeom>
              <a:solidFill>
                <a:srgbClr val="C5C7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38" name="Oval 101"/>
              <p:cNvSpPr>
                <a:spLocks noChangeArrowheads="1"/>
              </p:cNvSpPr>
              <p:nvPr/>
            </p:nvSpPr>
            <p:spPr bwMode="auto">
              <a:xfrm>
                <a:off x="3051175" y="6800850"/>
                <a:ext cx="228600" cy="228600"/>
              </a:xfrm>
              <a:prstGeom prst="ellipse">
                <a:avLst/>
              </a:prstGeom>
              <a:solidFill>
                <a:srgbClr val="C5C7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39" name="Freeform 102"/>
              <p:cNvSpPr>
                <a:spLocks/>
              </p:cNvSpPr>
              <p:nvPr/>
            </p:nvSpPr>
            <p:spPr bwMode="auto">
              <a:xfrm>
                <a:off x="2965450" y="7086600"/>
                <a:ext cx="400050" cy="276225"/>
              </a:xfrm>
              <a:custGeom>
                <a:avLst/>
                <a:gdLst/>
                <a:ahLst/>
                <a:cxnLst>
                  <a:cxn ang="0">
                    <a:pos x="20" y="29"/>
                  </a:cxn>
                  <a:cxn ang="0">
                    <a:pos x="36" y="15"/>
                  </a:cxn>
                  <a:cxn ang="0">
                    <a:pos x="42" y="15"/>
                  </a:cxn>
                  <a:cxn ang="0">
                    <a:pos x="42" y="14"/>
                  </a:cxn>
                  <a:cxn ang="0">
                    <a:pos x="29" y="0"/>
                  </a:cxn>
                  <a:cxn ang="0">
                    <a:pos x="29" y="0"/>
                  </a:cxn>
                  <a:cxn ang="0">
                    <a:pos x="14" y="0"/>
                  </a:cxn>
                  <a:cxn ang="0">
                    <a:pos x="0" y="13"/>
                  </a:cxn>
                  <a:cxn ang="0">
                    <a:pos x="0" y="29"/>
                  </a:cxn>
                  <a:cxn ang="0">
                    <a:pos x="7" y="29"/>
                  </a:cxn>
                  <a:cxn ang="0">
                    <a:pos x="7" y="18"/>
                  </a:cxn>
                  <a:cxn ang="0">
                    <a:pos x="9" y="18"/>
                  </a:cxn>
                  <a:cxn ang="0">
                    <a:pos x="9" y="29"/>
                  </a:cxn>
                  <a:cxn ang="0">
                    <a:pos x="20" y="29"/>
                  </a:cxn>
                </a:cxnLst>
                <a:rect l="0" t="0" r="r" b="b"/>
                <a:pathLst>
                  <a:path w="42" h="29">
                    <a:moveTo>
                      <a:pt x="20" y="29"/>
                    </a:moveTo>
                    <a:cubicBezTo>
                      <a:pt x="21" y="21"/>
                      <a:pt x="27" y="15"/>
                      <a:pt x="36" y="15"/>
                    </a:cubicBezTo>
                    <a:cubicBezTo>
                      <a:pt x="42" y="15"/>
                      <a:pt x="42" y="15"/>
                      <a:pt x="42" y="15"/>
                    </a:cubicBezTo>
                    <a:cubicBezTo>
                      <a:pt x="42" y="14"/>
                      <a:pt x="42" y="14"/>
                      <a:pt x="42" y="14"/>
                    </a:cubicBezTo>
                    <a:cubicBezTo>
                      <a:pt x="35" y="13"/>
                      <a:pt x="30" y="7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5"/>
                      <a:pt x="0" y="13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29"/>
                      <a:pt x="9" y="29"/>
                      <a:pt x="9" y="29"/>
                    </a:cubicBezTo>
                    <a:lnTo>
                      <a:pt x="20" y="29"/>
                    </a:lnTo>
                    <a:close/>
                  </a:path>
                </a:pathLst>
              </a:custGeom>
              <a:solidFill>
                <a:srgbClr val="C5C7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40" name="Oval 103"/>
              <p:cNvSpPr>
                <a:spLocks noChangeArrowheads="1"/>
              </p:cNvSpPr>
              <p:nvPr/>
            </p:nvSpPr>
            <p:spPr bwMode="auto">
              <a:xfrm>
                <a:off x="3270250" y="6962775"/>
                <a:ext cx="219075" cy="228600"/>
              </a:xfrm>
              <a:prstGeom prst="ellipse">
                <a:avLst/>
              </a:prstGeom>
              <a:solidFill>
                <a:srgbClr val="C5C7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41" name="Freeform 104"/>
              <p:cNvSpPr>
                <a:spLocks/>
              </p:cNvSpPr>
              <p:nvPr/>
            </p:nvSpPr>
            <p:spPr bwMode="auto">
              <a:xfrm>
                <a:off x="3175000" y="7258050"/>
                <a:ext cx="409575" cy="266700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14" y="0"/>
                  </a:cxn>
                  <a:cxn ang="0">
                    <a:pos x="0" y="12"/>
                  </a:cxn>
                  <a:cxn ang="0">
                    <a:pos x="0" y="28"/>
                  </a:cxn>
                  <a:cxn ang="0">
                    <a:pos x="8" y="28"/>
                  </a:cxn>
                  <a:cxn ang="0">
                    <a:pos x="8" y="17"/>
                  </a:cxn>
                  <a:cxn ang="0">
                    <a:pos x="10" y="17"/>
                  </a:cxn>
                  <a:cxn ang="0">
                    <a:pos x="10" y="28"/>
                  </a:cxn>
                  <a:cxn ang="0">
                    <a:pos x="34" y="28"/>
                  </a:cxn>
                  <a:cxn ang="0">
                    <a:pos x="34" y="17"/>
                  </a:cxn>
                  <a:cxn ang="0">
                    <a:pos x="36" y="17"/>
                  </a:cxn>
                  <a:cxn ang="0">
                    <a:pos x="36" y="28"/>
                  </a:cxn>
                  <a:cxn ang="0">
                    <a:pos x="43" y="28"/>
                  </a:cxn>
                  <a:cxn ang="0">
                    <a:pos x="43" y="12"/>
                  </a:cxn>
                  <a:cxn ang="0">
                    <a:pos x="29" y="0"/>
                  </a:cxn>
                </a:cxnLst>
                <a:rect l="0" t="0" r="r" b="b"/>
                <a:pathLst>
                  <a:path w="43" h="28">
                    <a:moveTo>
                      <a:pt x="29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6" y="17"/>
                      <a:pt x="36" y="17"/>
                      <a:pt x="36" y="17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43" y="28"/>
                      <a:pt x="43" y="28"/>
                      <a:pt x="43" y="28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5"/>
                      <a:pt x="37" y="0"/>
                      <a:pt x="29" y="0"/>
                    </a:cubicBezTo>
                    <a:close/>
                  </a:path>
                </a:pathLst>
              </a:custGeom>
              <a:solidFill>
                <a:srgbClr val="C5C7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6553695" y="1633152"/>
              <a:ext cx="1820647" cy="1112112"/>
              <a:chOff x="1030501" y="4061208"/>
              <a:chExt cx="1820647" cy="1112112"/>
            </a:xfrm>
          </p:grpSpPr>
          <p:sp>
            <p:nvSpPr>
              <p:cNvPr id="26" name="TextBox 5"/>
              <p:cNvSpPr txBox="1">
                <a:spLocks noChangeArrowheads="1"/>
              </p:cNvSpPr>
              <p:nvPr/>
            </p:nvSpPr>
            <p:spPr bwMode="auto">
              <a:xfrm>
                <a:off x="1030501" y="4870420"/>
                <a:ext cx="1820647" cy="302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00" b="1" dirty="0" smtClean="0">
                    <a:latin typeface="Arial"/>
                    <a:ea typeface="Verdana" pitchFamily="34" charset="0"/>
                    <a:cs typeface="Arial"/>
                  </a:rPr>
                  <a:t>Application Users</a:t>
                </a:r>
                <a:endParaRPr lang="en-US" sz="1000" b="1" dirty="0">
                  <a:latin typeface="Arial"/>
                  <a:ea typeface="Verdana" pitchFamily="34" charset="0"/>
                  <a:cs typeface="Arial"/>
                </a:endParaRPr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1972778" y="4061208"/>
                <a:ext cx="828675" cy="723900"/>
                <a:chOff x="2965450" y="6800850"/>
                <a:chExt cx="828675" cy="723900"/>
              </a:xfrm>
            </p:grpSpPr>
            <p:sp>
              <p:nvSpPr>
                <p:cNvPr id="28" name="Oval 99"/>
                <p:cNvSpPr>
                  <a:spLocks noChangeArrowheads="1"/>
                </p:cNvSpPr>
                <p:nvPr/>
              </p:nvSpPr>
              <p:spPr bwMode="auto">
                <a:xfrm>
                  <a:off x="3479800" y="6800850"/>
                  <a:ext cx="228600" cy="228600"/>
                </a:xfrm>
                <a:prstGeom prst="ellipse">
                  <a:avLst/>
                </a:prstGeom>
                <a:solidFill>
                  <a:srgbClr val="C5C7C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29" name="Freeform 100"/>
                <p:cNvSpPr>
                  <a:spLocks/>
                </p:cNvSpPr>
                <p:nvPr/>
              </p:nvSpPr>
              <p:spPr bwMode="auto">
                <a:xfrm>
                  <a:off x="3394075" y="7086600"/>
                  <a:ext cx="400050" cy="276225"/>
                </a:xfrm>
                <a:custGeom>
                  <a:avLst/>
                  <a:gdLst/>
                  <a:ahLst/>
                  <a:cxnLst>
                    <a:cxn ang="0">
                      <a:pos x="29" y="0"/>
                    </a:cxn>
                    <a:cxn ang="0">
                      <a:pos x="14" y="0"/>
                    </a:cxn>
                    <a:cxn ang="0">
                      <a:pos x="13" y="0"/>
                    </a:cxn>
                    <a:cxn ang="0">
                      <a:pos x="0" y="14"/>
                    </a:cxn>
                    <a:cxn ang="0">
                      <a:pos x="0" y="15"/>
                    </a:cxn>
                    <a:cxn ang="0">
                      <a:pos x="6" y="15"/>
                    </a:cxn>
                    <a:cxn ang="0">
                      <a:pos x="22" y="29"/>
                    </a:cxn>
                    <a:cxn ang="0">
                      <a:pos x="33" y="29"/>
                    </a:cxn>
                    <a:cxn ang="0">
                      <a:pos x="33" y="18"/>
                    </a:cxn>
                    <a:cxn ang="0">
                      <a:pos x="35" y="18"/>
                    </a:cxn>
                    <a:cxn ang="0">
                      <a:pos x="35" y="29"/>
                    </a:cxn>
                    <a:cxn ang="0">
                      <a:pos x="42" y="29"/>
                    </a:cxn>
                    <a:cxn ang="0">
                      <a:pos x="42" y="13"/>
                    </a:cxn>
                    <a:cxn ang="0">
                      <a:pos x="29" y="0"/>
                    </a:cxn>
                  </a:cxnLst>
                  <a:rect l="0" t="0" r="r" b="b"/>
                  <a:pathLst>
                    <a:path w="42" h="29">
                      <a:moveTo>
                        <a:pt x="29" y="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2" y="7"/>
                        <a:pt x="7" y="13"/>
                        <a:pt x="0" y="14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6" y="15"/>
                        <a:pt x="6" y="15"/>
                        <a:pt x="6" y="15"/>
                      </a:cubicBezTo>
                      <a:cubicBezTo>
                        <a:pt x="15" y="15"/>
                        <a:pt x="22" y="21"/>
                        <a:pt x="22" y="29"/>
                      </a:cubicBezTo>
                      <a:cubicBezTo>
                        <a:pt x="33" y="29"/>
                        <a:pt x="33" y="29"/>
                        <a:pt x="33" y="29"/>
                      </a:cubicBezTo>
                      <a:cubicBezTo>
                        <a:pt x="33" y="18"/>
                        <a:pt x="33" y="18"/>
                        <a:pt x="33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29"/>
                        <a:pt x="35" y="29"/>
                        <a:pt x="35" y="29"/>
                      </a:cubicBezTo>
                      <a:cubicBezTo>
                        <a:pt x="42" y="29"/>
                        <a:pt x="42" y="29"/>
                        <a:pt x="42" y="29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42" y="5"/>
                        <a:pt x="37" y="0"/>
                        <a:pt x="29" y="0"/>
                      </a:cubicBezTo>
                      <a:close/>
                    </a:path>
                  </a:pathLst>
                </a:custGeom>
                <a:solidFill>
                  <a:srgbClr val="C5C7C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30" name="Oval 101"/>
                <p:cNvSpPr>
                  <a:spLocks noChangeArrowheads="1"/>
                </p:cNvSpPr>
                <p:nvPr/>
              </p:nvSpPr>
              <p:spPr bwMode="auto">
                <a:xfrm>
                  <a:off x="3051175" y="6800850"/>
                  <a:ext cx="228600" cy="228600"/>
                </a:xfrm>
                <a:prstGeom prst="ellipse">
                  <a:avLst/>
                </a:prstGeom>
                <a:solidFill>
                  <a:srgbClr val="C5C7C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31" name="Freeform 102"/>
                <p:cNvSpPr>
                  <a:spLocks/>
                </p:cNvSpPr>
                <p:nvPr/>
              </p:nvSpPr>
              <p:spPr bwMode="auto">
                <a:xfrm>
                  <a:off x="2965450" y="7086600"/>
                  <a:ext cx="400050" cy="276225"/>
                </a:xfrm>
                <a:custGeom>
                  <a:avLst/>
                  <a:gdLst/>
                  <a:ahLst/>
                  <a:cxnLst>
                    <a:cxn ang="0">
                      <a:pos x="20" y="29"/>
                    </a:cxn>
                    <a:cxn ang="0">
                      <a:pos x="36" y="15"/>
                    </a:cxn>
                    <a:cxn ang="0">
                      <a:pos x="42" y="15"/>
                    </a:cxn>
                    <a:cxn ang="0">
                      <a:pos x="42" y="14"/>
                    </a:cxn>
                    <a:cxn ang="0">
                      <a:pos x="29" y="0"/>
                    </a:cxn>
                    <a:cxn ang="0">
                      <a:pos x="29" y="0"/>
                    </a:cxn>
                    <a:cxn ang="0">
                      <a:pos x="14" y="0"/>
                    </a:cxn>
                    <a:cxn ang="0">
                      <a:pos x="0" y="13"/>
                    </a:cxn>
                    <a:cxn ang="0">
                      <a:pos x="0" y="29"/>
                    </a:cxn>
                    <a:cxn ang="0">
                      <a:pos x="7" y="29"/>
                    </a:cxn>
                    <a:cxn ang="0">
                      <a:pos x="7" y="18"/>
                    </a:cxn>
                    <a:cxn ang="0">
                      <a:pos x="9" y="18"/>
                    </a:cxn>
                    <a:cxn ang="0">
                      <a:pos x="9" y="29"/>
                    </a:cxn>
                    <a:cxn ang="0">
                      <a:pos x="20" y="29"/>
                    </a:cxn>
                  </a:cxnLst>
                  <a:rect l="0" t="0" r="r" b="b"/>
                  <a:pathLst>
                    <a:path w="42" h="29">
                      <a:moveTo>
                        <a:pt x="20" y="29"/>
                      </a:moveTo>
                      <a:cubicBezTo>
                        <a:pt x="21" y="21"/>
                        <a:pt x="27" y="15"/>
                        <a:pt x="36" y="15"/>
                      </a:cubicBezTo>
                      <a:cubicBezTo>
                        <a:pt x="42" y="15"/>
                        <a:pt x="42" y="15"/>
                        <a:pt x="42" y="15"/>
                      </a:cubicBezTo>
                      <a:cubicBezTo>
                        <a:pt x="42" y="14"/>
                        <a:pt x="42" y="14"/>
                        <a:pt x="42" y="14"/>
                      </a:cubicBezTo>
                      <a:cubicBezTo>
                        <a:pt x="35" y="13"/>
                        <a:pt x="30" y="7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6" y="0"/>
                        <a:pt x="0" y="5"/>
                        <a:pt x="0" y="13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7" y="29"/>
                        <a:pt x="7" y="29"/>
                        <a:pt x="7" y="29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9" y="18"/>
                        <a:pt x="9" y="18"/>
                        <a:pt x="9" y="18"/>
                      </a:cubicBezTo>
                      <a:cubicBezTo>
                        <a:pt x="9" y="29"/>
                        <a:pt x="9" y="29"/>
                        <a:pt x="9" y="29"/>
                      </a:cubicBezTo>
                      <a:lnTo>
                        <a:pt x="20" y="29"/>
                      </a:lnTo>
                      <a:close/>
                    </a:path>
                  </a:pathLst>
                </a:custGeom>
                <a:solidFill>
                  <a:srgbClr val="C5C7C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32" name="Oval 103"/>
                <p:cNvSpPr>
                  <a:spLocks noChangeArrowheads="1"/>
                </p:cNvSpPr>
                <p:nvPr/>
              </p:nvSpPr>
              <p:spPr bwMode="auto">
                <a:xfrm>
                  <a:off x="3270250" y="6962775"/>
                  <a:ext cx="219075" cy="228600"/>
                </a:xfrm>
                <a:prstGeom prst="ellipse">
                  <a:avLst/>
                </a:prstGeom>
                <a:solidFill>
                  <a:srgbClr val="C5C7C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33" name="Freeform 104"/>
                <p:cNvSpPr>
                  <a:spLocks/>
                </p:cNvSpPr>
                <p:nvPr/>
              </p:nvSpPr>
              <p:spPr bwMode="auto">
                <a:xfrm>
                  <a:off x="3175000" y="7258050"/>
                  <a:ext cx="409575" cy="266700"/>
                </a:xfrm>
                <a:custGeom>
                  <a:avLst/>
                  <a:gdLst/>
                  <a:ahLst/>
                  <a:cxnLst>
                    <a:cxn ang="0">
                      <a:pos x="29" y="0"/>
                    </a:cxn>
                    <a:cxn ang="0">
                      <a:pos x="14" y="0"/>
                    </a:cxn>
                    <a:cxn ang="0">
                      <a:pos x="0" y="12"/>
                    </a:cxn>
                    <a:cxn ang="0">
                      <a:pos x="0" y="28"/>
                    </a:cxn>
                    <a:cxn ang="0">
                      <a:pos x="8" y="28"/>
                    </a:cxn>
                    <a:cxn ang="0">
                      <a:pos x="8" y="17"/>
                    </a:cxn>
                    <a:cxn ang="0">
                      <a:pos x="10" y="17"/>
                    </a:cxn>
                    <a:cxn ang="0">
                      <a:pos x="10" y="28"/>
                    </a:cxn>
                    <a:cxn ang="0">
                      <a:pos x="34" y="28"/>
                    </a:cxn>
                    <a:cxn ang="0">
                      <a:pos x="34" y="17"/>
                    </a:cxn>
                    <a:cxn ang="0">
                      <a:pos x="36" y="17"/>
                    </a:cxn>
                    <a:cxn ang="0">
                      <a:pos x="36" y="28"/>
                    </a:cxn>
                    <a:cxn ang="0">
                      <a:pos x="43" y="28"/>
                    </a:cxn>
                    <a:cxn ang="0">
                      <a:pos x="43" y="12"/>
                    </a:cxn>
                    <a:cxn ang="0">
                      <a:pos x="29" y="0"/>
                    </a:cxn>
                  </a:cxnLst>
                  <a:rect l="0" t="0" r="r" b="b"/>
                  <a:pathLst>
                    <a:path w="43" h="28">
                      <a:moveTo>
                        <a:pt x="29" y="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6" y="0"/>
                        <a:pt x="0" y="5"/>
                        <a:pt x="0" y="12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8" y="28"/>
                        <a:pt x="8" y="28"/>
                        <a:pt x="8" y="28"/>
                      </a:cubicBezTo>
                      <a:cubicBezTo>
                        <a:pt x="8" y="17"/>
                        <a:pt x="8" y="17"/>
                        <a:pt x="8" y="17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0" y="28"/>
                        <a:pt x="10" y="28"/>
                        <a:pt x="10" y="28"/>
                      </a:cubicBezTo>
                      <a:cubicBezTo>
                        <a:pt x="34" y="28"/>
                        <a:pt x="34" y="28"/>
                        <a:pt x="34" y="28"/>
                      </a:cubicBezTo>
                      <a:cubicBezTo>
                        <a:pt x="34" y="17"/>
                        <a:pt x="34" y="17"/>
                        <a:pt x="34" y="17"/>
                      </a:cubicBezTo>
                      <a:cubicBezTo>
                        <a:pt x="36" y="17"/>
                        <a:pt x="36" y="17"/>
                        <a:pt x="36" y="17"/>
                      </a:cubicBezTo>
                      <a:cubicBezTo>
                        <a:pt x="36" y="28"/>
                        <a:pt x="36" y="28"/>
                        <a:pt x="36" y="28"/>
                      </a:cubicBezTo>
                      <a:cubicBezTo>
                        <a:pt x="43" y="28"/>
                        <a:pt x="43" y="28"/>
                        <a:pt x="43" y="28"/>
                      </a:cubicBezTo>
                      <a:cubicBezTo>
                        <a:pt x="43" y="12"/>
                        <a:pt x="43" y="12"/>
                        <a:pt x="43" y="12"/>
                      </a:cubicBezTo>
                      <a:cubicBezTo>
                        <a:pt x="43" y="5"/>
                        <a:pt x="37" y="0"/>
                        <a:pt x="29" y="0"/>
                      </a:cubicBezTo>
                      <a:close/>
                    </a:path>
                  </a:pathLst>
                </a:custGeom>
                <a:solidFill>
                  <a:srgbClr val="C5C7C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</p:grpSp>
        </p:grpSp>
      </p:grpSp>
      <p:sp>
        <p:nvSpPr>
          <p:cNvPr id="42" name="TextBox 34" descr=" 42"/>
          <p:cNvSpPr txBox="1">
            <a:spLocks noChangeArrowheads="1"/>
          </p:cNvSpPr>
          <p:nvPr/>
        </p:nvSpPr>
        <p:spPr bwMode="auto">
          <a:xfrm>
            <a:off x="7545430" y="1517409"/>
            <a:ext cx="45640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6F2927"/>
                </a:solidFill>
                <a:latin typeface="Arial"/>
                <a:ea typeface="Verdana" pitchFamily="34" charset="0"/>
                <a:cs typeface="Arial"/>
              </a:rPr>
              <a:t>EC2</a:t>
            </a:r>
          </a:p>
          <a:p>
            <a:pPr algn="ctr"/>
            <a:r>
              <a:rPr lang="en-US" sz="1000" b="1" dirty="0" smtClean="0">
                <a:solidFill>
                  <a:srgbClr val="6F2927"/>
                </a:solidFill>
                <a:latin typeface="Arial"/>
                <a:ea typeface="Verdana" pitchFamily="34" charset="0"/>
                <a:cs typeface="Arial"/>
              </a:rPr>
              <a:t>or</a:t>
            </a:r>
          </a:p>
          <a:p>
            <a:pPr algn="ctr"/>
            <a:r>
              <a:rPr lang="en-US" sz="1000" b="1" dirty="0" smtClean="0">
                <a:solidFill>
                  <a:srgbClr val="6F2927"/>
                </a:solidFill>
                <a:latin typeface="Arial"/>
                <a:ea typeface="Verdana" pitchFamily="34" charset="0"/>
                <a:cs typeface="Arial"/>
              </a:rPr>
              <a:t>RDS</a:t>
            </a:r>
            <a:endParaRPr lang="en-US" sz="1000" b="1" dirty="0">
              <a:solidFill>
                <a:srgbClr val="6F2927"/>
              </a:solidFill>
              <a:latin typeface="Arial"/>
              <a:ea typeface="Verdana" pitchFamily="34" charset="0"/>
              <a:cs typeface="Arial"/>
            </a:endParaRPr>
          </a:p>
        </p:txBody>
      </p:sp>
      <p:cxnSp>
        <p:nvCxnSpPr>
          <p:cNvPr id="54" name="Elbow Connector 53" descr=" 54"/>
          <p:cNvCxnSpPr>
            <a:stCxn id="66" idx="0"/>
            <a:endCxn id="19" idx="3"/>
          </p:cNvCxnSpPr>
          <p:nvPr/>
        </p:nvCxnSpPr>
        <p:spPr>
          <a:xfrm rot="16200000" flipV="1">
            <a:off x="3064353" y="1699146"/>
            <a:ext cx="1215716" cy="2039805"/>
          </a:xfrm>
          <a:prstGeom prst="bentConnector3">
            <a:avLst>
              <a:gd name="adj1" fmla="val 32512"/>
            </a:avLst>
          </a:prstGeom>
          <a:ln>
            <a:solidFill>
              <a:schemeClr val="accent3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 descr=" 66"/>
          <p:cNvSpPr/>
          <p:nvPr/>
        </p:nvSpPr>
        <p:spPr>
          <a:xfrm>
            <a:off x="3888553" y="3326907"/>
            <a:ext cx="1607119" cy="97784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 descr=" 20"/>
          <p:cNvGrpSpPr/>
          <p:nvPr/>
        </p:nvGrpSpPr>
        <p:grpSpPr>
          <a:xfrm>
            <a:off x="4008803" y="1464236"/>
            <a:ext cx="1226831" cy="1084296"/>
            <a:chOff x="421033" y="2534063"/>
            <a:chExt cx="847725" cy="860212"/>
          </a:xfrm>
        </p:grpSpPr>
        <p:sp>
          <p:nvSpPr>
            <p:cNvPr id="22" name="TextBox 4"/>
            <p:cNvSpPr txBox="1">
              <a:spLocks noChangeArrowheads="1"/>
            </p:cNvSpPr>
            <p:nvPr/>
          </p:nvSpPr>
          <p:spPr bwMode="auto">
            <a:xfrm>
              <a:off x="455889" y="3086499"/>
              <a:ext cx="738188" cy="307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dirty="0" smtClean="0">
                  <a:latin typeface="Arial"/>
                  <a:ea typeface="Verdana" pitchFamily="34" charset="0"/>
                  <a:cs typeface="Arial"/>
                </a:rPr>
                <a:t>Internet</a:t>
              </a:r>
              <a:endParaRPr lang="en-US" sz="900" dirty="0">
                <a:latin typeface="Arial"/>
                <a:ea typeface="Verdana" pitchFamily="34" charset="0"/>
                <a:cs typeface="Arial"/>
              </a:endParaRPr>
            </a:p>
          </p:txBody>
        </p:sp>
        <p:sp>
          <p:nvSpPr>
            <p:cNvPr id="21" name="Freeform 251"/>
            <p:cNvSpPr>
              <a:spLocks/>
            </p:cNvSpPr>
            <p:nvPr/>
          </p:nvSpPr>
          <p:spPr bwMode="auto">
            <a:xfrm>
              <a:off x="421033" y="2534063"/>
              <a:ext cx="847725" cy="523875"/>
            </a:xfrm>
            <a:custGeom>
              <a:avLst/>
              <a:gdLst/>
              <a:ahLst/>
              <a:cxnLst>
                <a:cxn ang="0">
                  <a:pos x="77" y="23"/>
                </a:cxn>
                <a:cxn ang="0">
                  <a:pos x="77" y="23"/>
                </a:cxn>
                <a:cxn ang="0">
                  <a:pos x="55" y="0"/>
                </a:cxn>
                <a:cxn ang="0">
                  <a:pos x="34" y="13"/>
                </a:cxn>
                <a:cxn ang="0">
                  <a:pos x="28" y="11"/>
                </a:cxn>
                <a:cxn ang="0">
                  <a:pos x="16" y="23"/>
                </a:cxn>
                <a:cxn ang="0">
                  <a:pos x="0" y="39"/>
                </a:cxn>
                <a:cxn ang="0">
                  <a:pos x="0" y="40"/>
                </a:cxn>
                <a:cxn ang="0">
                  <a:pos x="18" y="55"/>
                </a:cxn>
                <a:cxn ang="0">
                  <a:pos x="71" y="55"/>
                </a:cxn>
                <a:cxn ang="0">
                  <a:pos x="89" y="40"/>
                </a:cxn>
                <a:cxn ang="0">
                  <a:pos x="89" y="39"/>
                </a:cxn>
                <a:cxn ang="0">
                  <a:pos x="77" y="23"/>
                </a:cxn>
              </a:cxnLst>
              <a:rect l="0" t="0" r="r" b="b"/>
              <a:pathLst>
                <a:path w="89" h="55">
                  <a:moveTo>
                    <a:pt x="77" y="23"/>
                  </a:moveTo>
                  <a:cubicBezTo>
                    <a:pt x="77" y="23"/>
                    <a:pt x="77" y="23"/>
                    <a:pt x="77" y="23"/>
                  </a:cubicBezTo>
                  <a:cubicBezTo>
                    <a:pt x="77" y="10"/>
                    <a:pt x="67" y="0"/>
                    <a:pt x="55" y="0"/>
                  </a:cubicBezTo>
                  <a:cubicBezTo>
                    <a:pt x="46" y="0"/>
                    <a:pt x="38" y="6"/>
                    <a:pt x="34" y="13"/>
                  </a:cubicBezTo>
                  <a:cubicBezTo>
                    <a:pt x="32" y="12"/>
                    <a:pt x="30" y="11"/>
                    <a:pt x="28" y="11"/>
                  </a:cubicBezTo>
                  <a:cubicBezTo>
                    <a:pt x="22" y="11"/>
                    <a:pt x="17" y="16"/>
                    <a:pt x="16" y="23"/>
                  </a:cubicBezTo>
                  <a:cubicBezTo>
                    <a:pt x="7" y="23"/>
                    <a:pt x="0" y="32"/>
                    <a:pt x="0" y="3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8"/>
                    <a:pt x="8" y="55"/>
                    <a:pt x="18" y="55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81" y="55"/>
                    <a:pt x="89" y="48"/>
                    <a:pt x="89" y="40"/>
                  </a:cubicBezTo>
                  <a:cubicBezTo>
                    <a:pt x="89" y="39"/>
                    <a:pt x="89" y="39"/>
                    <a:pt x="89" y="39"/>
                  </a:cubicBezTo>
                  <a:cubicBezTo>
                    <a:pt x="89" y="33"/>
                    <a:pt x="84" y="25"/>
                    <a:pt x="77" y="23"/>
                  </a:cubicBezTo>
                  <a:close/>
                </a:path>
              </a:pathLst>
            </a:custGeom>
            <a:solidFill>
              <a:srgbClr val="C5C7C9"/>
            </a:solidFill>
            <a:ln w="9525">
              <a:solidFill>
                <a:srgbClr val="64636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sp>
        <p:nvSpPr>
          <p:cNvPr id="80" name="Can 79" descr=" 80"/>
          <p:cNvSpPr/>
          <p:nvPr/>
        </p:nvSpPr>
        <p:spPr>
          <a:xfrm>
            <a:off x="6975766" y="1390615"/>
            <a:ext cx="539453" cy="71747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 descr=" 82"/>
          <p:cNvSpPr/>
          <p:nvPr/>
        </p:nvSpPr>
        <p:spPr>
          <a:xfrm>
            <a:off x="6911728" y="1299140"/>
            <a:ext cx="656614" cy="8120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an 80" descr=" 81"/>
          <p:cNvSpPr/>
          <p:nvPr/>
        </p:nvSpPr>
        <p:spPr>
          <a:xfrm>
            <a:off x="6972655" y="1396150"/>
            <a:ext cx="539453" cy="717472"/>
          </a:xfrm>
          <a:prstGeom prst="can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 descr=" 12"/>
          <p:cNvGrpSpPr/>
          <p:nvPr/>
        </p:nvGrpSpPr>
        <p:grpSpPr>
          <a:xfrm>
            <a:off x="1402736" y="1084411"/>
            <a:ext cx="1996220" cy="1480894"/>
            <a:chOff x="6743700" y="760413"/>
            <a:chExt cx="1752600" cy="1733550"/>
          </a:xfrm>
          <a:noFill/>
        </p:grpSpPr>
        <p:grpSp>
          <p:nvGrpSpPr>
            <p:cNvPr id="13" name="Group 21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  <a:grpFill/>
          </p:grpSpPr>
          <p:sp>
            <p:nvSpPr>
              <p:cNvPr id="15" name="Rounded Rectangle 14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grp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grp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14" name="TextBox 34"/>
            <p:cNvSpPr txBox="1">
              <a:spLocks noChangeArrowheads="1"/>
            </p:cNvSpPr>
            <p:nvPr/>
          </p:nvSpPr>
          <p:spPr bwMode="auto">
            <a:xfrm>
              <a:off x="6842125" y="1814156"/>
              <a:ext cx="1555750" cy="27021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900" b="1" dirty="0">
                <a:solidFill>
                  <a:srgbClr val="6F2927"/>
                </a:solidFill>
                <a:latin typeface="Arial"/>
                <a:ea typeface="Verdana" pitchFamily="34" charset="0"/>
                <a:cs typeface="Arial"/>
              </a:endParaRPr>
            </a:p>
          </p:txBody>
        </p:sp>
      </p:grpSp>
      <p:grpSp>
        <p:nvGrpSpPr>
          <p:cNvPr id="43" name="Group 42" descr=" 43"/>
          <p:cNvGrpSpPr/>
          <p:nvPr/>
        </p:nvGrpSpPr>
        <p:grpSpPr>
          <a:xfrm>
            <a:off x="6005618" y="1079457"/>
            <a:ext cx="1996220" cy="1480894"/>
            <a:chOff x="6743700" y="760413"/>
            <a:chExt cx="1752600" cy="1733550"/>
          </a:xfrm>
          <a:noFill/>
        </p:grpSpPr>
        <p:grpSp>
          <p:nvGrpSpPr>
            <p:cNvPr id="44" name="Group 21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  <a:grpFill/>
          </p:grpSpPr>
          <p:sp>
            <p:nvSpPr>
              <p:cNvPr id="46" name="Rounded Rectangle 45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grp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grp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45" name="TextBox 34"/>
            <p:cNvSpPr txBox="1">
              <a:spLocks noChangeArrowheads="1"/>
            </p:cNvSpPr>
            <p:nvPr/>
          </p:nvSpPr>
          <p:spPr bwMode="auto">
            <a:xfrm>
              <a:off x="6842125" y="1814156"/>
              <a:ext cx="1555750" cy="27021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900" b="1" dirty="0">
                <a:solidFill>
                  <a:srgbClr val="6F2927"/>
                </a:solidFill>
                <a:latin typeface="Arial"/>
                <a:ea typeface="Verdana" pitchFamily="34" charset="0"/>
                <a:cs typeface="Arial"/>
              </a:endParaRPr>
            </a:p>
          </p:txBody>
        </p:sp>
      </p:grpSp>
      <p:sp>
        <p:nvSpPr>
          <p:cNvPr id="69" name="TextBox 68" descr=" 69"/>
          <p:cNvSpPr txBox="1"/>
          <p:nvPr/>
        </p:nvSpPr>
        <p:spPr>
          <a:xfrm>
            <a:off x="5330670" y="1632789"/>
            <a:ext cx="65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VPN</a:t>
            </a:r>
            <a:endParaRPr lang="en-US" b="1" dirty="0"/>
          </a:p>
        </p:txBody>
      </p:sp>
      <p:sp>
        <p:nvSpPr>
          <p:cNvPr id="92" name="Content Placeholder 2" descr=" 92"/>
          <p:cNvSpPr>
            <a:spLocks noGrp="1"/>
          </p:cNvSpPr>
          <p:nvPr>
            <p:ph idx="1"/>
          </p:nvPr>
        </p:nvSpPr>
        <p:spPr>
          <a:xfrm>
            <a:off x="340592" y="3179186"/>
            <a:ext cx="3547255" cy="1384072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Char char=" "/>
            </a:pPr>
            <a:r>
              <a:rPr lang="en-US" sz="2000" smtClean="0"/>
              <a:t>                            </a:t>
            </a:r>
            <a:endParaRPr lang="en-US" sz="2000" dirty="0" smtClean="0"/>
          </a:p>
          <a:p>
            <a:endParaRPr lang="en-US" sz="2000" dirty="0" smtClean="0"/>
          </a:p>
          <a:p>
            <a:pPr marL="342900" indent="-342900">
              <a:buChar char=" "/>
            </a:pPr>
            <a:r>
              <a:rPr lang="en-US" sz="2000" smtClean="0"/>
              <a:t>                                      </a:t>
            </a:r>
            <a:endParaRPr lang="en-US" sz="2000" dirty="0" smtClean="0"/>
          </a:p>
          <a:p>
            <a:endParaRPr lang="en-US" sz="2000" dirty="0" smtClean="0"/>
          </a:p>
          <a:p>
            <a:pPr marL="342900" indent="-342900">
              <a:buChar char=" "/>
            </a:pPr>
            <a:r>
              <a:rPr lang="en-US" sz="2000" smtClean="0"/>
              <a:t>                                    </a:t>
            </a:r>
            <a:endParaRPr lang="en-US" sz="2000" dirty="0" smtClean="0"/>
          </a:p>
        </p:txBody>
      </p:sp>
      <p:sp>
        <p:nvSpPr>
          <p:cNvPr id="93" name="Content Placeholder 2" descr=" 93"/>
          <p:cNvSpPr txBox="1">
            <a:spLocks/>
          </p:cNvSpPr>
          <p:nvPr/>
        </p:nvSpPr>
        <p:spPr>
          <a:xfrm>
            <a:off x="5596746" y="3176082"/>
            <a:ext cx="3120672" cy="1384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b="0" i="0" kern="1200">
                <a:solidFill>
                  <a:srgbClr val="595A5D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rgbClr val="595A5D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595A5D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rgbClr val="595A5D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rgbClr val="595A5D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har char=" "/>
            </a:pPr>
            <a:r>
              <a:rPr lang="en-US" sz="1400" smtClean="0"/>
              <a:t>                               </a:t>
            </a:r>
            <a:br>
              <a:rPr lang="en-US" sz="1400" smtClean="0"/>
            </a:br>
            <a:r>
              <a:rPr lang="en-US" sz="1400" smtClean="0"/>
              <a:t>                                    </a:t>
            </a:r>
            <a:endParaRPr lang="en-US" sz="1400" dirty="0" smtClean="0"/>
          </a:p>
          <a:p>
            <a:pPr>
              <a:buChar char=" "/>
            </a:pPr>
            <a:r>
              <a:rPr lang="en-US" sz="1400" smtClean="0"/>
              <a:t>                                 </a:t>
            </a:r>
            <a:br>
              <a:rPr lang="en-US" sz="1400" smtClean="0"/>
            </a:br>
            <a:r>
              <a:rPr lang="en-US" sz="1400" smtClean="0"/>
              <a:t>            </a:t>
            </a:r>
            <a:endParaRPr lang="en-US" sz="1400" dirty="0"/>
          </a:p>
          <a:p>
            <a:pPr>
              <a:buChar char=" "/>
            </a:pPr>
            <a:r>
              <a:rPr lang="en-US" sz="1400" smtClean="0"/>
              <a:t>                                       </a:t>
            </a:r>
            <a:br>
              <a:rPr lang="en-US" sz="1400" smtClean="0"/>
            </a:br>
            <a:r>
              <a:rPr lang="en-US" sz="1400" smtClean="0"/>
              <a:t>                   </a:t>
            </a:r>
            <a:endParaRPr lang="en-US" sz="1400" dirty="0"/>
          </a:p>
        </p:txBody>
      </p:sp>
      <p:sp>
        <p:nvSpPr>
          <p:cNvPr id="94" name="Title 1" descr=" 94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Keep your apps running during the migration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627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 descr=" 84"/>
          <p:cNvSpPr/>
          <p:nvPr/>
        </p:nvSpPr>
        <p:spPr>
          <a:xfrm>
            <a:off x="3395386" y="1606871"/>
            <a:ext cx="2609178" cy="3887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34" descr=" 9"/>
          <p:cNvSpPr txBox="1">
            <a:spLocks noChangeArrowheads="1"/>
          </p:cNvSpPr>
          <p:nvPr/>
        </p:nvSpPr>
        <p:spPr bwMode="auto">
          <a:xfrm>
            <a:off x="1514843" y="1568727"/>
            <a:ext cx="8677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rgbClr val="6F2927"/>
                </a:solidFill>
                <a:latin typeface="Arial"/>
                <a:ea typeface="Verdana" pitchFamily="34" charset="0"/>
                <a:cs typeface="Arial"/>
              </a:rPr>
              <a:t>Customer</a:t>
            </a:r>
          </a:p>
          <a:p>
            <a:r>
              <a:rPr lang="en-US" sz="1000" b="1" dirty="0" smtClean="0">
                <a:solidFill>
                  <a:srgbClr val="6F2927"/>
                </a:solidFill>
                <a:latin typeface="Arial"/>
                <a:ea typeface="Verdana" pitchFamily="34" charset="0"/>
                <a:cs typeface="Arial"/>
              </a:rPr>
              <a:t>Premises</a:t>
            </a:r>
            <a:endParaRPr lang="en-US" sz="1000" b="1" dirty="0">
              <a:solidFill>
                <a:srgbClr val="6F2927"/>
              </a:solidFill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19" name="Can 18" descr=" 19"/>
          <p:cNvSpPr/>
          <p:nvPr/>
        </p:nvSpPr>
        <p:spPr>
          <a:xfrm>
            <a:off x="2382581" y="1393719"/>
            <a:ext cx="539453" cy="71747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 descr=" 23"/>
          <p:cNvGrpSpPr/>
          <p:nvPr/>
        </p:nvGrpSpPr>
        <p:grpSpPr>
          <a:xfrm>
            <a:off x="4062704" y="3328655"/>
            <a:ext cx="1268265" cy="780902"/>
            <a:chOff x="6553695" y="1633152"/>
            <a:chExt cx="1820647" cy="1112112"/>
          </a:xfrm>
        </p:grpSpPr>
        <p:grpSp>
          <p:nvGrpSpPr>
            <p:cNvPr id="35" name="Group 34"/>
            <p:cNvGrpSpPr/>
            <p:nvPr/>
          </p:nvGrpSpPr>
          <p:grpSpPr>
            <a:xfrm>
              <a:off x="6556563" y="1640894"/>
              <a:ext cx="828674" cy="723900"/>
              <a:chOff x="2965450" y="6800850"/>
              <a:chExt cx="828675" cy="723900"/>
            </a:xfrm>
          </p:grpSpPr>
          <p:sp>
            <p:nvSpPr>
              <p:cNvPr id="36" name="Oval 99"/>
              <p:cNvSpPr>
                <a:spLocks noChangeArrowheads="1"/>
              </p:cNvSpPr>
              <p:nvPr/>
            </p:nvSpPr>
            <p:spPr bwMode="auto">
              <a:xfrm>
                <a:off x="3479800" y="6800850"/>
                <a:ext cx="228600" cy="228600"/>
              </a:xfrm>
              <a:prstGeom prst="ellipse">
                <a:avLst/>
              </a:prstGeom>
              <a:solidFill>
                <a:srgbClr val="C5C7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37" name="Freeform 100"/>
              <p:cNvSpPr>
                <a:spLocks/>
              </p:cNvSpPr>
              <p:nvPr/>
            </p:nvSpPr>
            <p:spPr bwMode="auto">
              <a:xfrm>
                <a:off x="3394075" y="7086600"/>
                <a:ext cx="400050" cy="276225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14" y="0"/>
                  </a:cxn>
                  <a:cxn ang="0">
                    <a:pos x="13" y="0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6" y="15"/>
                  </a:cxn>
                  <a:cxn ang="0">
                    <a:pos x="22" y="29"/>
                  </a:cxn>
                  <a:cxn ang="0">
                    <a:pos x="33" y="29"/>
                  </a:cxn>
                  <a:cxn ang="0">
                    <a:pos x="33" y="18"/>
                  </a:cxn>
                  <a:cxn ang="0">
                    <a:pos x="35" y="18"/>
                  </a:cxn>
                  <a:cxn ang="0">
                    <a:pos x="35" y="29"/>
                  </a:cxn>
                  <a:cxn ang="0">
                    <a:pos x="42" y="29"/>
                  </a:cxn>
                  <a:cxn ang="0">
                    <a:pos x="42" y="13"/>
                  </a:cxn>
                  <a:cxn ang="0">
                    <a:pos x="29" y="0"/>
                  </a:cxn>
                </a:cxnLst>
                <a:rect l="0" t="0" r="r" b="b"/>
                <a:pathLst>
                  <a:path w="42" h="29">
                    <a:moveTo>
                      <a:pt x="29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7"/>
                      <a:pt x="7" y="13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15" y="15"/>
                      <a:pt x="22" y="21"/>
                      <a:pt x="22" y="29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2" y="5"/>
                      <a:pt x="37" y="0"/>
                      <a:pt x="29" y="0"/>
                    </a:cubicBezTo>
                    <a:close/>
                  </a:path>
                </a:pathLst>
              </a:custGeom>
              <a:solidFill>
                <a:srgbClr val="C5C7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38" name="Oval 101"/>
              <p:cNvSpPr>
                <a:spLocks noChangeArrowheads="1"/>
              </p:cNvSpPr>
              <p:nvPr/>
            </p:nvSpPr>
            <p:spPr bwMode="auto">
              <a:xfrm>
                <a:off x="3051175" y="6800850"/>
                <a:ext cx="228600" cy="228600"/>
              </a:xfrm>
              <a:prstGeom prst="ellipse">
                <a:avLst/>
              </a:prstGeom>
              <a:solidFill>
                <a:srgbClr val="C5C7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39" name="Freeform 102"/>
              <p:cNvSpPr>
                <a:spLocks/>
              </p:cNvSpPr>
              <p:nvPr/>
            </p:nvSpPr>
            <p:spPr bwMode="auto">
              <a:xfrm>
                <a:off x="2965450" y="7086600"/>
                <a:ext cx="400050" cy="276225"/>
              </a:xfrm>
              <a:custGeom>
                <a:avLst/>
                <a:gdLst/>
                <a:ahLst/>
                <a:cxnLst>
                  <a:cxn ang="0">
                    <a:pos x="20" y="29"/>
                  </a:cxn>
                  <a:cxn ang="0">
                    <a:pos x="36" y="15"/>
                  </a:cxn>
                  <a:cxn ang="0">
                    <a:pos x="42" y="15"/>
                  </a:cxn>
                  <a:cxn ang="0">
                    <a:pos x="42" y="14"/>
                  </a:cxn>
                  <a:cxn ang="0">
                    <a:pos x="29" y="0"/>
                  </a:cxn>
                  <a:cxn ang="0">
                    <a:pos x="29" y="0"/>
                  </a:cxn>
                  <a:cxn ang="0">
                    <a:pos x="14" y="0"/>
                  </a:cxn>
                  <a:cxn ang="0">
                    <a:pos x="0" y="13"/>
                  </a:cxn>
                  <a:cxn ang="0">
                    <a:pos x="0" y="29"/>
                  </a:cxn>
                  <a:cxn ang="0">
                    <a:pos x="7" y="29"/>
                  </a:cxn>
                  <a:cxn ang="0">
                    <a:pos x="7" y="18"/>
                  </a:cxn>
                  <a:cxn ang="0">
                    <a:pos x="9" y="18"/>
                  </a:cxn>
                  <a:cxn ang="0">
                    <a:pos x="9" y="29"/>
                  </a:cxn>
                  <a:cxn ang="0">
                    <a:pos x="20" y="29"/>
                  </a:cxn>
                </a:cxnLst>
                <a:rect l="0" t="0" r="r" b="b"/>
                <a:pathLst>
                  <a:path w="42" h="29">
                    <a:moveTo>
                      <a:pt x="20" y="29"/>
                    </a:moveTo>
                    <a:cubicBezTo>
                      <a:pt x="21" y="21"/>
                      <a:pt x="27" y="15"/>
                      <a:pt x="36" y="15"/>
                    </a:cubicBezTo>
                    <a:cubicBezTo>
                      <a:pt x="42" y="15"/>
                      <a:pt x="42" y="15"/>
                      <a:pt x="42" y="15"/>
                    </a:cubicBezTo>
                    <a:cubicBezTo>
                      <a:pt x="42" y="14"/>
                      <a:pt x="42" y="14"/>
                      <a:pt x="42" y="14"/>
                    </a:cubicBezTo>
                    <a:cubicBezTo>
                      <a:pt x="35" y="13"/>
                      <a:pt x="30" y="7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5"/>
                      <a:pt x="0" y="13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29"/>
                      <a:pt x="9" y="29"/>
                      <a:pt x="9" y="29"/>
                    </a:cubicBezTo>
                    <a:lnTo>
                      <a:pt x="20" y="29"/>
                    </a:lnTo>
                    <a:close/>
                  </a:path>
                </a:pathLst>
              </a:custGeom>
              <a:solidFill>
                <a:srgbClr val="C5C7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40" name="Oval 103"/>
              <p:cNvSpPr>
                <a:spLocks noChangeArrowheads="1"/>
              </p:cNvSpPr>
              <p:nvPr/>
            </p:nvSpPr>
            <p:spPr bwMode="auto">
              <a:xfrm>
                <a:off x="3270250" y="6962775"/>
                <a:ext cx="219075" cy="228600"/>
              </a:xfrm>
              <a:prstGeom prst="ellipse">
                <a:avLst/>
              </a:prstGeom>
              <a:solidFill>
                <a:srgbClr val="C5C7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41" name="Freeform 104"/>
              <p:cNvSpPr>
                <a:spLocks/>
              </p:cNvSpPr>
              <p:nvPr/>
            </p:nvSpPr>
            <p:spPr bwMode="auto">
              <a:xfrm>
                <a:off x="3175000" y="7258050"/>
                <a:ext cx="409575" cy="266700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14" y="0"/>
                  </a:cxn>
                  <a:cxn ang="0">
                    <a:pos x="0" y="12"/>
                  </a:cxn>
                  <a:cxn ang="0">
                    <a:pos x="0" y="28"/>
                  </a:cxn>
                  <a:cxn ang="0">
                    <a:pos x="8" y="28"/>
                  </a:cxn>
                  <a:cxn ang="0">
                    <a:pos x="8" y="17"/>
                  </a:cxn>
                  <a:cxn ang="0">
                    <a:pos x="10" y="17"/>
                  </a:cxn>
                  <a:cxn ang="0">
                    <a:pos x="10" y="28"/>
                  </a:cxn>
                  <a:cxn ang="0">
                    <a:pos x="34" y="28"/>
                  </a:cxn>
                  <a:cxn ang="0">
                    <a:pos x="34" y="17"/>
                  </a:cxn>
                  <a:cxn ang="0">
                    <a:pos x="36" y="17"/>
                  </a:cxn>
                  <a:cxn ang="0">
                    <a:pos x="36" y="28"/>
                  </a:cxn>
                  <a:cxn ang="0">
                    <a:pos x="43" y="28"/>
                  </a:cxn>
                  <a:cxn ang="0">
                    <a:pos x="43" y="12"/>
                  </a:cxn>
                  <a:cxn ang="0">
                    <a:pos x="29" y="0"/>
                  </a:cxn>
                </a:cxnLst>
                <a:rect l="0" t="0" r="r" b="b"/>
                <a:pathLst>
                  <a:path w="43" h="28">
                    <a:moveTo>
                      <a:pt x="29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6" y="17"/>
                      <a:pt x="36" y="17"/>
                      <a:pt x="36" y="17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43" y="28"/>
                      <a:pt x="43" y="28"/>
                      <a:pt x="43" y="28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5"/>
                      <a:pt x="37" y="0"/>
                      <a:pt x="29" y="0"/>
                    </a:cubicBezTo>
                    <a:close/>
                  </a:path>
                </a:pathLst>
              </a:custGeom>
              <a:solidFill>
                <a:srgbClr val="C5C7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6553695" y="1633152"/>
              <a:ext cx="1820647" cy="1112112"/>
              <a:chOff x="1030501" y="4061208"/>
              <a:chExt cx="1820647" cy="1112112"/>
            </a:xfrm>
          </p:grpSpPr>
          <p:sp>
            <p:nvSpPr>
              <p:cNvPr id="26" name="TextBox 5"/>
              <p:cNvSpPr txBox="1">
                <a:spLocks noChangeArrowheads="1"/>
              </p:cNvSpPr>
              <p:nvPr/>
            </p:nvSpPr>
            <p:spPr bwMode="auto">
              <a:xfrm>
                <a:off x="1030501" y="4870420"/>
                <a:ext cx="1820647" cy="302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00" b="1" dirty="0" smtClean="0">
                    <a:latin typeface="Arial"/>
                    <a:ea typeface="Verdana" pitchFamily="34" charset="0"/>
                    <a:cs typeface="Arial"/>
                  </a:rPr>
                  <a:t>Application Users</a:t>
                </a:r>
                <a:endParaRPr lang="en-US" sz="1000" b="1" dirty="0">
                  <a:latin typeface="Arial"/>
                  <a:ea typeface="Verdana" pitchFamily="34" charset="0"/>
                  <a:cs typeface="Arial"/>
                </a:endParaRPr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1972778" y="4061208"/>
                <a:ext cx="828675" cy="723900"/>
                <a:chOff x="2965450" y="6800850"/>
                <a:chExt cx="828675" cy="723900"/>
              </a:xfrm>
            </p:grpSpPr>
            <p:sp>
              <p:nvSpPr>
                <p:cNvPr id="28" name="Oval 99"/>
                <p:cNvSpPr>
                  <a:spLocks noChangeArrowheads="1"/>
                </p:cNvSpPr>
                <p:nvPr/>
              </p:nvSpPr>
              <p:spPr bwMode="auto">
                <a:xfrm>
                  <a:off x="3479800" y="6800850"/>
                  <a:ext cx="228600" cy="228600"/>
                </a:xfrm>
                <a:prstGeom prst="ellipse">
                  <a:avLst/>
                </a:prstGeom>
                <a:solidFill>
                  <a:srgbClr val="C5C7C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29" name="Freeform 100"/>
                <p:cNvSpPr>
                  <a:spLocks/>
                </p:cNvSpPr>
                <p:nvPr/>
              </p:nvSpPr>
              <p:spPr bwMode="auto">
                <a:xfrm>
                  <a:off x="3394075" y="7086600"/>
                  <a:ext cx="400050" cy="276225"/>
                </a:xfrm>
                <a:custGeom>
                  <a:avLst/>
                  <a:gdLst/>
                  <a:ahLst/>
                  <a:cxnLst>
                    <a:cxn ang="0">
                      <a:pos x="29" y="0"/>
                    </a:cxn>
                    <a:cxn ang="0">
                      <a:pos x="14" y="0"/>
                    </a:cxn>
                    <a:cxn ang="0">
                      <a:pos x="13" y="0"/>
                    </a:cxn>
                    <a:cxn ang="0">
                      <a:pos x="0" y="14"/>
                    </a:cxn>
                    <a:cxn ang="0">
                      <a:pos x="0" y="15"/>
                    </a:cxn>
                    <a:cxn ang="0">
                      <a:pos x="6" y="15"/>
                    </a:cxn>
                    <a:cxn ang="0">
                      <a:pos x="22" y="29"/>
                    </a:cxn>
                    <a:cxn ang="0">
                      <a:pos x="33" y="29"/>
                    </a:cxn>
                    <a:cxn ang="0">
                      <a:pos x="33" y="18"/>
                    </a:cxn>
                    <a:cxn ang="0">
                      <a:pos x="35" y="18"/>
                    </a:cxn>
                    <a:cxn ang="0">
                      <a:pos x="35" y="29"/>
                    </a:cxn>
                    <a:cxn ang="0">
                      <a:pos x="42" y="29"/>
                    </a:cxn>
                    <a:cxn ang="0">
                      <a:pos x="42" y="13"/>
                    </a:cxn>
                    <a:cxn ang="0">
                      <a:pos x="29" y="0"/>
                    </a:cxn>
                  </a:cxnLst>
                  <a:rect l="0" t="0" r="r" b="b"/>
                  <a:pathLst>
                    <a:path w="42" h="29">
                      <a:moveTo>
                        <a:pt x="29" y="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2" y="7"/>
                        <a:pt x="7" y="13"/>
                        <a:pt x="0" y="14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6" y="15"/>
                        <a:pt x="6" y="15"/>
                        <a:pt x="6" y="15"/>
                      </a:cubicBezTo>
                      <a:cubicBezTo>
                        <a:pt x="15" y="15"/>
                        <a:pt x="22" y="21"/>
                        <a:pt x="22" y="29"/>
                      </a:cubicBezTo>
                      <a:cubicBezTo>
                        <a:pt x="33" y="29"/>
                        <a:pt x="33" y="29"/>
                        <a:pt x="33" y="29"/>
                      </a:cubicBezTo>
                      <a:cubicBezTo>
                        <a:pt x="33" y="18"/>
                        <a:pt x="33" y="18"/>
                        <a:pt x="33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29"/>
                        <a:pt x="35" y="29"/>
                        <a:pt x="35" y="29"/>
                      </a:cubicBezTo>
                      <a:cubicBezTo>
                        <a:pt x="42" y="29"/>
                        <a:pt x="42" y="29"/>
                        <a:pt x="42" y="29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42" y="5"/>
                        <a:pt x="37" y="0"/>
                        <a:pt x="29" y="0"/>
                      </a:cubicBezTo>
                      <a:close/>
                    </a:path>
                  </a:pathLst>
                </a:custGeom>
                <a:solidFill>
                  <a:srgbClr val="C5C7C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30" name="Oval 101"/>
                <p:cNvSpPr>
                  <a:spLocks noChangeArrowheads="1"/>
                </p:cNvSpPr>
                <p:nvPr/>
              </p:nvSpPr>
              <p:spPr bwMode="auto">
                <a:xfrm>
                  <a:off x="3051175" y="6800850"/>
                  <a:ext cx="228600" cy="228600"/>
                </a:xfrm>
                <a:prstGeom prst="ellipse">
                  <a:avLst/>
                </a:prstGeom>
                <a:solidFill>
                  <a:srgbClr val="C5C7C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31" name="Freeform 102"/>
                <p:cNvSpPr>
                  <a:spLocks/>
                </p:cNvSpPr>
                <p:nvPr/>
              </p:nvSpPr>
              <p:spPr bwMode="auto">
                <a:xfrm>
                  <a:off x="2965450" y="7086600"/>
                  <a:ext cx="400050" cy="276225"/>
                </a:xfrm>
                <a:custGeom>
                  <a:avLst/>
                  <a:gdLst/>
                  <a:ahLst/>
                  <a:cxnLst>
                    <a:cxn ang="0">
                      <a:pos x="20" y="29"/>
                    </a:cxn>
                    <a:cxn ang="0">
                      <a:pos x="36" y="15"/>
                    </a:cxn>
                    <a:cxn ang="0">
                      <a:pos x="42" y="15"/>
                    </a:cxn>
                    <a:cxn ang="0">
                      <a:pos x="42" y="14"/>
                    </a:cxn>
                    <a:cxn ang="0">
                      <a:pos x="29" y="0"/>
                    </a:cxn>
                    <a:cxn ang="0">
                      <a:pos x="29" y="0"/>
                    </a:cxn>
                    <a:cxn ang="0">
                      <a:pos x="14" y="0"/>
                    </a:cxn>
                    <a:cxn ang="0">
                      <a:pos x="0" y="13"/>
                    </a:cxn>
                    <a:cxn ang="0">
                      <a:pos x="0" y="29"/>
                    </a:cxn>
                    <a:cxn ang="0">
                      <a:pos x="7" y="29"/>
                    </a:cxn>
                    <a:cxn ang="0">
                      <a:pos x="7" y="18"/>
                    </a:cxn>
                    <a:cxn ang="0">
                      <a:pos x="9" y="18"/>
                    </a:cxn>
                    <a:cxn ang="0">
                      <a:pos x="9" y="29"/>
                    </a:cxn>
                    <a:cxn ang="0">
                      <a:pos x="20" y="29"/>
                    </a:cxn>
                  </a:cxnLst>
                  <a:rect l="0" t="0" r="r" b="b"/>
                  <a:pathLst>
                    <a:path w="42" h="29">
                      <a:moveTo>
                        <a:pt x="20" y="29"/>
                      </a:moveTo>
                      <a:cubicBezTo>
                        <a:pt x="21" y="21"/>
                        <a:pt x="27" y="15"/>
                        <a:pt x="36" y="15"/>
                      </a:cubicBezTo>
                      <a:cubicBezTo>
                        <a:pt x="42" y="15"/>
                        <a:pt x="42" y="15"/>
                        <a:pt x="42" y="15"/>
                      </a:cubicBezTo>
                      <a:cubicBezTo>
                        <a:pt x="42" y="14"/>
                        <a:pt x="42" y="14"/>
                        <a:pt x="42" y="14"/>
                      </a:cubicBezTo>
                      <a:cubicBezTo>
                        <a:pt x="35" y="13"/>
                        <a:pt x="30" y="7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6" y="0"/>
                        <a:pt x="0" y="5"/>
                        <a:pt x="0" y="13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7" y="29"/>
                        <a:pt x="7" y="29"/>
                        <a:pt x="7" y="29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9" y="18"/>
                        <a:pt x="9" y="18"/>
                        <a:pt x="9" y="18"/>
                      </a:cubicBezTo>
                      <a:cubicBezTo>
                        <a:pt x="9" y="29"/>
                        <a:pt x="9" y="29"/>
                        <a:pt x="9" y="29"/>
                      </a:cubicBezTo>
                      <a:lnTo>
                        <a:pt x="20" y="29"/>
                      </a:lnTo>
                      <a:close/>
                    </a:path>
                  </a:pathLst>
                </a:custGeom>
                <a:solidFill>
                  <a:srgbClr val="C5C7C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32" name="Oval 103"/>
                <p:cNvSpPr>
                  <a:spLocks noChangeArrowheads="1"/>
                </p:cNvSpPr>
                <p:nvPr/>
              </p:nvSpPr>
              <p:spPr bwMode="auto">
                <a:xfrm>
                  <a:off x="3270250" y="6962775"/>
                  <a:ext cx="219075" cy="228600"/>
                </a:xfrm>
                <a:prstGeom prst="ellipse">
                  <a:avLst/>
                </a:prstGeom>
                <a:solidFill>
                  <a:srgbClr val="C5C7C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33" name="Freeform 104"/>
                <p:cNvSpPr>
                  <a:spLocks/>
                </p:cNvSpPr>
                <p:nvPr/>
              </p:nvSpPr>
              <p:spPr bwMode="auto">
                <a:xfrm>
                  <a:off x="3175000" y="7258050"/>
                  <a:ext cx="409575" cy="266700"/>
                </a:xfrm>
                <a:custGeom>
                  <a:avLst/>
                  <a:gdLst/>
                  <a:ahLst/>
                  <a:cxnLst>
                    <a:cxn ang="0">
                      <a:pos x="29" y="0"/>
                    </a:cxn>
                    <a:cxn ang="0">
                      <a:pos x="14" y="0"/>
                    </a:cxn>
                    <a:cxn ang="0">
                      <a:pos x="0" y="12"/>
                    </a:cxn>
                    <a:cxn ang="0">
                      <a:pos x="0" y="28"/>
                    </a:cxn>
                    <a:cxn ang="0">
                      <a:pos x="8" y="28"/>
                    </a:cxn>
                    <a:cxn ang="0">
                      <a:pos x="8" y="17"/>
                    </a:cxn>
                    <a:cxn ang="0">
                      <a:pos x="10" y="17"/>
                    </a:cxn>
                    <a:cxn ang="0">
                      <a:pos x="10" y="28"/>
                    </a:cxn>
                    <a:cxn ang="0">
                      <a:pos x="34" y="28"/>
                    </a:cxn>
                    <a:cxn ang="0">
                      <a:pos x="34" y="17"/>
                    </a:cxn>
                    <a:cxn ang="0">
                      <a:pos x="36" y="17"/>
                    </a:cxn>
                    <a:cxn ang="0">
                      <a:pos x="36" y="28"/>
                    </a:cxn>
                    <a:cxn ang="0">
                      <a:pos x="43" y="28"/>
                    </a:cxn>
                    <a:cxn ang="0">
                      <a:pos x="43" y="12"/>
                    </a:cxn>
                    <a:cxn ang="0">
                      <a:pos x="29" y="0"/>
                    </a:cxn>
                  </a:cxnLst>
                  <a:rect l="0" t="0" r="r" b="b"/>
                  <a:pathLst>
                    <a:path w="43" h="28">
                      <a:moveTo>
                        <a:pt x="29" y="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6" y="0"/>
                        <a:pt x="0" y="5"/>
                        <a:pt x="0" y="12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8" y="28"/>
                        <a:pt x="8" y="28"/>
                        <a:pt x="8" y="28"/>
                      </a:cubicBezTo>
                      <a:cubicBezTo>
                        <a:pt x="8" y="17"/>
                        <a:pt x="8" y="17"/>
                        <a:pt x="8" y="17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0" y="28"/>
                        <a:pt x="10" y="28"/>
                        <a:pt x="10" y="28"/>
                      </a:cubicBezTo>
                      <a:cubicBezTo>
                        <a:pt x="34" y="28"/>
                        <a:pt x="34" y="28"/>
                        <a:pt x="34" y="28"/>
                      </a:cubicBezTo>
                      <a:cubicBezTo>
                        <a:pt x="34" y="17"/>
                        <a:pt x="34" y="17"/>
                        <a:pt x="34" y="17"/>
                      </a:cubicBezTo>
                      <a:cubicBezTo>
                        <a:pt x="36" y="17"/>
                        <a:pt x="36" y="17"/>
                        <a:pt x="36" y="17"/>
                      </a:cubicBezTo>
                      <a:cubicBezTo>
                        <a:pt x="36" y="28"/>
                        <a:pt x="36" y="28"/>
                        <a:pt x="36" y="28"/>
                      </a:cubicBezTo>
                      <a:cubicBezTo>
                        <a:pt x="43" y="28"/>
                        <a:pt x="43" y="28"/>
                        <a:pt x="43" y="28"/>
                      </a:cubicBezTo>
                      <a:cubicBezTo>
                        <a:pt x="43" y="12"/>
                        <a:pt x="43" y="12"/>
                        <a:pt x="43" y="12"/>
                      </a:cubicBezTo>
                      <a:cubicBezTo>
                        <a:pt x="43" y="5"/>
                        <a:pt x="37" y="0"/>
                        <a:pt x="29" y="0"/>
                      </a:cubicBezTo>
                      <a:close/>
                    </a:path>
                  </a:pathLst>
                </a:custGeom>
                <a:solidFill>
                  <a:srgbClr val="C5C7C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</p:grpSp>
        </p:grpSp>
      </p:grpSp>
      <p:sp>
        <p:nvSpPr>
          <p:cNvPr id="42" name="TextBox 34" descr=" 42"/>
          <p:cNvSpPr txBox="1">
            <a:spLocks noChangeArrowheads="1"/>
          </p:cNvSpPr>
          <p:nvPr/>
        </p:nvSpPr>
        <p:spPr bwMode="auto">
          <a:xfrm>
            <a:off x="7545430" y="1517409"/>
            <a:ext cx="45640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6F2927"/>
                </a:solidFill>
                <a:latin typeface="Arial"/>
                <a:ea typeface="Verdana" pitchFamily="34" charset="0"/>
                <a:cs typeface="Arial"/>
              </a:rPr>
              <a:t>EC2</a:t>
            </a:r>
          </a:p>
          <a:p>
            <a:pPr algn="ctr"/>
            <a:r>
              <a:rPr lang="en-US" sz="1000" b="1" dirty="0" smtClean="0">
                <a:solidFill>
                  <a:srgbClr val="6F2927"/>
                </a:solidFill>
                <a:latin typeface="Arial"/>
                <a:ea typeface="Verdana" pitchFamily="34" charset="0"/>
                <a:cs typeface="Arial"/>
              </a:rPr>
              <a:t>or</a:t>
            </a:r>
          </a:p>
          <a:p>
            <a:pPr algn="ctr"/>
            <a:r>
              <a:rPr lang="en-US" sz="1000" b="1" dirty="0" smtClean="0">
                <a:solidFill>
                  <a:srgbClr val="6F2927"/>
                </a:solidFill>
                <a:latin typeface="Arial"/>
                <a:ea typeface="Verdana" pitchFamily="34" charset="0"/>
                <a:cs typeface="Arial"/>
              </a:rPr>
              <a:t>RDS</a:t>
            </a:r>
            <a:endParaRPr lang="en-US" sz="1000" b="1" dirty="0">
              <a:solidFill>
                <a:srgbClr val="6F2927"/>
              </a:solidFill>
              <a:latin typeface="Arial"/>
              <a:ea typeface="Verdana" pitchFamily="34" charset="0"/>
              <a:cs typeface="Arial"/>
            </a:endParaRPr>
          </a:p>
        </p:txBody>
      </p:sp>
      <p:cxnSp>
        <p:nvCxnSpPr>
          <p:cNvPr id="54" name="Elbow Connector 53" descr=" 54"/>
          <p:cNvCxnSpPr>
            <a:stCxn id="66" idx="0"/>
            <a:endCxn id="19" idx="3"/>
          </p:cNvCxnSpPr>
          <p:nvPr/>
        </p:nvCxnSpPr>
        <p:spPr>
          <a:xfrm rot="16200000" flipV="1">
            <a:off x="3064353" y="1699146"/>
            <a:ext cx="1215716" cy="2039805"/>
          </a:xfrm>
          <a:prstGeom prst="bentConnector3">
            <a:avLst>
              <a:gd name="adj1" fmla="val 32512"/>
            </a:avLst>
          </a:prstGeom>
          <a:ln>
            <a:solidFill>
              <a:schemeClr val="accent3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 descr=" 66"/>
          <p:cNvSpPr/>
          <p:nvPr/>
        </p:nvSpPr>
        <p:spPr>
          <a:xfrm>
            <a:off x="3888553" y="3326907"/>
            <a:ext cx="1607119" cy="97784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 descr=" 4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3259" y="1385837"/>
            <a:ext cx="877606" cy="877606"/>
          </a:xfrm>
          <a:prstGeom prst="rect">
            <a:avLst/>
          </a:prstGeom>
        </p:spPr>
      </p:pic>
      <p:grpSp>
        <p:nvGrpSpPr>
          <p:cNvPr id="20" name="Group 19" descr=" 20"/>
          <p:cNvGrpSpPr/>
          <p:nvPr/>
        </p:nvGrpSpPr>
        <p:grpSpPr>
          <a:xfrm>
            <a:off x="4008803" y="1464236"/>
            <a:ext cx="1226831" cy="1084296"/>
            <a:chOff x="421033" y="2534063"/>
            <a:chExt cx="847725" cy="860212"/>
          </a:xfrm>
        </p:grpSpPr>
        <p:sp>
          <p:nvSpPr>
            <p:cNvPr id="22" name="TextBox 4"/>
            <p:cNvSpPr txBox="1">
              <a:spLocks noChangeArrowheads="1"/>
            </p:cNvSpPr>
            <p:nvPr/>
          </p:nvSpPr>
          <p:spPr bwMode="auto">
            <a:xfrm>
              <a:off x="455889" y="3086499"/>
              <a:ext cx="738188" cy="307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dirty="0" smtClean="0">
                  <a:latin typeface="Arial"/>
                  <a:ea typeface="Verdana" pitchFamily="34" charset="0"/>
                  <a:cs typeface="Arial"/>
                </a:rPr>
                <a:t>Internet</a:t>
              </a:r>
              <a:endParaRPr lang="en-US" sz="900" dirty="0">
                <a:latin typeface="Arial"/>
                <a:ea typeface="Verdana" pitchFamily="34" charset="0"/>
                <a:cs typeface="Arial"/>
              </a:endParaRPr>
            </a:p>
          </p:txBody>
        </p:sp>
        <p:sp>
          <p:nvSpPr>
            <p:cNvPr id="21" name="Freeform 251"/>
            <p:cNvSpPr>
              <a:spLocks/>
            </p:cNvSpPr>
            <p:nvPr/>
          </p:nvSpPr>
          <p:spPr bwMode="auto">
            <a:xfrm>
              <a:off x="421033" y="2534063"/>
              <a:ext cx="847725" cy="523875"/>
            </a:xfrm>
            <a:custGeom>
              <a:avLst/>
              <a:gdLst/>
              <a:ahLst/>
              <a:cxnLst>
                <a:cxn ang="0">
                  <a:pos x="77" y="23"/>
                </a:cxn>
                <a:cxn ang="0">
                  <a:pos x="77" y="23"/>
                </a:cxn>
                <a:cxn ang="0">
                  <a:pos x="55" y="0"/>
                </a:cxn>
                <a:cxn ang="0">
                  <a:pos x="34" y="13"/>
                </a:cxn>
                <a:cxn ang="0">
                  <a:pos x="28" y="11"/>
                </a:cxn>
                <a:cxn ang="0">
                  <a:pos x="16" y="23"/>
                </a:cxn>
                <a:cxn ang="0">
                  <a:pos x="0" y="39"/>
                </a:cxn>
                <a:cxn ang="0">
                  <a:pos x="0" y="40"/>
                </a:cxn>
                <a:cxn ang="0">
                  <a:pos x="18" y="55"/>
                </a:cxn>
                <a:cxn ang="0">
                  <a:pos x="71" y="55"/>
                </a:cxn>
                <a:cxn ang="0">
                  <a:pos x="89" y="40"/>
                </a:cxn>
                <a:cxn ang="0">
                  <a:pos x="89" y="39"/>
                </a:cxn>
                <a:cxn ang="0">
                  <a:pos x="77" y="23"/>
                </a:cxn>
              </a:cxnLst>
              <a:rect l="0" t="0" r="r" b="b"/>
              <a:pathLst>
                <a:path w="89" h="55">
                  <a:moveTo>
                    <a:pt x="77" y="23"/>
                  </a:moveTo>
                  <a:cubicBezTo>
                    <a:pt x="77" y="23"/>
                    <a:pt x="77" y="23"/>
                    <a:pt x="77" y="23"/>
                  </a:cubicBezTo>
                  <a:cubicBezTo>
                    <a:pt x="77" y="10"/>
                    <a:pt x="67" y="0"/>
                    <a:pt x="55" y="0"/>
                  </a:cubicBezTo>
                  <a:cubicBezTo>
                    <a:pt x="46" y="0"/>
                    <a:pt x="38" y="6"/>
                    <a:pt x="34" y="13"/>
                  </a:cubicBezTo>
                  <a:cubicBezTo>
                    <a:pt x="32" y="12"/>
                    <a:pt x="30" y="11"/>
                    <a:pt x="28" y="11"/>
                  </a:cubicBezTo>
                  <a:cubicBezTo>
                    <a:pt x="22" y="11"/>
                    <a:pt x="17" y="16"/>
                    <a:pt x="16" y="23"/>
                  </a:cubicBezTo>
                  <a:cubicBezTo>
                    <a:pt x="7" y="23"/>
                    <a:pt x="0" y="32"/>
                    <a:pt x="0" y="3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8"/>
                    <a:pt x="8" y="55"/>
                    <a:pt x="18" y="55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81" y="55"/>
                    <a:pt x="89" y="48"/>
                    <a:pt x="89" y="40"/>
                  </a:cubicBezTo>
                  <a:cubicBezTo>
                    <a:pt x="89" y="39"/>
                    <a:pt x="89" y="39"/>
                    <a:pt x="89" y="39"/>
                  </a:cubicBezTo>
                  <a:cubicBezTo>
                    <a:pt x="89" y="33"/>
                    <a:pt x="84" y="25"/>
                    <a:pt x="77" y="23"/>
                  </a:cubicBezTo>
                  <a:close/>
                </a:path>
              </a:pathLst>
            </a:custGeom>
            <a:solidFill>
              <a:srgbClr val="C5C7C9"/>
            </a:solidFill>
            <a:ln w="9525">
              <a:solidFill>
                <a:srgbClr val="64636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sp>
        <p:nvSpPr>
          <p:cNvPr id="80" name="Can 79" descr=" 80"/>
          <p:cNvSpPr/>
          <p:nvPr/>
        </p:nvSpPr>
        <p:spPr>
          <a:xfrm>
            <a:off x="6975766" y="1390615"/>
            <a:ext cx="539453" cy="71747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 descr=" 82"/>
          <p:cNvSpPr/>
          <p:nvPr/>
        </p:nvSpPr>
        <p:spPr>
          <a:xfrm>
            <a:off x="6911728" y="1299140"/>
            <a:ext cx="656614" cy="8120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an 80" descr=" 81"/>
          <p:cNvSpPr/>
          <p:nvPr/>
        </p:nvSpPr>
        <p:spPr>
          <a:xfrm>
            <a:off x="6972655" y="1396150"/>
            <a:ext cx="539453" cy="717472"/>
          </a:xfrm>
          <a:prstGeom prst="can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 descr=" 12"/>
          <p:cNvGrpSpPr/>
          <p:nvPr/>
        </p:nvGrpSpPr>
        <p:grpSpPr>
          <a:xfrm>
            <a:off x="1402736" y="1084411"/>
            <a:ext cx="1996220" cy="1480894"/>
            <a:chOff x="6743700" y="760413"/>
            <a:chExt cx="1752600" cy="1733550"/>
          </a:xfrm>
          <a:noFill/>
        </p:grpSpPr>
        <p:grpSp>
          <p:nvGrpSpPr>
            <p:cNvPr id="13" name="Group 21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  <a:grpFill/>
          </p:grpSpPr>
          <p:sp>
            <p:nvSpPr>
              <p:cNvPr id="15" name="Rounded Rectangle 14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grp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grp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14" name="TextBox 34"/>
            <p:cNvSpPr txBox="1">
              <a:spLocks noChangeArrowheads="1"/>
            </p:cNvSpPr>
            <p:nvPr/>
          </p:nvSpPr>
          <p:spPr bwMode="auto">
            <a:xfrm>
              <a:off x="6842125" y="1814156"/>
              <a:ext cx="1555750" cy="27021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900" b="1" dirty="0">
                <a:solidFill>
                  <a:srgbClr val="6F2927"/>
                </a:solidFill>
                <a:latin typeface="Arial"/>
                <a:ea typeface="Verdana" pitchFamily="34" charset="0"/>
                <a:cs typeface="Arial"/>
              </a:endParaRPr>
            </a:p>
          </p:txBody>
        </p:sp>
      </p:grpSp>
      <p:grpSp>
        <p:nvGrpSpPr>
          <p:cNvPr id="43" name="Group 42" descr=" 43"/>
          <p:cNvGrpSpPr/>
          <p:nvPr/>
        </p:nvGrpSpPr>
        <p:grpSpPr>
          <a:xfrm>
            <a:off x="6005618" y="1079457"/>
            <a:ext cx="1996220" cy="1480894"/>
            <a:chOff x="6743700" y="760413"/>
            <a:chExt cx="1752600" cy="1733550"/>
          </a:xfrm>
          <a:noFill/>
        </p:grpSpPr>
        <p:grpSp>
          <p:nvGrpSpPr>
            <p:cNvPr id="44" name="Group 21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  <a:grpFill/>
          </p:grpSpPr>
          <p:sp>
            <p:nvSpPr>
              <p:cNvPr id="46" name="Rounded Rectangle 45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grp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grp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45" name="TextBox 34"/>
            <p:cNvSpPr txBox="1">
              <a:spLocks noChangeArrowheads="1"/>
            </p:cNvSpPr>
            <p:nvPr/>
          </p:nvSpPr>
          <p:spPr bwMode="auto">
            <a:xfrm>
              <a:off x="6842125" y="1814156"/>
              <a:ext cx="1555750" cy="27021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900" b="1" dirty="0">
                <a:solidFill>
                  <a:srgbClr val="6F2927"/>
                </a:solidFill>
                <a:latin typeface="Arial"/>
                <a:ea typeface="Verdana" pitchFamily="34" charset="0"/>
                <a:cs typeface="Arial"/>
              </a:endParaRPr>
            </a:p>
          </p:txBody>
        </p:sp>
      </p:grpSp>
      <p:sp>
        <p:nvSpPr>
          <p:cNvPr id="69" name="TextBox 68" descr=" 69"/>
          <p:cNvSpPr txBox="1"/>
          <p:nvPr/>
        </p:nvSpPr>
        <p:spPr>
          <a:xfrm>
            <a:off x="5330670" y="1632789"/>
            <a:ext cx="65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VPN</a:t>
            </a:r>
            <a:endParaRPr lang="en-US" b="1" dirty="0"/>
          </a:p>
        </p:txBody>
      </p:sp>
      <p:sp>
        <p:nvSpPr>
          <p:cNvPr id="92" name="Content Placeholder 2" descr=" 92"/>
          <p:cNvSpPr>
            <a:spLocks noGrp="1"/>
          </p:cNvSpPr>
          <p:nvPr>
            <p:ph idx="1"/>
          </p:nvPr>
        </p:nvSpPr>
        <p:spPr>
          <a:xfrm>
            <a:off x="340592" y="3179186"/>
            <a:ext cx="3547255" cy="138407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000" smtClean="0"/>
              <a:t>Start a replication instance</a:t>
            </a:r>
          </a:p>
          <a:p>
            <a:endParaRPr lang="en-US" sz="2000" dirty="0" smtClean="0"/>
          </a:p>
          <a:p>
            <a:pPr>
              <a:buChar char=" "/>
            </a:pPr>
            <a:r>
              <a:rPr lang="en-US" sz="2000" smtClean="0"/>
              <a:t>                                      </a:t>
            </a:r>
            <a:endParaRPr lang="en-US" sz="2000" dirty="0" smtClean="0"/>
          </a:p>
          <a:p>
            <a:endParaRPr lang="en-US" sz="2000" dirty="0" smtClean="0"/>
          </a:p>
          <a:p>
            <a:pPr>
              <a:buChar char=" "/>
            </a:pPr>
            <a:r>
              <a:rPr lang="en-US" sz="2000" smtClean="0"/>
              <a:t>                                    </a:t>
            </a:r>
            <a:endParaRPr lang="en-US" sz="2000" dirty="0" smtClean="0"/>
          </a:p>
        </p:txBody>
      </p:sp>
      <p:sp>
        <p:nvSpPr>
          <p:cNvPr id="93" name="Content Placeholder 2" descr=" 93"/>
          <p:cNvSpPr txBox="1">
            <a:spLocks/>
          </p:cNvSpPr>
          <p:nvPr/>
        </p:nvSpPr>
        <p:spPr>
          <a:xfrm>
            <a:off x="5596746" y="3176082"/>
            <a:ext cx="3120672" cy="1384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b="0" i="0" kern="1200">
                <a:solidFill>
                  <a:srgbClr val="595A5D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rgbClr val="595A5D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595A5D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rgbClr val="595A5D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rgbClr val="595A5D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har char=" "/>
            </a:pPr>
            <a:r>
              <a:rPr lang="en-US" sz="1400" smtClean="0"/>
              <a:t>                               </a:t>
            </a:r>
            <a:br>
              <a:rPr lang="en-US" sz="1400" smtClean="0"/>
            </a:br>
            <a:r>
              <a:rPr lang="en-US" sz="1400" smtClean="0"/>
              <a:t>                                    </a:t>
            </a:r>
            <a:endParaRPr lang="en-US" sz="1400" dirty="0" smtClean="0"/>
          </a:p>
          <a:p>
            <a:pPr>
              <a:buChar char=" "/>
            </a:pPr>
            <a:r>
              <a:rPr lang="en-US" sz="1400" smtClean="0"/>
              <a:t>                                 </a:t>
            </a:r>
            <a:br>
              <a:rPr lang="en-US" sz="1400" smtClean="0"/>
            </a:br>
            <a:r>
              <a:rPr lang="en-US" sz="1400" smtClean="0"/>
              <a:t>            </a:t>
            </a:r>
            <a:endParaRPr lang="en-US" sz="1400" dirty="0"/>
          </a:p>
          <a:p>
            <a:pPr>
              <a:buChar char=" "/>
            </a:pPr>
            <a:r>
              <a:rPr lang="en-US" sz="1400" smtClean="0"/>
              <a:t>                                       </a:t>
            </a:r>
            <a:br>
              <a:rPr lang="en-US" sz="1400" smtClean="0"/>
            </a:br>
            <a:r>
              <a:rPr lang="en-US" sz="1400" smtClean="0"/>
              <a:t>                   </a:t>
            </a:r>
            <a:endParaRPr lang="en-US" sz="1400" dirty="0"/>
          </a:p>
        </p:txBody>
      </p:sp>
      <p:sp>
        <p:nvSpPr>
          <p:cNvPr id="94" name="Title 1" descr=" 94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Keep your apps running during the migration</a:t>
            </a:r>
            <a:endParaRPr lang="en-US" dirty="0"/>
          </a:p>
        </p:txBody>
      </p:sp>
      <p:sp>
        <p:nvSpPr>
          <p:cNvPr id="49" name="TextBox 48" descr=" 2"/>
          <p:cNvSpPr txBox="1"/>
          <p:nvPr/>
        </p:nvSpPr>
        <p:spPr>
          <a:xfrm>
            <a:off x="5987284" y="2160581"/>
            <a:ext cx="1267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AWS Database Migration Service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80878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 descr=" 84"/>
          <p:cNvSpPr/>
          <p:nvPr/>
        </p:nvSpPr>
        <p:spPr>
          <a:xfrm>
            <a:off x="3395386" y="1606871"/>
            <a:ext cx="2609178" cy="3887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34" descr=" 9"/>
          <p:cNvSpPr txBox="1">
            <a:spLocks noChangeArrowheads="1"/>
          </p:cNvSpPr>
          <p:nvPr/>
        </p:nvSpPr>
        <p:spPr bwMode="auto">
          <a:xfrm>
            <a:off x="1514843" y="1568727"/>
            <a:ext cx="8677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rgbClr val="6F2927"/>
                </a:solidFill>
                <a:latin typeface="Arial"/>
                <a:ea typeface="Verdana" pitchFamily="34" charset="0"/>
                <a:cs typeface="Arial"/>
              </a:rPr>
              <a:t>Customer</a:t>
            </a:r>
          </a:p>
          <a:p>
            <a:r>
              <a:rPr lang="en-US" sz="1000" b="1" dirty="0" smtClean="0">
                <a:solidFill>
                  <a:srgbClr val="6F2927"/>
                </a:solidFill>
                <a:latin typeface="Arial"/>
                <a:ea typeface="Verdana" pitchFamily="34" charset="0"/>
                <a:cs typeface="Arial"/>
              </a:rPr>
              <a:t>Premises</a:t>
            </a:r>
            <a:endParaRPr lang="en-US" sz="1000" b="1" dirty="0">
              <a:solidFill>
                <a:srgbClr val="6F2927"/>
              </a:solidFill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19" name="Can 18" descr=" 19"/>
          <p:cNvSpPr/>
          <p:nvPr/>
        </p:nvSpPr>
        <p:spPr>
          <a:xfrm>
            <a:off x="2382581" y="1393719"/>
            <a:ext cx="539453" cy="71747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 descr=" 23"/>
          <p:cNvGrpSpPr/>
          <p:nvPr/>
        </p:nvGrpSpPr>
        <p:grpSpPr>
          <a:xfrm>
            <a:off x="4062704" y="3328655"/>
            <a:ext cx="1268265" cy="780902"/>
            <a:chOff x="6553695" y="1633152"/>
            <a:chExt cx="1820647" cy="1112112"/>
          </a:xfrm>
        </p:grpSpPr>
        <p:grpSp>
          <p:nvGrpSpPr>
            <p:cNvPr id="35" name="Group 34"/>
            <p:cNvGrpSpPr/>
            <p:nvPr/>
          </p:nvGrpSpPr>
          <p:grpSpPr>
            <a:xfrm>
              <a:off x="6556563" y="1640894"/>
              <a:ext cx="828674" cy="723900"/>
              <a:chOff x="2965450" y="6800850"/>
              <a:chExt cx="828675" cy="723900"/>
            </a:xfrm>
          </p:grpSpPr>
          <p:sp>
            <p:nvSpPr>
              <p:cNvPr id="36" name="Oval 99"/>
              <p:cNvSpPr>
                <a:spLocks noChangeArrowheads="1"/>
              </p:cNvSpPr>
              <p:nvPr/>
            </p:nvSpPr>
            <p:spPr bwMode="auto">
              <a:xfrm>
                <a:off x="3479800" y="6800850"/>
                <a:ext cx="228600" cy="228600"/>
              </a:xfrm>
              <a:prstGeom prst="ellipse">
                <a:avLst/>
              </a:prstGeom>
              <a:solidFill>
                <a:srgbClr val="C5C7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37" name="Freeform 100"/>
              <p:cNvSpPr>
                <a:spLocks/>
              </p:cNvSpPr>
              <p:nvPr/>
            </p:nvSpPr>
            <p:spPr bwMode="auto">
              <a:xfrm>
                <a:off x="3394075" y="7086600"/>
                <a:ext cx="400050" cy="276225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14" y="0"/>
                  </a:cxn>
                  <a:cxn ang="0">
                    <a:pos x="13" y="0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6" y="15"/>
                  </a:cxn>
                  <a:cxn ang="0">
                    <a:pos x="22" y="29"/>
                  </a:cxn>
                  <a:cxn ang="0">
                    <a:pos x="33" y="29"/>
                  </a:cxn>
                  <a:cxn ang="0">
                    <a:pos x="33" y="18"/>
                  </a:cxn>
                  <a:cxn ang="0">
                    <a:pos x="35" y="18"/>
                  </a:cxn>
                  <a:cxn ang="0">
                    <a:pos x="35" y="29"/>
                  </a:cxn>
                  <a:cxn ang="0">
                    <a:pos x="42" y="29"/>
                  </a:cxn>
                  <a:cxn ang="0">
                    <a:pos x="42" y="13"/>
                  </a:cxn>
                  <a:cxn ang="0">
                    <a:pos x="29" y="0"/>
                  </a:cxn>
                </a:cxnLst>
                <a:rect l="0" t="0" r="r" b="b"/>
                <a:pathLst>
                  <a:path w="42" h="29">
                    <a:moveTo>
                      <a:pt x="29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7"/>
                      <a:pt x="7" y="13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15" y="15"/>
                      <a:pt x="22" y="21"/>
                      <a:pt x="22" y="29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2" y="5"/>
                      <a:pt x="37" y="0"/>
                      <a:pt x="29" y="0"/>
                    </a:cubicBezTo>
                    <a:close/>
                  </a:path>
                </a:pathLst>
              </a:custGeom>
              <a:solidFill>
                <a:srgbClr val="C5C7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38" name="Oval 101"/>
              <p:cNvSpPr>
                <a:spLocks noChangeArrowheads="1"/>
              </p:cNvSpPr>
              <p:nvPr/>
            </p:nvSpPr>
            <p:spPr bwMode="auto">
              <a:xfrm>
                <a:off x="3051175" y="6800850"/>
                <a:ext cx="228600" cy="228600"/>
              </a:xfrm>
              <a:prstGeom prst="ellipse">
                <a:avLst/>
              </a:prstGeom>
              <a:solidFill>
                <a:srgbClr val="C5C7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39" name="Freeform 102"/>
              <p:cNvSpPr>
                <a:spLocks/>
              </p:cNvSpPr>
              <p:nvPr/>
            </p:nvSpPr>
            <p:spPr bwMode="auto">
              <a:xfrm>
                <a:off x="2965450" y="7086600"/>
                <a:ext cx="400050" cy="276225"/>
              </a:xfrm>
              <a:custGeom>
                <a:avLst/>
                <a:gdLst/>
                <a:ahLst/>
                <a:cxnLst>
                  <a:cxn ang="0">
                    <a:pos x="20" y="29"/>
                  </a:cxn>
                  <a:cxn ang="0">
                    <a:pos x="36" y="15"/>
                  </a:cxn>
                  <a:cxn ang="0">
                    <a:pos x="42" y="15"/>
                  </a:cxn>
                  <a:cxn ang="0">
                    <a:pos x="42" y="14"/>
                  </a:cxn>
                  <a:cxn ang="0">
                    <a:pos x="29" y="0"/>
                  </a:cxn>
                  <a:cxn ang="0">
                    <a:pos x="29" y="0"/>
                  </a:cxn>
                  <a:cxn ang="0">
                    <a:pos x="14" y="0"/>
                  </a:cxn>
                  <a:cxn ang="0">
                    <a:pos x="0" y="13"/>
                  </a:cxn>
                  <a:cxn ang="0">
                    <a:pos x="0" y="29"/>
                  </a:cxn>
                  <a:cxn ang="0">
                    <a:pos x="7" y="29"/>
                  </a:cxn>
                  <a:cxn ang="0">
                    <a:pos x="7" y="18"/>
                  </a:cxn>
                  <a:cxn ang="0">
                    <a:pos x="9" y="18"/>
                  </a:cxn>
                  <a:cxn ang="0">
                    <a:pos x="9" y="29"/>
                  </a:cxn>
                  <a:cxn ang="0">
                    <a:pos x="20" y="29"/>
                  </a:cxn>
                </a:cxnLst>
                <a:rect l="0" t="0" r="r" b="b"/>
                <a:pathLst>
                  <a:path w="42" h="29">
                    <a:moveTo>
                      <a:pt x="20" y="29"/>
                    </a:moveTo>
                    <a:cubicBezTo>
                      <a:pt x="21" y="21"/>
                      <a:pt x="27" y="15"/>
                      <a:pt x="36" y="15"/>
                    </a:cubicBezTo>
                    <a:cubicBezTo>
                      <a:pt x="42" y="15"/>
                      <a:pt x="42" y="15"/>
                      <a:pt x="42" y="15"/>
                    </a:cubicBezTo>
                    <a:cubicBezTo>
                      <a:pt x="42" y="14"/>
                      <a:pt x="42" y="14"/>
                      <a:pt x="42" y="14"/>
                    </a:cubicBezTo>
                    <a:cubicBezTo>
                      <a:pt x="35" y="13"/>
                      <a:pt x="30" y="7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5"/>
                      <a:pt x="0" y="13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29"/>
                      <a:pt x="9" y="29"/>
                      <a:pt x="9" y="29"/>
                    </a:cubicBezTo>
                    <a:lnTo>
                      <a:pt x="20" y="29"/>
                    </a:lnTo>
                    <a:close/>
                  </a:path>
                </a:pathLst>
              </a:custGeom>
              <a:solidFill>
                <a:srgbClr val="C5C7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40" name="Oval 103"/>
              <p:cNvSpPr>
                <a:spLocks noChangeArrowheads="1"/>
              </p:cNvSpPr>
              <p:nvPr/>
            </p:nvSpPr>
            <p:spPr bwMode="auto">
              <a:xfrm>
                <a:off x="3270250" y="6962775"/>
                <a:ext cx="219075" cy="228600"/>
              </a:xfrm>
              <a:prstGeom prst="ellipse">
                <a:avLst/>
              </a:prstGeom>
              <a:solidFill>
                <a:srgbClr val="C5C7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41" name="Freeform 104"/>
              <p:cNvSpPr>
                <a:spLocks/>
              </p:cNvSpPr>
              <p:nvPr/>
            </p:nvSpPr>
            <p:spPr bwMode="auto">
              <a:xfrm>
                <a:off x="3175000" y="7258050"/>
                <a:ext cx="409575" cy="266700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14" y="0"/>
                  </a:cxn>
                  <a:cxn ang="0">
                    <a:pos x="0" y="12"/>
                  </a:cxn>
                  <a:cxn ang="0">
                    <a:pos x="0" y="28"/>
                  </a:cxn>
                  <a:cxn ang="0">
                    <a:pos x="8" y="28"/>
                  </a:cxn>
                  <a:cxn ang="0">
                    <a:pos x="8" y="17"/>
                  </a:cxn>
                  <a:cxn ang="0">
                    <a:pos x="10" y="17"/>
                  </a:cxn>
                  <a:cxn ang="0">
                    <a:pos x="10" y="28"/>
                  </a:cxn>
                  <a:cxn ang="0">
                    <a:pos x="34" y="28"/>
                  </a:cxn>
                  <a:cxn ang="0">
                    <a:pos x="34" y="17"/>
                  </a:cxn>
                  <a:cxn ang="0">
                    <a:pos x="36" y="17"/>
                  </a:cxn>
                  <a:cxn ang="0">
                    <a:pos x="36" y="28"/>
                  </a:cxn>
                  <a:cxn ang="0">
                    <a:pos x="43" y="28"/>
                  </a:cxn>
                  <a:cxn ang="0">
                    <a:pos x="43" y="12"/>
                  </a:cxn>
                  <a:cxn ang="0">
                    <a:pos x="29" y="0"/>
                  </a:cxn>
                </a:cxnLst>
                <a:rect l="0" t="0" r="r" b="b"/>
                <a:pathLst>
                  <a:path w="43" h="28">
                    <a:moveTo>
                      <a:pt x="29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6" y="17"/>
                      <a:pt x="36" y="17"/>
                      <a:pt x="36" y="17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43" y="28"/>
                      <a:pt x="43" y="28"/>
                      <a:pt x="43" y="28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5"/>
                      <a:pt x="37" y="0"/>
                      <a:pt x="29" y="0"/>
                    </a:cubicBezTo>
                    <a:close/>
                  </a:path>
                </a:pathLst>
              </a:custGeom>
              <a:solidFill>
                <a:srgbClr val="C5C7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6553695" y="1633152"/>
              <a:ext cx="1820647" cy="1112112"/>
              <a:chOff x="1030501" y="4061208"/>
              <a:chExt cx="1820647" cy="1112112"/>
            </a:xfrm>
          </p:grpSpPr>
          <p:sp>
            <p:nvSpPr>
              <p:cNvPr id="26" name="TextBox 5"/>
              <p:cNvSpPr txBox="1">
                <a:spLocks noChangeArrowheads="1"/>
              </p:cNvSpPr>
              <p:nvPr/>
            </p:nvSpPr>
            <p:spPr bwMode="auto">
              <a:xfrm>
                <a:off x="1030501" y="4870420"/>
                <a:ext cx="1820647" cy="302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00" b="1" dirty="0" smtClean="0">
                    <a:latin typeface="Arial"/>
                    <a:ea typeface="Verdana" pitchFamily="34" charset="0"/>
                    <a:cs typeface="Arial"/>
                  </a:rPr>
                  <a:t>Application Users</a:t>
                </a:r>
                <a:endParaRPr lang="en-US" sz="1000" b="1" dirty="0">
                  <a:latin typeface="Arial"/>
                  <a:ea typeface="Verdana" pitchFamily="34" charset="0"/>
                  <a:cs typeface="Arial"/>
                </a:endParaRPr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1972778" y="4061208"/>
                <a:ext cx="828675" cy="723900"/>
                <a:chOff x="2965450" y="6800850"/>
                <a:chExt cx="828675" cy="723900"/>
              </a:xfrm>
            </p:grpSpPr>
            <p:sp>
              <p:nvSpPr>
                <p:cNvPr id="28" name="Oval 99"/>
                <p:cNvSpPr>
                  <a:spLocks noChangeArrowheads="1"/>
                </p:cNvSpPr>
                <p:nvPr/>
              </p:nvSpPr>
              <p:spPr bwMode="auto">
                <a:xfrm>
                  <a:off x="3479800" y="6800850"/>
                  <a:ext cx="228600" cy="228600"/>
                </a:xfrm>
                <a:prstGeom prst="ellipse">
                  <a:avLst/>
                </a:prstGeom>
                <a:solidFill>
                  <a:srgbClr val="C5C7C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29" name="Freeform 100"/>
                <p:cNvSpPr>
                  <a:spLocks/>
                </p:cNvSpPr>
                <p:nvPr/>
              </p:nvSpPr>
              <p:spPr bwMode="auto">
                <a:xfrm>
                  <a:off x="3394075" y="7086600"/>
                  <a:ext cx="400050" cy="276225"/>
                </a:xfrm>
                <a:custGeom>
                  <a:avLst/>
                  <a:gdLst/>
                  <a:ahLst/>
                  <a:cxnLst>
                    <a:cxn ang="0">
                      <a:pos x="29" y="0"/>
                    </a:cxn>
                    <a:cxn ang="0">
                      <a:pos x="14" y="0"/>
                    </a:cxn>
                    <a:cxn ang="0">
                      <a:pos x="13" y="0"/>
                    </a:cxn>
                    <a:cxn ang="0">
                      <a:pos x="0" y="14"/>
                    </a:cxn>
                    <a:cxn ang="0">
                      <a:pos x="0" y="15"/>
                    </a:cxn>
                    <a:cxn ang="0">
                      <a:pos x="6" y="15"/>
                    </a:cxn>
                    <a:cxn ang="0">
                      <a:pos x="22" y="29"/>
                    </a:cxn>
                    <a:cxn ang="0">
                      <a:pos x="33" y="29"/>
                    </a:cxn>
                    <a:cxn ang="0">
                      <a:pos x="33" y="18"/>
                    </a:cxn>
                    <a:cxn ang="0">
                      <a:pos x="35" y="18"/>
                    </a:cxn>
                    <a:cxn ang="0">
                      <a:pos x="35" y="29"/>
                    </a:cxn>
                    <a:cxn ang="0">
                      <a:pos x="42" y="29"/>
                    </a:cxn>
                    <a:cxn ang="0">
                      <a:pos x="42" y="13"/>
                    </a:cxn>
                    <a:cxn ang="0">
                      <a:pos x="29" y="0"/>
                    </a:cxn>
                  </a:cxnLst>
                  <a:rect l="0" t="0" r="r" b="b"/>
                  <a:pathLst>
                    <a:path w="42" h="29">
                      <a:moveTo>
                        <a:pt x="29" y="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2" y="7"/>
                        <a:pt x="7" y="13"/>
                        <a:pt x="0" y="14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6" y="15"/>
                        <a:pt x="6" y="15"/>
                        <a:pt x="6" y="15"/>
                      </a:cubicBezTo>
                      <a:cubicBezTo>
                        <a:pt x="15" y="15"/>
                        <a:pt x="22" y="21"/>
                        <a:pt x="22" y="29"/>
                      </a:cubicBezTo>
                      <a:cubicBezTo>
                        <a:pt x="33" y="29"/>
                        <a:pt x="33" y="29"/>
                        <a:pt x="33" y="29"/>
                      </a:cubicBezTo>
                      <a:cubicBezTo>
                        <a:pt x="33" y="18"/>
                        <a:pt x="33" y="18"/>
                        <a:pt x="33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29"/>
                        <a:pt x="35" y="29"/>
                        <a:pt x="35" y="29"/>
                      </a:cubicBezTo>
                      <a:cubicBezTo>
                        <a:pt x="42" y="29"/>
                        <a:pt x="42" y="29"/>
                        <a:pt x="42" y="29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42" y="5"/>
                        <a:pt x="37" y="0"/>
                        <a:pt x="29" y="0"/>
                      </a:cubicBezTo>
                      <a:close/>
                    </a:path>
                  </a:pathLst>
                </a:custGeom>
                <a:solidFill>
                  <a:srgbClr val="C5C7C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30" name="Oval 101"/>
                <p:cNvSpPr>
                  <a:spLocks noChangeArrowheads="1"/>
                </p:cNvSpPr>
                <p:nvPr/>
              </p:nvSpPr>
              <p:spPr bwMode="auto">
                <a:xfrm>
                  <a:off x="3051175" y="6800850"/>
                  <a:ext cx="228600" cy="228600"/>
                </a:xfrm>
                <a:prstGeom prst="ellipse">
                  <a:avLst/>
                </a:prstGeom>
                <a:solidFill>
                  <a:srgbClr val="C5C7C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31" name="Freeform 102"/>
                <p:cNvSpPr>
                  <a:spLocks/>
                </p:cNvSpPr>
                <p:nvPr/>
              </p:nvSpPr>
              <p:spPr bwMode="auto">
                <a:xfrm>
                  <a:off x="2965450" y="7086600"/>
                  <a:ext cx="400050" cy="276225"/>
                </a:xfrm>
                <a:custGeom>
                  <a:avLst/>
                  <a:gdLst/>
                  <a:ahLst/>
                  <a:cxnLst>
                    <a:cxn ang="0">
                      <a:pos x="20" y="29"/>
                    </a:cxn>
                    <a:cxn ang="0">
                      <a:pos x="36" y="15"/>
                    </a:cxn>
                    <a:cxn ang="0">
                      <a:pos x="42" y="15"/>
                    </a:cxn>
                    <a:cxn ang="0">
                      <a:pos x="42" y="14"/>
                    </a:cxn>
                    <a:cxn ang="0">
                      <a:pos x="29" y="0"/>
                    </a:cxn>
                    <a:cxn ang="0">
                      <a:pos x="29" y="0"/>
                    </a:cxn>
                    <a:cxn ang="0">
                      <a:pos x="14" y="0"/>
                    </a:cxn>
                    <a:cxn ang="0">
                      <a:pos x="0" y="13"/>
                    </a:cxn>
                    <a:cxn ang="0">
                      <a:pos x="0" y="29"/>
                    </a:cxn>
                    <a:cxn ang="0">
                      <a:pos x="7" y="29"/>
                    </a:cxn>
                    <a:cxn ang="0">
                      <a:pos x="7" y="18"/>
                    </a:cxn>
                    <a:cxn ang="0">
                      <a:pos x="9" y="18"/>
                    </a:cxn>
                    <a:cxn ang="0">
                      <a:pos x="9" y="29"/>
                    </a:cxn>
                    <a:cxn ang="0">
                      <a:pos x="20" y="29"/>
                    </a:cxn>
                  </a:cxnLst>
                  <a:rect l="0" t="0" r="r" b="b"/>
                  <a:pathLst>
                    <a:path w="42" h="29">
                      <a:moveTo>
                        <a:pt x="20" y="29"/>
                      </a:moveTo>
                      <a:cubicBezTo>
                        <a:pt x="21" y="21"/>
                        <a:pt x="27" y="15"/>
                        <a:pt x="36" y="15"/>
                      </a:cubicBezTo>
                      <a:cubicBezTo>
                        <a:pt x="42" y="15"/>
                        <a:pt x="42" y="15"/>
                        <a:pt x="42" y="15"/>
                      </a:cubicBezTo>
                      <a:cubicBezTo>
                        <a:pt x="42" y="14"/>
                        <a:pt x="42" y="14"/>
                        <a:pt x="42" y="14"/>
                      </a:cubicBezTo>
                      <a:cubicBezTo>
                        <a:pt x="35" y="13"/>
                        <a:pt x="30" y="7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6" y="0"/>
                        <a:pt x="0" y="5"/>
                        <a:pt x="0" y="13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7" y="29"/>
                        <a:pt x="7" y="29"/>
                        <a:pt x="7" y="29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9" y="18"/>
                        <a:pt x="9" y="18"/>
                        <a:pt x="9" y="18"/>
                      </a:cubicBezTo>
                      <a:cubicBezTo>
                        <a:pt x="9" y="29"/>
                        <a:pt x="9" y="29"/>
                        <a:pt x="9" y="29"/>
                      </a:cubicBezTo>
                      <a:lnTo>
                        <a:pt x="20" y="29"/>
                      </a:lnTo>
                      <a:close/>
                    </a:path>
                  </a:pathLst>
                </a:custGeom>
                <a:solidFill>
                  <a:srgbClr val="C5C7C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32" name="Oval 103"/>
                <p:cNvSpPr>
                  <a:spLocks noChangeArrowheads="1"/>
                </p:cNvSpPr>
                <p:nvPr/>
              </p:nvSpPr>
              <p:spPr bwMode="auto">
                <a:xfrm>
                  <a:off x="3270250" y="6962775"/>
                  <a:ext cx="219075" cy="228600"/>
                </a:xfrm>
                <a:prstGeom prst="ellipse">
                  <a:avLst/>
                </a:prstGeom>
                <a:solidFill>
                  <a:srgbClr val="C5C7C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33" name="Freeform 104"/>
                <p:cNvSpPr>
                  <a:spLocks/>
                </p:cNvSpPr>
                <p:nvPr/>
              </p:nvSpPr>
              <p:spPr bwMode="auto">
                <a:xfrm>
                  <a:off x="3175000" y="7258050"/>
                  <a:ext cx="409575" cy="266700"/>
                </a:xfrm>
                <a:custGeom>
                  <a:avLst/>
                  <a:gdLst/>
                  <a:ahLst/>
                  <a:cxnLst>
                    <a:cxn ang="0">
                      <a:pos x="29" y="0"/>
                    </a:cxn>
                    <a:cxn ang="0">
                      <a:pos x="14" y="0"/>
                    </a:cxn>
                    <a:cxn ang="0">
                      <a:pos x="0" y="12"/>
                    </a:cxn>
                    <a:cxn ang="0">
                      <a:pos x="0" y="28"/>
                    </a:cxn>
                    <a:cxn ang="0">
                      <a:pos x="8" y="28"/>
                    </a:cxn>
                    <a:cxn ang="0">
                      <a:pos x="8" y="17"/>
                    </a:cxn>
                    <a:cxn ang="0">
                      <a:pos x="10" y="17"/>
                    </a:cxn>
                    <a:cxn ang="0">
                      <a:pos x="10" y="28"/>
                    </a:cxn>
                    <a:cxn ang="0">
                      <a:pos x="34" y="28"/>
                    </a:cxn>
                    <a:cxn ang="0">
                      <a:pos x="34" y="17"/>
                    </a:cxn>
                    <a:cxn ang="0">
                      <a:pos x="36" y="17"/>
                    </a:cxn>
                    <a:cxn ang="0">
                      <a:pos x="36" y="28"/>
                    </a:cxn>
                    <a:cxn ang="0">
                      <a:pos x="43" y="28"/>
                    </a:cxn>
                    <a:cxn ang="0">
                      <a:pos x="43" y="12"/>
                    </a:cxn>
                    <a:cxn ang="0">
                      <a:pos x="29" y="0"/>
                    </a:cxn>
                  </a:cxnLst>
                  <a:rect l="0" t="0" r="r" b="b"/>
                  <a:pathLst>
                    <a:path w="43" h="28">
                      <a:moveTo>
                        <a:pt x="29" y="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6" y="0"/>
                        <a:pt x="0" y="5"/>
                        <a:pt x="0" y="12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8" y="28"/>
                        <a:pt x="8" y="28"/>
                        <a:pt x="8" y="28"/>
                      </a:cubicBezTo>
                      <a:cubicBezTo>
                        <a:pt x="8" y="17"/>
                        <a:pt x="8" y="17"/>
                        <a:pt x="8" y="17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0" y="28"/>
                        <a:pt x="10" y="28"/>
                        <a:pt x="10" y="28"/>
                      </a:cubicBezTo>
                      <a:cubicBezTo>
                        <a:pt x="34" y="28"/>
                        <a:pt x="34" y="28"/>
                        <a:pt x="34" y="28"/>
                      </a:cubicBezTo>
                      <a:cubicBezTo>
                        <a:pt x="34" y="17"/>
                        <a:pt x="34" y="17"/>
                        <a:pt x="34" y="17"/>
                      </a:cubicBezTo>
                      <a:cubicBezTo>
                        <a:pt x="36" y="17"/>
                        <a:pt x="36" y="17"/>
                        <a:pt x="36" y="17"/>
                      </a:cubicBezTo>
                      <a:cubicBezTo>
                        <a:pt x="36" y="28"/>
                        <a:pt x="36" y="28"/>
                        <a:pt x="36" y="28"/>
                      </a:cubicBezTo>
                      <a:cubicBezTo>
                        <a:pt x="43" y="28"/>
                        <a:pt x="43" y="28"/>
                        <a:pt x="43" y="28"/>
                      </a:cubicBezTo>
                      <a:cubicBezTo>
                        <a:pt x="43" y="12"/>
                        <a:pt x="43" y="12"/>
                        <a:pt x="43" y="12"/>
                      </a:cubicBezTo>
                      <a:cubicBezTo>
                        <a:pt x="43" y="5"/>
                        <a:pt x="37" y="0"/>
                        <a:pt x="29" y="0"/>
                      </a:cubicBezTo>
                      <a:close/>
                    </a:path>
                  </a:pathLst>
                </a:custGeom>
                <a:solidFill>
                  <a:srgbClr val="C5C7C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</p:grpSp>
        </p:grpSp>
      </p:grpSp>
      <p:sp>
        <p:nvSpPr>
          <p:cNvPr id="42" name="TextBox 34" descr=" 42"/>
          <p:cNvSpPr txBox="1">
            <a:spLocks noChangeArrowheads="1"/>
          </p:cNvSpPr>
          <p:nvPr/>
        </p:nvSpPr>
        <p:spPr bwMode="auto">
          <a:xfrm>
            <a:off x="7545430" y="1517409"/>
            <a:ext cx="45640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6F2927"/>
                </a:solidFill>
                <a:latin typeface="Arial"/>
                <a:ea typeface="Verdana" pitchFamily="34" charset="0"/>
                <a:cs typeface="Arial"/>
              </a:rPr>
              <a:t>EC2</a:t>
            </a:r>
          </a:p>
          <a:p>
            <a:pPr algn="ctr"/>
            <a:r>
              <a:rPr lang="en-US" sz="1000" b="1" dirty="0" smtClean="0">
                <a:solidFill>
                  <a:srgbClr val="6F2927"/>
                </a:solidFill>
                <a:latin typeface="Arial"/>
                <a:ea typeface="Verdana" pitchFamily="34" charset="0"/>
                <a:cs typeface="Arial"/>
              </a:rPr>
              <a:t>or</a:t>
            </a:r>
          </a:p>
          <a:p>
            <a:pPr algn="ctr"/>
            <a:r>
              <a:rPr lang="en-US" sz="1000" b="1" dirty="0" smtClean="0">
                <a:solidFill>
                  <a:srgbClr val="6F2927"/>
                </a:solidFill>
                <a:latin typeface="Arial"/>
                <a:ea typeface="Verdana" pitchFamily="34" charset="0"/>
                <a:cs typeface="Arial"/>
              </a:rPr>
              <a:t>RDS</a:t>
            </a:r>
            <a:endParaRPr lang="en-US" sz="1000" b="1" dirty="0">
              <a:solidFill>
                <a:srgbClr val="6F2927"/>
              </a:solidFill>
              <a:latin typeface="Arial"/>
              <a:ea typeface="Verdana" pitchFamily="34" charset="0"/>
              <a:cs typeface="Arial"/>
            </a:endParaRPr>
          </a:p>
        </p:txBody>
      </p:sp>
      <p:cxnSp>
        <p:nvCxnSpPr>
          <p:cNvPr id="54" name="Elbow Connector 53" descr=" 54"/>
          <p:cNvCxnSpPr>
            <a:stCxn id="66" idx="0"/>
            <a:endCxn id="19" idx="3"/>
          </p:cNvCxnSpPr>
          <p:nvPr/>
        </p:nvCxnSpPr>
        <p:spPr>
          <a:xfrm rot="16200000" flipV="1">
            <a:off x="3064353" y="1699146"/>
            <a:ext cx="1215716" cy="2039805"/>
          </a:xfrm>
          <a:prstGeom prst="bentConnector3">
            <a:avLst>
              <a:gd name="adj1" fmla="val 32512"/>
            </a:avLst>
          </a:prstGeom>
          <a:ln>
            <a:solidFill>
              <a:schemeClr val="accent3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 descr=" 66"/>
          <p:cNvSpPr/>
          <p:nvPr/>
        </p:nvSpPr>
        <p:spPr>
          <a:xfrm>
            <a:off x="3888553" y="3326907"/>
            <a:ext cx="1607119" cy="97784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 descr=" 4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3259" y="1385837"/>
            <a:ext cx="877606" cy="877606"/>
          </a:xfrm>
          <a:prstGeom prst="rect">
            <a:avLst/>
          </a:prstGeom>
        </p:spPr>
      </p:pic>
      <p:grpSp>
        <p:nvGrpSpPr>
          <p:cNvPr id="20" name="Group 19" descr=" 20"/>
          <p:cNvGrpSpPr/>
          <p:nvPr/>
        </p:nvGrpSpPr>
        <p:grpSpPr>
          <a:xfrm>
            <a:off x="4008803" y="1464236"/>
            <a:ext cx="1226831" cy="1084296"/>
            <a:chOff x="421033" y="2534063"/>
            <a:chExt cx="847725" cy="860212"/>
          </a:xfrm>
        </p:grpSpPr>
        <p:sp>
          <p:nvSpPr>
            <p:cNvPr id="22" name="TextBox 4"/>
            <p:cNvSpPr txBox="1">
              <a:spLocks noChangeArrowheads="1"/>
            </p:cNvSpPr>
            <p:nvPr/>
          </p:nvSpPr>
          <p:spPr bwMode="auto">
            <a:xfrm>
              <a:off x="455889" y="3086499"/>
              <a:ext cx="738188" cy="307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dirty="0" smtClean="0">
                  <a:latin typeface="Arial"/>
                  <a:ea typeface="Verdana" pitchFamily="34" charset="0"/>
                  <a:cs typeface="Arial"/>
                </a:rPr>
                <a:t>Internet</a:t>
              </a:r>
              <a:endParaRPr lang="en-US" sz="900" dirty="0">
                <a:latin typeface="Arial"/>
                <a:ea typeface="Verdana" pitchFamily="34" charset="0"/>
                <a:cs typeface="Arial"/>
              </a:endParaRPr>
            </a:p>
          </p:txBody>
        </p:sp>
        <p:sp>
          <p:nvSpPr>
            <p:cNvPr id="21" name="Freeform 251"/>
            <p:cNvSpPr>
              <a:spLocks/>
            </p:cNvSpPr>
            <p:nvPr/>
          </p:nvSpPr>
          <p:spPr bwMode="auto">
            <a:xfrm>
              <a:off x="421033" y="2534063"/>
              <a:ext cx="847725" cy="523875"/>
            </a:xfrm>
            <a:custGeom>
              <a:avLst/>
              <a:gdLst/>
              <a:ahLst/>
              <a:cxnLst>
                <a:cxn ang="0">
                  <a:pos x="77" y="23"/>
                </a:cxn>
                <a:cxn ang="0">
                  <a:pos x="77" y="23"/>
                </a:cxn>
                <a:cxn ang="0">
                  <a:pos x="55" y="0"/>
                </a:cxn>
                <a:cxn ang="0">
                  <a:pos x="34" y="13"/>
                </a:cxn>
                <a:cxn ang="0">
                  <a:pos x="28" y="11"/>
                </a:cxn>
                <a:cxn ang="0">
                  <a:pos x="16" y="23"/>
                </a:cxn>
                <a:cxn ang="0">
                  <a:pos x="0" y="39"/>
                </a:cxn>
                <a:cxn ang="0">
                  <a:pos x="0" y="40"/>
                </a:cxn>
                <a:cxn ang="0">
                  <a:pos x="18" y="55"/>
                </a:cxn>
                <a:cxn ang="0">
                  <a:pos x="71" y="55"/>
                </a:cxn>
                <a:cxn ang="0">
                  <a:pos x="89" y="40"/>
                </a:cxn>
                <a:cxn ang="0">
                  <a:pos x="89" y="39"/>
                </a:cxn>
                <a:cxn ang="0">
                  <a:pos x="77" y="23"/>
                </a:cxn>
              </a:cxnLst>
              <a:rect l="0" t="0" r="r" b="b"/>
              <a:pathLst>
                <a:path w="89" h="55">
                  <a:moveTo>
                    <a:pt x="77" y="23"/>
                  </a:moveTo>
                  <a:cubicBezTo>
                    <a:pt x="77" y="23"/>
                    <a:pt x="77" y="23"/>
                    <a:pt x="77" y="23"/>
                  </a:cubicBezTo>
                  <a:cubicBezTo>
                    <a:pt x="77" y="10"/>
                    <a:pt x="67" y="0"/>
                    <a:pt x="55" y="0"/>
                  </a:cubicBezTo>
                  <a:cubicBezTo>
                    <a:pt x="46" y="0"/>
                    <a:pt x="38" y="6"/>
                    <a:pt x="34" y="13"/>
                  </a:cubicBezTo>
                  <a:cubicBezTo>
                    <a:pt x="32" y="12"/>
                    <a:pt x="30" y="11"/>
                    <a:pt x="28" y="11"/>
                  </a:cubicBezTo>
                  <a:cubicBezTo>
                    <a:pt x="22" y="11"/>
                    <a:pt x="17" y="16"/>
                    <a:pt x="16" y="23"/>
                  </a:cubicBezTo>
                  <a:cubicBezTo>
                    <a:pt x="7" y="23"/>
                    <a:pt x="0" y="32"/>
                    <a:pt x="0" y="3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8"/>
                    <a:pt x="8" y="55"/>
                    <a:pt x="18" y="55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81" y="55"/>
                    <a:pt x="89" y="48"/>
                    <a:pt x="89" y="40"/>
                  </a:cubicBezTo>
                  <a:cubicBezTo>
                    <a:pt x="89" y="39"/>
                    <a:pt x="89" y="39"/>
                    <a:pt x="89" y="39"/>
                  </a:cubicBezTo>
                  <a:cubicBezTo>
                    <a:pt x="89" y="33"/>
                    <a:pt x="84" y="25"/>
                    <a:pt x="77" y="23"/>
                  </a:cubicBezTo>
                  <a:close/>
                </a:path>
              </a:pathLst>
            </a:custGeom>
            <a:solidFill>
              <a:srgbClr val="C5C7C9"/>
            </a:solidFill>
            <a:ln w="9525">
              <a:solidFill>
                <a:srgbClr val="64636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cxnSp>
        <p:nvCxnSpPr>
          <p:cNvPr id="50" name="Straight Arrow Connector 49" descr=" 75"/>
          <p:cNvCxnSpPr/>
          <p:nvPr/>
        </p:nvCxnSpPr>
        <p:spPr>
          <a:xfrm flipH="1">
            <a:off x="2920206" y="1678415"/>
            <a:ext cx="3291709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Can 79" descr=" 80"/>
          <p:cNvSpPr/>
          <p:nvPr/>
        </p:nvSpPr>
        <p:spPr>
          <a:xfrm>
            <a:off x="6975766" y="1390615"/>
            <a:ext cx="539453" cy="71747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 descr=" 82"/>
          <p:cNvSpPr/>
          <p:nvPr/>
        </p:nvSpPr>
        <p:spPr>
          <a:xfrm>
            <a:off x="6911728" y="1299140"/>
            <a:ext cx="656614" cy="8120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an 80" descr=" 81"/>
          <p:cNvSpPr/>
          <p:nvPr/>
        </p:nvSpPr>
        <p:spPr>
          <a:xfrm>
            <a:off x="6972655" y="1396150"/>
            <a:ext cx="539453" cy="717472"/>
          </a:xfrm>
          <a:prstGeom prst="can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 descr=" 64"/>
          <p:cNvCxnSpPr/>
          <p:nvPr/>
        </p:nvCxnSpPr>
        <p:spPr>
          <a:xfrm>
            <a:off x="6592061" y="1675984"/>
            <a:ext cx="38014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 descr=" 12"/>
          <p:cNvGrpSpPr/>
          <p:nvPr/>
        </p:nvGrpSpPr>
        <p:grpSpPr>
          <a:xfrm>
            <a:off x="1402736" y="1084411"/>
            <a:ext cx="1996220" cy="1480894"/>
            <a:chOff x="6743700" y="760413"/>
            <a:chExt cx="1752600" cy="1733550"/>
          </a:xfrm>
          <a:noFill/>
        </p:grpSpPr>
        <p:grpSp>
          <p:nvGrpSpPr>
            <p:cNvPr id="13" name="Group 21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  <a:grpFill/>
          </p:grpSpPr>
          <p:sp>
            <p:nvSpPr>
              <p:cNvPr id="15" name="Rounded Rectangle 14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grp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grp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14" name="TextBox 34"/>
            <p:cNvSpPr txBox="1">
              <a:spLocks noChangeArrowheads="1"/>
            </p:cNvSpPr>
            <p:nvPr/>
          </p:nvSpPr>
          <p:spPr bwMode="auto">
            <a:xfrm>
              <a:off x="6842125" y="1814156"/>
              <a:ext cx="1555750" cy="27021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900" b="1" dirty="0">
                <a:solidFill>
                  <a:srgbClr val="6F2927"/>
                </a:solidFill>
                <a:latin typeface="Arial"/>
                <a:ea typeface="Verdana" pitchFamily="34" charset="0"/>
                <a:cs typeface="Arial"/>
              </a:endParaRPr>
            </a:p>
          </p:txBody>
        </p:sp>
      </p:grpSp>
      <p:grpSp>
        <p:nvGrpSpPr>
          <p:cNvPr id="43" name="Group 42" descr=" 43"/>
          <p:cNvGrpSpPr/>
          <p:nvPr/>
        </p:nvGrpSpPr>
        <p:grpSpPr>
          <a:xfrm>
            <a:off x="6005618" y="1079457"/>
            <a:ext cx="1996220" cy="1480894"/>
            <a:chOff x="6743700" y="760413"/>
            <a:chExt cx="1752600" cy="1733550"/>
          </a:xfrm>
          <a:noFill/>
        </p:grpSpPr>
        <p:grpSp>
          <p:nvGrpSpPr>
            <p:cNvPr id="44" name="Group 21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  <a:grpFill/>
          </p:grpSpPr>
          <p:sp>
            <p:nvSpPr>
              <p:cNvPr id="46" name="Rounded Rectangle 45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grp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grp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45" name="TextBox 34"/>
            <p:cNvSpPr txBox="1">
              <a:spLocks noChangeArrowheads="1"/>
            </p:cNvSpPr>
            <p:nvPr/>
          </p:nvSpPr>
          <p:spPr bwMode="auto">
            <a:xfrm>
              <a:off x="6842125" y="1814156"/>
              <a:ext cx="1555750" cy="27021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900" b="1" dirty="0">
                <a:solidFill>
                  <a:srgbClr val="6F2927"/>
                </a:solidFill>
                <a:latin typeface="Arial"/>
                <a:ea typeface="Verdana" pitchFamily="34" charset="0"/>
                <a:cs typeface="Arial"/>
              </a:endParaRPr>
            </a:p>
          </p:txBody>
        </p:sp>
      </p:grpSp>
      <p:sp>
        <p:nvSpPr>
          <p:cNvPr id="69" name="TextBox 68" descr=" 69"/>
          <p:cNvSpPr txBox="1"/>
          <p:nvPr/>
        </p:nvSpPr>
        <p:spPr>
          <a:xfrm>
            <a:off x="5330670" y="1632789"/>
            <a:ext cx="65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VPN</a:t>
            </a:r>
            <a:endParaRPr lang="en-US" b="1" dirty="0"/>
          </a:p>
        </p:txBody>
      </p:sp>
      <p:sp>
        <p:nvSpPr>
          <p:cNvPr id="92" name="Content Placeholder 2" descr=" 92"/>
          <p:cNvSpPr>
            <a:spLocks noGrp="1"/>
          </p:cNvSpPr>
          <p:nvPr>
            <p:ph idx="1"/>
          </p:nvPr>
        </p:nvSpPr>
        <p:spPr>
          <a:xfrm>
            <a:off x="340592" y="3179186"/>
            <a:ext cx="3547255" cy="138407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000" smtClean="0"/>
              <a:t>Start a replication instance</a:t>
            </a:r>
          </a:p>
          <a:p>
            <a:endParaRPr lang="en-US" sz="2000" dirty="0" smtClean="0"/>
          </a:p>
          <a:p>
            <a:pPr>
              <a:lnSpc>
                <a:spcPct val="120000"/>
              </a:lnSpc>
            </a:pPr>
            <a:r>
              <a:rPr lang="en-US" sz="2000" smtClean="0"/>
              <a:t>Connect to source and target databases</a:t>
            </a:r>
          </a:p>
          <a:p>
            <a:endParaRPr lang="en-US" sz="2000" dirty="0" smtClean="0"/>
          </a:p>
          <a:p>
            <a:pPr>
              <a:buChar char=" "/>
            </a:pPr>
            <a:r>
              <a:rPr lang="en-US" sz="2000" smtClean="0"/>
              <a:t>                                    </a:t>
            </a:r>
            <a:endParaRPr lang="en-US" sz="2000" dirty="0" smtClean="0"/>
          </a:p>
        </p:txBody>
      </p:sp>
      <p:sp>
        <p:nvSpPr>
          <p:cNvPr id="93" name="Content Placeholder 2" descr=" 93"/>
          <p:cNvSpPr txBox="1">
            <a:spLocks/>
          </p:cNvSpPr>
          <p:nvPr/>
        </p:nvSpPr>
        <p:spPr>
          <a:xfrm>
            <a:off x="5596746" y="3176082"/>
            <a:ext cx="3120672" cy="1384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b="0" i="0" kern="1200">
                <a:solidFill>
                  <a:srgbClr val="595A5D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rgbClr val="595A5D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595A5D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rgbClr val="595A5D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rgbClr val="595A5D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har char=" "/>
            </a:pPr>
            <a:r>
              <a:rPr lang="en-US" sz="1400" smtClean="0"/>
              <a:t>                               </a:t>
            </a:r>
            <a:br>
              <a:rPr lang="en-US" sz="1400" smtClean="0"/>
            </a:br>
            <a:r>
              <a:rPr lang="en-US" sz="1400" smtClean="0"/>
              <a:t>                                    </a:t>
            </a:r>
            <a:endParaRPr lang="en-US" sz="1400" dirty="0" smtClean="0"/>
          </a:p>
          <a:p>
            <a:pPr>
              <a:buChar char=" "/>
            </a:pPr>
            <a:r>
              <a:rPr lang="en-US" sz="1400" smtClean="0"/>
              <a:t>                                 </a:t>
            </a:r>
            <a:br>
              <a:rPr lang="en-US" sz="1400" smtClean="0"/>
            </a:br>
            <a:r>
              <a:rPr lang="en-US" sz="1400" smtClean="0"/>
              <a:t>            </a:t>
            </a:r>
            <a:endParaRPr lang="en-US" sz="1400" dirty="0"/>
          </a:p>
          <a:p>
            <a:pPr>
              <a:buChar char=" "/>
            </a:pPr>
            <a:r>
              <a:rPr lang="en-US" sz="1400" smtClean="0"/>
              <a:t>                                       </a:t>
            </a:r>
            <a:br>
              <a:rPr lang="en-US" sz="1400" smtClean="0"/>
            </a:br>
            <a:r>
              <a:rPr lang="en-US" sz="1400" smtClean="0"/>
              <a:t>                   </a:t>
            </a:r>
            <a:endParaRPr lang="en-US" sz="1400" dirty="0"/>
          </a:p>
        </p:txBody>
      </p:sp>
      <p:sp>
        <p:nvSpPr>
          <p:cNvPr id="94" name="Title 1" descr=" 94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Keep your apps running during the migration</a:t>
            </a:r>
            <a:endParaRPr lang="en-US" dirty="0"/>
          </a:p>
        </p:txBody>
      </p:sp>
      <p:sp>
        <p:nvSpPr>
          <p:cNvPr id="49" name="TextBox 48" descr=" 2"/>
          <p:cNvSpPr txBox="1"/>
          <p:nvPr/>
        </p:nvSpPr>
        <p:spPr>
          <a:xfrm>
            <a:off x="5987284" y="2160581"/>
            <a:ext cx="1267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AWS Database Migration Service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41553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 descr=" 84"/>
          <p:cNvSpPr/>
          <p:nvPr/>
        </p:nvSpPr>
        <p:spPr>
          <a:xfrm>
            <a:off x="3395386" y="1606871"/>
            <a:ext cx="2609178" cy="3887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34" descr=" 9"/>
          <p:cNvSpPr txBox="1">
            <a:spLocks noChangeArrowheads="1"/>
          </p:cNvSpPr>
          <p:nvPr/>
        </p:nvSpPr>
        <p:spPr bwMode="auto">
          <a:xfrm>
            <a:off x="1514843" y="1568727"/>
            <a:ext cx="8677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rgbClr val="6F2927"/>
                </a:solidFill>
                <a:latin typeface="Arial"/>
                <a:ea typeface="Verdana" pitchFamily="34" charset="0"/>
                <a:cs typeface="Arial"/>
              </a:rPr>
              <a:t>Customer</a:t>
            </a:r>
          </a:p>
          <a:p>
            <a:r>
              <a:rPr lang="en-US" sz="1000" b="1" dirty="0" smtClean="0">
                <a:solidFill>
                  <a:srgbClr val="6F2927"/>
                </a:solidFill>
                <a:latin typeface="Arial"/>
                <a:ea typeface="Verdana" pitchFamily="34" charset="0"/>
                <a:cs typeface="Arial"/>
              </a:rPr>
              <a:t>Premises</a:t>
            </a:r>
            <a:endParaRPr lang="en-US" sz="1000" b="1" dirty="0">
              <a:solidFill>
                <a:srgbClr val="6F2927"/>
              </a:solidFill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19" name="Can 18" descr=" 19"/>
          <p:cNvSpPr/>
          <p:nvPr/>
        </p:nvSpPr>
        <p:spPr>
          <a:xfrm>
            <a:off x="2382581" y="1393719"/>
            <a:ext cx="539453" cy="71747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 descr=" 23"/>
          <p:cNvGrpSpPr/>
          <p:nvPr/>
        </p:nvGrpSpPr>
        <p:grpSpPr>
          <a:xfrm>
            <a:off x="4062704" y="3328655"/>
            <a:ext cx="1268265" cy="780902"/>
            <a:chOff x="6553695" y="1633152"/>
            <a:chExt cx="1820647" cy="1112112"/>
          </a:xfrm>
        </p:grpSpPr>
        <p:grpSp>
          <p:nvGrpSpPr>
            <p:cNvPr id="35" name="Group 34"/>
            <p:cNvGrpSpPr/>
            <p:nvPr/>
          </p:nvGrpSpPr>
          <p:grpSpPr>
            <a:xfrm>
              <a:off x="6556563" y="1640894"/>
              <a:ext cx="828674" cy="723900"/>
              <a:chOff x="2965450" y="6800850"/>
              <a:chExt cx="828675" cy="723900"/>
            </a:xfrm>
          </p:grpSpPr>
          <p:sp>
            <p:nvSpPr>
              <p:cNvPr id="36" name="Oval 99"/>
              <p:cNvSpPr>
                <a:spLocks noChangeArrowheads="1"/>
              </p:cNvSpPr>
              <p:nvPr/>
            </p:nvSpPr>
            <p:spPr bwMode="auto">
              <a:xfrm>
                <a:off x="3479800" y="6800850"/>
                <a:ext cx="228600" cy="228600"/>
              </a:xfrm>
              <a:prstGeom prst="ellipse">
                <a:avLst/>
              </a:prstGeom>
              <a:solidFill>
                <a:srgbClr val="C5C7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37" name="Freeform 100"/>
              <p:cNvSpPr>
                <a:spLocks/>
              </p:cNvSpPr>
              <p:nvPr/>
            </p:nvSpPr>
            <p:spPr bwMode="auto">
              <a:xfrm>
                <a:off x="3394075" y="7086600"/>
                <a:ext cx="400050" cy="276225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14" y="0"/>
                  </a:cxn>
                  <a:cxn ang="0">
                    <a:pos x="13" y="0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6" y="15"/>
                  </a:cxn>
                  <a:cxn ang="0">
                    <a:pos x="22" y="29"/>
                  </a:cxn>
                  <a:cxn ang="0">
                    <a:pos x="33" y="29"/>
                  </a:cxn>
                  <a:cxn ang="0">
                    <a:pos x="33" y="18"/>
                  </a:cxn>
                  <a:cxn ang="0">
                    <a:pos x="35" y="18"/>
                  </a:cxn>
                  <a:cxn ang="0">
                    <a:pos x="35" y="29"/>
                  </a:cxn>
                  <a:cxn ang="0">
                    <a:pos x="42" y="29"/>
                  </a:cxn>
                  <a:cxn ang="0">
                    <a:pos x="42" y="13"/>
                  </a:cxn>
                  <a:cxn ang="0">
                    <a:pos x="29" y="0"/>
                  </a:cxn>
                </a:cxnLst>
                <a:rect l="0" t="0" r="r" b="b"/>
                <a:pathLst>
                  <a:path w="42" h="29">
                    <a:moveTo>
                      <a:pt x="29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7"/>
                      <a:pt x="7" y="13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15" y="15"/>
                      <a:pt x="22" y="21"/>
                      <a:pt x="22" y="29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2" y="5"/>
                      <a:pt x="37" y="0"/>
                      <a:pt x="29" y="0"/>
                    </a:cubicBezTo>
                    <a:close/>
                  </a:path>
                </a:pathLst>
              </a:custGeom>
              <a:solidFill>
                <a:srgbClr val="C5C7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38" name="Oval 101"/>
              <p:cNvSpPr>
                <a:spLocks noChangeArrowheads="1"/>
              </p:cNvSpPr>
              <p:nvPr/>
            </p:nvSpPr>
            <p:spPr bwMode="auto">
              <a:xfrm>
                <a:off x="3051175" y="6800850"/>
                <a:ext cx="228600" cy="228600"/>
              </a:xfrm>
              <a:prstGeom prst="ellipse">
                <a:avLst/>
              </a:prstGeom>
              <a:solidFill>
                <a:srgbClr val="C5C7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39" name="Freeform 102"/>
              <p:cNvSpPr>
                <a:spLocks/>
              </p:cNvSpPr>
              <p:nvPr/>
            </p:nvSpPr>
            <p:spPr bwMode="auto">
              <a:xfrm>
                <a:off x="2965450" y="7086600"/>
                <a:ext cx="400050" cy="276225"/>
              </a:xfrm>
              <a:custGeom>
                <a:avLst/>
                <a:gdLst/>
                <a:ahLst/>
                <a:cxnLst>
                  <a:cxn ang="0">
                    <a:pos x="20" y="29"/>
                  </a:cxn>
                  <a:cxn ang="0">
                    <a:pos x="36" y="15"/>
                  </a:cxn>
                  <a:cxn ang="0">
                    <a:pos x="42" y="15"/>
                  </a:cxn>
                  <a:cxn ang="0">
                    <a:pos x="42" y="14"/>
                  </a:cxn>
                  <a:cxn ang="0">
                    <a:pos x="29" y="0"/>
                  </a:cxn>
                  <a:cxn ang="0">
                    <a:pos x="29" y="0"/>
                  </a:cxn>
                  <a:cxn ang="0">
                    <a:pos x="14" y="0"/>
                  </a:cxn>
                  <a:cxn ang="0">
                    <a:pos x="0" y="13"/>
                  </a:cxn>
                  <a:cxn ang="0">
                    <a:pos x="0" y="29"/>
                  </a:cxn>
                  <a:cxn ang="0">
                    <a:pos x="7" y="29"/>
                  </a:cxn>
                  <a:cxn ang="0">
                    <a:pos x="7" y="18"/>
                  </a:cxn>
                  <a:cxn ang="0">
                    <a:pos x="9" y="18"/>
                  </a:cxn>
                  <a:cxn ang="0">
                    <a:pos x="9" y="29"/>
                  </a:cxn>
                  <a:cxn ang="0">
                    <a:pos x="20" y="29"/>
                  </a:cxn>
                </a:cxnLst>
                <a:rect l="0" t="0" r="r" b="b"/>
                <a:pathLst>
                  <a:path w="42" h="29">
                    <a:moveTo>
                      <a:pt x="20" y="29"/>
                    </a:moveTo>
                    <a:cubicBezTo>
                      <a:pt x="21" y="21"/>
                      <a:pt x="27" y="15"/>
                      <a:pt x="36" y="15"/>
                    </a:cubicBezTo>
                    <a:cubicBezTo>
                      <a:pt x="42" y="15"/>
                      <a:pt x="42" y="15"/>
                      <a:pt x="42" y="15"/>
                    </a:cubicBezTo>
                    <a:cubicBezTo>
                      <a:pt x="42" y="14"/>
                      <a:pt x="42" y="14"/>
                      <a:pt x="42" y="14"/>
                    </a:cubicBezTo>
                    <a:cubicBezTo>
                      <a:pt x="35" y="13"/>
                      <a:pt x="30" y="7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5"/>
                      <a:pt x="0" y="13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29"/>
                      <a:pt x="9" y="29"/>
                      <a:pt x="9" y="29"/>
                    </a:cubicBezTo>
                    <a:lnTo>
                      <a:pt x="20" y="29"/>
                    </a:lnTo>
                    <a:close/>
                  </a:path>
                </a:pathLst>
              </a:custGeom>
              <a:solidFill>
                <a:srgbClr val="C5C7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40" name="Oval 103"/>
              <p:cNvSpPr>
                <a:spLocks noChangeArrowheads="1"/>
              </p:cNvSpPr>
              <p:nvPr/>
            </p:nvSpPr>
            <p:spPr bwMode="auto">
              <a:xfrm>
                <a:off x="3270250" y="6962775"/>
                <a:ext cx="219075" cy="228600"/>
              </a:xfrm>
              <a:prstGeom prst="ellipse">
                <a:avLst/>
              </a:prstGeom>
              <a:solidFill>
                <a:srgbClr val="C5C7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41" name="Freeform 104"/>
              <p:cNvSpPr>
                <a:spLocks/>
              </p:cNvSpPr>
              <p:nvPr/>
            </p:nvSpPr>
            <p:spPr bwMode="auto">
              <a:xfrm>
                <a:off x="3175000" y="7258050"/>
                <a:ext cx="409575" cy="266700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14" y="0"/>
                  </a:cxn>
                  <a:cxn ang="0">
                    <a:pos x="0" y="12"/>
                  </a:cxn>
                  <a:cxn ang="0">
                    <a:pos x="0" y="28"/>
                  </a:cxn>
                  <a:cxn ang="0">
                    <a:pos x="8" y="28"/>
                  </a:cxn>
                  <a:cxn ang="0">
                    <a:pos x="8" y="17"/>
                  </a:cxn>
                  <a:cxn ang="0">
                    <a:pos x="10" y="17"/>
                  </a:cxn>
                  <a:cxn ang="0">
                    <a:pos x="10" y="28"/>
                  </a:cxn>
                  <a:cxn ang="0">
                    <a:pos x="34" y="28"/>
                  </a:cxn>
                  <a:cxn ang="0">
                    <a:pos x="34" y="17"/>
                  </a:cxn>
                  <a:cxn ang="0">
                    <a:pos x="36" y="17"/>
                  </a:cxn>
                  <a:cxn ang="0">
                    <a:pos x="36" y="28"/>
                  </a:cxn>
                  <a:cxn ang="0">
                    <a:pos x="43" y="28"/>
                  </a:cxn>
                  <a:cxn ang="0">
                    <a:pos x="43" y="12"/>
                  </a:cxn>
                  <a:cxn ang="0">
                    <a:pos x="29" y="0"/>
                  </a:cxn>
                </a:cxnLst>
                <a:rect l="0" t="0" r="r" b="b"/>
                <a:pathLst>
                  <a:path w="43" h="28">
                    <a:moveTo>
                      <a:pt x="29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6" y="17"/>
                      <a:pt x="36" y="17"/>
                      <a:pt x="36" y="17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43" y="28"/>
                      <a:pt x="43" y="28"/>
                      <a:pt x="43" y="28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5"/>
                      <a:pt x="37" y="0"/>
                      <a:pt x="29" y="0"/>
                    </a:cubicBezTo>
                    <a:close/>
                  </a:path>
                </a:pathLst>
              </a:custGeom>
              <a:solidFill>
                <a:srgbClr val="C5C7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6553695" y="1633152"/>
              <a:ext cx="1820647" cy="1112112"/>
              <a:chOff x="1030501" y="4061208"/>
              <a:chExt cx="1820647" cy="1112112"/>
            </a:xfrm>
          </p:grpSpPr>
          <p:sp>
            <p:nvSpPr>
              <p:cNvPr id="26" name="TextBox 5"/>
              <p:cNvSpPr txBox="1">
                <a:spLocks noChangeArrowheads="1"/>
              </p:cNvSpPr>
              <p:nvPr/>
            </p:nvSpPr>
            <p:spPr bwMode="auto">
              <a:xfrm>
                <a:off x="1030501" y="4870420"/>
                <a:ext cx="1820647" cy="302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00" b="1" dirty="0" smtClean="0">
                    <a:latin typeface="Arial"/>
                    <a:ea typeface="Verdana" pitchFamily="34" charset="0"/>
                    <a:cs typeface="Arial"/>
                  </a:rPr>
                  <a:t>Application Users</a:t>
                </a:r>
                <a:endParaRPr lang="en-US" sz="1000" b="1" dirty="0">
                  <a:latin typeface="Arial"/>
                  <a:ea typeface="Verdana" pitchFamily="34" charset="0"/>
                  <a:cs typeface="Arial"/>
                </a:endParaRPr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1972778" y="4061208"/>
                <a:ext cx="828675" cy="723900"/>
                <a:chOff x="2965450" y="6800850"/>
                <a:chExt cx="828675" cy="723900"/>
              </a:xfrm>
            </p:grpSpPr>
            <p:sp>
              <p:nvSpPr>
                <p:cNvPr id="28" name="Oval 99"/>
                <p:cNvSpPr>
                  <a:spLocks noChangeArrowheads="1"/>
                </p:cNvSpPr>
                <p:nvPr/>
              </p:nvSpPr>
              <p:spPr bwMode="auto">
                <a:xfrm>
                  <a:off x="3479800" y="6800850"/>
                  <a:ext cx="228600" cy="228600"/>
                </a:xfrm>
                <a:prstGeom prst="ellipse">
                  <a:avLst/>
                </a:prstGeom>
                <a:solidFill>
                  <a:srgbClr val="C5C7C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29" name="Freeform 100"/>
                <p:cNvSpPr>
                  <a:spLocks/>
                </p:cNvSpPr>
                <p:nvPr/>
              </p:nvSpPr>
              <p:spPr bwMode="auto">
                <a:xfrm>
                  <a:off x="3394075" y="7086600"/>
                  <a:ext cx="400050" cy="276225"/>
                </a:xfrm>
                <a:custGeom>
                  <a:avLst/>
                  <a:gdLst/>
                  <a:ahLst/>
                  <a:cxnLst>
                    <a:cxn ang="0">
                      <a:pos x="29" y="0"/>
                    </a:cxn>
                    <a:cxn ang="0">
                      <a:pos x="14" y="0"/>
                    </a:cxn>
                    <a:cxn ang="0">
                      <a:pos x="13" y="0"/>
                    </a:cxn>
                    <a:cxn ang="0">
                      <a:pos x="0" y="14"/>
                    </a:cxn>
                    <a:cxn ang="0">
                      <a:pos x="0" y="15"/>
                    </a:cxn>
                    <a:cxn ang="0">
                      <a:pos x="6" y="15"/>
                    </a:cxn>
                    <a:cxn ang="0">
                      <a:pos x="22" y="29"/>
                    </a:cxn>
                    <a:cxn ang="0">
                      <a:pos x="33" y="29"/>
                    </a:cxn>
                    <a:cxn ang="0">
                      <a:pos x="33" y="18"/>
                    </a:cxn>
                    <a:cxn ang="0">
                      <a:pos x="35" y="18"/>
                    </a:cxn>
                    <a:cxn ang="0">
                      <a:pos x="35" y="29"/>
                    </a:cxn>
                    <a:cxn ang="0">
                      <a:pos x="42" y="29"/>
                    </a:cxn>
                    <a:cxn ang="0">
                      <a:pos x="42" y="13"/>
                    </a:cxn>
                    <a:cxn ang="0">
                      <a:pos x="29" y="0"/>
                    </a:cxn>
                  </a:cxnLst>
                  <a:rect l="0" t="0" r="r" b="b"/>
                  <a:pathLst>
                    <a:path w="42" h="29">
                      <a:moveTo>
                        <a:pt x="29" y="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2" y="7"/>
                        <a:pt x="7" y="13"/>
                        <a:pt x="0" y="14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6" y="15"/>
                        <a:pt x="6" y="15"/>
                        <a:pt x="6" y="15"/>
                      </a:cubicBezTo>
                      <a:cubicBezTo>
                        <a:pt x="15" y="15"/>
                        <a:pt x="22" y="21"/>
                        <a:pt x="22" y="29"/>
                      </a:cubicBezTo>
                      <a:cubicBezTo>
                        <a:pt x="33" y="29"/>
                        <a:pt x="33" y="29"/>
                        <a:pt x="33" y="29"/>
                      </a:cubicBezTo>
                      <a:cubicBezTo>
                        <a:pt x="33" y="18"/>
                        <a:pt x="33" y="18"/>
                        <a:pt x="33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29"/>
                        <a:pt x="35" y="29"/>
                        <a:pt x="35" y="29"/>
                      </a:cubicBezTo>
                      <a:cubicBezTo>
                        <a:pt x="42" y="29"/>
                        <a:pt x="42" y="29"/>
                        <a:pt x="42" y="29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42" y="5"/>
                        <a:pt x="37" y="0"/>
                        <a:pt x="29" y="0"/>
                      </a:cubicBezTo>
                      <a:close/>
                    </a:path>
                  </a:pathLst>
                </a:custGeom>
                <a:solidFill>
                  <a:srgbClr val="C5C7C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30" name="Oval 101"/>
                <p:cNvSpPr>
                  <a:spLocks noChangeArrowheads="1"/>
                </p:cNvSpPr>
                <p:nvPr/>
              </p:nvSpPr>
              <p:spPr bwMode="auto">
                <a:xfrm>
                  <a:off x="3051175" y="6800850"/>
                  <a:ext cx="228600" cy="228600"/>
                </a:xfrm>
                <a:prstGeom prst="ellipse">
                  <a:avLst/>
                </a:prstGeom>
                <a:solidFill>
                  <a:srgbClr val="C5C7C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31" name="Freeform 102"/>
                <p:cNvSpPr>
                  <a:spLocks/>
                </p:cNvSpPr>
                <p:nvPr/>
              </p:nvSpPr>
              <p:spPr bwMode="auto">
                <a:xfrm>
                  <a:off x="2965450" y="7086600"/>
                  <a:ext cx="400050" cy="276225"/>
                </a:xfrm>
                <a:custGeom>
                  <a:avLst/>
                  <a:gdLst/>
                  <a:ahLst/>
                  <a:cxnLst>
                    <a:cxn ang="0">
                      <a:pos x="20" y="29"/>
                    </a:cxn>
                    <a:cxn ang="0">
                      <a:pos x="36" y="15"/>
                    </a:cxn>
                    <a:cxn ang="0">
                      <a:pos x="42" y="15"/>
                    </a:cxn>
                    <a:cxn ang="0">
                      <a:pos x="42" y="14"/>
                    </a:cxn>
                    <a:cxn ang="0">
                      <a:pos x="29" y="0"/>
                    </a:cxn>
                    <a:cxn ang="0">
                      <a:pos x="29" y="0"/>
                    </a:cxn>
                    <a:cxn ang="0">
                      <a:pos x="14" y="0"/>
                    </a:cxn>
                    <a:cxn ang="0">
                      <a:pos x="0" y="13"/>
                    </a:cxn>
                    <a:cxn ang="0">
                      <a:pos x="0" y="29"/>
                    </a:cxn>
                    <a:cxn ang="0">
                      <a:pos x="7" y="29"/>
                    </a:cxn>
                    <a:cxn ang="0">
                      <a:pos x="7" y="18"/>
                    </a:cxn>
                    <a:cxn ang="0">
                      <a:pos x="9" y="18"/>
                    </a:cxn>
                    <a:cxn ang="0">
                      <a:pos x="9" y="29"/>
                    </a:cxn>
                    <a:cxn ang="0">
                      <a:pos x="20" y="29"/>
                    </a:cxn>
                  </a:cxnLst>
                  <a:rect l="0" t="0" r="r" b="b"/>
                  <a:pathLst>
                    <a:path w="42" h="29">
                      <a:moveTo>
                        <a:pt x="20" y="29"/>
                      </a:moveTo>
                      <a:cubicBezTo>
                        <a:pt x="21" y="21"/>
                        <a:pt x="27" y="15"/>
                        <a:pt x="36" y="15"/>
                      </a:cubicBezTo>
                      <a:cubicBezTo>
                        <a:pt x="42" y="15"/>
                        <a:pt x="42" y="15"/>
                        <a:pt x="42" y="15"/>
                      </a:cubicBezTo>
                      <a:cubicBezTo>
                        <a:pt x="42" y="14"/>
                        <a:pt x="42" y="14"/>
                        <a:pt x="42" y="14"/>
                      </a:cubicBezTo>
                      <a:cubicBezTo>
                        <a:pt x="35" y="13"/>
                        <a:pt x="30" y="7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6" y="0"/>
                        <a:pt x="0" y="5"/>
                        <a:pt x="0" y="13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7" y="29"/>
                        <a:pt x="7" y="29"/>
                        <a:pt x="7" y="29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9" y="18"/>
                        <a:pt x="9" y="18"/>
                        <a:pt x="9" y="18"/>
                      </a:cubicBezTo>
                      <a:cubicBezTo>
                        <a:pt x="9" y="29"/>
                        <a:pt x="9" y="29"/>
                        <a:pt x="9" y="29"/>
                      </a:cubicBezTo>
                      <a:lnTo>
                        <a:pt x="20" y="29"/>
                      </a:lnTo>
                      <a:close/>
                    </a:path>
                  </a:pathLst>
                </a:custGeom>
                <a:solidFill>
                  <a:srgbClr val="C5C7C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32" name="Oval 103"/>
                <p:cNvSpPr>
                  <a:spLocks noChangeArrowheads="1"/>
                </p:cNvSpPr>
                <p:nvPr/>
              </p:nvSpPr>
              <p:spPr bwMode="auto">
                <a:xfrm>
                  <a:off x="3270250" y="6962775"/>
                  <a:ext cx="219075" cy="228600"/>
                </a:xfrm>
                <a:prstGeom prst="ellipse">
                  <a:avLst/>
                </a:prstGeom>
                <a:solidFill>
                  <a:srgbClr val="C5C7C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33" name="Freeform 104"/>
                <p:cNvSpPr>
                  <a:spLocks/>
                </p:cNvSpPr>
                <p:nvPr/>
              </p:nvSpPr>
              <p:spPr bwMode="auto">
                <a:xfrm>
                  <a:off x="3175000" y="7258050"/>
                  <a:ext cx="409575" cy="266700"/>
                </a:xfrm>
                <a:custGeom>
                  <a:avLst/>
                  <a:gdLst/>
                  <a:ahLst/>
                  <a:cxnLst>
                    <a:cxn ang="0">
                      <a:pos x="29" y="0"/>
                    </a:cxn>
                    <a:cxn ang="0">
                      <a:pos x="14" y="0"/>
                    </a:cxn>
                    <a:cxn ang="0">
                      <a:pos x="0" y="12"/>
                    </a:cxn>
                    <a:cxn ang="0">
                      <a:pos x="0" y="28"/>
                    </a:cxn>
                    <a:cxn ang="0">
                      <a:pos x="8" y="28"/>
                    </a:cxn>
                    <a:cxn ang="0">
                      <a:pos x="8" y="17"/>
                    </a:cxn>
                    <a:cxn ang="0">
                      <a:pos x="10" y="17"/>
                    </a:cxn>
                    <a:cxn ang="0">
                      <a:pos x="10" y="28"/>
                    </a:cxn>
                    <a:cxn ang="0">
                      <a:pos x="34" y="28"/>
                    </a:cxn>
                    <a:cxn ang="0">
                      <a:pos x="34" y="17"/>
                    </a:cxn>
                    <a:cxn ang="0">
                      <a:pos x="36" y="17"/>
                    </a:cxn>
                    <a:cxn ang="0">
                      <a:pos x="36" y="28"/>
                    </a:cxn>
                    <a:cxn ang="0">
                      <a:pos x="43" y="28"/>
                    </a:cxn>
                    <a:cxn ang="0">
                      <a:pos x="43" y="12"/>
                    </a:cxn>
                    <a:cxn ang="0">
                      <a:pos x="29" y="0"/>
                    </a:cxn>
                  </a:cxnLst>
                  <a:rect l="0" t="0" r="r" b="b"/>
                  <a:pathLst>
                    <a:path w="43" h="28">
                      <a:moveTo>
                        <a:pt x="29" y="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6" y="0"/>
                        <a:pt x="0" y="5"/>
                        <a:pt x="0" y="12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8" y="28"/>
                        <a:pt x="8" y="28"/>
                        <a:pt x="8" y="28"/>
                      </a:cubicBezTo>
                      <a:cubicBezTo>
                        <a:pt x="8" y="17"/>
                        <a:pt x="8" y="17"/>
                        <a:pt x="8" y="17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0" y="28"/>
                        <a:pt x="10" y="28"/>
                        <a:pt x="10" y="28"/>
                      </a:cubicBezTo>
                      <a:cubicBezTo>
                        <a:pt x="34" y="28"/>
                        <a:pt x="34" y="28"/>
                        <a:pt x="34" y="28"/>
                      </a:cubicBezTo>
                      <a:cubicBezTo>
                        <a:pt x="34" y="17"/>
                        <a:pt x="34" y="17"/>
                        <a:pt x="34" y="17"/>
                      </a:cubicBezTo>
                      <a:cubicBezTo>
                        <a:pt x="36" y="17"/>
                        <a:pt x="36" y="17"/>
                        <a:pt x="36" y="17"/>
                      </a:cubicBezTo>
                      <a:cubicBezTo>
                        <a:pt x="36" y="28"/>
                        <a:pt x="36" y="28"/>
                        <a:pt x="36" y="28"/>
                      </a:cubicBezTo>
                      <a:cubicBezTo>
                        <a:pt x="43" y="28"/>
                        <a:pt x="43" y="28"/>
                        <a:pt x="43" y="28"/>
                      </a:cubicBezTo>
                      <a:cubicBezTo>
                        <a:pt x="43" y="12"/>
                        <a:pt x="43" y="12"/>
                        <a:pt x="43" y="12"/>
                      </a:cubicBezTo>
                      <a:cubicBezTo>
                        <a:pt x="43" y="5"/>
                        <a:pt x="37" y="0"/>
                        <a:pt x="29" y="0"/>
                      </a:cubicBezTo>
                      <a:close/>
                    </a:path>
                  </a:pathLst>
                </a:custGeom>
                <a:solidFill>
                  <a:srgbClr val="C5C7C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</p:grpSp>
        </p:grpSp>
      </p:grpSp>
      <p:sp>
        <p:nvSpPr>
          <p:cNvPr id="42" name="TextBox 34" descr=" 42"/>
          <p:cNvSpPr txBox="1">
            <a:spLocks noChangeArrowheads="1"/>
          </p:cNvSpPr>
          <p:nvPr/>
        </p:nvSpPr>
        <p:spPr bwMode="auto">
          <a:xfrm>
            <a:off x="7545430" y="1517409"/>
            <a:ext cx="45640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6F2927"/>
                </a:solidFill>
                <a:latin typeface="Arial"/>
                <a:ea typeface="Verdana" pitchFamily="34" charset="0"/>
                <a:cs typeface="Arial"/>
              </a:rPr>
              <a:t>EC2</a:t>
            </a:r>
          </a:p>
          <a:p>
            <a:pPr algn="ctr"/>
            <a:r>
              <a:rPr lang="en-US" sz="1000" b="1" dirty="0" smtClean="0">
                <a:solidFill>
                  <a:srgbClr val="6F2927"/>
                </a:solidFill>
                <a:latin typeface="Arial"/>
                <a:ea typeface="Verdana" pitchFamily="34" charset="0"/>
                <a:cs typeface="Arial"/>
              </a:rPr>
              <a:t>or</a:t>
            </a:r>
          </a:p>
          <a:p>
            <a:pPr algn="ctr"/>
            <a:r>
              <a:rPr lang="en-US" sz="1000" b="1" dirty="0" smtClean="0">
                <a:solidFill>
                  <a:srgbClr val="6F2927"/>
                </a:solidFill>
                <a:latin typeface="Arial"/>
                <a:ea typeface="Verdana" pitchFamily="34" charset="0"/>
                <a:cs typeface="Arial"/>
              </a:rPr>
              <a:t>RDS</a:t>
            </a:r>
            <a:endParaRPr lang="en-US" sz="1000" b="1" dirty="0">
              <a:solidFill>
                <a:srgbClr val="6F2927"/>
              </a:solidFill>
              <a:latin typeface="Arial"/>
              <a:ea typeface="Verdana" pitchFamily="34" charset="0"/>
              <a:cs typeface="Arial"/>
            </a:endParaRPr>
          </a:p>
        </p:txBody>
      </p:sp>
      <p:cxnSp>
        <p:nvCxnSpPr>
          <p:cNvPr id="54" name="Elbow Connector 53" descr=" 54"/>
          <p:cNvCxnSpPr>
            <a:stCxn id="66" idx="0"/>
            <a:endCxn id="19" idx="3"/>
          </p:cNvCxnSpPr>
          <p:nvPr/>
        </p:nvCxnSpPr>
        <p:spPr>
          <a:xfrm rot="16200000" flipV="1">
            <a:off x="3064353" y="1699146"/>
            <a:ext cx="1215716" cy="2039805"/>
          </a:xfrm>
          <a:prstGeom prst="bentConnector3">
            <a:avLst>
              <a:gd name="adj1" fmla="val 32512"/>
            </a:avLst>
          </a:prstGeom>
          <a:ln>
            <a:solidFill>
              <a:schemeClr val="accent3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 descr=" 66"/>
          <p:cNvSpPr/>
          <p:nvPr/>
        </p:nvSpPr>
        <p:spPr>
          <a:xfrm>
            <a:off x="3888553" y="3326907"/>
            <a:ext cx="1607119" cy="97784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 descr=" 4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3259" y="1385837"/>
            <a:ext cx="877606" cy="877606"/>
          </a:xfrm>
          <a:prstGeom prst="rect">
            <a:avLst/>
          </a:prstGeom>
        </p:spPr>
      </p:pic>
      <p:grpSp>
        <p:nvGrpSpPr>
          <p:cNvPr id="20" name="Group 19" descr=" 20"/>
          <p:cNvGrpSpPr/>
          <p:nvPr/>
        </p:nvGrpSpPr>
        <p:grpSpPr>
          <a:xfrm>
            <a:off x="4008803" y="1464236"/>
            <a:ext cx="1226831" cy="1084296"/>
            <a:chOff x="421033" y="2534063"/>
            <a:chExt cx="847725" cy="860212"/>
          </a:xfrm>
        </p:grpSpPr>
        <p:sp>
          <p:nvSpPr>
            <p:cNvPr id="22" name="TextBox 4"/>
            <p:cNvSpPr txBox="1">
              <a:spLocks noChangeArrowheads="1"/>
            </p:cNvSpPr>
            <p:nvPr/>
          </p:nvSpPr>
          <p:spPr bwMode="auto">
            <a:xfrm>
              <a:off x="455889" y="3086499"/>
              <a:ext cx="738188" cy="307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dirty="0" smtClean="0">
                  <a:latin typeface="Arial"/>
                  <a:ea typeface="Verdana" pitchFamily="34" charset="0"/>
                  <a:cs typeface="Arial"/>
                </a:rPr>
                <a:t>Internet</a:t>
              </a:r>
              <a:endParaRPr lang="en-US" sz="900" dirty="0">
                <a:latin typeface="Arial"/>
                <a:ea typeface="Verdana" pitchFamily="34" charset="0"/>
                <a:cs typeface="Arial"/>
              </a:endParaRPr>
            </a:p>
          </p:txBody>
        </p:sp>
        <p:sp>
          <p:nvSpPr>
            <p:cNvPr id="21" name="Freeform 251"/>
            <p:cNvSpPr>
              <a:spLocks/>
            </p:cNvSpPr>
            <p:nvPr/>
          </p:nvSpPr>
          <p:spPr bwMode="auto">
            <a:xfrm>
              <a:off x="421033" y="2534063"/>
              <a:ext cx="847725" cy="523875"/>
            </a:xfrm>
            <a:custGeom>
              <a:avLst/>
              <a:gdLst/>
              <a:ahLst/>
              <a:cxnLst>
                <a:cxn ang="0">
                  <a:pos x="77" y="23"/>
                </a:cxn>
                <a:cxn ang="0">
                  <a:pos x="77" y="23"/>
                </a:cxn>
                <a:cxn ang="0">
                  <a:pos x="55" y="0"/>
                </a:cxn>
                <a:cxn ang="0">
                  <a:pos x="34" y="13"/>
                </a:cxn>
                <a:cxn ang="0">
                  <a:pos x="28" y="11"/>
                </a:cxn>
                <a:cxn ang="0">
                  <a:pos x="16" y="23"/>
                </a:cxn>
                <a:cxn ang="0">
                  <a:pos x="0" y="39"/>
                </a:cxn>
                <a:cxn ang="0">
                  <a:pos x="0" y="40"/>
                </a:cxn>
                <a:cxn ang="0">
                  <a:pos x="18" y="55"/>
                </a:cxn>
                <a:cxn ang="0">
                  <a:pos x="71" y="55"/>
                </a:cxn>
                <a:cxn ang="0">
                  <a:pos x="89" y="40"/>
                </a:cxn>
                <a:cxn ang="0">
                  <a:pos x="89" y="39"/>
                </a:cxn>
                <a:cxn ang="0">
                  <a:pos x="77" y="23"/>
                </a:cxn>
              </a:cxnLst>
              <a:rect l="0" t="0" r="r" b="b"/>
              <a:pathLst>
                <a:path w="89" h="55">
                  <a:moveTo>
                    <a:pt x="77" y="23"/>
                  </a:moveTo>
                  <a:cubicBezTo>
                    <a:pt x="77" y="23"/>
                    <a:pt x="77" y="23"/>
                    <a:pt x="77" y="23"/>
                  </a:cubicBezTo>
                  <a:cubicBezTo>
                    <a:pt x="77" y="10"/>
                    <a:pt x="67" y="0"/>
                    <a:pt x="55" y="0"/>
                  </a:cubicBezTo>
                  <a:cubicBezTo>
                    <a:pt x="46" y="0"/>
                    <a:pt x="38" y="6"/>
                    <a:pt x="34" y="13"/>
                  </a:cubicBezTo>
                  <a:cubicBezTo>
                    <a:pt x="32" y="12"/>
                    <a:pt x="30" y="11"/>
                    <a:pt x="28" y="11"/>
                  </a:cubicBezTo>
                  <a:cubicBezTo>
                    <a:pt x="22" y="11"/>
                    <a:pt x="17" y="16"/>
                    <a:pt x="16" y="23"/>
                  </a:cubicBezTo>
                  <a:cubicBezTo>
                    <a:pt x="7" y="23"/>
                    <a:pt x="0" y="32"/>
                    <a:pt x="0" y="3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8"/>
                    <a:pt x="8" y="55"/>
                    <a:pt x="18" y="55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81" y="55"/>
                    <a:pt x="89" y="48"/>
                    <a:pt x="89" y="40"/>
                  </a:cubicBezTo>
                  <a:cubicBezTo>
                    <a:pt x="89" y="39"/>
                    <a:pt x="89" y="39"/>
                    <a:pt x="89" y="39"/>
                  </a:cubicBezTo>
                  <a:cubicBezTo>
                    <a:pt x="89" y="33"/>
                    <a:pt x="84" y="25"/>
                    <a:pt x="77" y="23"/>
                  </a:cubicBezTo>
                  <a:close/>
                </a:path>
              </a:pathLst>
            </a:custGeom>
            <a:solidFill>
              <a:srgbClr val="C5C7C9"/>
            </a:solidFill>
            <a:ln w="9525">
              <a:solidFill>
                <a:srgbClr val="64636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cxnSp>
        <p:nvCxnSpPr>
          <p:cNvPr id="50" name="Straight Arrow Connector 49" descr=" 75"/>
          <p:cNvCxnSpPr/>
          <p:nvPr/>
        </p:nvCxnSpPr>
        <p:spPr>
          <a:xfrm flipH="1">
            <a:off x="2920206" y="1678415"/>
            <a:ext cx="3291709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Can 79" descr=" 80"/>
          <p:cNvSpPr/>
          <p:nvPr/>
        </p:nvSpPr>
        <p:spPr>
          <a:xfrm>
            <a:off x="6975766" y="1390615"/>
            <a:ext cx="539453" cy="71747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 descr=" 82"/>
          <p:cNvSpPr/>
          <p:nvPr/>
        </p:nvSpPr>
        <p:spPr>
          <a:xfrm>
            <a:off x="6911728" y="1299140"/>
            <a:ext cx="656614" cy="8120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an 80" descr=" 81"/>
          <p:cNvSpPr/>
          <p:nvPr/>
        </p:nvSpPr>
        <p:spPr>
          <a:xfrm>
            <a:off x="6972655" y="1396150"/>
            <a:ext cx="539453" cy="717472"/>
          </a:xfrm>
          <a:prstGeom prst="can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 descr=" 64"/>
          <p:cNvCxnSpPr/>
          <p:nvPr/>
        </p:nvCxnSpPr>
        <p:spPr>
          <a:xfrm>
            <a:off x="6592061" y="1675984"/>
            <a:ext cx="38014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 descr=" 12"/>
          <p:cNvGrpSpPr/>
          <p:nvPr/>
        </p:nvGrpSpPr>
        <p:grpSpPr>
          <a:xfrm>
            <a:off x="1402736" y="1084411"/>
            <a:ext cx="1996220" cy="1480894"/>
            <a:chOff x="6743700" y="760413"/>
            <a:chExt cx="1752600" cy="1733550"/>
          </a:xfrm>
          <a:noFill/>
        </p:grpSpPr>
        <p:grpSp>
          <p:nvGrpSpPr>
            <p:cNvPr id="13" name="Group 21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  <a:grpFill/>
          </p:grpSpPr>
          <p:sp>
            <p:nvSpPr>
              <p:cNvPr id="15" name="Rounded Rectangle 14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grp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grp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14" name="TextBox 34"/>
            <p:cNvSpPr txBox="1">
              <a:spLocks noChangeArrowheads="1"/>
            </p:cNvSpPr>
            <p:nvPr/>
          </p:nvSpPr>
          <p:spPr bwMode="auto">
            <a:xfrm>
              <a:off x="6842125" y="1814156"/>
              <a:ext cx="1555750" cy="27021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900" b="1" dirty="0">
                <a:solidFill>
                  <a:srgbClr val="6F2927"/>
                </a:solidFill>
                <a:latin typeface="Arial"/>
                <a:ea typeface="Verdana" pitchFamily="34" charset="0"/>
                <a:cs typeface="Arial"/>
              </a:endParaRPr>
            </a:p>
          </p:txBody>
        </p:sp>
      </p:grpSp>
      <p:grpSp>
        <p:nvGrpSpPr>
          <p:cNvPr id="43" name="Group 42" descr=" 43"/>
          <p:cNvGrpSpPr/>
          <p:nvPr/>
        </p:nvGrpSpPr>
        <p:grpSpPr>
          <a:xfrm>
            <a:off x="6005618" y="1079457"/>
            <a:ext cx="1996220" cy="1480894"/>
            <a:chOff x="6743700" y="760413"/>
            <a:chExt cx="1752600" cy="1733550"/>
          </a:xfrm>
          <a:noFill/>
        </p:grpSpPr>
        <p:grpSp>
          <p:nvGrpSpPr>
            <p:cNvPr id="44" name="Group 21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  <a:grpFill/>
          </p:grpSpPr>
          <p:sp>
            <p:nvSpPr>
              <p:cNvPr id="46" name="Rounded Rectangle 45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grp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grp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45" name="TextBox 34"/>
            <p:cNvSpPr txBox="1">
              <a:spLocks noChangeArrowheads="1"/>
            </p:cNvSpPr>
            <p:nvPr/>
          </p:nvSpPr>
          <p:spPr bwMode="auto">
            <a:xfrm>
              <a:off x="6842125" y="1814156"/>
              <a:ext cx="1555750" cy="27021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900" b="1" dirty="0">
                <a:solidFill>
                  <a:srgbClr val="6F2927"/>
                </a:solidFill>
                <a:latin typeface="Arial"/>
                <a:ea typeface="Verdana" pitchFamily="34" charset="0"/>
                <a:cs typeface="Arial"/>
              </a:endParaRPr>
            </a:p>
          </p:txBody>
        </p:sp>
      </p:grpSp>
      <p:sp>
        <p:nvSpPr>
          <p:cNvPr id="69" name="TextBox 68" descr=" 69"/>
          <p:cNvSpPr txBox="1"/>
          <p:nvPr/>
        </p:nvSpPr>
        <p:spPr>
          <a:xfrm>
            <a:off x="5330670" y="1632789"/>
            <a:ext cx="65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VPN</a:t>
            </a:r>
            <a:endParaRPr lang="en-US" b="1" dirty="0"/>
          </a:p>
        </p:txBody>
      </p:sp>
      <p:sp>
        <p:nvSpPr>
          <p:cNvPr id="92" name="Content Placeholder 2" descr=" 92"/>
          <p:cNvSpPr>
            <a:spLocks noGrp="1"/>
          </p:cNvSpPr>
          <p:nvPr>
            <p:ph idx="1"/>
          </p:nvPr>
        </p:nvSpPr>
        <p:spPr>
          <a:xfrm>
            <a:off x="340592" y="3179186"/>
            <a:ext cx="3547255" cy="138407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000" smtClean="0"/>
              <a:t>Start a replication instance</a:t>
            </a:r>
          </a:p>
          <a:p>
            <a:endParaRPr lang="en-US" sz="2000" dirty="0" smtClean="0"/>
          </a:p>
          <a:p>
            <a:pPr>
              <a:lnSpc>
                <a:spcPct val="120000"/>
              </a:lnSpc>
            </a:pPr>
            <a:r>
              <a:rPr lang="en-US" sz="2000" smtClean="0"/>
              <a:t>Connect to source and target databases</a:t>
            </a:r>
          </a:p>
          <a:p>
            <a:endParaRPr lang="en-US" sz="2000" dirty="0" smtClean="0"/>
          </a:p>
          <a:p>
            <a:pPr>
              <a:lnSpc>
                <a:spcPct val="120000"/>
              </a:lnSpc>
            </a:pPr>
            <a:r>
              <a:rPr lang="en-US" sz="2000" smtClean="0"/>
              <a:t>Select tables, schemas, or databases</a:t>
            </a:r>
            <a:endParaRPr lang="en-US" sz="2000" dirty="0" smtClean="0"/>
          </a:p>
        </p:txBody>
      </p:sp>
      <p:sp>
        <p:nvSpPr>
          <p:cNvPr id="93" name="Content Placeholder 2" descr=" 93"/>
          <p:cNvSpPr txBox="1">
            <a:spLocks/>
          </p:cNvSpPr>
          <p:nvPr/>
        </p:nvSpPr>
        <p:spPr>
          <a:xfrm>
            <a:off x="5596746" y="3176082"/>
            <a:ext cx="3120672" cy="1384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b="0" i="0" kern="1200">
                <a:solidFill>
                  <a:srgbClr val="595A5D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rgbClr val="595A5D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595A5D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rgbClr val="595A5D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rgbClr val="595A5D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har char=" "/>
            </a:pPr>
            <a:r>
              <a:rPr lang="en-US" sz="1400" smtClean="0"/>
              <a:t>                               </a:t>
            </a:r>
            <a:br>
              <a:rPr lang="en-US" sz="1400" smtClean="0"/>
            </a:br>
            <a:r>
              <a:rPr lang="en-US" sz="1400" smtClean="0"/>
              <a:t>                                    </a:t>
            </a:r>
            <a:endParaRPr lang="en-US" sz="1400" dirty="0" smtClean="0"/>
          </a:p>
          <a:p>
            <a:pPr>
              <a:buChar char=" "/>
            </a:pPr>
            <a:r>
              <a:rPr lang="en-US" sz="1400" smtClean="0"/>
              <a:t>                                 </a:t>
            </a:r>
            <a:br>
              <a:rPr lang="en-US" sz="1400" smtClean="0"/>
            </a:br>
            <a:r>
              <a:rPr lang="en-US" sz="1400" smtClean="0"/>
              <a:t>            </a:t>
            </a:r>
            <a:endParaRPr lang="en-US" sz="1400" dirty="0"/>
          </a:p>
          <a:p>
            <a:pPr>
              <a:buChar char=" "/>
            </a:pPr>
            <a:r>
              <a:rPr lang="en-US" sz="1400" smtClean="0"/>
              <a:t>                                       </a:t>
            </a:r>
            <a:br>
              <a:rPr lang="en-US" sz="1400" smtClean="0"/>
            </a:br>
            <a:r>
              <a:rPr lang="en-US" sz="1400" smtClean="0"/>
              <a:t>                   </a:t>
            </a:r>
            <a:endParaRPr lang="en-US" sz="1400" dirty="0"/>
          </a:p>
        </p:txBody>
      </p:sp>
      <p:sp>
        <p:nvSpPr>
          <p:cNvPr id="94" name="Title 1" descr=" 94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Keep your apps running during the migration</a:t>
            </a:r>
            <a:endParaRPr lang="en-US" dirty="0"/>
          </a:p>
        </p:txBody>
      </p:sp>
      <p:sp>
        <p:nvSpPr>
          <p:cNvPr id="49" name="TextBox 48" descr=" 2"/>
          <p:cNvSpPr txBox="1"/>
          <p:nvPr/>
        </p:nvSpPr>
        <p:spPr>
          <a:xfrm>
            <a:off x="5987284" y="2160581"/>
            <a:ext cx="1267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AWS Database Migration Service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28980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 descr=" 84"/>
          <p:cNvSpPr/>
          <p:nvPr/>
        </p:nvSpPr>
        <p:spPr>
          <a:xfrm>
            <a:off x="3395386" y="1606871"/>
            <a:ext cx="2609178" cy="3887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34" descr=" 9"/>
          <p:cNvSpPr txBox="1">
            <a:spLocks noChangeArrowheads="1"/>
          </p:cNvSpPr>
          <p:nvPr/>
        </p:nvSpPr>
        <p:spPr bwMode="auto">
          <a:xfrm>
            <a:off x="1514843" y="1568727"/>
            <a:ext cx="8677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rgbClr val="6F2927"/>
                </a:solidFill>
                <a:latin typeface="Arial"/>
                <a:ea typeface="Verdana" pitchFamily="34" charset="0"/>
                <a:cs typeface="Arial"/>
              </a:rPr>
              <a:t>Customer</a:t>
            </a:r>
          </a:p>
          <a:p>
            <a:r>
              <a:rPr lang="en-US" sz="1000" b="1" dirty="0" smtClean="0">
                <a:solidFill>
                  <a:srgbClr val="6F2927"/>
                </a:solidFill>
                <a:latin typeface="Arial"/>
                <a:ea typeface="Verdana" pitchFamily="34" charset="0"/>
                <a:cs typeface="Arial"/>
              </a:rPr>
              <a:t>Premises</a:t>
            </a:r>
            <a:endParaRPr lang="en-US" sz="1000" b="1" dirty="0">
              <a:solidFill>
                <a:srgbClr val="6F2927"/>
              </a:solidFill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19" name="Can 18" descr=" 19"/>
          <p:cNvSpPr/>
          <p:nvPr/>
        </p:nvSpPr>
        <p:spPr>
          <a:xfrm>
            <a:off x="2382581" y="1393719"/>
            <a:ext cx="539453" cy="71747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 descr=" 23"/>
          <p:cNvGrpSpPr/>
          <p:nvPr/>
        </p:nvGrpSpPr>
        <p:grpSpPr>
          <a:xfrm>
            <a:off x="4062704" y="3328655"/>
            <a:ext cx="1268265" cy="780902"/>
            <a:chOff x="6553695" y="1633152"/>
            <a:chExt cx="1820647" cy="1112112"/>
          </a:xfrm>
        </p:grpSpPr>
        <p:grpSp>
          <p:nvGrpSpPr>
            <p:cNvPr id="35" name="Group 34"/>
            <p:cNvGrpSpPr/>
            <p:nvPr/>
          </p:nvGrpSpPr>
          <p:grpSpPr>
            <a:xfrm>
              <a:off x="6556563" y="1640894"/>
              <a:ext cx="828674" cy="723900"/>
              <a:chOff x="2965450" y="6800850"/>
              <a:chExt cx="828675" cy="723900"/>
            </a:xfrm>
          </p:grpSpPr>
          <p:sp>
            <p:nvSpPr>
              <p:cNvPr id="36" name="Oval 99"/>
              <p:cNvSpPr>
                <a:spLocks noChangeArrowheads="1"/>
              </p:cNvSpPr>
              <p:nvPr/>
            </p:nvSpPr>
            <p:spPr bwMode="auto">
              <a:xfrm>
                <a:off x="3479800" y="6800850"/>
                <a:ext cx="228600" cy="228600"/>
              </a:xfrm>
              <a:prstGeom prst="ellipse">
                <a:avLst/>
              </a:prstGeom>
              <a:solidFill>
                <a:srgbClr val="C5C7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37" name="Freeform 100"/>
              <p:cNvSpPr>
                <a:spLocks/>
              </p:cNvSpPr>
              <p:nvPr/>
            </p:nvSpPr>
            <p:spPr bwMode="auto">
              <a:xfrm>
                <a:off x="3394075" y="7086600"/>
                <a:ext cx="400050" cy="276225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14" y="0"/>
                  </a:cxn>
                  <a:cxn ang="0">
                    <a:pos x="13" y="0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6" y="15"/>
                  </a:cxn>
                  <a:cxn ang="0">
                    <a:pos x="22" y="29"/>
                  </a:cxn>
                  <a:cxn ang="0">
                    <a:pos x="33" y="29"/>
                  </a:cxn>
                  <a:cxn ang="0">
                    <a:pos x="33" y="18"/>
                  </a:cxn>
                  <a:cxn ang="0">
                    <a:pos x="35" y="18"/>
                  </a:cxn>
                  <a:cxn ang="0">
                    <a:pos x="35" y="29"/>
                  </a:cxn>
                  <a:cxn ang="0">
                    <a:pos x="42" y="29"/>
                  </a:cxn>
                  <a:cxn ang="0">
                    <a:pos x="42" y="13"/>
                  </a:cxn>
                  <a:cxn ang="0">
                    <a:pos x="29" y="0"/>
                  </a:cxn>
                </a:cxnLst>
                <a:rect l="0" t="0" r="r" b="b"/>
                <a:pathLst>
                  <a:path w="42" h="29">
                    <a:moveTo>
                      <a:pt x="29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7"/>
                      <a:pt x="7" y="13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15" y="15"/>
                      <a:pt x="22" y="21"/>
                      <a:pt x="22" y="29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2" y="5"/>
                      <a:pt x="37" y="0"/>
                      <a:pt x="29" y="0"/>
                    </a:cubicBezTo>
                    <a:close/>
                  </a:path>
                </a:pathLst>
              </a:custGeom>
              <a:solidFill>
                <a:srgbClr val="C5C7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38" name="Oval 101"/>
              <p:cNvSpPr>
                <a:spLocks noChangeArrowheads="1"/>
              </p:cNvSpPr>
              <p:nvPr/>
            </p:nvSpPr>
            <p:spPr bwMode="auto">
              <a:xfrm>
                <a:off x="3051175" y="6800850"/>
                <a:ext cx="228600" cy="228600"/>
              </a:xfrm>
              <a:prstGeom prst="ellipse">
                <a:avLst/>
              </a:prstGeom>
              <a:solidFill>
                <a:srgbClr val="C5C7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39" name="Freeform 102"/>
              <p:cNvSpPr>
                <a:spLocks/>
              </p:cNvSpPr>
              <p:nvPr/>
            </p:nvSpPr>
            <p:spPr bwMode="auto">
              <a:xfrm>
                <a:off x="2965450" y="7086600"/>
                <a:ext cx="400050" cy="276225"/>
              </a:xfrm>
              <a:custGeom>
                <a:avLst/>
                <a:gdLst/>
                <a:ahLst/>
                <a:cxnLst>
                  <a:cxn ang="0">
                    <a:pos x="20" y="29"/>
                  </a:cxn>
                  <a:cxn ang="0">
                    <a:pos x="36" y="15"/>
                  </a:cxn>
                  <a:cxn ang="0">
                    <a:pos x="42" y="15"/>
                  </a:cxn>
                  <a:cxn ang="0">
                    <a:pos x="42" y="14"/>
                  </a:cxn>
                  <a:cxn ang="0">
                    <a:pos x="29" y="0"/>
                  </a:cxn>
                  <a:cxn ang="0">
                    <a:pos x="29" y="0"/>
                  </a:cxn>
                  <a:cxn ang="0">
                    <a:pos x="14" y="0"/>
                  </a:cxn>
                  <a:cxn ang="0">
                    <a:pos x="0" y="13"/>
                  </a:cxn>
                  <a:cxn ang="0">
                    <a:pos x="0" y="29"/>
                  </a:cxn>
                  <a:cxn ang="0">
                    <a:pos x="7" y="29"/>
                  </a:cxn>
                  <a:cxn ang="0">
                    <a:pos x="7" y="18"/>
                  </a:cxn>
                  <a:cxn ang="0">
                    <a:pos x="9" y="18"/>
                  </a:cxn>
                  <a:cxn ang="0">
                    <a:pos x="9" y="29"/>
                  </a:cxn>
                  <a:cxn ang="0">
                    <a:pos x="20" y="29"/>
                  </a:cxn>
                </a:cxnLst>
                <a:rect l="0" t="0" r="r" b="b"/>
                <a:pathLst>
                  <a:path w="42" h="29">
                    <a:moveTo>
                      <a:pt x="20" y="29"/>
                    </a:moveTo>
                    <a:cubicBezTo>
                      <a:pt x="21" y="21"/>
                      <a:pt x="27" y="15"/>
                      <a:pt x="36" y="15"/>
                    </a:cubicBezTo>
                    <a:cubicBezTo>
                      <a:pt x="42" y="15"/>
                      <a:pt x="42" y="15"/>
                      <a:pt x="42" y="15"/>
                    </a:cubicBezTo>
                    <a:cubicBezTo>
                      <a:pt x="42" y="14"/>
                      <a:pt x="42" y="14"/>
                      <a:pt x="42" y="14"/>
                    </a:cubicBezTo>
                    <a:cubicBezTo>
                      <a:pt x="35" y="13"/>
                      <a:pt x="30" y="7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5"/>
                      <a:pt x="0" y="13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29"/>
                      <a:pt x="9" y="29"/>
                      <a:pt x="9" y="29"/>
                    </a:cubicBezTo>
                    <a:lnTo>
                      <a:pt x="20" y="29"/>
                    </a:lnTo>
                    <a:close/>
                  </a:path>
                </a:pathLst>
              </a:custGeom>
              <a:solidFill>
                <a:srgbClr val="C5C7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40" name="Oval 103"/>
              <p:cNvSpPr>
                <a:spLocks noChangeArrowheads="1"/>
              </p:cNvSpPr>
              <p:nvPr/>
            </p:nvSpPr>
            <p:spPr bwMode="auto">
              <a:xfrm>
                <a:off x="3270250" y="6962775"/>
                <a:ext cx="219075" cy="228600"/>
              </a:xfrm>
              <a:prstGeom prst="ellipse">
                <a:avLst/>
              </a:prstGeom>
              <a:solidFill>
                <a:srgbClr val="C5C7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41" name="Freeform 104"/>
              <p:cNvSpPr>
                <a:spLocks/>
              </p:cNvSpPr>
              <p:nvPr/>
            </p:nvSpPr>
            <p:spPr bwMode="auto">
              <a:xfrm>
                <a:off x="3175000" y="7258050"/>
                <a:ext cx="409575" cy="266700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14" y="0"/>
                  </a:cxn>
                  <a:cxn ang="0">
                    <a:pos x="0" y="12"/>
                  </a:cxn>
                  <a:cxn ang="0">
                    <a:pos x="0" y="28"/>
                  </a:cxn>
                  <a:cxn ang="0">
                    <a:pos x="8" y="28"/>
                  </a:cxn>
                  <a:cxn ang="0">
                    <a:pos x="8" y="17"/>
                  </a:cxn>
                  <a:cxn ang="0">
                    <a:pos x="10" y="17"/>
                  </a:cxn>
                  <a:cxn ang="0">
                    <a:pos x="10" y="28"/>
                  </a:cxn>
                  <a:cxn ang="0">
                    <a:pos x="34" y="28"/>
                  </a:cxn>
                  <a:cxn ang="0">
                    <a:pos x="34" y="17"/>
                  </a:cxn>
                  <a:cxn ang="0">
                    <a:pos x="36" y="17"/>
                  </a:cxn>
                  <a:cxn ang="0">
                    <a:pos x="36" y="28"/>
                  </a:cxn>
                  <a:cxn ang="0">
                    <a:pos x="43" y="28"/>
                  </a:cxn>
                  <a:cxn ang="0">
                    <a:pos x="43" y="12"/>
                  </a:cxn>
                  <a:cxn ang="0">
                    <a:pos x="29" y="0"/>
                  </a:cxn>
                </a:cxnLst>
                <a:rect l="0" t="0" r="r" b="b"/>
                <a:pathLst>
                  <a:path w="43" h="28">
                    <a:moveTo>
                      <a:pt x="29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6" y="17"/>
                      <a:pt x="36" y="17"/>
                      <a:pt x="36" y="17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43" y="28"/>
                      <a:pt x="43" y="28"/>
                      <a:pt x="43" y="28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5"/>
                      <a:pt x="37" y="0"/>
                      <a:pt x="29" y="0"/>
                    </a:cubicBezTo>
                    <a:close/>
                  </a:path>
                </a:pathLst>
              </a:custGeom>
              <a:solidFill>
                <a:srgbClr val="C5C7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6553695" y="1633152"/>
              <a:ext cx="1820647" cy="1112112"/>
              <a:chOff x="1030501" y="4061208"/>
              <a:chExt cx="1820647" cy="1112112"/>
            </a:xfrm>
          </p:grpSpPr>
          <p:sp>
            <p:nvSpPr>
              <p:cNvPr id="26" name="TextBox 5"/>
              <p:cNvSpPr txBox="1">
                <a:spLocks noChangeArrowheads="1"/>
              </p:cNvSpPr>
              <p:nvPr/>
            </p:nvSpPr>
            <p:spPr bwMode="auto">
              <a:xfrm>
                <a:off x="1030501" y="4870420"/>
                <a:ext cx="1820647" cy="302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00" b="1" dirty="0" smtClean="0">
                    <a:latin typeface="Arial"/>
                    <a:ea typeface="Verdana" pitchFamily="34" charset="0"/>
                    <a:cs typeface="Arial"/>
                  </a:rPr>
                  <a:t>Application Users</a:t>
                </a:r>
                <a:endParaRPr lang="en-US" sz="1000" b="1" dirty="0">
                  <a:latin typeface="Arial"/>
                  <a:ea typeface="Verdana" pitchFamily="34" charset="0"/>
                  <a:cs typeface="Arial"/>
                </a:endParaRPr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1972778" y="4061208"/>
                <a:ext cx="828675" cy="723900"/>
                <a:chOff x="2965450" y="6800850"/>
                <a:chExt cx="828675" cy="723900"/>
              </a:xfrm>
            </p:grpSpPr>
            <p:sp>
              <p:nvSpPr>
                <p:cNvPr id="28" name="Oval 99"/>
                <p:cNvSpPr>
                  <a:spLocks noChangeArrowheads="1"/>
                </p:cNvSpPr>
                <p:nvPr/>
              </p:nvSpPr>
              <p:spPr bwMode="auto">
                <a:xfrm>
                  <a:off x="3479800" y="6800850"/>
                  <a:ext cx="228600" cy="228600"/>
                </a:xfrm>
                <a:prstGeom prst="ellipse">
                  <a:avLst/>
                </a:prstGeom>
                <a:solidFill>
                  <a:srgbClr val="C5C7C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29" name="Freeform 100"/>
                <p:cNvSpPr>
                  <a:spLocks/>
                </p:cNvSpPr>
                <p:nvPr/>
              </p:nvSpPr>
              <p:spPr bwMode="auto">
                <a:xfrm>
                  <a:off x="3394075" y="7086600"/>
                  <a:ext cx="400050" cy="276225"/>
                </a:xfrm>
                <a:custGeom>
                  <a:avLst/>
                  <a:gdLst/>
                  <a:ahLst/>
                  <a:cxnLst>
                    <a:cxn ang="0">
                      <a:pos x="29" y="0"/>
                    </a:cxn>
                    <a:cxn ang="0">
                      <a:pos x="14" y="0"/>
                    </a:cxn>
                    <a:cxn ang="0">
                      <a:pos x="13" y="0"/>
                    </a:cxn>
                    <a:cxn ang="0">
                      <a:pos x="0" y="14"/>
                    </a:cxn>
                    <a:cxn ang="0">
                      <a:pos x="0" y="15"/>
                    </a:cxn>
                    <a:cxn ang="0">
                      <a:pos x="6" y="15"/>
                    </a:cxn>
                    <a:cxn ang="0">
                      <a:pos x="22" y="29"/>
                    </a:cxn>
                    <a:cxn ang="0">
                      <a:pos x="33" y="29"/>
                    </a:cxn>
                    <a:cxn ang="0">
                      <a:pos x="33" y="18"/>
                    </a:cxn>
                    <a:cxn ang="0">
                      <a:pos x="35" y="18"/>
                    </a:cxn>
                    <a:cxn ang="0">
                      <a:pos x="35" y="29"/>
                    </a:cxn>
                    <a:cxn ang="0">
                      <a:pos x="42" y="29"/>
                    </a:cxn>
                    <a:cxn ang="0">
                      <a:pos x="42" y="13"/>
                    </a:cxn>
                    <a:cxn ang="0">
                      <a:pos x="29" y="0"/>
                    </a:cxn>
                  </a:cxnLst>
                  <a:rect l="0" t="0" r="r" b="b"/>
                  <a:pathLst>
                    <a:path w="42" h="29">
                      <a:moveTo>
                        <a:pt x="29" y="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2" y="7"/>
                        <a:pt x="7" y="13"/>
                        <a:pt x="0" y="14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6" y="15"/>
                        <a:pt x="6" y="15"/>
                        <a:pt x="6" y="15"/>
                      </a:cubicBezTo>
                      <a:cubicBezTo>
                        <a:pt x="15" y="15"/>
                        <a:pt x="22" y="21"/>
                        <a:pt x="22" y="29"/>
                      </a:cubicBezTo>
                      <a:cubicBezTo>
                        <a:pt x="33" y="29"/>
                        <a:pt x="33" y="29"/>
                        <a:pt x="33" y="29"/>
                      </a:cubicBezTo>
                      <a:cubicBezTo>
                        <a:pt x="33" y="18"/>
                        <a:pt x="33" y="18"/>
                        <a:pt x="33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29"/>
                        <a:pt x="35" y="29"/>
                        <a:pt x="35" y="29"/>
                      </a:cubicBezTo>
                      <a:cubicBezTo>
                        <a:pt x="42" y="29"/>
                        <a:pt x="42" y="29"/>
                        <a:pt x="42" y="29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42" y="5"/>
                        <a:pt x="37" y="0"/>
                        <a:pt x="29" y="0"/>
                      </a:cubicBezTo>
                      <a:close/>
                    </a:path>
                  </a:pathLst>
                </a:custGeom>
                <a:solidFill>
                  <a:srgbClr val="C5C7C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30" name="Oval 101"/>
                <p:cNvSpPr>
                  <a:spLocks noChangeArrowheads="1"/>
                </p:cNvSpPr>
                <p:nvPr/>
              </p:nvSpPr>
              <p:spPr bwMode="auto">
                <a:xfrm>
                  <a:off x="3051175" y="6800850"/>
                  <a:ext cx="228600" cy="228600"/>
                </a:xfrm>
                <a:prstGeom prst="ellipse">
                  <a:avLst/>
                </a:prstGeom>
                <a:solidFill>
                  <a:srgbClr val="C5C7C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31" name="Freeform 102"/>
                <p:cNvSpPr>
                  <a:spLocks/>
                </p:cNvSpPr>
                <p:nvPr/>
              </p:nvSpPr>
              <p:spPr bwMode="auto">
                <a:xfrm>
                  <a:off x="2965450" y="7086600"/>
                  <a:ext cx="400050" cy="276225"/>
                </a:xfrm>
                <a:custGeom>
                  <a:avLst/>
                  <a:gdLst/>
                  <a:ahLst/>
                  <a:cxnLst>
                    <a:cxn ang="0">
                      <a:pos x="20" y="29"/>
                    </a:cxn>
                    <a:cxn ang="0">
                      <a:pos x="36" y="15"/>
                    </a:cxn>
                    <a:cxn ang="0">
                      <a:pos x="42" y="15"/>
                    </a:cxn>
                    <a:cxn ang="0">
                      <a:pos x="42" y="14"/>
                    </a:cxn>
                    <a:cxn ang="0">
                      <a:pos x="29" y="0"/>
                    </a:cxn>
                    <a:cxn ang="0">
                      <a:pos x="29" y="0"/>
                    </a:cxn>
                    <a:cxn ang="0">
                      <a:pos x="14" y="0"/>
                    </a:cxn>
                    <a:cxn ang="0">
                      <a:pos x="0" y="13"/>
                    </a:cxn>
                    <a:cxn ang="0">
                      <a:pos x="0" y="29"/>
                    </a:cxn>
                    <a:cxn ang="0">
                      <a:pos x="7" y="29"/>
                    </a:cxn>
                    <a:cxn ang="0">
                      <a:pos x="7" y="18"/>
                    </a:cxn>
                    <a:cxn ang="0">
                      <a:pos x="9" y="18"/>
                    </a:cxn>
                    <a:cxn ang="0">
                      <a:pos x="9" y="29"/>
                    </a:cxn>
                    <a:cxn ang="0">
                      <a:pos x="20" y="29"/>
                    </a:cxn>
                  </a:cxnLst>
                  <a:rect l="0" t="0" r="r" b="b"/>
                  <a:pathLst>
                    <a:path w="42" h="29">
                      <a:moveTo>
                        <a:pt x="20" y="29"/>
                      </a:moveTo>
                      <a:cubicBezTo>
                        <a:pt x="21" y="21"/>
                        <a:pt x="27" y="15"/>
                        <a:pt x="36" y="15"/>
                      </a:cubicBezTo>
                      <a:cubicBezTo>
                        <a:pt x="42" y="15"/>
                        <a:pt x="42" y="15"/>
                        <a:pt x="42" y="15"/>
                      </a:cubicBezTo>
                      <a:cubicBezTo>
                        <a:pt x="42" y="14"/>
                        <a:pt x="42" y="14"/>
                        <a:pt x="42" y="14"/>
                      </a:cubicBezTo>
                      <a:cubicBezTo>
                        <a:pt x="35" y="13"/>
                        <a:pt x="30" y="7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6" y="0"/>
                        <a:pt x="0" y="5"/>
                        <a:pt x="0" y="13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7" y="29"/>
                        <a:pt x="7" y="29"/>
                        <a:pt x="7" y="29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9" y="18"/>
                        <a:pt x="9" y="18"/>
                        <a:pt x="9" y="18"/>
                      </a:cubicBezTo>
                      <a:cubicBezTo>
                        <a:pt x="9" y="29"/>
                        <a:pt x="9" y="29"/>
                        <a:pt x="9" y="29"/>
                      </a:cubicBezTo>
                      <a:lnTo>
                        <a:pt x="20" y="29"/>
                      </a:lnTo>
                      <a:close/>
                    </a:path>
                  </a:pathLst>
                </a:custGeom>
                <a:solidFill>
                  <a:srgbClr val="C5C7C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32" name="Oval 103"/>
                <p:cNvSpPr>
                  <a:spLocks noChangeArrowheads="1"/>
                </p:cNvSpPr>
                <p:nvPr/>
              </p:nvSpPr>
              <p:spPr bwMode="auto">
                <a:xfrm>
                  <a:off x="3270250" y="6962775"/>
                  <a:ext cx="219075" cy="228600"/>
                </a:xfrm>
                <a:prstGeom prst="ellipse">
                  <a:avLst/>
                </a:prstGeom>
                <a:solidFill>
                  <a:srgbClr val="C5C7C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33" name="Freeform 104"/>
                <p:cNvSpPr>
                  <a:spLocks/>
                </p:cNvSpPr>
                <p:nvPr/>
              </p:nvSpPr>
              <p:spPr bwMode="auto">
                <a:xfrm>
                  <a:off x="3175000" y="7258050"/>
                  <a:ext cx="409575" cy="266700"/>
                </a:xfrm>
                <a:custGeom>
                  <a:avLst/>
                  <a:gdLst/>
                  <a:ahLst/>
                  <a:cxnLst>
                    <a:cxn ang="0">
                      <a:pos x="29" y="0"/>
                    </a:cxn>
                    <a:cxn ang="0">
                      <a:pos x="14" y="0"/>
                    </a:cxn>
                    <a:cxn ang="0">
                      <a:pos x="0" y="12"/>
                    </a:cxn>
                    <a:cxn ang="0">
                      <a:pos x="0" y="28"/>
                    </a:cxn>
                    <a:cxn ang="0">
                      <a:pos x="8" y="28"/>
                    </a:cxn>
                    <a:cxn ang="0">
                      <a:pos x="8" y="17"/>
                    </a:cxn>
                    <a:cxn ang="0">
                      <a:pos x="10" y="17"/>
                    </a:cxn>
                    <a:cxn ang="0">
                      <a:pos x="10" y="28"/>
                    </a:cxn>
                    <a:cxn ang="0">
                      <a:pos x="34" y="28"/>
                    </a:cxn>
                    <a:cxn ang="0">
                      <a:pos x="34" y="17"/>
                    </a:cxn>
                    <a:cxn ang="0">
                      <a:pos x="36" y="17"/>
                    </a:cxn>
                    <a:cxn ang="0">
                      <a:pos x="36" y="28"/>
                    </a:cxn>
                    <a:cxn ang="0">
                      <a:pos x="43" y="28"/>
                    </a:cxn>
                    <a:cxn ang="0">
                      <a:pos x="43" y="12"/>
                    </a:cxn>
                    <a:cxn ang="0">
                      <a:pos x="29" y="0"/>
                    </a:cxn>
                  </a:cxnLst>
                  <a:rect l="0" t="0" r="r" b="b"/>
                  <a:pathLst>
                    <a:path w="43" h="28">
                      <a:moveTo>
                        <a:pt x="29" y="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6" y="0"/>
                        <a:pt x="0" y="5"/>
                        <a:pt x="0" y="12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8" y="28"/>
                        <a:pt x="8" y="28"/>
                        <a:pt x="8" y="28"/>
                      </a:cubicBezTo>
                      <a:cubicBezTo>
                        <a:pt x="8" y="17"/>
                        <a:pt x="8" y="17"/>
                        <a:pt x="8" y="17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0" y="28"/>
                        <a:pt x="10" y="28"/>
                        <a:pt x="10" y="28"/>
                      </a:cubicBezTo>
                      <a:cubicBezTo>
                        <a:pt x="34" y="28"/>
                        <a:pt x="34" y="28"/>
                        <a:pt x="34" y="28"/>
                      </a:cubicBezTo>
                      <a:cubicBezTo>
                        <a:pt x="34" y="17"/>
                        <a:pt x="34" y="17"/>
                        <a:pt x="34" y="17"/>
                      </a:cubicBezTo>
                      <a:cubicBezTo>
                        <a:pt x="36" y="17"/>
                        <a:pt x="36" y="17"/>
                        <a:pt x="36" y="17"/>
                      </a:cubicBezTo>
                      <a:cubicBezTo>
                        <a:pt x="36" y="28"/>
                        <a:pt x="36" y="28"/>
                        <a:pt x="36" y="28"/>
                      </a:cubicBezTo>
                      <a:cubicBezTo>
                        <a:pt x="43" y="28"/>
                        <a:pt x="43" y="28"/>
                        <a:pt x="43" y="28"/>
                      </a:cubicBezTo>
                      <a:cubicBezTo>
                        <a:pt x="43" y="12"/>
                        <a:pt x="43" y="12"/>
                        <a:pt x="43" y="12"/>
                      </a:cubicBezTo>
                      <a:cubicBezTo>
                        <a:pt x="43" y="5"/>
                        <a:pt x="37" y="0"/>
                        <a:pt x="29" y="0"/>
                      </a:cubicBezTo>
                      <a:close/>
                    </a:path>
                  </a:pathLst>
                </a:custGeom>
                <a:solidFill>
                  <a:srgbClr val="C5C7C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</p:grpSp>
        </p:grpSp>
      </p:grpSp>
      <p:sp>
        <p:nvSpPr>
          <p:cNvPr id="42" name="TextBox 34" descr=" 42"/>
          <p:cNvSpPr txBox="1">
            <a:spLocks noChangeArrowheads="1"/>
          </p:cNvSpPr>
          <p:nvPr/>
        </p:nvSpPr>
        <p:spPr bwMode="auto">
          <a:xfrm>
            <a:off x="7545430" y="1517409"/>
            <a:ext cx="45640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6F2927"/>
                </a:solidFill>
                <a:latin typeface="Arial"/>
                <a:ea typeface="Verdana" pitchFamily="34" charset="0"/>
                <a:cs typeface="Arial"/>
              </a:rPr>
              <a:t>EC2</a:t>
            </a:r>
          </a:p>
          <a:p>
            <a:pPr algn="ctr"/>
            <a:r>
              <a:rPr lang="en-US" sz="1000" b="1" dirty="0" smtClean="0">
                <a:solidFill>
                  <a:srgbClr val="6F2927"/>
                </a:solidFill>
                <a:latin typeface="Arial"/>
                <a:ea typeface="Verdana" pitchFamily="34" charset="0"/>
                <a:cs typeface="Arial"/>
              </a:rPr>
              <a:t>or</a:t>
            </a:r>
          </a:p>
          <a:p>
            <a:pPr algn="ctr"/>
            <a:r>
              <a:rPr lang="en-US" sz="1000" b="1" dirty="0" smtClean="0">
                <a:solidFill>
                  <a:srgbClr val="6F2927"/>
                </a:solidFill>
                <a:latin typeface="Arial"/>
                <a:ea typeface="Verdana" pitchFamily="34" charset="0"/>
                <a:cs typeface="Arial"/>
              </a:rPr>
              <a:t>RDS</a:t>
            </a:r>
            <a:endParaRPr lang="en-US" sz="1000" b="1" dirty="0">
              <a:solidFill>
                <a:srgbClr val="6F2927"/>
              </a:solidFill>
              <a:latin typeface="Arial"/>
              <a:ea typeface="Verdana" pitchFamily="34" charset="0"/>
              <a:cs typeface="Arial"/>
            </a:endParaRPr>
          </a:p>
        </p:txBody>
      </p:sp>
      <p:cxnSp>
        <p:nvCxnSpPr>
          <p:cNvPr id="54" name="Elbow Connector 53" descr=" 54"/>
          <p:cNvCxnSpPr>
            <a:stCxn id="66" idx="0"/>
            <a:endCxn id="19" idx="3"/>
          </p:cNvCxnSpPr>
          <p:nvPr/>
        </p:nvCxnSpPr>
        <p:spPr>
          <a:xfrm rot="16200000" flipV="1">
            <a:off x="3064353" y="1699146"/>
            <a:ext cx="1215716" cy="2039805"/>
          </a:xfrm>
          <a:prstGeom prst="bentConnector3">
            <a:avLst>
              <a:gd name="adj1" fmla="val 32512"/>
            </a:avLst>
          </a:prstGeom>
          <a:ln>
            <a:solidFill>
              <a:schemeClr val="accent3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 descr=" 66"/>
          <p:cNvSpPr/>
          <p:nvPr/>
        </p:nvSpPr>
        <p:spPr>
          <a:xfrm>
            <a:off x="3888553" y="3326907"/>
            <a:ext cx="1607119" cy="97784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 descr=" 4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3259" y="1385837"/>
            <a:ext cx="877606" cy="877606"/>
          </a:xfrm>
          <a:prstGeom prst="rect">
            <a:avLst/>
          </a:prstGeom>
        </p:spPr>
      </p:pic>
      <p:grpSp>
        <p:nvGrpSpPr>
          <p:cNvPr id="20" name="Group 19" descr=" 20"/>
          <p:cNvGrpSpPr/>
          <p:nvPr/>
        </p:nvGrpSpPr>
        <p:grpSpPr>
          <a:xfrm>
            <a:off x="4008803" y="1464236"/>
            <a:ext cx="1226831" cy="1084296"/>
            <a:chOff x="421033" y="2534063"/>
            <a:chExt cx="847725" cy="860212"/>
          </a:xfrm>
        </p:grpSpPr>
        <p:sp>
          <p:nvSpPr>
            <p:cNvPr id="22" name="TextBox 4"/>
            <p:cNvSpPr txBox="1">
              <a:spLocks noChangeArrowheads="1"/>
            </p:cNvSpPr>
            <p:nvPr/>
          </p:nvSpPr>
          <p:spPr bwMode="auto">
            <a:xfrm>
              <a:off x="455889" y="3086499"/>
              <a:ext cx="738188" cy="307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dirty="0" smtClean="0">
                  <a:latin typeface="Arial"/>
                  <a:ea typeface="Verdana" pitchFamily="34" charset="0"/>
                  <a:cs typeface="Arial"/>
                </a:rPr>
                <a:t>Internet</a:t>
              </a:r>
              <a:endParaRPr lang="en-US" sz="900" dirty="0">
                <a:latin typeface="Arial"/>
                <a:ea typeface="Verdana" pitchFamily="34" charset="0"/>
                <a:cs typeface="Arial"/>
              </a:endParaRPr>
            </a:p>
          </p:txBody>
        </p:sp>
        <p:sp>
          <p:nvSpPr>
            <p:cNvPr id="21" name="Freeform 251"/>
            <p:cNvSpPr>
              <a:spLocks/>
            </p:cNvSpPr>
            <p:nvPr/>
          </p:nvSpPr>
          <p:spPr bwMode="auto">
            <a:xfrm>
              <a:off x="421033" y="2534063"/>
              <a:ext cx="847725" cy="523875"/>
            </a:xfrm>
            <a:custGeom>
              <a:avLst/>
              <a:gdLst/>
              <a:ahLst/>
              <a:cxnLst>
                <a:cxn ang="0">
                  <a:pos x="77" y="23"/>
                </a:cxn>
                <a:cxn ang="0">
                  <a:pos x="77" y="23"/>
                </a:cxn>
                <a:cxn ang="0">
                  <a:pos x="55" y="0"/>
                </a:cxn>
                <a:cxn ang="0">
                  <a:pos x="34" y="13"/>
                </a:cxn>
                <a:cxn ang="0">
                  <a:pos x="28" y="11"/>
                </a:cxn>
                <a:cxn ang="0">
                  <a:pos x="16" y="23"/>
                </a:cxn>
                <a:cxn ang="0">
                  <a:pos x="0" y="39"/>
                </a:cxn>
                <a:cxn ang="0">
                  <a:pos x="0" y="40"/>
                </a:cxn>
                <a:cxn ang="0">
                  <a:pos x="18" y="55"/>
                </a:cxn>
                <a:cxn ang="0">
                  <a:pos x="71" y="55"/>
                </a:cxn>
                <a:cxn ang="0">
                  <a:pos x="89" y="40"/>
                </a:cxn>
                <a:cxn ang="0">
                  <a:pos x="89" y="39"/>
                </a:cxn>
                <a:cxn ang="0">
                  <a:pos x="77" y="23"/>
                </a:cxn>
              </a:cxnLst>
              <a:rect l="0" t="0" r="r" b="b"/>
              <a:pathLst>
                <a:path w="89" h="55">
                  <a:moveTo>
                    <a:pt x="77" y="23"/>
                  </a:moveTo>
                  <a:cubicBezTo>
                    <a:pt x="77" y="23"/>
                    <a:pt x="77" y="23"/>
                    <a:pt x="77" y="23"/>
                  </a:cubicBezTo>
                  <a:cubicBezTo>
                    <a:pt x="77" y="10"/>
                    <a:pt x="67" y="0"/>
                    <a:pt x="55" y="0"/>
                  </a:cubicBezTo>
                  <a:cubicBezTo>
                    <a:pt x="46" y="0"/>
                    <a:pt x="38" y="6"/>
                    <a:pt x="34" y="13"/>
                  </a:cubicBezTo>
                  <a:cubicBezTo>
                    <a:pt x="32" y="12"/>
                    <a:pt x="30" y="11"/>
                    <a:pt x="28" y="11"/>
                  </a:cubicBezTo>
                  <a:cubicBezTo>
                    <a:pt x="22" y="11"/>
                    <a:pt x="17" y="16"/>
                    <a:pt x="16" y="23"/>
                  </a:cubicBezTo>
                  <a:cubicBezTo>
                    <a:pt x="7" y="23"/>
                    <a:pt x="0" y="32"/>
                    <a:pt x="0" y="3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8"/>
                    <a:pt x="8" y="55"/>
                    <a:pt x="18" y="55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81" y="55"/>
                    <a:pt x="89" y="48"/>
                    <a:pt x="89" y="40"/>
                  </a:cubicBezTo>
                  <a:cubicBezTo>
                    <a:pt x="89" y="39"/>
                    <a:pt x="89" y="39"/>
                    <a:pt x="89" y="39"/>
                  </a:cubicBezTo>
                  <a:cubicBezTo>
                    <a:pt x="89" y="33"/>
                    <a:pt x="84" y="25"/>
                    <a:pt x="77" y="23"/>
                  </a:cubicBezTo>
                  <a:close/>
                </a:path>
              </a:pathLst>
            </a:custGeom>
            <a:solidFill>
              <a:srgbClr val="C5C7C9"/>
            </a:solidFill>
            <a:ln w="9525">
              <a:solidFill>
                <a:srgbClr val="64636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cxnSp>
        <p:nvCxnSpPr>
          <p:cNvPr id="50" name="Straight Arrow Connector 49" descr=" 75"/>
          <p:cNvCxnSpPr/>
          <p:nvPr/>
        </p:nvCxnSpPr>
        <p:spPr>
          <a:xfrm flipH="1">
            <a:off x="2920206" y="1678415"/>
            <a:ext cx="3291709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Can 79" descr=" 80"/>
          <p:cNvSpPr/>
          <p:nvPr/>
        </p:nvSpPr>
        <p:spPr>
          <a:xfrm>
            <a:off x="6975766" y="1390615"/>
            <a:ext cx="539453" cy="71747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 descr=" 82"/>
          <p:cNvSpPr/>
          <p:nvPr/>
        </p:nvSpPr>
        <p:spPr>
          <a:xfrm>
            <a:off x="6911763" y="210981"/>
            <a:ext cx="656614" cy="8120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an 80" descr=" 81"/>
          <p:cNvSpPr/>
          <p:nvPr/>
        </p:nvSpPr>
        <p:spPr>
          <a:xfrm>
            <a:off x="6972655" y="1396150"/>
            <a:ext cx="539453" cy="717472"/>
          </a:xfrm>
          <a:prstGeom prst="can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 descr=" 64"/>
          <p:cNvCxnSpPr/>
          <p:nvPr/>
        </p:nvCxnSpPr>
        <p:spPr>
          <a:xfrm>
            <a:off x="6592061" y="1675984"/>
            <a:ext cx="38014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 descr=" 71"/>
          <p:cNvCxnSpPr/>
          <p:nvPr/>
        </p:nvCxnSpPr>
        <p:spPr>
          <a:xfrm>
            <a:off x="2917091" y="1811106"/>
            <a:ext cx="4055115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 descr=" 12"/>
          <p:cNvGrpSpPr/>
          <p:nvPr/>
        </p:nvGrpSpPr>
        <p:grpSpPr>
          <a:xfrm>
            <a:off x="1402736" y="1084411"/>
            <a:ext cx="1996220" cy="1480894"/>
            <a:chOff x="6743700" y="760413"/>
            <a:chExt cx="1752600" cy="1733550"/>
          </a:xfrm>
          <a:noFill/>
        </p:grpSpPr>
        <p:grpSp>
          <p:nvGrpSpPr>
            <p:cNvPr id="13" name="Group 21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  <a:grpFill/>
          </p:grpSpPr>
          <p:sp>
            <p:nvSpPr>
              <p:cNvPr id="15" name="Rounded Rectangle 14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grp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grp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14" name="TextBox 34"/>
            <p:cNvSpPr txBox="1">
              <a:spLocks noChangeArrowheads="1"/>
            </p:cNvSpPr>
            <p:nvPr/>
          </p:nvSpPr>
          <p:spPr bwMode="auto">
            <a:xfrm>
              <a:off x="6842125" y="1814156"/>
              <a:ext cx="1555750" cy="27021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900" b="1" dirty="0">
                <a:solidFill>
                  <a:srgbClr val="6F2927"/>
                </a:solidFill>
                <a:latin typeface="Arial"/>
                <a:ea typeface="Verdana" pitchFamily="34" charset="0"/>
                <a:cs typeface="Arial"/>
              </a:endParaRPr>
            </a:p>
          </p:txBody>
        </p:sp>
      </p:grpSp>
      <p:grpSp>
        <p:nvGrpSpPr>
          <p:cNvPr id="43" name="Group 42" descr=" 43"/>
          <p:cNvGrpSpPr/>
          <p:nvPr/>
        </p:nvGrpSpPr>
        <p:grpSpPr>
          <a:xfrm>
            <a:off x="6005618" y="1079457"/>
            <a:ext cx="1996220" cy="1480894"/>
            <a:chOff x="6743700" y="760413"/>
            <a:chExt cx="1752600" cy="1733550"/>
          </a:xfrm>
          <a:noFill/>
        </p:grpSpPr>
        <p:grpSp>
          <p:nvGrpSpPr>
            <p:cNvPr id="44" name="Group 21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  <a:grpFill/>
          </p:grpSpPr>
          <p:sp>
            <p:nvSpPr>
              <p:cNvPr id="46" name="Rounded Rectangle 45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grp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grp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45" name="TextBox 34"/>
            <p:cNvSpPr txBox="1">
              <a:spLocks noChangeArrowheads="1"/>
            </p:cNvSpPr>
            <p:nvPr/>
          </p:nvSpPr>
          <p:spPr bwMode="auto">
            <a:xfrm>
              <a:off x="6842125" y="1814156"/>
              <a:ext cx="1555750" cy="27021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900" b="1" dirty="0">
                <a:solidFill>
                  <a:srgbClr val="6F2927"/>
                </a:solidFill>
                <a:latin typeface="Arial"/>
                <a:ea typeface="Verdana" pitchFamily="34" charset="0"/>
                <a:cs typeface="Arial"/>
              </a:endParaRPr>
            </a:p>
          </p:txBody>
        </p:sp>
      </p:grpSp>
      <p:sp>
        <p:nvSpPr>
          <p:cNvPr id="69" name="TextBox 68" descr=" 69"/>
          <p:cNvSpPr txBox="1"/>
          <p:nvPr/>
        </p:nvSpPr>
        <p:spPr>
          <a:xfrm>
            <a:off x="5330670" y="1632789"/>
            <a:ext cx="65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VPN</a:t>
            </a:r>
            <a:endParaRPr lang="en-US" b="1" dirty="0"/>
          </a:p>
        </p:txBody>
      </p:sp>
      <p:sp>
        <p:nvSpPr>
          <p:cNvPr id="92" name="Content Placeholder 2" descr=" 92"/>
          <p:cNvSpPr>
            <a:spLocks noGrp="1"/>
          </p:cNvSpPr>
          <p:nvPr>
            <p:ph idx="1"/>
          </p:nvPr>
        </p:nvSpPr>
        <p:spPr>
          <a:xfrm>
            <a:off x="340592" y="3179186"/>
            <a:ext cx="3547255" cy="138407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000" smtClean="0"/>
              <a:t>Start a replication instance</a:t>
            </a:r>
          </a:p>
          <a:p>
            <a:endParaRPr lang="en-US" sz="2000" dirty="0" smtClean="0"/>
          </a:p>
          <a:p>
            <a:pPr>
              <a:lnSpc>
                <a:spcPct val="120000"/>
              </a:lnSpc>
            </a:pPr>
            <a:r>
              <a:rPr lang="en-US" sz="2000" smtClean="0"/>
              <a:t>Connect to source and target databases</a:t>
            </a:r>
          </a:p>
          <a:p>
            <a:endParaRPr lang="en-US" sz="2000" dirty="0" smtClean="0"/>
          </a:p>
          <a:p>
            <a:pPr>
              <a:lnSpc>
                <a:spcPct val="120000"/>
              </a:lnSpc>
            </a:pPr>
            <a:r>
              <a:rPr lang="en-US" sz="2000" smtClean="0"/>
              <a:t>Select tables, schemas, or databases</a:t>
            </a:r>
            <a:endParaRPr lang="en-US" sz="2000" dirty="0" smtClean="0"/>
          </a:p>
        </p:txBody>
      </p:sp>
      <p:sp>
        <p:nvSpPr>
          <p:cNvPr id="93" name="Content Placeholder 2" descr=" 93"/>
          <p:cNvSpPr txBox="1">
            <a:spLocks/>
          </p:cNvSpPr>
          <p:nvPr/>
        </p:nvSpPr>
        <p:spPr>
          <a:xfrm>
            <a:off x="5596746" y="3176082"/>
            <a:ext cx="3120672" cy="1384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b="0" i="0" kern="1200">
                <a:solidFill>
                  <a:srgbClr val="595A5D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rgbClr val="595A5D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595A5D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rgbClr val="595A5D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rgbClr val="595A5D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0"/>
              </a:spcBef>
              <a:buNone/>
            </a:pPr>
            <a:r>
              <a:rPr lang="en-US" sz="1400" smtClean="0">
                <a:cs typeface="+mn-cs"/>
              </a:rPr>
              <a:t>Let the AWS Database Migration Service create tables and load data </a:t>
            </a:r>
          </a:p>
          <a:p>
            <a:pPr marL="0" indent="0">
              <a:buChar char=" "/>
            </a:pPr>
            <a:r>
              <a:rPr lang="en-US" sz="1400" smtClean="0"/>
              <a:t>                                 </a:t>
            </a:r>
            <a:br>
              <a:rPr lang="en-US" sz="1400" smtClean="0"/>
            </a:br>
            <a:r>
              <a:rPr lang="en-US" sz="1400" smtClean="0"/>
              <a:t>            </a:t>
            </a:r>
            <a:endParaRPr lang="en-US" sz="1400" dirty="0"/>
          </a:p>
          <a:p>
            <a:pPr marL="0" indent="0">
              <a:buChar char=" "/>
            </a:pPr>
            <a:r>
              <a:rPr lang="en-US" sz="1400" smtClean="0"/>
              <a:t>                                       </a:t>
            </a:r>
            <a:br>
              <a:rPr lang="en-US" sz="1400" smtClean="0"/>
            </a:br>
            <a:r>
              <a:rPr lang="en-US" sz="1400" smtClean="0"/>
              <a:t>                   </a:t>
            </a:r>
            <a:endParaRPr lang="en-US" sz="1400" dirty="0"/>
          </a:p>
        </p:txBody>
      </p:sp>
      <p:sp>
        <p:nvSpPr>
          <p:cNvPr id="94" name="Title 1" descr=" 94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Keep your apps running during the migration</a:t>
            </a:r>
            <a:endParaRPr lang="en-US" dirty="0"/>
          </a:p>
        </p:txBody>
      </p:sp>
      <p:sp>
        <p:nvSpPr>
          <p:cNvPr id="49" name="TextBox 48" descr=" 2"/>
          <p:cNvSpPr txBox="1"/>
          <p:nvPr/>
        </p:nvSpPr>
        <p:spPr>
          <a:xfrm>
            <a:off x="5987284" y="2160581"/>
            <a:ext cx="1267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AWS Database Migration Service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47838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193515" y="114936"/>
            <a:ext cx="8205304" cy="545741"/>
          </a:xfrm>
        </p:spPr>
        <p:txBody>
          <a:bodyPr/>
          <a:lstStyle/>
          <a:p>
            <a:r>
              <a:rPr lang="en-US" dirty="0" smtClean="0"/>
              <a:t>9.5 Parameter Changes - </a:t>
            </a:r>
            <a:r>
              <a:rPr lang="en-US" dirty="0" err="1" smtClean="0"/>
              <a:t>Checkpointing</a:t>
            </a:r>
            <a:endParaRPr lang="en-US" dirty="0"/>
          </a:p>
        </p:txBody>
      </p:sp>
      <p:sp>
        <p:nvSpPr>
          <p:cNvPr id="4" name="Rectangle 3" descr=" 4"/>
          <p:cNvSpPr/>
          <p:nvPr/>
        </p:nvSpPr>
        <p:spPr>
          <a:xfrm>
            <a:off x="613133" y="1462160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5" name="Rectangle 4" descr=" 5"/>
          <p:cNvSpPr/>
          <p:nvPr/>
        </p:nvSpPr>
        <p:spPr>
          <a:xfrm>
            <a:off x="793794" y="1462160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16" name="Rectangle 15" descr=" 16"/>
          <p:cNvSpPr/>
          <p:nvPr/>
        </p:nvSpPr>
        <p:spPr>
          <a:xfrm>
            <a:off x="974455" y="1462160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17" name="Rectangle 16" descr=" 17"/>
          <p:cNvSpPr/>
          <p:nvPr/>
        </p:nvSpPr>
        <p:spPr>
          <a:xfrm>
            <a:off x="1155116" y="1462160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18" name="Rectangle 17" descr=" 18"/>
          <p:cNvSpPr/>
          <p:nvPr/>
        </p:nvSpPr>
        <p:spPr>
          <a:xfrm>
            <a:off x="1335777" y="1462160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19" name="Rectangle 18" descr=" 19"/>
          <p:cNvSpPr/>
          <p:nvPr/>
        </p:nvSpPr>
        <p:spPr>
          <a:xfrm>
            <a:off x="1516438" y="1462160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20" name="Rectangle 19" descr=" 20"/>
          <p:cNvSpPr/>
          <p:nvPr/>
        </p:nvSpPr>
        <p:spPr>
          <a:xfrm>
            <a:off x="1697099" y="1462160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21" name="Rectangle 20" descr=" 21"/>
          <p:cNvSpPr/>
          <p:nvPr/>
        </p:nvSpPr>
        <p:spPr>
          <a:xfrm>
            <a:off x="1877760" y="1462160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22" name="Rectangle 21" descr=" 22"/>
          <p:cNvSpPr/>
          <p:nvPr/>
        </p:nvSpPr>
        <p:spPr>
          <a:xfrm>
            <a:off x="2058421" y="1462160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23" name="Rectangle 22" descr=" 23"/>
          <p:cNvSpPr/>
          <p:nvPr/>
        </p:nvSpPr>
        <p:spPr>
          <a:xfrm>
            <a:off x="2239082" y="1462160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24" name="Rectangle 23" descr=" 24"/>
          <p:cNvSpPr/>
          <p:nvPr/>
        </p:nvSpPr>
        <p:spPr>
          <a:xfrm>
            <a:off x="2419743" y="1462158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25" name="Rectangle 24" descr=" 25"/>
          <p:cNvSpPr/>
          <p:nvPr/>
        </p:nvSpPr>
        <p:spPr>
          <a:xfrm>
            <a:off x="2600404" y="1462159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26" name="Rectangle 25" descr=" 26"/>
          <p:cNvSpPr/>
          <p:nvPr/>
        </p:nvSpPr>
        <p:spPr>
          <a:xfrm>
            <a:off x="2781065" y="1462160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27" name="Rectangle 26" descr=" 27"/>
          <p:cNvSpPr/>
          <p:nvPr/>
        </p:nvSpPr>
        <p:spPr>
          <a:xfrm>
            <a:off x="2961726" y="1462160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28" name="Rectangle 27" descr=" 28"/>
          <p:cNvSpPr/>
          <p:nvPr/>
        </p:nvSpPr>
        <p:spPr>
          <a:xfrm>
            <a:off x="3142387" y="1462160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29" name="Rectangle 28" descr=" 29"/>
          <p:cNvSpPr/>
          <p:nvPr/>
        </p:nvSpPr>
        <p:spPr>
          <a:xfrm>
            <a:off x="3323047" y="1462160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46" name="TextBox 45" descr=" 46"/>
          <p:cNvSpPr txBox="1"/>
          <p:nvPr/>
        </p:nvSpPr>
        <p:spPr>
          <a:xfrm>
            <a:off x="406278" y="1106478"/>
            <a:ext cx="2849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checkpoint_segments</a:t>
            </a:r>
            <a:r>
              <a:rPr lang="en-US" dirty="0" smtClean="0"/>
              <a:t>=16</a:t>
            </a:r>
            <a:endParaRPr lang="en-US" dirty="0"/>
          </a:p>
        </p:txBody>
      </p:sp>
      <p:sp>
        <p:nvSpPr>
          <p:cNvPr id="47" name="TextBox 46" descr=" 47"/>
          <p:cNvSpPr txBox="1"/>
          <p:nvPr/>
        </p:nvSpPr>
        <p:spPr>
          <a:xfrm>
            <a:off x="3256081" y="1092828"/>
            <a:ext cx="2981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checkpoint_timeout</a:t>
            </a:r>
            <a:r>
              <a:rPr lang="en-US" dirty="0" smtClean="0"/>
              <a:t>=5 min</a:t>
            </a:r>
            <a:endParaRPr lang="en-US" dirty="0"/>
          </a:p>
        </p:txBody>
      </p:sp>
      <p:sp>
        <p:nvSpPr>
          <p:cNvPr id="65" name="Rectangle 64" descr=" 65"/>
          <p:cNvSpPr/>
          <p:nvPr/>
        </p:nvSpPr>
        <p:spPr>
          <a:xfrm>
            <a:off x="610154" y="2941308"/>
            <a:ext cx="139889" cy="27295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 descr=" 66"/>
          <p:cNvSpPr/>
          <p:nvPr/>
        </p:nvSpPr>
        <p:spPr>
          <a:xfrm>
            <a:off x="790700" y="2941308"/>
            <a:ext cx="139889" cy="27295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 descr=" 67"/>
          <p:cNvSpPr/>
          <p:nvPr/>
        </p:nvSpPr>
        <p:spPr>
          <a:xfrm>
            <a:off x="971246" y="2941308"/>
            <a:ext cx="139889" cy="27295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 descr=" 68"/>
          <p:cNvSpPr/>
          <p:nvPr/>
        </p:nvSpPr>
        <p:spPr>
          <a:xfrm>
            <a:off x="1151792" y="2941308"/>
            <a:ext cx="139889" cy="27295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 descr=" 69"/>
          <p:cNvSpPr/>
          <p:nvPr/>
        </p:nvSpPr>
        <p:spPr>
          <a:xfrm>
            <a:off x="1332338" y="2941308"/>
            <a:ext cx="139889" cy="27295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 descr=" 70"/>
          <p:cNvSpPr/>
          <p:nvPr/>
        </p:nvSpPr>
        <p:spPr>
          <a:xfrm>
            <a:off x="1512884" y="2941308"/>
            <a:ext cx="139889" cy="27295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 descr=" 71"/>
          <p:cNvSpPr/>
          <p:nvPr/>
        </p:nvSpPr>
        <p:spPr>
          <a:xfrm>
            <a:off x="1693430" y="2941308"/>
            <a:ext cx="139889" cy="27295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 descr=" 72"/>
          <p:cNvSpPr/>
          <p:nvPr/>
        </p:nvSpPr>
        <p:spPr>
          <a:xfrm>
            <a:off x="1873976" y="2941308"/>
            <a:ext cx="139889" cy="27295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 descr=" 73"/>
          <p:cNvSpPr/>
          <p:nvPr/>
        </p:nvSpPr>
        <p:spPr>
          <a:xfrm>
            <a:off x="2054522" y="2941308"/>
            <a:ext cx="139889" cy="27295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 descr=" 74"/>
          <p:cNvSpPr/>
          <p:nvPr/>
        </p:nvSpPr>
        <p:spPr>
          <a:xfrm>
            <a:off x="2235068" y="2941308"/>
            <a:ext cx="139889" cy="27295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 descr=" 75"/>
          <p:cNvSpPr/>
          <p:nvPr/>
        </p:nvSpPr>
        <p:spPr>
          <a:xfrm>
            <a:off x="2415614" y="2941308"/>
            <a:ext cx="139889" cy="27295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 descr=" 76"/>
          <p:cNvSpPr/>
          <p:nvPr/>
        </p:nvSpPr>
        <p:spPr>
          <a:xfrm>
            <a:off x="2596160" y="2941308"/>
            <a:ext cx="139889" cy="27295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 descr=" 77"/>
          <p:cNvSpPr/>
          <p:nvPr/>
        </p:nvSpPr>
        <p:spPr>
          <a:xfrm>
            <a:off x="2776706" y="2941308"/>
            <a:ext cx="139889" cy="27295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 descr=" 78"/>
          <p:cNvSpPr/>
          <p:nvPr/>
        </p:nvSpPr>
        <p:spPr>
          <a:xfrm>
            <a:off x="2957252" y="2941308"/>
            <a:ext cx="139889" cy="27295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 descr=" 79"/>
          <p:cNvSpPr/>
          <p:nvPr/>
        </p:nvSpPr>
        <p:spPr>
          <a:xfrm>
            <a:off x="3137798" y="2941308"/>
            <a:ext cx="139889" cy="27295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 descr=" 80"/>
          <p:cNvSpPr/>
          <p:nvPr/>
        </p:nvSpPr>
        <p:spPr>
          <a:xfrm>
            <a:off x="3318344" y="2941308"/>
            <a:ext cx="139889" cy="27295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TextBox 80" descr=" 81"/>
          <p:cNvSpPr txBox="1"/>
          <p:nvPr/>
        </p:nvSpPr>
        <p:spPr>
          <a:xfrm>
            <a:off x="543188" y="2582853"/>
            <a:ext cx="494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min_wal_size</a:t>
            </a:r>
            <a:r>
              <a:rPr lang="en-US" dirty="0" smtClean="0"/>
              <a:t>=256MB &amp; </a:t>
            </a:r>
            <a:r>
              <a:rPr lang="en-US" dirty="0" err="1" smtClean="0"/>
              <a:t>max_wal_size</a:t>
            </a:r>
            <a:r>
              <a:rPr lang="en-US" dirty="0" smtClean="0"/>
              <a:t>=2GB</a:t>
            </a:r>
            <a:endParaRPr lang="en-US" dirty="0"/>
          </a:p>
        </p:txBody>
      </p:sp>
      <p:sp>
        <p:nvSpPr>
          <p:cNvPr id="82" name="TextBox 81" descr=" 82"/>
          <p:cNvSpPr txBox="1"/>
          <p:nvPr/>
        </p:nvSpPr>
        <p:spPr>
          <a:xfrm>
            <a:off x="5261317" y="2571491"/>
            <a:ext cx="2981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checkpoint_timeout</a:t>
            </a:r>
            <a:r>
              <a:rPr lang="en-US" dirty="0" smtClean="0"/>
              <a:t>=5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946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 descr=" 84"/>
          <p:cNvSpPr/>
          <p:nvPr/>
        </p:nvSpPr>
        <p:spPr>
          <a:xfrm>
            <a:off x="3395386" y="1606871"/>
            <a:ext cx="2609178" cy="3887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34" descr=" 9"/>
          <p:cNvSpPr txBox="1">
            <a:spLocks noChangeArrowheads="1"/>
          </p:cNvSpPr>
          <p:nvPr/>
        </p:nvSpPr>
        <p:spPr bwMode="auto">
          <a:xfrm>
            <a:off x="1514843" y="1568727"/>
            <a:ext cx="8677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rgbClr val="6F2927"/>
                </a:solidFill>
                <a:latin typeface="Arial"/>
                <a:ea typeface="Verdana" pitchFamily="34" charset="0"/>
                <a:cs typeface="Arial"/>
              </a:rPr>
              <a:t>Customer</a:t>
            </a:r>
          </a:p>
          <a:p>
            <a:r>
              <a:rPr lang="en-US" sz="1000" b="1" dirty="0" smtClean="0">
                <a:solidFill>
                  <a:srgbClr val="6F2927"/>
                </a:solidFill>
                <a:latin typeface="Arial"/>
                <a:ea typeface="Verdana" pitchFamily="34" charset="0"/>
                <a:cs typeface="Arial"/>
              </a:rPr>
              <a:t>Premises</a:t>
            </a:r>
            <a:endParaRPr lang="en-US" sz="1000" b="1" dirty="0">
              <a:solidFill>
                <a:srgbClr val="6F2927"/>
              </a:solidFill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19" name="Can 18" descr=" 19"/>
          <p:cNvSpPr/>
          <p:nvPr/>
        </p:nvSpPr>
        <p:spPr>
          <a:xfrm>
            <a:off x="2382581" y="1393719"/>
            <a:ext cx="539453" cy="71747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 descr=" 23"/>
          <p:cNvGrpSpPr/>
          <p:nvPr/>
        </p:nvGrpSpPr>
        <p:grpSpPr>
          <a:xfrm>
            <a:off x="4062704" y="3328655"/>
            <a:ext cx="1268265" cy="780902"/>
            <a:chOff x="6553695" y="1633152"/>
            <a:chExt cx="1820647" cy="1112112"/>
          </a:xfrm>
        </p:grpSpPr>
        <p:grpSp>
          <p:nvGrpSpPr>
            <p:cNvPr id="35" name="Group 34"/>
            <p:cNvGrpSpPr/>
            <p:nvPr/>
          </p:nvGrpSpPr>
          <p:grpSpPr>
            <a:xfrm>
              <a:off x="6556563" y="1640894"/>
              <a:ext cx="828674" cy="723900"/>
              <a:chOff x="2965450" y="6800850"/>
              <a:chExt cx="828675" cy="723900"/>
            </a:xfrm>
          </p:grpSpPr>
          <p:sp>
            <p:nvSpPr>
              <p:cNvPr id="36" name="Oval 99"/>
              <p:cNvSpPr>
                <a:spLocks noChangeArrowheads="1"/>
              </p:cNvSpPr>
              <p:nvPr/>
            </p:nvSpPr>
            <p:spPr bwMode="auto">
              <a:xfrm>
                <a:off x="3479800" y="6800850"/>
                <a:ext cx="228600" cy="228600"/>
              </a:xfrm>
              <a:prstGeom prst="ellipse">
                <a:avLst/>
              </a:prstGeom>
              <a:solidFill>
                <a:srgbClr val="C5C7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37" name="Freeform 100"/>
              <p:cNvSpPr>
                <a:spLocks/>
              </p:cNvSpPr>
              <p:nvPr/>
            </p:nvSpPr>
            <p:spPr bwMode="auto">
              <a:xfrm>
                <a:off x="3394075" y="7086600"/>
                <a:ext cx="400050" cy="276225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14" y="0"/>
                  </a:cxn>
                  <a:cxn ang="0">
                    <a:pos x="13" y="0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6" y="15"/>
                  </a:cxn>
                  <a:cxn ang="0">
                    <a:pos x="22" y="29"/>
                  </a:cxn>
                  <a:cxn ang="0">
                    <a:pos x="33" y="29"/>
                  </a:cxn>
                  <a:cxn ang="0">
                    <a:pos x="33" y="18"/>
                  </a:cxn>
                  <a:cxn ang="0">
                    <a:pos x="35" y="18"/>
                  </a:cxn>
                  <a:cxn ang="0">
                    <a:pos x="35" y="29"/>
                  </a:cxn>
                  <a:cxn ang="0">
                    <a:pos x="42" y="29"/>
                  </a:cxn>
                  <a:cxn ang="0">
                    <a:pos x="42" y="13"/>
                  </a:cxn>
                  <a:cxn ang="0">
                    <a:pos x="29" y="0"/>
                  </a:cxn>
                </a:cxnLst>
                <a:rect l="0" t="0" r="r" b="b"/>
                <a:pathLst>
                  <a:path w="42" h="29">
                    <a:moveTo>
                      <a:pt x="29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7"/>
                      <a:pt x="7" y="13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15" y="15"/>
                      <a:pt x="22" y="21"/>
                      <a:pt x="22" y="29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2" y="5"/>
                      <a:pt x="37" y="0"/>
                      <a:pt x="29" y="0"/>
                    </a:cubicBezTo>
                    <a:close/>
                  </a:path>
                </a:pathLst>
              </a:custGeom>
              <a:solidFill>
                <a:srgbClr val="C5C7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38" name="Oval 101"/>
              <p:cNvSpPr>
                <a:spLocks noChangeArrowheads="1"/>
              </p:cNvSpPr>
              <p:nvPr/>
            </p:nvSpPr>
            <p:spPr bwMode="auto">
              <a:xfrm>
                <a:off x="3051175" y="6800850"/>
                <a:ext cx="228600" cy="228600"/>
              </a:xfrm>
              <a:prstGeom prst="ellipse">
                <a:avLst/>
              </a:prstGeom>
              <a:solidFill>
                <a:srgbClr val="C5C7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39" name="Freeform 102"/>
              <p:cNvSpPr>
                <a:spLocks/>
              </p:cNvSpPr>
              <p:nvPr/>
            </p:nvSpPr>
            <p:spPr bwMode="auto">
              <a:xfrm>
                <a:off x="2965450" y="7086600"/>
                <a:ext cx="400050" cy="276225"/>
              </a:xfrm>
              <a:custGeom>
                <a:avLst/>
                <a:gdLst/>
                <a:ahLst/>
                <a:cxnLst>
                  <a:cxn ang="0">
                    <a:pos x="20" y="29"/>
                  </a:cxn>
                  <a:cxn ang="0">
                    <a:pos x="36" y="15"/>
                  </a:cxn>
                  <a:cxn ang="0">
                    <a:pos x="42" y="15"/>
                  </a:cxn>
                  <a:cxn ang="0">
                    <a:pos x="42" y="14"/>
                  </a:cxn>
                  <a:cxn ang="0">
                    <a:pos x="29" y="0"/>
                  </a:cxn>
                  <a:cxn ang="0">
                    <a:pos x="29" y="0"/>
                  </a:cxn>
                  <a:cxn ang="0">
                    <a:pos x="14" y="0"/>
                  </a:cxn>
                  <a:cxn ang="0">
                    <a:pos x="0" y="13"/>
                  </a:cxn>
                  <a:cxn ang="0">
                    <a:pos x="0" y="29"/>
                  </a:cxn>
                  <a:cxn ang="0">
                    <a:pos x="7" y="29"/>
                  </a:cxn>
                  <a:cxn ang="0">
                    <a:pos x="7" y="18"/>
                  </a:cxn>
                  <a:cxn ang="0">
                    <a:pos x="9" y="18"/>
                  </a:cxn>
                  <a:cxn ang="0">
                    <a:pos x="9" y="29"/>
                  </a:cxn>
                  <a:cxn ang="0">
                    <a:pos x="20" y="29"/>
                  </a:cxn>
                </a:cxnLst>
                <a:rect l="0" t="0" r="r" b="b"/>
                <a:pathLst>
                  <a:path w="42" h="29">
                    <a:moveTo>
                      <a:pt x="20" y="29"/>
                    </a:moveTo>
                    <a:cubicBezTo>
                      <a:pt x="21" y="21"/>
                      <a:pt x="27" y="15"/>
                      <a:pt x="36" y="15"/>
                    </a:cubicBezTo>
                    <a:cubicBezTo>
                      <a:pt x="42" y="15"/>
                      <a:pt x="42" y="15"/>
                      <a:pt x="42" y="15"/>
                    </a:cubicBezTo>
                    <a:cubicBezTo>
                      <a:pt x="42" y="14"/>
                      <a:pt x="42" y="14"/>
                      <a:pt x="42" y="14"/>
                    </a:cubicBezTo>
                    <a:cubicBezTo>
                      <a:pt x="35" y="13"/>
                      <a:pt x="30" y="7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5"/>
                      <a:pt x="0" y="13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29"/>
                      <a:pt x="9" y="29"/>
                      <a:pt x="9" y="29"/>
                    </a:cubicBezTo>
                    <a:lnTo>
                      <a:pt x="20" y="29"/>
                    </a:lnTo>
                    <a:close/>
                  </a:path>
                </a:pathLst>
              </a:custGeom>
              <a:solidFill>
                <a:srgbClr val="C5C7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40" name="Oval 103"/>
              <p:cNvSpPr>
                <a:spLocks noChangeArrowheads="1"/>
              </p:cNvSpPr>
              <p:nvPr/>
            </p:nvSpPr>
            <p:spPr bwMode="auto">
              <a:xfrm>
                <a:off x="3270250" y="6962775"/>
                <a:ext cx="219075" cy="228600"/>
              </a:xfrm>
              <a:prstGeom prst="ellipse">
                <a:avLst/>
              </a:prstGeom>
              <a:solidFill>
                <a:srgbClr val="C5C7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41" name="Freeform 104"/>
              <p:cNvSpPr>
                <a:spLocks/>
              </p:cNvSpPr>
              <p:nvPr/>
            </p:nvSpPr>
            <p:spPr bwMode="auto">
              <a:xfrm>
                <a:off x="3175000" y="7258050"/>
                <a:ext cx="409575" cy="266700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14" y="0"/>
                  </a:cxn>
                  <a:cxn ang="0">
                    <a:pos x="0" y="12"/>
                  </a:cxn>
                  <a:cxn ang="0">
                    <a:pos x="0" y="28"/>
                  </a:cxn>
                  <a:cxn ang="0">
                    <a:pos x="8" y="28"/>
                  </a:cxn>
                  <a:cxn ang="0">
                    <a:pos x="8" y="17"/>
                  </a:cxn>
                  <a:cxn ang="0">
                    <a:pos x="10" y="17"/>
                  </a:cxn>
                  <a:cxn ang="0">
                    <a:pos x="10" y="28"/>
                  </a:cxn>
                  <a:cxn ang="0">
                    <a:pos x="34" y="28"/>
                  </a:cxn>
                  <a:cxn ang="0">
                    <a:pos x="34" y="17"/>
                  </a:cxn>
                  <a:cxn ang="0">
                    <a:pos x="36" y="17"/>
                  </a:cxn>
                  <a:cxn ang="0">
                    <a:pos x="36" y="28"/>
                  </a:cxn>
                  <a:cxn ang="0">
                    <a:pos x="43" y="28"/>
                  </a:cxn>
                  <a:cxn ang="0">
                    <a:pos x="43" y="12"/>
                  </a:cxn>
                  <a:cxn ang="0">
                    <a:pos x="29" y="0"/>
                  </a:cxn>
                </a:cxnLst>
                <a:rect l="0" t="0" r="r" b="b"/>
                <a:pathLst>
                  <a:path w="43" h="28">
                    <a:moveTo>
                      <a:pt x="29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6" y="17"/>
                      <a:pt x="36" y="17"/>
                      <a:pt x="36" y="17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43" y="28"/>
                      <a:pt x="43" y="28"/>
                      <a:pt x="43" y="28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5"/>
                      <a:pt x="37" y="0"/>
                      <a:pt x="29" y="0"/>
                    </a:cubicBezTo>
                    <a:close/>
                  </a:path>
                </a:pathLst>
              </a:custGeom>
              <a:solidFill>
                <a:srgbClr val="C5C7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6553695" y="1633152"/>
              <a:ext cx="1820647" cy="1112112"/>
              <a:chOff x="1030501" y="4061208"/>
              <a:chExt cx="1820647" cy="1112112"/>
            </a:xfrm>
          </p:grpSpPr>
          <p:sp>
            <p:nvSpPr>
              <p:cNvPr id="26" name="TextBox 5"/>
              <p:cNvSpPr txBox="1">
                <a:spLocks noChangeArrowheads="1"/>
              </p:cNvSpPr>
              <p:nvPr/>
            </p:nvSpPr>
            <p:spPr bwMode="auto">
              <a:xfrm>
                <a:off x="1030501" y="4870420"/>
                <a:ext cx="1820647" cy="302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00" b="1" dirty="0" smtClean="0">
                    <a:latin typeface="Arial"/>
                    <a:ea typeface="Verdana" pitchFamily="34" charset="0"/>
                    <a:cs typeface="Arial"/>
                  </a:rPr>
                  <a:t>Application Users</a:t>
                </a:r>
                <a:endParaRPr lang="en-US" sz="1000" b="1" dirty="0">
                  <a:latin typeface="Arial"/>
                  <a:ea typeface="Verdana" pitchFamily="34" charset="0"/>
                  <a:cs typeface="Arial"/>
                </a:endParaRPr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1972778" y="4061208"/>
                <a:ext cx="828675" cy="723900"/>
                <a:chOff x="2965450" y="6800850"/>
                <a:chExt cx="828675" cy="723900"/>
              </a:xfrm>
            </p:grpSpPr>
            <p:sp>
              <p:nvSpPr>
                <p:cNvPr id="28" name="Oval 99"/>
                <p:cNvSpPr>
                  <a:spLocks noChangeArrowheads="1"/>
                </p:cNvSpPr>
                <p:nvPr/>
              </p:nvSpPr>
              <p:spPr bwMode="auto">
                <a:xfrm>
                  <a:off x="3479800" y="6800850"/>
                  <a:ext cx="228600" cy="228600"/>
                </a:xfrm>
                <a:prstGeom prst="ellipse">
                  <a:avLst/>
                </a:prstGeom>
                <a:solidFill>
                  <a:srgbClr val="C5C7C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29" name="Freeform 100"/>
                <p:cNvSpPr>
                  <a:spLocks/>
                </p:cNvSpPr>
                <p:nvPr/>
              </p:nvSpPr>
              <p:spPr bwMode="auto">
                <a:xfrm>
                  <a:off x="3394075" y="7086600"/>
                  <a:ext cx="400050" cy="276225"/>
                </a:xfrm>
                <a:custGeom>
                  <a:avLst/>
                  <a:gdLst/>
                  <a:ahLst/>
                  <a:cxnLst>
                    <a:cxn ang="0">
                      <a:pos x="29" y="0"/>
                    </a:cxn>
                    <a:cxn ang="0">
                      <a:pos x="14" y="0"/>
                    </a:cxn>
                    <a:cxn ang="0">
                      <a:pos x="13" y="0"/>
                    </a:cxn>
                    <a:cxn ang="0">
                      <a:pos x="0" y="14"/>
                    </a:cxn>
                    <a:cxn ang="0">
                      <a:pos x="0" y="15"/>
                    </a:cxn>
                    <a:cxn ang="0">
                      <a:pos x="6" y="15"/>
                    </a:cxn>
                    <a:cxn ang="0">
                      <a:pos x="22" y="29"/>
                    </a:cxn>
                    <a:cxn ang="0">
                      <a:pos x="33" y="29"/>
                    </a:cxn>
                    <a:cxn ang="0">
                      <a:pos x="33" y="18"/>
                    </a:cxn>
                    <a:cxn ang="0">
                      <a:pos x="35" y="18"/>
                    </a:cxn>
                    <a:cxn ang="0">
                      <a:pos x="35" y="29"/>
                    </a:cxn>
                    <a:cxn ang="0">
                      <a:pos x="42" y="29"/>
                    </a:cxn>
                    <a:cxn ang="0">
                      <a:pos x="42" y="13"/>
                    </a:cxn>
                    <a:cxn ang="0">
                      <a:pos x="29" y="0"/>
                    </a:cxn>
                  </a:cxnLst>
                  <a:rect l="0" t="0" r="r" b="b"/>
                  <a:pathLst>
                    <a:path w="42" h="29">
                      <a:moveTo>
                        <a:pt x="29" y="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2" y="7"/>
                        <a:pt x="7" y="13"/>
                        <a:pt x="0" y="14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6" y="15"/>
                        <a:pt x="6" y="15"/>
                        <a:pt x="6" y="15"/>
                      </a:cubicBezTo>
                      <a:cubicBezTo>
                        <a:pt x="15" y="15"/>
                        <a:pt x="22" y="21"/>
                        <a:pt x="22" y="29"/>
                      </a:cubicBezTo>
                      <a:cubicBezTo>
                        <a:pt x="33" y="29"/>
                        <a:pt x="33" y="29"/>
                        <a:pt x="33" y="29"/>
                      </a:cubicBezTo>
                      <a:cubicBezTo>
                        <a:pt x="33" y="18"/>
                        <a:pt x="33" y="18"/>
                        <a:pt x="33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29"/>
                        <a:pt x="35" y="29"/>
                        <a:pt x="35" y="29"/>
                      </a:cubicBezTo>
                      <a:cubicBezTo>
                        <a:pt x="42" y="29"/>
                        <a:pt x="42" y="29"/>
                        <a:pt x="42" y="29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42" y="5"/>
                        <a:pt x="37" y="0"/>
                        <a:pt x="29" y="0"/>
                      </a:cubicBezTo>
                      <a:close/>
                    </a:path>
                  </a:pathLst>
                </a:custGeom>
                <a:solidFill>
                  <a:srgbClr val="C5C7C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30" name="Oval 101"/>
                <p:cNvSpPr>
                  <a:spLocks noChangeArrowheads="1"/>
                </p:cNvSpPr>
                <p:nvPr/>
              </p:nvSpPr>
              <p:spPr bwMode="auto">
                <a:xfrm>
                  <a:off x="3051175" y="6800850"/>
                  <a:ext cx="228600" cy="228600"/>
                </a:xfrm>
                <a:prstGeom prst="ellipse">
                  <a:avLst/>
                </a:prstGeom>
                <a:solidFill>
                  <a:srgbClr val="C5C7C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31" name="Freeform 102"/>
                <p:cNvSpPr>
                  <a:spLocks/>
                </p:cNvSpPr>
                <p:nvPr/>
              </p:nvSpPr>
              <p:spPr bwMode="auto">
                <a:xfrm>
                  <a:off x="2965450" y="7086600"/>
                  <a:ext cx="400050" cy="276225"/>
                </a:xfrm>
                <a:custGeom>
                  <a:avLst/>
                  <a:gdLst/>
                  <a:ahLst/>
                  <a:cxnLst>
                    <a:cxn ang="0">
                      <a:pos x="20" y="29"/>
                    </a:cxn>
                    <a:cxn ang="0">
                      <a:pos x="36" y="15"/>
                    </a:cxn>
                    <a:cxn ang="0">
                      <a:pos x="42" y="15"/>
                    </a:cxn>
                    <a:cxn ang="0">
                      <a:pos x="42" y="14"/>
                    </a:cxn>
                    <a:cxn ang="0">
                      <a:pos x="29" y="0"/>
                    </a:cxn>
                    <a:cxn ang="0">
                      <a:pos x="29" y="0"/>
                    </a:cxn>
                    <a:cxn ang="0">
                      <a:pos x="14" y="0"/>
                    </a:cxn>
                    <a:cxn ang="0">
                      <a:pos x="0" y="13"/>
                    </a:cxn>
                    <a:cxn ang="0">
                      <a:pos x="0" y="29"/>
                    </a:cxn>
                    <a:cxn ang="0">
                      <a:pos x="7" y="29"/>
                    </a:cxn>
                    <a:cxn ang="0">
                      <a:pos x="7" y="18"/>
                    </a:cxn>
                    <a:cxn ang="0">
                      <a:pos x="9" y="18"/>
                    </a:cxn>
                    <a:cxn ang="0">
                      <a:pos x="9" y="29"/>
                    </a:cxn>
                    <a:cxn ang="0">
                      <a:pos x="20" y="29"/>
                    </a:cxn>
                  </a:cxnLst>
                  <a:rect l="0" t="0" r="r" b="b"/>
                  <a:pathLst>
                    <a:path w="42" h="29">
                      <a:moveTo>
                        <a:pt x="20" y="29"/>
                      </a:moveTo>
                      <a:cubicBezTo>
                        <a:pt x="21" y="21"/>
                        <a:pt x="27" y="15"/>
                        <a:pt x="36" y="15"/>
                      </a:cubicBezTo>
                      <a:cubicBezTo>
                        <a:pt x="42" y="15"/>
                        <a:pt x="42" y="15"/>
                        <a:pt x="42" y="15"/>
                      </a:cubicBezTo>
                      <a:cubicBezTo>
                        <a:pt x="42" y="14"/>
                        <a:pt x="42" y="14"/>
                        <a:pt x="42" y="14"/>
                      </a:cubicBezTo>
                      <a:cubicBezTo>
                        <a:pt x="35" y="13"/>
                        <a:pt x="30" y="7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6" y="0"/>
                        <a:pt x="0" y="5"/>
                        <a:pt x="0" y="13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7" y="29"/>
                        <a:pt x="7" y="29"/>
                        <a:pt x="7" y="29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9" y="18"/>
                        <a:pt x="9" y="18"/>
                        <a:pt x="9" y="18"/>
                      </a:cubicBezTo>
                      <a:cubicBezTo>
                        <a:pt x="9" y="29"/>
                        <a:pt x="9" y="29"/>
                        <a:pt x="9" y="29"/>
                      </a:cubicBezTo>
                      <a:lnTo>
                        <a:pt x="20" y="29"/>
                      </a:lnTo>
                      <a:close/>
                    </a:path>
                  </a:pathLst>
                </a:custGeom>
                <a:solidFill>
                  <a:srgbClr val="C5C7C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32" name="Oval 103"/>
                <p:cNvSpPr>
                  <a:spLocks noChangeArrowheads="1"/>
                </p:cNvSpPr>
                <p:nvPr/>
              </p:nvSpPr>
              <p:spPr bwMode="auto">
                <a:xfrm>
                  <a:off x="3270250" y="6962775"/>
                  <a:ext cx="219075" cy="228600"/>
                </a:xfrm>
                <a:prstGeom prst="ellipse">
                  <a:avLst/>
                </a:prstGeom>
                <a:solidFill>
                  <a:srgbClr val="C5C7C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33" name="Freeform 104"/>
                <p:cNvSpPr>
                  <a:spLocks/>
                </p:cNvSpPr>
                <p:nvPr/>
              </p:nvSpPr>
              <p:spPr bwMode="auto">
                <a:xfrm>
                  <a:off x="3175000" y="7258050"/>
                  <a:ext cx="409575" cy="266700"/>
                </a:xfrm>
                <a:custGeom>
                  <a:avLst/>
                  <a:gdLst/>
                  <a:ahLst/>
                  <a:cxnLst>
                    <a:cxn ang="0">
                      <a:pos x="29" y="0"/>
                    </a:cxn>
                    <a:cxn ang="0">
                      <a:pos x="14" y="0"/>
                    </a:cxn>
                    <a:cxn ang="0">
                      <a:pos x="0" y="12"/>
                    </a:cxn>
                    <a:cxn ang="0">
                      <a:pos x="0" y="28"/>
                    </a:cxn>
                    <a:cxn ang="0">
                      <a:pos x="8" y="28"/>
                    </a:cxn>
                    <a:cxn ang="0">
                      <a:pos x="8" y="17"/>
                    </a:cxn>
                    <a:cxn ang="0">
                      <a:pos x="10" y="17"/>
                    </a:cxn>
                    <a:cxn ang="0">
                      <a:pos x="10" y="28"/>
                    </a:cxn>
                    <a:cxn ang="0">
                      <a:pos x="34" y="28"/>
                    </a:cxn>
                    <a:cxn ang="0">
                      <a:pos x="34" y="17"/>
                    </a:cxn>
                    <a:cxn ang="0">
                      <a:pos x="36" y="17"/>
                    </a:cxn>
                    <a:cxn ang="0">
                      <a:pos x="36" y="28"/>
                    </a:cxn>
                    <a:cxn ang="0">
                      <a:pos x="43" y="28"/>
                    </a:cxn>
                    <a:cxn ang="0">
                      <a:pos x="43" y="12"/>
                    </a:cxn>
                    <a:cxn ang="0">
                      <a:pos x="29" y="0"/>
                    </a:cxn>
                  </a:cxnLst>
                  <a:rect l="0" t="0" r="r" b="b"/>
                  <a:pathLst>
                    <a:path w="43" h="28">
                      <a:moveTo>
                        <a:pt x="29" y="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6" y="0"/>
                        <a:pt x="0" y="5"/>
                        <a:pt x="0" y="12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8" y="28"/>
                        <a:pt x="8" y="28"/>
                        <a:pt x="8" y="28"/>
                      </a:cubicBezTo>
                      <a:cubicBezTo>
                        <a:pt x="8" y="17"/>
                        <a:pt x="8" y="17"/>
                        <a:pt x="8" y="17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0" y="28"/>
                        <a:pt x="10" y="28"/>
                        <a:pt x="10" y="28"/>
                      </a:cubicBezTo>
                      <a:cubicBezTo>
                        <a:pt x="34" y="28"/>
                        <a:pt x="34" y="28"/>
                        <a:pt x="34" y="28"/>
                      </a:cubicBezTo>
                      <a:cubicBezTo>
                        <a:pt x="34" y="17"/>
                        <a:pt x="34" y="17"/>
                        <a:pt x="34" y="17"/>
                      </a:cubicBezTo>
                      <a:cubicBezTo>
                        <a:pt x="36" y="17"/>
                        <a:pt x="36" y="17"/>
                        <a:pt x="36" y="17"/>
                      </a:cubicBezTo>
                      <a:cubicBezTo>
                        <a:pt x="36" y="28"/>
                        <a:pt x="36" y="28"/>
                        <a:pt x="36" y="28"/>
                      </a:cubicBezTo>
                      <a:cubicBezTo>
                        <a:pt x="43" y="28"/>
                        <a:pt x="43" y="28"/>
                        <a:pt x="43" y="28"/>
                      </a:cubicBezTo>
                      <a:cubicBezTo>
                        <a:pt x="43" y="12"/>
                        <a:pt x="43" y="12"/>
                        <a:pt x="43" y="12"/>
                      </a:cubicBezTo>
                      <a:cubicBezTo>
                        <a:pt x="43" y="5"/>
                        <a:pt x="37" y="0"/>
                        <a:pt x="29" y="0"/>
                      </a:cubicBezTo>
                      <a:close/>
                    </a:path>
                  </a:pathLst>
                </a:custGeom>
                <a:solidFill>
                  <a:srgbClr val="C5C7C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</p:grpSp>
        </p:grpSp>
      </p:grpSp>
      <p:sp>
        <p:nvSpPr>
          <p:cNvPr id="42" name="TextBox 34" descr=" 42"/>
          <p:cNvSpPr txBox="1">
            <a:spLocks noChangeArrowheads="1"/>
          </p:cNvSpPr>
          <p:nvPr/>
        </p:nvSpPr>
        <p:spPr bwMode="auto">
          <a:xfrm>
            <a:off x="7545430" y="1517409"/>
            <a:ext cx="45640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6F2927"/>
                </a:solidFill>
                <a:latin typeface="Arial"/>
                <a:ea typeface="Verdana" pitchFamily="34" charset="0"/>
                <a:cs typeface="Arial"/>
              </a:rPr>
              <a:t>EC2</a:t>
            </a:r>
          </a:p>
          <a:p>
            <a:pPr algn="ctr"/>
            <a:r>
              <a:rPr lang="en-US" sz="1000" b="1" dirty="0" smtClean="0">
                <a:solidFill>
                  <a:srgbClr val="6F2927"/>
                </a:solidFill>
                <a:latin typeface="Arial"/>
                <a:ea typeface="Verdana" pitchFamily="34" charset="0"/>
                <a:cs typeface="Arial"/>
              </a:rPr>
              <a:t>or</a:t>
            </a:r>
          </a:p>
          <a:p>
            <a:pPr algn="ctr"/>
            <a:r>
              <a:rPr lang="en-US" sz="1000" b="1" dirty="0" smtClean="0">
                <a:solidFill>
                  <a:srgbClr val="6F2927"/>
                </a:solidFill>
                <a:latin typeface="Arial"/>
                <a:ea typeface="Verdana" pitchFamily="34" charset="0"/>
                <a:cs typeface="Arial"/>
              </a:rPr>
              <a:t>RDS</a:t>
            </a:r>
            <a:endParaRPr lang="en-US" sz="1000" b="1" dirty="0">
              <a:solidFill>
                <a:srgbClr val="6F2927"/>
              </a:solidFill>
              <a:latin typeface="Arial"/>
              <a:ea typeface="Verdana" pitchFamily="34" charset="0"/>
              <a:cs typeface="Arial"/>
            </a:endParaRPr>
          </a:p>
        </p:txBody>
      </p:sp>
      <p:cxnSp>
        <p:nvCxnSpPr>
          <p:cNvPr id="54" name="Elbow Connector 53" descr=" 54"/>
          <p:cNvCxnSpPr>
            <a:stCxn id="66" idx="0"/>
            <a:endCxn id="19" idx="3"/>
          </p:cNvCxnSpPr>
          <p:nvPr/>
        </p:nvCxnSpPr>
        <p:spPr>
          <a:xfrm rot="16200000" flipV="1">
            <a:off x="3064353" y="1699146"/>
            <a:ext cx="1215716" cy="2039805"/>
          </a:xfrm>
          <a:prstGeom prst="bentConnector3">
            <a:avLst>
              <a:gd name="adj1" fmla="val 32512"/>
            </a:avLst>
          </a:prstGeom>
          <a:ln>
            <a:solidFill>
              <a:schemeClr val="accent3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 descr=" 66"/>
          <p:cNvSpPr/>
          <p:nvPr/>
        </p:nvSpPr>
        <p:spPr>
          <a:xfrm>
            <a:off x="3888553" y="3326907"/>
            <a:ext cx="1607119" cy="97784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 descr=" 4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3259" y="1385837"/>
            <a:ext cx="877606" cy="877606"/>
          </a:xfrm>
          <a:prstGeom prst="rect">
            <a:avLst/>
          </a:prstGeom>
        </p:spPr>
      </p:pic>
      <p:grpSp>
        <p:nvGrpSpPr>
          <p:cNvPr id="20" name="Group 19" descr=" 20"/>
          <p:cNvGrpSpPr/>
          <p:nvPr/>
        </p:nvGrpSpPr>
        <p:grpSpPr>
          <a:xfrm>
            <a:off x="4008803" y="1464236"/>
            <a:ext cx="1226831" cy="1084296"/>
            <a:chOff x="421033" y="2534063"/>
            <a:chExt cx="847725" cy="860212"/>
          </a:xfrm>
        </p:grpSpPr>
        <p:sp>
          <p:nvSpPr>
            <p:cNvPr id="22" name="TextBox 4"/>
            <p:cNvSpPr txBox="1">
              <a:spLocks noChangeArrowheads="1"/>
            </p:cNvSpPr>
            <p:nvPr/>
          </p:nvSpPr>
          <p:spPr bwMode="auto">
            <a:xfrm>
              <a:off x="455889" y="3086499"/>
              <a:ext cx="738188" cy="307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dirty="0" smtClean="0">
                  <a:latin typeface="Arial"/>
                  <a:ea typeface="Verdana" pitchFamily="34" charset="0"/>
                  <a:cs typeface="Arial"/>
                </a:rPr>
                <a:t>Internet</a:t>
              </a:r>
              <a:endParaRPr lang="en-US" sz="900" dirty="0">
                <a:latin typeface="Arial"/>
                <a:ea typeface="Verdana" pitchFamily="34" charset="0"/>
                <a:cs typeface="Arial"/>
              </a:endParaRPr>
            </a:p>
          </p:txBody>
        </p:sp>
        <p:sp>
          <p:nvSpPr>
            <p:cNvPr id="21" name="Freeform 251"/>
            <p:cNvSpPr>
              <a:spLocks/>
            </p:cNvSpPr>
            <p:nvPr/>
          </p:nvSpPr>
          <p:spPr bwMode="auto">
            <a:xfrm>
              <a:off x="421033" y="2534063"/>
              <a:ext cx="847725" cy="523875"/>
            </a:xfrm>
            <a:custGeom>
              <a:avLst/>
              <a:gdLst/>
              <a:ahLst/>
              <a:cxnLst>
                <a:cxn ang="0">
                  <a:pos x="77" y="23"/>
                </a:cxn>
                <a:cxn ang="0">
                  <a:pos x="77" y="23"/>
                </a:cxn>
                <a:cxn ang="0">
                  <a:pos x="55" y="0"/>
                </a:cxn>
                <a:cxn ang="0">
                  <a:pos x="34" y="13"/>
                </a:cxn>
                <a:cxn ang="0">
                  <a:pos x="28" y="11"/>
                </a:cxn>
                <a:cxn ang="0">
                  <a:pos x="16" y="23"/>
                </a:cxn>
                <a:cxn ang="0">
                  <a:pos x="0" y="39"/>
                </a:cxn>
                <a:cxn ang="0">
                  <a:pos x="0" y="40"/>
                </a:cxn>
                <a:cxn ang="0">
                  <a:pos x="18" y="55"/>
                </a:cxn>
                <a:cxn ang="0">
                  <a:pos x="71" y="55"/>
                </a:cxn>
                <a:cxn ang="0">
                  <a:pos x="89" y="40"/>
                </a:cxn>
                <a:cxn ang="0">
                  <a:pos x="89" y="39"/>
                </a:cxn>
                <a:cxn ang="0">
                  <a:pos x="77" y="23"/>
                </a:cxn>
              </a:cxnLst>
              <a:rect l="0" t="0" r="r" b="b"/>
              <a:pathLst>
                <a:path w="89" h="55">
                  <a:moveTo>
                    <a:pt x="77" y="23"/>
                  </a:moveTo>
                  <a:cubicBezTo>
                    <a:pt x="77" y="23"/>
                    <a:pt x="77" y="23"/>
                    <a:pt x="77" y="23"/>
                  </a:cubicBezTo>
                  <a:cubicBezTo>
                    <a:pt x="77" y="10"/>
                    <a:pt x="67" y="0"/>
                    <a:pt x="55" y="0"/>
                  </a:cubicBezTo>
                  <a:cubicBezTo>
                    <a:pt x="46" y="0"/>
                    <a:pt x="38" y="6"/>
                    <a:pt x="34" y="13"/>
                  </a:cubicBezTo>
                  <a:cubicBezTo>
                    <a:pt x="32" y="12"/>
                    <a:pt x="30" y="11"/>
                    <a:pt x="28" y="11"/>
                  </a:cubicBezTo>
                  <a:cubicBezTo>
                    <a:pt x="22" y="11"/>
                    <a:pt x="17" y="16"/>
                    <a:pt x="16" y="23"/>
                  </a:cubicBezTo>
                  <a:cubicBezTo>
                    <a:pt x="7" y="23"/>
                    <a:pt x="0" y="32"/>
                    <a:pt x="0" y="3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8"/>
                    <a:pt x="8" y="55"/>
                    <a:pt x="18" y="55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81" y="55"/>
                    <a:pt x="89" y="48"/>
                    <a:pt x="89" y="40"/>
                  </a:cubicBezTo>
                  <a:cubicBezTo>
                    <a:pt x="89" y="39"/>
                    <a:pt x="89" y="39"/>
                    <a:pt x="89" y="39"/>
                  </a:cubicBezTo>
                  <a:cubicBezTo>
                    <a:pt x="89" y="33"/>
                    <a:pt x="84" y="25"/>
                    <a:pt x="77" y="23"/>
                  </a:cubicBezTo>
                  <a:close/>
                </a:path>
              </a:pathLst>
            </a:custGeom>
            <a:solidFill>
              <a:srgbClr val="C5C7C9"/>
            </a:solidFill>
            <a:ln w="9525">
              <a:solidFill>
                <a:srgbClr val="64636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cxnSp>
        <p:nvCxnSpPr>
          <p:cNvPr id="50" name="Straight Arrow Connector 49" descr=" 75"/>
          <p:cNvCxnSpPr/>
          <p:nvPr/>
        </p:nvCxnSpPr>
        <p:spPr>
          <a:xfrm flipH="1">
            <a:off x="2920206" y="1678415"/>
            <a:ext cx="3291709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Can 79" descr=" 80"/>
          <p:cNvSpPr/>
          <p:nvPr/>
        </p:nvSpPr>
        <p:spPr>
          <a:xfrm>
            <a:off x="6975766" y="1390615"/>
            <a:ext cx="539453" cy="71747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 descr=" 82"/>
          <p:cNvSpPr/>
          <p:nvPr/>
        </p:nvSpPr>
        <p:spPr>
          <a:xfrm>
            <a:off x="6911763" y="210981"/>
            <a:ext cx="656614" cy="8120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an 80" descr=" 81"/>
          <p:cNvSpPr/>
          <p:nvPr/>
        </p:nvSpPr>
        <p:spPr>
          <a:xfrm>
            <a:off x="6972655" y="1396150"/>
            <a:ext cx="539453" cy="717472"/>
          </a:xfrm>
          <a:prstGeom prst="can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 descr=" 64"/>
          <p:cNvCxnSpPr/>
          <p:nvPr/>
        </p:nvCxnSpPr>
        <p:spPr>
          <a:xfrm>
            <a:off x="6592061" y="1675984"/>
            <a:ext cx="38014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 descr=" 83"/>
          <p:cNvCxnSpPr/>
          <p:nvPr/>
        </p:nvCxnSpPr>
        <p:spPr>
          <a:xfrm>
            <a:off x="2913977" y="1946228"/>
            <a:ext cx="4055115" cy="0"/>
          </a:xfrm>
          <a:prstGeom prst="straightConnector1">
            <a:avLst/>
          </a:prstGeom>
          <a:ln>
            <a:solidFill>
              <a:srgbClr val="4F81BD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 descr=" 12"/>
          <p:cNvGrpSpPr/>
          <p:nvPr/>
        </p:nvGrpSpPr>
        <p:grpSpPr>
          <a:xfrm>
            <a:off x="1402736" y="1084411"/>
            <a:ext cx="1996220" cy="1480894"/>
            <a:chOff x="6743700" y="760413"/>
            <a:chExt cx="1752600" cy="1733550"/>
          </a:xfrm>
          <a:noFill/>
        </p:grpSpPr>
        <p:grpSp>
          <p:nvGrpSpPr>
            <p:cNvPr id="13" name="Group 21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  <a:grpFill/>
          </p:grpSpPr>
          <p:sp>
            <p:nvSpPr>
              <p:cNvPr id="15" name="Rounded Rectangle 14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grp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grp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14" name="TextBox 34"/>
            <p:cNvSpPr txBox="1">
              <a:spLocks noChangeArrowheads="1"/>
            </p:cNvSpPr>
            <p:nvPr/>
          </p:nvSpPr>
          <p:spPr bwMode="auto">
            <a:xfrm>
              <a:off x="6842125" y="1814156"/>
              <a:ext cx="1555750" cy="27021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900" b="1" dirty="0">
                <a:solidFill>
                  <a:srgbClr val="6F2927"/>
                </a:solidFill>
                <a:latin typeface="Arial"/>
                <a:ea typeface="Verdana" pitchFamily="34" charset="0"/>
                <a:cs typeface="Arial"/>
              </a:endParaRPr>
            </a:p>
          </p:txBody>
        </p:sp>
      </p:grpSp>
      <p:grpSp>
        <p:nvGrpSpPr>
          <p:cNvPr id="43" name="Group 42" descr=" 43"/>
          <p:cNvGrpSpPr/>
          <p:nvPr/>
        </p:nvGrpSpPr>
        <p:grpSpPr>
          <a:xfrm>
            <a:off x="6005618" y="1079457"/>
            <a:ext cx="1996220" cy="1480894"/>
            <a:chOff x="6743700" y="760413"/>
            <a:chExt cx="1752600" cy="1733550"/>
          </a:xfrm>
          <a:noFill/>
        </p:grpSpPr>
        <p:grpSp>
          <p:nvGrpSpPr>
            <p:cNvPr id="44" name="Group 21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  <a:grpFill/>
          </p:grpSpPr>
          <p:sp>
            <p:nvSpPr>
              <p:cNvPr id="46" name="Rounded Rectangle 45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grp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grp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45" name="TextBox 34"/>
            <p:cNvSpPr txBox="1">
              <a:spLocks noChangeArrowheads="1"/>
            </p:cNvSpPr>
            <p:nvPr/>
          </p:nvSpPr>
          <p:spPr bwMode="auto">
            <a:xfrm>
              <a:off x="6842125" y="1814156"/>
              <a:ext cx="1555750" cy="27021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900" b="1" dirty="0">
                <a:solidFill>
                  <a:srgbClr val="6F2927"/>
                </a:solidFill>
                <a:latin typeface="Arial"/>
                <a:ea typeface="Verdana" pitchFamily="34" charset="0"/>
                <a:cs typeface="Arial"/>
              </a:endParaRPr>
            </a:p>
          </p:txBody>
        </p:sp>
      </p:grpSp>
      <p:sp>
        <p:nvSpPr>
          <p:cNvPr id="69" name="TextBox 68" descr=" 69"/>
          <p:cNvSpPr txBox="1"/>
          <p:nvPr/>
        </p:nvSpPr>
        <p:spPr>
          <a:xfrm>
            <a:off x="5330670" y="1632789"/>
            <a:ext cx="65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VPN</a:t>
            </a:r>
            <a:endParaRPr lang="en-US" b="1" dirty="0"/>
          </a:p>
        </p:txBody>
      </p:sp>
      <p:sp>
        <p:nvSpPr>
          <p:cNvPr id="92" name="Content Placeholder 2" descr=" 92"/>
          <p:cNvSpPr>
            <a:spLocks noGrp="1"/>
          </p:cNvSpPr>
          <p:nvPr>
            <p:ph idx="1"/>
          </p:nvPr>
        </p:nvSpPr>
        <p:spPr>
          <a:xfrm>
            <a:off x="340592" y="3179186"/>
            <a:ext cx="3547255" cy="138407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000" smtClean="0"/>
              <a:t>Start a replication instance</a:t>
            </a:r>
          </a:p>
          <a:p>
            <a:endParaRPr lang="en-US" sz="2000" dirty="0" smtClean="0"/>
          </a:p>
          <a:p>
            <a:pPr>
              <a:lnSpc>
                <a:spcPct val="120000"/>
              </a:lnSpc>
            </a:pPr>
            <a:r>
              <a:rPr lang="en-US" sz="2000" smtClean="0"/>
              <a:t>Connect to source and target databases</a:t>
            </a:r>
          </a:p>
          <a:p>
            <a:endParaRPr lang="en-US" sz="2000" dirty="0" smtClean="0"/>
          </a:p>
          <a:p>
            <a:pPr>
              <a:lnSpc>
                <a:spcPct val="120000"/>
              </a:lnSpc>
            </a:pPr>
            <a:r>
              <a:rPr lang="en-US" sz="2000" smtClean="0"/>
              <a:t>Select tables, schemas, or databases</a:t>
            </a:r>
            <a:endParaRPr lang="en-US" sz="2000" dirty="0" smtClean="0"/>
          </a:p>
        </p:txBody>
      </p:sp>
      <p:sp>
        <p:nvSpPr>
          <p:cNvPr id="93" name="Content Placeholder 2" descr=" 93"/>
          <p:cNvSpPr txBox="1">
            <a:spLocks/>
          </p:cNvSpPr>
          <p:nvPr/>
        </p:nvSpPr>
        <p:spPr>
          <a:xfrm>
            <a:off x="5596746" y="3176082"/>
            <a:ext cx="3120672" cy="1384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b="0" i="0" kern="1200">
                <a:solidFill>
                  <a:srgbClr val="595A5D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rgbClr val="595A5D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595A5D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rgbClr val="595A5D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rgbClr val="595A5D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0"/>
              </a:spcBef>
              <a:buNone/>
            </a:pPr>
            <a:r>
              <a:rPr lang="en-US" sz="1400" smtClean="0">
                <a:cs typeface="+mn-cs"/>
              </a:rPr>
              <a:t>Let the AWS Database Migration Service create tables and load data </a:t>
            </a:r>
          </a:p>
          <a:p>
            <a:pPr marL="0" indent="0">
              <a:spcBef>
                <a:spcPts val="20"/>
              </a:spcBef>
              <a:buNone/>
            </a:pPr>
            <a:r>
              <a:rPr lang="en-US" sz="1400" smtClean="0">
                <a:cs typeface="+mn-cs"/>
              </a:rPr>
              <a:t>Uses change data capture to keep them in sync</a:t>
            </a:r>
          </a:p>
          <a:p>
            <a:pPr marL="0" indent="0">
              <a:buChar char=" "/>
            </a:pPr>
            <a:r>
              <a:rPr lang="en-US" sz="1400" smtClean="0"/>
              <a:t>                                       </a:t>
            </a:r>
            <a:br>
              <a:rPr lang="en-US" sz="1400" smtClean="0"/>
            </a:br>
            <a:r>
              <a:rPr lang="en-US" sz="1400" smtClean="0"/>
              <a:t>                   </a:t>
            </a:r>
            <a:endParaRPr lang="en-US" sz="1400" dirty="0"/>
          </a:p>
        </p:txBody>
      </p:sp>
      <p:sp>
        <p:nvSpPr>
          <p:cNvPr id="94" name="Title 1" descr=" 94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Keep your apps running during the migration</a:t>
            </a:r>
            <a:endParaRPr lang="en-US" dirty="0"/>
          </a:p>
        </p:txBody>
      </p:sp>
      <p:sp>
        <p:nvSpPr>
          <p:cNvPr id="49" name="TextBox 48" descr=" 2"/>
          <p:cNvSpPr txBox="1"/>
          <p:nvPr/>
        </p:nvSpPr>
        <p:spPr>
          <a:xfrm>
            <a:off x="5987284" y="2160581"/>
            <a:ext cx="1267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AWS Database Migration Service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18273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 descr=" 84"/>
          <p:cNvSpPr/>
          <p:nvPr/>
        </p:nvSpPr>
        <p:spPr>
          <a:xfrm>
            <a:off x="3395386" y="1606871"/>
            <a:ext cx="2609178" cy="3887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34" descr=" 9"/>
          <p:cNvSpPr txBox="1">
            <a:spLocks noChangeArrowheads="1"/>
          </p:cNvSpPr>
          <p:nvPr/>
        </p:nvSpPr>
        <p:spPr bwMode="auto">
          <a:xfrm>
            <a:off x="1514843" y="1568727"/>
            <a:ext cx="8677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rgbClr val="6F2927"/>
                </a:solidFill>
                <a:latin typeface="Arial"/>
                <a:ea typeface="Verdana" pitchFamily="34" charset="0"/>
                <a:cs typeface="Arial"/>
              </a:rPr>
              <a:t>Customer</a:t>
            </a:r>
          </a:p>
          <a:p>
            <a:r>
              <a:rPr lang="en-US" sz="1000" b="1" dirty="0" smtClean="0">
                <a:solidFill>
                  <a:srgbClr val="6F2927"/>
                </a:solidFill>
                <a:latin typeface="Arial"/>
                <a:ea typeface="Verdana" pitchFamily="34" charset="0"/>
                <a:cs typeface="Arial"/>
              </a:rPr>
              <a:t>Premises</a:t>
            </a:r>
            <a:endParaRPr lang="en-US" sz="1000" b="1" dirty="0">
              <a:solidFill>
                <a:srgbClr val="6F2927"/>
              </a:solidFill>
              <a:latin typeface="Arial"/>
              <a:ea typeface="Verdana" pitchFamily="34" charset="0"/>
              <a:cs typeface="Arial"/>
            </a:endParaRPr>
          </a:p>
        </p:txBody>
      </p:sp>
      <p:grpSp>
        <p:nvGrpSpPr>
          <p:cNvPr id="23" name="Group 22" descr=" 23"/>
          <p:cNvGrpSpPr/>
          <p:nvPr/>
        </p:nvGrpSpPr>
        <p:grpSpPr>
          <a:xfrm>
            <a:off x="4062704" y="3328655"/>
            <a:ext cx="1268265" cy="780902"/>
            <a:chOff x="6553695" y="1633152"/>
            <a:chExt cx="1820647" cy="1112112"/>
          </a:xfrm>
        </p:grpSpPr>
        <p:grpSp>
          <p:nvGrpSpPr>
            <p:cNvPr id="35" name="Group 34"/>
            <p:cNvGrpSpPr/>
            <p:nvPr/>
          </p:nvGrpSpPr>
          <p:grpSpPr>
            <a:xfrm>
              <a:off x="6556563" y="1640894"/>
              <a:ext cx="828674" cy="723900"/>
              <a:chOff x="2965450" y="6800850"/>
              <a:chExt cx="828675" cy="723900"/>
            </a:xfrm>
          </p:grpSpPr>
          <p:sp>
            <p:nvSpPr>
              <p:cNvPr id="36" name="Oval 99"/>
              <p:cNvSpPr>
                <a:spLocks noChangeArrowheads="1"/>
              </p:cNvSpPr>
              <p:nvPr/>
            </p:nvSpPr>
            <p:spPr bwMode="auto">
              <a:xfrm>
                <a:off x="3479800" y="6800850"/>
                <a:ext cx="228600" cy="228600"/>
              </a:xfrm>
              <a:prstGeom prst="ellipse">
                <a:avLst/>
              </a:prstGeom>
              <a:solidFill>
                <a:srgbClr val="C5C7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37" name="Freeform 100"/>
              <p:cNvSpPr>
                <a:spLocks/>
              </p:cNvSpPr>
              <p:nvPr/>
            </p:nvSpPr>
            <p:spPr bwMode="auto">
              <a:xfrm>
                <a:off x="3394075" y="7086600"/>
                <a:ext cx="400050" cy="276225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14" y="0"/>
                  </a:cxn>
                  <a:cxn ang="0">
                    <a:pos x="13" y="0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6" y="15"/>
                  </a:cxn>
                  <a:cxn ang="0">
                    <a:pos x="22" y="29"/>
                  </a:cxn>
                  <a:cxn ang="0">
                    <a:pos x="33" y="29"/>
                  </a:cxn>
                  <a:cxn ang="0">
                    <a:pos x="33" y="18"/>
                  </a:cxn>
                  <a:cxn ang="0">
                    <a:pos x="35" y="18"/>
                  </a:cxn>
                  <a:cxn ang="0">
                    <a:pos x="35" y="29"/>
                  </a:cxn>
                  <a:cxn ang="0">
                    <a:pos x="42" y="29"/>
                  </a:cxn>
                  <a:cxn ang="0">
                    <a:pos x="42" y="13"/>
                  </a:cxn>
                  <a:cxn ang="0">
                    <a:pos x="29" y="0"/>
                  </a:cxn>
                </a:cxnLst>
                <a:rect l="0" t="0" r="r" b="b"/>
                <a:pathLst>
                  <a:path w="42" h="29">
                    <a:moveTo>
                      <a:pt x="29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7"/>
                      <a:pt x="7" y="13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15" y="15"/>
                      <a:pt x="22" y="21"/>
                      <a:pt x="22" y="29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2" y="5"/>
                      <a:pt x="37" y="0"/>
                      <a:pt x="29" y="0"/>
                    </a:cubicBezTo>
                    <a:close/>
                  </a:path>
                </a:pathLst>
              </a:custGeom>
              <a:solidFill>
                <a:srgbClr val="C5C7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38" name="Oval 101"/>
              <p:cNvSpPr>
                <a:spLocks noChangeArrowheads="1"/>
              </p:cNvSpPr>
              <p:nvPr/>
            </p:nvSpPr>
            <p:spPr bwMode="auto">
              <a:xfrm>
                <a:off x="3051175" y="6800850"/>
                <a:ext cx="228600" cy="228600"/>
              </a:xfrm>
              <a:prstGeom prst="ellipse">
                <a:avLst/>
              </a:prstGeom>
              <a:solidFill>
                <a:srgbClr val="C5C7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39" name="Freeform 102"/>
              <p:cNvSpPr>
                <a:spLocks/>
              </p:cNvSpPr>
              <p:nvPr/>
            </p:nvSpPr>
            <p:spPr bwMode="auto">
              <a:xfrm>
                <a:off x="2965450" y="7086600"/>
                <a:ext cx="400050" cy="276225"/>
              </a:xfrm>
              <a:custGeom>
                <a:avLst/>
                <a:gdLst/>
                <a:ahLst/>
                <a:cxnLst>
                  <a:cxn ang="0">
                    <a:pos x="20" y="29"/>
                  </a:cxn>
                  <a:cxn ang="0">
                    <a:pos x="36" y="15"/>
                  </a:cxn>
                  <a:cxn ang="0">
                    <a:pos x="42" y="15"/>
                  </a:cxn>
                  <a:cxn ang="0">
                    <a:pos x="42" y="14"/>
                  </a:cxn>
                  <a:cxn ang="0">
                    <a:pos x="29" y="0"/>
                  </a:cxn>
                  <a:cxn ang="0">
                    <a:pos x="29" y="0"/>
                  </a:cxn>
                  <a:cxn ang="0">
                    <a:pos x="14" y="0"/>
                  </a:cxn>
                  <a:cxn ang="0">
                    <a:pos x="0" y="13"/>
                  </a:cxn>
                  <a:cxn ang="0">
                    <a:pos x="0" y="29"/>
                  </a:cxn>
                  <a:cxn ang="0">
                    <a:pos x="7" y="29"/>
                  </a:cxn>
                  <a:cxn ang="0">
                    <a:pos x="7" y="18"/>
                  </a:cxn>
                  <a:cxn ang="0">
                    <a:pos x="9" y="18"/>
                  </a:cxn>
                  <a:cxn ang="0">
                    <a:pos x="9" y="29"/>
                  </a:cxn>
                  <a:cxn ang="0">
                    <a:pos x="20" y="29"/>
                  </a:cxn>
                </a:cxnLst>
                <a:rect l="0" t="0" r="r" b="b"/>
                <a:pathLst>
                  <a:path w="42" h="29">
                    <a:moveTo>
                      <a:pt x="20" y="29"/>
                    </a:moveTo>
                    <a:cubicBezTo>
                      <a:pt x="21" y="21"/>
                      <a:pt x="27" y="15"/>
                      <a:pt x="36" y="15"/>
                    </a:cubicBezTo>
                    <a:cubicBezTo>
                      <a:pt x="42" y="15"/>
                      <a:pt x="42" y="15"/>
                      <a:pt x="42" y="15"/>
                    </a:cubicBezTo>
                    <a:cubicBezTo>
                      <a:pt x="42" y="14"/>
                      <a:pt x="42" y="14"/>
                      <a:pt x="42" y="14"/>
                    </a:cubicBezTo>
                    <a:cubicBezTo>
                      <a:pt x="35" y="13"/>
                      <a:pt x="30" y="7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5"/>
                      <a:pt x="0" y="13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29"/>
                      <a:pt x="9" y="29"/>
                      <a:pt x="9" y="29"/>
                    </a:cubicBezTo>
                    <a:lnTo>
                      <a:pt x="20" y="29"/>
                    </a:lnTo>
                    <a:close/>
                  </a:path>
                </a:pathLst>
              </a:custGeom>
              <a:solidFill>
                <a:srgbClr val="C5C7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40" name="Oval 103"/>
              <p:cNvSpPr>
                <a:spLocks noChangeArrowheads="1"/>
              </p:cNvSpPr>
              <p:nvPr/>
            </p:nvSpPr>
            <p:spPr bwMode="auto">
              <a:xfrm>
                <a:off x="3270250" y="6962775"/>
                <a:ext cx="219075" cy="228600"/>
              </a:xfrm>
              <a:prstGeom prst="ellipse">
                <a:avLst/>
              </a:prstGeom>
              <a:solidFill>
                <a:srgbClr val="C5C7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41" name="Freeform 104"/>
              <p:cNvSpPr>
                <a:spLocks/>
              </p:cNvSpPr>
              <p:nvPr/>
            </p:nvSpPr>
            <p:spPr bwMode="auto">
              <a:xfrm>
                <a:off x="3175000" y="7258050"/>
                <a:ext cx="409575" cy="266700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14" y="0"/>
                  </a:cxn>
                  <a:cxn ang="0">
                    <a:pos x="0" y="12"/>
                  </a:cxn>
                  <a:cxn ang="0">
                    <a:pos x="0" y="28"/>
                  </a:cxn>
                  <a:cxn ang="0">
                    <a:pos x="8" y="28"/>
                  </a:cxn>
                  <a:cxn ang="0">
                    <a:pos x="8" y="17"/>
                  </a:cxn>
                  <a:cxn ang="0">
                    <a:pos x="10" y="17"/>
                  </a:cxn>
                  <a:cxn ang="0">
                    <a:pos x="10" y="28"/>
                  </a:cxn>
                  <a:cxn ang="0">
                    <a:pos x="34" y="28"/>
                  </a:cxn>
                  <a:cxn ang="0">
                    <a:pos x="34" y="17"/>
                  </a:cxn>
                  <a:cxn ang="0">
                    <a:pos x="36" y="17"/>
                  </a:cxn>
                  <a:cxn ang="0">
                    <a:pos x="36" y="28"/>
                  </a:cxn>
                  <a:cxn ang="0">
                    <a:pos x="43" y="28"/>
                  </a:cxn>
                  <a:cxn ang="0">
                    <a:pos x="43" y="12"/>
                  </a:cxn>
                  <a:cxn ang="0">
                    <a:pos x="29" y="0"/>
                  </a:cxn>
                </a:cxnLst>
                <a:rect l="0" t="0" r="r" b="b"/>
                <a:pathLst>
                  <a:path w="43" h="28">
                    <a:moveTo>
                      <a:pt x="29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6" y="17"/>
                      <a:pt x="36" y="17"/>
                      <a:pt x="36" y="17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43" y="28"/>
                      <a:pt x="43" y="28"/>
                      <a:pt x="43" y="28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5"/>
                      <a:pt x="37" y="0"/>
                      <a:pt x="29" y="0"/>
                    </a:cubicBezTo>
                    <a:close/>
                  </a:path>
                </a:pathLst>
              </a:custGeom>
              <a:solidFill>
                <a:srgbClr val="C5C7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6553695" y="1633152"/>
              <a:ext cx="1820647" cy="1112112"/>
              <a:chOff x="1030501" y="4061208"/>
              <a:chExt cx="1820647" cy="1112112"/>
            </a:xfrm>
          </p:grpSpPr>
          <p:sp>
            <p:nvSpPr>
              <p:cNvPr id="26" name="TextBox 5"/>
              <p:cNvSpPr txBox="1">
                <a:spLocks noChangeArrowheads="1"/>
              </p:cNvSpPr>
              <p:nvPr/>
            </p:nvSpPr>
            <p:spPr bwMode="auto">
              <a:xfrm>
                <a:off x="1030501" y="4870420"/>
                <a:ext cx="1820647" cy="302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00" b="1" dirty="0" smtClean="0">
                    <a:latin typeface="Arial"/>
                    <a:ea typeface="Verdana" pitchFamily="34" charset="0"/>
                    <a:cs typeface="Arial"/>
                  </a:rPr>
                  <a:t>Application Users</a:t>
                </a:r>
                <a:endParaRPr lang="en-US" sz="1000" b="1" dirty="0">
                  <a:latin typeface="Arial"/>
                  <a:ea typeface="Verdana" pitchFamily="34" charset="0"/>
                  <a:cs typeface="Arial"/>
                </a:endParaRPr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1972778" y="4061208"/>
                <a:ext cx="828675" cy="723900"/>
                <a:chOff x="2965450" y="6800850"/>
                <a:chExt cx="828675" cy="723900"/>
              </a:xfrm>
            </p:grpSpPr>
            <p:sp>
              <p:nvSpPr>
                <p:cNvPr id="28" name="Oval 99"/>
                <p:cNvSpPr>
                  <a:spLocks noChangeArrowheads="1"/>
                </p:cNvSpPr>
                <p:nvPr/>
              </p:nvSpPr>
              <p:spPr bwMode="auto">
                <a:xfrm>
                  <a:off x="3479800" y="6800850"/>
                  <a:ext cx="228600" cy="228600"/>
                </a:xfrm>
                <a:prstGeom prst="ellipse">
                  <a:avLst/>
                </a:prstGeom>
                <a:solidFill>
                  <a:srgbClr val="C5C7C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29" name="Freeform 100"/>
                <p:cNvSpPr>
                  <a:spLocks/>
                </p:cNvSpPr>
                <p:nvPr/>
              </p:nvSpPr>
              <p:spPr bwMode="auto">
                <a:xfrm>
                  <a:off x="3394075" y="7086600"/>
                  <a:ext cx="400050" cy="276225"/>
                </a:xfrm>
                <a:custGeom>
                  <a:avLst/>
                  <a:gdLst/>
                  <a:ahLst/>
                  <a:cxnLst>
                    <a:cxn ang="0">
                      <a:pos x="29" y="0"/>
                    </a:cxn>
                    <a:cxn ang="0">
                      <a:pos x="14" y="0"/>
                    </a:cxn>
                    <a:cxn ang="0">
                      <a:pos x="13" y="0"/>
                    </a:cxn>
                    <a:cxn ang="0">
                      <a:pos x="0" y="14"/>
                    </a:cxn>
                    <a:cxn ang="0">
                      <a:pos x="0" y="15"/>
                    </a:cxn>
                    <a:cxn ang="0">
                      <a:pos x="6" y="15"/>
                    </a:cxn>
                    <a:cxn ang="0">
                      <a:pos x="22" y="29"/>
                    </a:cxn>
                    <a:cxn ang="0">
                      <a:pos x="33" y="29"/>
                    </a:cxn>
                    <a:cxn ang="0">
                      <a:pos x="33" y="18"/>
                    </a:cxn>
                    <a:cxn ang="0">
                      <a:pos x="35" y="18"/>
                    </a:cxn>
                    <a:cxn ang="0">
                      <a:pos x="35" y="29"/>
                    </a:cxn>
                    <a:cxn ang="0">
                      <a:pos x="42" y="29"/>
                    </a:cxn>
                    <a:cxn ang="0">
                      <a:pos x="42" y="13"/>
                    </a:cxn>
                    <a:cxn ang="0">
                      <a:pos x="29" y="0"/>
                    </a:cxn>
                  </a:cxnLst>
                  <a:rect l="0" t="0" r="r" b="b"/>
                  <a:pathLst>
                    <a:path w="42" h="29">
                      <a:moveTo>
                        <a:pt x="29" y="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2" y="7"/>
                        <a:pt x="7" y="13"/>
                        <a:pt x="0" y="14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6" y="15"/>
                        <a:pt x="6" y="15"/>
                        <a:pt x="6" y="15"/>
                      </a:cubicBezTo>
                      <a:cubicBezTo>
                        <a:pt x="15" y="15"/>
                        <a:pt x="22" y="21"/>
                        <a:pt x="22" y="29"/>
                      </a:cubicBezTo>
                      <a:cubicBezTo>
                        <a:pt x="33" y="29"/>
                        <a:pt x="33" y="29"/>
                        <a:pt x="33" y="29"/>
                      </a:cubicBezTo>
                      <a:cubicBezTo>
                        <a:pt x="33" y="18"/>
                        <a:pt x="33" y="18"/>
                        <a:pt x="33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29"/>
                        <a:pt x="35" y="29"/>
                        <a:pt x="35" y="29"/>
                      </a:cubicBezTo>
                      <a:cubicBezTo>
                        <a:pt x="42" y="29"/>
                        <a:pt x="42" y="29"/>
                        <a:pt x="42" y="29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42" y="5"/>
                        <a:pt x="37" y="0"/>
                        <a:pt x="29" y="0"/>
                      </a:cubicBezTo>
                      <a:close/>
                    </a:path>
                  </a:pathLst>
                </a:custGeom>
                <a:solidFill>
                  <a:srgbClr val="C5C7C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30" name="Oval 101"/>
                <p:cNvSpPr>
                  <a:spLocks noChangeArrowheads="1"/>
                </p:cNvSpPr>
                <p:nvPr/>
              </p:nvSpPr>
              <p:spPr bwMode="auto">
                <a:xfrm>
                  <a:off x="3051175" y="6800850"/>
                  <a:ext cx="228600" cy="228600"/>
                </a:xfrm>
                <a:prstGeom prst="ellipse">
                  <a:avLst/>
                </a:prstGeom>
                <a:solidFill>
                  <a:srgbClr val="C5C7C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31" name="Freeform 102"/>
                <p:cNvSpPr>
                  <a:spLocks/>
                </p:cNvSpPr>
                <p:nvPr/>
              </p:nvSpPr>
              <p:spPr bwMode="auto">
                <a:xfrm>
                  <a:off x="2965450" y="7086600"/>
                  <a:ext cx="400050" cy="276225"/>
                </a:xfrm>
                <a:custGeom>
                  <a:avLst/>
                  <a:gdLst/>
                  <a:ahLst/>
                  <a:cxnLst>
                    <a:cxn ang="0">
                      <a:pos x="20" y="29"/>
                    </a:cxn>
                    <a:cxn ang="0">
                      <a:pos x="36" y="15"/>
                    </a:cxn>
                    <a:cxn ang="0">
                      <a:pos x="42" y="15"/>
                    </a:cxn>
                    <a:cxn ang="0">
                      <a:pos x="42" y="14"/>
                    </a:cxn>
                    <a:cxn ang="0">
                      <a:pos x="29" y="0"/>
                    </a:cxn>
                    <a:cxn ang="0">
                      <a:pos x="29" y="0"/>
                    </a:cxn>
                    <a:cxn ang="0">
                      <a:pos x="14" y="0"/>
                    </a:cxn>
                    <a:cxn ang="0">
                      <a:pos x="0" y="13"/>
                    </a:cxn>
                    <a:cxn ang="0">
                      <a:pos x="0" y="29"/>
                    </a:cxn>
                    <a:cxn ang="0">
                      <a:pos x="7" y="29"/>
                    </a:cxn>
                    <a:cxn ang="0">
                      <a:pos x="7" y="18"/>
                    </a:cxn>
                    <a:cxn ang="0">
                      <a:pos x="9" y="18"/>
                    </a:cxn>
                    <a:cxn ang="0">
                      <a:pos x="9" y="29"/>
                    </a:cxn>
                    <a:cxn ang="0">
                      <a:pos x="20" y="29"/>
                    </a:cxn>
                  </a:cxnLst>
                  <a:rect l="0" t="0" r="r" b="b"/>
                  <a:pathLst>
                    <a:path w="42" h="29">
                      <a:moveTo>
                        <a:pt x="20" y="29"/>
                      </a:moveTo>
                      <a:cubicBezTo>
                        <a:pt x="21" y="21"/>
                        <a:pt x="27" y="15"/>
                        <a:pt x="36" y="15"/>
                      </a:cubicBezTo>
                      <a:cubicBezTo>
                        <a:pt x="42" y="15"/>
                        <a:pt x="42" y="15"/>
                        <a:pt x="42" y="15"/>
                      </a:cubicBezTo>
                      <a:cubicBezTo>
                        <a:pt x="42" y="14"/>
                        <a:pt x="42" y="14"/>
                        <a:pt x="42" y="14"/>
                      </a:cubicBezTo>
                      <a:cubicBezTo>
                        <a:pt x="35" y="13"/>
                        <a:pt x="30" y="7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6" y="0"/>
                        <a:pt x="0" y="5"/>
                        <a:pt x="0" y="13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7" y="29"/>
                        <a:pt x="7" y="29"/>
                        <a:pt x="7" y="29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9" y="18"/>
                        <a:pt x="9" y="18"/>
                        <a:pt x="9" y="18"/>
                      </a:cubicBezTo>
                      <a:cubicBezTo>
                        <a:pt x="9" y="29"/>
                        <a:pt x="9" y="29"/>
                        <a:pt x="9" y="29"/>
                      </a:cubicBezTo>
                      <a:lnTo>
                        <a:pt x="20" y="29"/>
                      </a:lnTo>
                      <a:close/>
                    </a:path>
                  </a:pathLst>
                </a:custGeom>
                <a:solidFill>
                  <a:srgbClr val="C5C7C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32" name="Oval 103"/>
                <p:cNvSpPr>
                  <a:spLocks noChangeArrowheads="1"/>
                </p:cNvSpPr>
                <p:nvPr/>
              </p:nvSpPr>
              <p:spPr bwMode="auto">
                <a:xfrm>
                  <a:off x="3270250" y="6962775"/>
                  <a:ext cx="219075" cy="228600"/>
                </a:xfrm>
                <a:prstGeom prst="ellipse">
                  <a:avLst/>
                </a:prstGeom>
                <a:solidFill>
                  <a:srgbClr val="C5C7C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33" name="Freeform 104"/>
                <p:cNvSpPr>
                  <a:spLocks/>
                </p:cNvSpPr>
                <p:nvPr/>
              </p:nvSpPr>
              <p:spPr bwMode="auto">
                <a:xfrm>
                  <a:off x="3175000" y="7258050"/>
                  <a:ext cx="409575" cy="266700"/>
                </a:xfrm>
                <a:custGeom>
                  <a:avLst/>
                  <a:gdLst/>
                  <a:ahLst/>
                  <a:cxnLst>
                    <a:cxn ang="0">
                      <a:pos x="29" y="0"/>
                    </a:cxn>
                    <a:cxn ang="0">
                      <a:pos x="14" y="0"/>
                    </a:cxn>
                    <a:cxn ang="0">
                      <a:pos x="0" y="12"/>
                    </a:cxn>
                    <a:cxn ang="0">
                      <a:pos x="0" y="28"/>
                    </a:cxn>
                    <a:cxn ang="0">
                      <a:pos x="8" y="28"/>
                    </a:cxn>
                    <a:cxn ang="0">
                      <a:pos x="8" y="17"/>
                    </a:cxn>
                    <a:cxn ang="0">
                      <a:pos x="10" y="17"/>
                    </a:cxn>
                    <a:cxn ang="0">
                      <a:pos x="10" y="28"/>
                    </a:cxn>
                    <a:cxn ang="0">
                      <a:pos x="34" y="28"/>
                    </a:cxn>
                    <a:cxn ang="0">
                      <a:pos x="34" y="17"/>
                    </a:cxn>
                    <a:cxn ang="0">
                      <a:pos x="36" y="17"/>
                    </a:cxn>
                    <a:cxn ang="0">
                      <a:pos x="36" y="28"/>
                    </a:cxn>
                    <a:cxn ang="0">
                      <a:pos x="43" y="28"/>
                    </a:cxn>
                    <a:cxn ang="0">
                      <a:pos x="43" y="12"/>
                    </a:cxn>
                    <a:cxn ang="0">
                      <a:pos x="29" y="0"/>
                    </a:cxn>
                  </a:cxnLst>
                  <a:rect l="0" t="0" r="r" b="b"/>
                  <a:pathLst>
                    <a:path w="43" h="28">
                      <a:moveTo>
                        <a:pt x="29" y="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6" y="0"/>
                        <a:pt x="0" y="5"/>
                        <a:pt x="0" y="12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8" y="28"/>
                        <a:pt x="8" y="28"/>
                        <a:pt x="8" y="28"/>
                      </a:cubicBezTo>
                      <a:cubicBezTo>
                        <a:pt x="8" y="17"/>
                        <a:pt x="8" y="17"/>
                        <a:pt x="8" y="17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0" y="28"/>
                        <a:pt x="10" y="28"/>
                        <a:pt x="10" y="28"/>
                      </a:cubicBezTo>
                      <a:cubicBezTo>
                        <a:pt x="34" y="28"/>
                        <a:pt x="34" y="28"/>
                        <a:pt x="34" y="28"/>
                      </a:cubicBezTo>
                      <a:cubicBezTo>
                        <a:pt x="34" y="17"/>
                        <a:pt x="34" y="17"/>
                        <a:pt x="34" y="17"/>
                      </a:cubicBezTo>
                      <a:cubicBezTo>
                        <a:pt x="36" y="17"/>
                        <a:pt x="36" y="17"/>
                        <a:pt x="36" y="17"/>
                      </a:cubicBezTo>
                      <a:cubicBezTo>
                        <a:pt x="36" y="28"/>
                        <a:pt x="36" y="28"/>
                        <a:pt x="36" y="28"/>
                      </a:cubicBezTo>
                      <a:cubicBezTo>
                        <a:pt x="43" y="28"/>
                        <a:pt x="43" y="28"/>
                        <a:pt x="43" y="28"/>
                      </a:cubicBezTo>
                      <a:cubicBezTo>
                        <a:pt x="43" y="12"/>
                        <a:pt x="43" y="12"/>
                        <a:pt x="43" y="12"/>
                      </a:cubicBezTo>
                      <a:cubicBezTo>
                        <a:pt x="43" y="5"/>
                        <a:pt x="37" y="0"/>
                        <a:pt x="29" y="0"/>
                      </a:cubicBezTo>
                      <a:close/>
                    </a:path>
                  </a:pathLst>
                </a:custGeom>
                <a:solidFill>
                  <a:srgbClr val="C5C7C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</p:grpSp>
        </p:grpSp>
      </p:grpSp>
      <p:sp>
        <p:nvSpPr>
          <p:cNvPr id="42" name="TextBox 34" descr=" 42"/>
          <p:cNvSpPr txBox="1">
            <a:spLocks noChangeArrowheads="1"/>
          </p:cNvSpPr>
          <p:nvPr/>
        </p:nvSpPr>
        <p:spPr bwMode="auto">
          <a:xfrm>
            <a:off x="7545430" y="1517409"/>
            <a:ext cx="45640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6F2927"/>
                </a:solidFill>
                <a:latin typeface="Arial"/>
                <a:ea typeface="Verdana" pitchFamily="34" charset="0"/>
                <a:cs typeface="Arial"/>
              </a:rPr>
              <a:t>EC2</a:t>
            </a:r>
          </a:p>
          <a:p>
            <a:pPr algn="ctr"/>
            <a:r>
              <a:rPr lang="en-US" sz="1000" b="1" dirty="0" smtClean="0">
                <a:solidFill>
                  <a:srgbClr val="6F2927"/>
                </a:solidFill>
                <a:latin typeface="Arial"/>
                <a:ea typeface="Verdana" pitchFamily="34" charset="0"/>
                <a:cs typeface="Arial"/>
              </a:rPr>
              <a:t>or</a:t>
            </a:r>
          </a:p>
          <a:p>
            <a:pPr algn="ctr"/>
            <a:r>
              <a:rPr lang="en-US" sz="1000" b="1" dirty="0" smtClean="0">
                <a:solidFill>
                  <a:srgbClr val="6F2927"/>
                </a:solidFill>
                <a:latin typeface="Arial"/>
                <a:ea typeface="Verdana" pitchFamily="34" charset="0"/>
                <a:cs typeface="Arial"/>
              </a:rPr>
              <a:t>RDS</a:t>
            </a:r>
            <a:endParaRPr lang="en-US" sz="1000" b="1" dirty="0">
              <a:solidFill>
                <a:srgbClr val="6F2927"/>
              </a:solidFill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66" name="Rectangle 65" descr=" 66"/>
          <p:cNvSpPr/>
          <p:nvPr/>
        </p:nvSpPr>
        <p:spPr>
          <a:xfrm>
            <a:off x="3888553" y="3326907"/>
            <a:ext cx="1607119" cy="97784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 descr=" 4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3259" y="1385837"/>
            <a:ext cx="877606" cy="877606"/>
          </a:xfrm>
          <a:prstGeom prst="rect">
            <a:avLst/>
          </a:prstGeom>
        </p:spPr>
      </p:pic>
      <p:grpSp>
        <p:nvGrpSpPr>
          <p:cNvPr id="20" name="Group 19" descr=" 20"/>
          <p:cNvGrpSpPr/>
          <p:nvPr/>
        </p:nvGrpSpPr>
        <p:grpSpPr>
          <a:xfrm>
            <a:off x="4008803" y="1464236"/>
            <a:ext cx="1226831" cy="1084296"/>
            <a:chOff x="421033" y="2534063"/>
            <a:chExt cx="847725" cy="860212"/>
          </a:xfrm>
        </p:grpSpPr>
        <p:sp>
          <p:nvSpPr>
            <p:cNvPr id="22" name="TextBox 4"/>
            <p:cNvSpPr txBox="1">
              <a:spLocks noChangeArrowheads="1"/>
            </p:cNvSpPr>
            <p:nvPr/>
          </p:nvSpPr>
          <p:spPr bwMode="auto">
            <a:xfrm>
              <a:off x="455889" y="3086499"/>
              <a:ext cx="738188" cy="307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dirty="0" smtClean="0">
                  <a:latin typeface="Arial"/>
                  <a:ea typeface="Verdana" pitchFamily="34" charset="0"/>
                  <a:cs typeface="Arial"/>
                </a:rPr>
                <a:t>Internet</a:t>
              </a:r>
              <a:endParaRPr lang="en-US" sz="900" dirty="0">
                <a:latin typeface="Arial"/>
                <a:ea typeface="Verdana" pitchFamily="34" charset="0"/>
                <a:cs typeface="Arial"/>
              </a:endParaRPr>
            </a:p>
          </p:txBody>
        </p:sp>
        <p:sp>
          <p:nvSpPr>
            <p:cNvPr id="21" name="Freeform 251"/>
            <p:cNvSpPr>
              <a:spLocks/>
            </p:cNvSpPr>
            <p:nvPr/>
          </p:nvSpPr>
          <p:spPr bwMode="auto">
            <a:xfrm>
              <a:off x="421033" y="2534063"/>
              <a:ext cx="847725" cy="523875"/>
            </a:xfrm>
            <a:custGeom>
              <a:avLst/>
              <a:gdLst/>
              <a:ahLst/>
              <a:cxnLst>
                <a:cxn ang="0">
                  <a:pos x="77" y="23"/>
                </a:cxn>
                <a:cxn ang="0">
                  <a:pos x="77" y="23"/>
                </a:cxn>
                <a:cxn ang="0">
                  <a:pos x="55" y="0"/>
                </a:cxn>
                <a:cxn ang="0">
                  <a:pos x="34" y="13"/>
                </a:cxn>
                <a:cxn ang="0">
                  <a:pos x="28" y="11"/>
                </a:cxn>
                <a:cxn ang="0">
                  <a:pos x="16" y="23"/>
                </a:cxn>
                <a:cxn ang="0">
                  <a:pos x="0" y="39"/>
                </a:cxn>
                <a:cxn ang="0">
                  <a:pos x="0" y="40"/>
                </a:cxn>
                <a:cxn ang="0">
                  <a:pos x="18" y="55"/>
                </a:cxn>
                <a:cxn ang="0">
                  <a:pos x="71" y="55"/>
                </a:cxn>
                <a:cxn ang="0">
                  <a:pos x="89" y="40"/>
                </a:cxn>
                <a:cxn ang="0">
                  <a:pos x="89" y="39"/>
                </a:cxn>
                <a:cxn ang="0">
                  <a:pos x="77" y="23"/>
                </a:cxn>
              </a:cxnLst>
              <a:rect l="0" t="0" r="r" b="b"/>
              <a:pathLst>
                <a:path w="89" h="55">
                  <a:moveTo>
                    <a:pt x="77" y="23"/>
                  </a:moveTo>
                  <a:cubicBezTo>
                    <a:pt x="77" y="23"/>
                    <a:pt x="77" y="23"/>
                    <a:pt x="77" y="23"/>
                  </a:cubicBezTo>
                  <a:cubicBezTo>
                    <a:pt x="77" y="10"/>
                    <a:pt x="67" y="0"/>
                    <a:pt x="55" y="0"/>
                  </a:cubicBezTo>
                  <a:cubicBezTo>
                    <a:pt x="46" y="0"/>
                    <a:pt x="38" y="6"/>
                    <a:pt x="34" y="13"/>
                  </a:cubicBezTo>
                  <a:cubicBezTo>
                    <a:pt x="32" y="12"/>
                    <a:pt x="30" y="11"/>
                    <a:pt x="28" y="11"/>
                  </a:cubicBezTo>
                  <a:cubicBezTo>
                    <a:pt x="22" y="11"/>
                    <a:pt x="17" y="16"/>
                    <a:pt x="16" y="23"/>
                  </a:cubicBezTo>
                  <a:cubicBezTo>
                    <a:pt x="7" y="23"/>
                    <a:pt x="0" y="32"/>
                    <a:pt x="0" y="3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8"/>
                    <a:pt x="8" y="55"/>
                    <a:pt x="18" y="55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81" y="55"/>
                    <a:pt x="89" y="48"/>
                    <a:pt x="89" y="40"/>
                  </a:cubicBezTo>
                  <a:cubicBezTo>
                    <a:pt x="89" y="39"/>
                    <a:pt x="89" y="39"/>
                    <a:pt x="89" y="39"/>
                  </a:cubicBezTo>
                  <a:cubicBezTo>
                    <a:pt x="89" y="33"/>
                    <a:pt x="84" y="25"/>
                    <a:pt x="77" y="23"/>
                  </a:cubicBezTo>
                  <a:close/>
                </a:path>
              </a:pathLst>
            </a:custGeom>
            <a:solidFill>
              <a:srgbClr val="C5C7C9"/>
            </a:solidFill>
            <a:ln w="9525">
              <a:solidFill>
                <a:srgbClr val="64636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sp>
        <p:nvSpPr>
          <p:cNvPr id="80" name="Can 79" descr=" 80"/>
          <p:cNvSpPr/>
          <p:nvPr/>
        </p:nvSpPr>
        <p:spPr>
          <a:xfrm>
            <a:off x="6975766" y="1390615"/>
            <a:ext cx="539453" cy="71747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 descr=" 82"/>
          <p:cNvSpPr/>
          <p:nvPr/>
        </p:nvSpPr>
        <p:spPr>
          <a:xfrm>
            <a:off x="6911763" y="210981"/>
            <a:ext cx="656614" cy="8120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an 80" descr=" 81"/>
          <p:cNvSpPr/>
          <p:nvPr/>
        </p:nvSpPr>
        <p:spPr>
          <a:xfrm>
            <a:off x="6972655" y="1396150"/>
            <a:ext cx="539453" cy="717472"/>
          </a:xfrm>
          <a:prstGeom prst="can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Elbow Connector 51" descr=" 74"/>
          <p:cNvCxnSpPr/>
          <p:nvPr/>
        </p:nvCxnSpPr>
        <p:spPr>
          <a:xfrm rot="5400000" flipH="1" flipV="1">
            <a:off x="5358228" y="1433877"/>
            <a:ext cx="1215692" cy="2547922"/>
          </a:xfrm>
          <a:prstGeom prst="bentConnector3">
            <a:avLst>
              <a:gd name="adj1" fmla="val 32763"/>
            </a:avLst>
          </a:prstGeom>
          <a:ln>
            <a:solidFill>
              <a:schemeClr val="accent3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 descr=" 64"/>
          <p:cNvCxnSpPr/>
          <p:nvPr/>
        </p:nvCxnSpPr>
        <p:spPr>
          <a:xfrm>
            <a:off x="6592061" y="1675984"/>
            <a:ext cx="38014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 descr=" 12"/>
          <p:cNvGrpSpPr/>
          <p:nvPr/>
        </p:nvGrpSpPr>
        <p:grpSpPr>
          <a:xfrm>
            <a:off x="1402736" y="1084411"/>
            <a:ext cx="1996220" cy="1480894"/>
            <a:chOff x="6743700" y="760413"/>
            <a:chExt cx="1752600" cy="1733550"/>
          </a:xfrm>
          <a:noFill/>
        </p:grpSpPr>
        <p:grpSp>
          <p:nvGrpSpPr>
            <p:cNvPr id="13" name="Group 21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  <a:grpFill/>
          </p:grpSpPr>
          <p:sp>
            <p:nvSpPr>
              <p:cNvPr id="15" name="Rounded Rectangle 14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grp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grp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14" name="TextBox 34"/>
            <p:cNvSpPr txBox="1">
              <a:spLocks noChangeArrowheads="1"/>
            </p:cNvSpPr>
            <p:nvPr/>
          </p:nvSpPr>
          <p:spPr bwMode="auto">
            <a:xfrm>
              <a:off x="6842125" y="1814156"/>
              <a:ext cx="1555750" cy="27021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900" b="1" dirty="0">
                <a:solidFill>
                  <a:srgbClr val="6F2927"/>
                </a:solidFill>
                <a:latin typeface="Arial"/>
                <a:ea typeface="Verdana" pitchFamily="34" charset="0"/>
                <a:cs typeface="Arial"/>
              </a:endParaRPr>
            </a:p>
          </p:txBody>
        </p:sp>
      </p:grpSp>
      <p:grpSp>
        <p:nvGrpSpPr>
          <p:cNvPr id="43" name="Group 42" descr=" 43"/>
          <p:cNvGrpSpPr/>
          <p:nvPr/>
        </p:nvGrpSpPr>
        <p:grpSpPr>
          <a:xfrm>
            <a:off x="6005618" y="1079457"/>
            <a:ext cx="1996220" cy="1480894"/>
            <a:chOff x="6743700" y="760413"/>
            <a:chExt cx="1752600" cy="1733550"/>
          </a:xfrm>
          <a:noFill/>
        </p:grpSpPr>
        <p:grpSp>
          <p:nvGrpSpPr>
            <p:cNvPr id="44" name="Group 21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  <a:grpFill/>
          </p:grpSpPr>
          <p:sp>
            <p:nvSpPr>
              <p:cNvPr id="46" name="Rounded Rectangle 45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grp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grp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45" name="TextBox 34"/>
            <p:cNvSpPr txBox="1">
              <a:spLocks noChangeArrowheads="1"/>
            </p:cNvSpPr>
            <p:nvPr/>
          </p:nvSpPr>
          <p:spPr bwMode="auto">
            <a:xfrm>
              <a:off x="6842125" y="1814156"/>
              <a:ext cx="1555750" cy="27021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900" b="1" dirty="0">
                <a:solidFill>
                  <a:srgbClr val="6F2927"/>
                </a:solidFill>
                <a:latin typeface="Arial"/>
                <a:ea typeface="Verdana" pitchFamily="34" charset="0"/>
                <a:cs typeface="Arial"/>
              </a:endParaRPr>
            </a:p>
          </p:txBody>
        </p:sp>
      </p:grpSp>
      <p:sp>
        <p:nvSpPr>
          <p:cNvPr id="69" name="TextBox 68" descr=" 69"/>
          <p:cNvSpPr txBox="1"/>
          <p:nvPr/>
        </p:nvSpPr>
        <p:spPr>
          <a:xfrm>
            <a:off x="5330670" y="1632789"/>
            <a:ext cx="65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VPN</a:t>
            </a:r>
            <a:endParaRPr lang="en-US" b="1" dirty="0"/>
          </a:p>
        </p:txBody>
      </p:sp>
      <p:sp>
        <p:nvSpPr>
          <p:cNvPr id="92" name="Content Placeholder 2" descr=" 92"/>
          <p:cNvSpPr>
            <a:spLocks noGrp="1"/>
          </p:cNvSpPr>
          <p:nvPr>
            <p:ph idx="1"/>
          </p:nvPr>
        </p:nvSpPr>
        <p:spPr>
          <a:xfrm>
            <a:off x="340592" y="3179186"/>
            <a:ext cx="3547255" cy="138407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000" smtClean="0"/>
              <a:t>Start a replication instance</a:t>
            </a:r>
          </a:p>
          <a:p>
            <a:endParaRPr lang="en-US" sz="2000" dirty="0" smtClean="0"/>
          </a:p>
          <a:p>
            <a:pPr>
              <a:lnSpc>
                <a:spcPct val="120000"/>
              </a:lnSpc>
            </a:pPr>
            <a:r>
              <a:rPr lang="en-US" sz="2000" smtClean="0"/>
              <a:t>Connect to source and target databases</a:t>
            </a:r>
          </a:p>
          <a:p>
            <a:endParaRPr lang="en-US" sz="2000" dirty="0" smtClean="0"/>
          </a:p>
          <a:p>
            <a:pPr>
              <a:lnSpc>
                <a:spcPct val="120000"/>
              </a:lnSpc>
            </a:pPr>
            <a:r>
              <a:rPr lang="en-US" sz="2000" smtClean="0"/>
              <a:t>Select tables, schemas, or databases</a:t>
            </a:r>
            <a:endParaRPr lang="en-US" sz="2000" dirty="0" smtClean="0"/>
          </a:p>
        </p:txBody>
      </p:sp>
      <p:sp>
        <p:nvSpPr>
          <p:cNvPr id="93" name="Content Placeholder 2" descr=" 93"/>
          <p:cNvSpPr txBox="1">
            <a:spLocks/>
          </p:cNvSpPr>
          <p:nvPr/>
        </p:nvSpPr>
        <p:spPr>
          <a:xfrm>
            <a:off x="5596746" y="3176082"/>
            <a:ext cx="3120672" cy="1384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b="0" i="0" kern="1200">
                <a:solidFill>
                  <a:srgbClr val="595A5D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rgbClr val="595A5D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595A5D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rgbClr val="595A5D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rgbClr val="595A5D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0"/>
              </a:spcBef>
              <a:buNone/>
            </a:pPr>
            <a:r>
              <a:rPr lang="en-US" sz="1400" smtClean="0">
                <a:cs typeface="+mn-cs"/>
              </a:rPr>
              <a:t>Let the AWS Database Migration Service create tables and load data </a:t>
            </a:r>
          </a:p>
          <a:p>
            <a:pPr marL="0" indent="0">
              <a:spcBef>
                <a:spcPts val="20"/>
              </a:spcBef>
              <a:buNone/>
            </a:pPr>
            <a:r>
              <a:rPr lang="en-US" sz="1400" smtClean="0">
                <a:cs typeface="+mn-cs"/>
              </a:rPr>
              <a:t>Uses change data capture to keep them in sync</a:t>
            </a:r>
          </a:p>
          <a:p>
            <a:pPr marL="0" indent="0">
              <a:spcBef>
                <a:spcPts val="20"/>
              </a:spcBef>
              <a:buNone/>
            </a:pPr>
            <a:r>
              <a:rPr lang="en-US" sz="1400" smtClean="0">
                <a:cs typeface="+mn-cs"/>
              </a:rPr>
              <a:t>Switch applications over to the target at your convenience</a:t>
            </a:r>
            <a:endParaRPr lang="en-US" sz="1400" dirty="0"/>
          </a:p>
        </p:txBody>
      </p:sp>
      <p:sp>
        <p:nvSpPr>
          <p:cNvPr id="94" name="Title 1" descr=" 94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Keep your apps running during the migration</a:t>
            </a:r>
            <a:endParaRPr lang="en-US" dirty="0"/>
          </a:p>
        </p:txBody>
      </p:sp>
      <p:sp>
        <p:nvSpPr>
          <p:cNvPr id="49" name="TextBox 48" descr=" 2"/>
          <p:cNvSpPr txBox="1"/>
          <p:nvPr/>
        </p:nvSpPr>
        <p:spPr>
          <a:xfrm>
            <a:off x="5987284" y="2160581"/>
            <a:ext cx="1267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AWS Database Migration Service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2397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6789" y="114936"/>
            <a:ext cx="8371276" cy="545741"/>
          </a:xfrm>
        </p:spPr>
        <p:txBody>
          <a:bodyPr/>
          <a:lstStyle/>
          <a:p>
            <a:r>
              <a:rPr lang="en-US" dirty="0" smtClean="0"/>
              <a:t>AWS Database Migration Service - PostgreSQL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Source - on premises or EC2 PostgreSQL (9.4+)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Destination can be EC2 or 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Initial bulk copy via consistent select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Uses PostgreSQL logical replication support to provide change data capture</a:t>
            </a:r>
          </a:p>
          <a:p>
            <a:pPr lvl="1"/>
            <a:endParaRPr lang="en-US" sz="2400" dirty="0">
              <a:hlinkClick r:id="rId3"/>
            </a:endParaRPr>
          </a:p>
          <a:p>
            <a:pPr marL="457200" lvl="1" indent="0">
              <a:buNone/>
            </a:pPr>
            <a:r>
              <a:rPr lang="en-US" sz="2400" dirty="0" smtClean="0">
                <a:hlinkClick r:id="rId3"/>
              </a:rPr>
              <a:t>https://aws.amazon.com/dms/</a:t>
            </a:r>
            <a:endParaRPr lang="en-US" sz="24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9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6789" y="114936"/>
            <a:ext cx="8371276" cy="545741"/>
          </a:xfrm>
        </p:spPr>
        <p:txBody>
          <a:bodyPr/>
          <a:lstStyle/>
          <a:p>
            <a:r>
              <a:rPr lang="en-US" dirty="0" smtClean="0"/>
              <a:t>Schema Conversion Tool - SCT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Downloadable tool (Windows, Mac, Linux Desktop)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41528"/>
              </p:ext>
            </p:extLst>
          </p:nvPr>
        </p:nvGraphicFramePr>
        <p:xfrm>
          <a:off x="558141" y="1721921"/>
          <a:ext cx="6906718" cy="1859786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731325"/>
                <a:gridCol w="4175393"/>
              </a:tblGrid>
              <a:tr h="396746">
                <a:tc>
                  <a:txBody>
                    <a:bodyPr/>
                    <a:lstStyle/>
                    <a:p>
                      <a:r>
                        <a:rPr lang="en-US" b="1" dirty="0"/>
                        <a:t>Source Database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Target Database on Amazon RDS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Microsoft SQL Server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 Aurora, MySQL, </a:t>
                      </a:r>
                      <a:r>
                        <a:rPr lang="en-US" sz="18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PostgreSQL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MySQL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PostgreSQL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Oracle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 Aurora, MySQL, </a:t>
                      </a:r>
                      <a:r>
                        <a:rPr lang="en-US" sz="18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PostgreSQL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PostgreSQL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 Aurora, MySQL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0771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6789" y="114936"/>
            <a:ext cx="8371276" cy="545741"/>
          </a:xfrm>
        </p:spPr>
        <p:txBody>
          <a:bodyPr/>
          <a:lstStyle/>
          <a:p>
            <a:r>
              <a:rPr lang="en-US" dirty="0" smtClean="0"/>
              <a:t>SCT - Analysis</a:t>
            </a:r>
            <a:endParaRPr lang="en-US" dirty="0"/>
          </a:p>
        </p:txBody>
      </p:sp>
      <p:pic>
        <p:nvPicPr>
          <p:cNvPr id="3074" name="Picture 2" descr="C:\Users\grant\AppData\Local\Temp\AnalysisRepor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6" b="3198"/>
          <a:stretch/>
        </p:blipFill>
        <p:spPr bwMode="auto">
          <a:xfrm>
            <a:off x="398135" y="680483"/>
            <a:ext cx="8224869" cy="438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8449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6789" y="114936"/>
            <a:ext cx="8371276" cy="545741"/>
          </a:xfrm>
        </p:spPr>
        <p:txBody>
          <a:bodyPr/>
          <a:lstStyle/>
          <a:p>
            <a:r>
              <a:rPr lang="en-US" dirty="0" smtClean="0"/>
              <a:t>SCT - Detailed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2050" name="Picture 2" descr="C:\Users\grant\AppData\Local\Temp\Detail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87" y="761155"/>
            <a:ext cx="8952613" cy="385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0509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Vacuum parameters</a:t>
            </a:r>
            <a:endParaRPr lang="en-US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auto vacuum when</a:t>
            </a:r>
          </a:p>
          <a:p>
            <a:pPr lvl="1"/>
            <a:r>
              <a:rPr lang="en-US" dirty="0" err="1"/>
              <a:t>autovacuum_vacuum_threshold</a:t>
            </a:r>
            <a:r>
              <a:rPr lang="en-US" dirty="0"/>
              <a:t> </a:t>
            </a:r>
            <a:r>
              <a:rPr lang="en-US" dirty="0" smtClean="0"/>
              <a:t>+ </a:t>
            </a:r>
            <a:r>
              <a:rPr lang="en-US" dirty="0" err="1" smtClean="0"/>
              <a:t>autovacuum_vacuum_scale_factor</a:t>
            </a:r>
            <a:r>
              <a:rPr lang="en-US" dirty="0" smtClean="0"/>
              <a:t> * </a:t>
            </a:r>
            <a:r>
              <a:rPr lang="en-US" dirty="0" err="1" smtClean="0"/>
              <a:t>pgclass.reltuples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How hard auto vacuum works </a:t>
            </a:r>
          </a:p>
          <a:p>
            <a:pPr lvl="1"/>
            <a:r>
              <a:rPr lang="en-US" dirty="0" err="1" smtClean="0"/>
              <a:t>autovacuum_max_workers</a:t>
            </a:r>
            <a:endParaRPr lang="en-US" dirty="0" smtClean="0"/>
          </a:p>
          <a:p>
            <a:pPr lvl="1"/>
            <a:r>
              <a:rPr lang="en-US" dirty="0" err="1" smtClean="0"/>
              <a:t>autovacuum_nap_time</a:t>
            </a:r>
            <a:endParaRPr lang="en-US" dirty="0" smtClean="0"/>
          </a:p>
          <a:p>
            <a:pPr lvl="1"/>
            <a:r>
              <a:rPr lang="en-US" dirty="0" err="1" smtClean="0"/>
              <a:t>autovacuum_cost_limit</a:t>
            </a:r>
            <a:endParaRPr lang="en-US" dirty="0" smtClean="0"/>
          </a:p>
          <a:p>
            <a:pPr lvl="1"/>
            <a:r>
              <a:rPr lang="en-US" dirty="0" err="1" smtClean="0"/>
              <a:t>autovacuum_cost_delay</a:t>
            </a:r>
            <a:endParaRPr lang="en-US" dirty="0"/>
          </a:p>
        </p:txBody>
      </p:sp>
      <p:sp>
        <p:nvSpPr>
          <p:cNvPr id="4" name="TextBox 3" descr=" 4"/>
          <p:cNvSpPr txBox="1"/>
          <p:nvPr/>
        </p:nvSpPr>
        <p:spPr>
          <a:xfrm>
            <a:off x="5560828" y="3264195"/>
            <a:ext cx="24224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700" smtClean="0">
                <a:gradFill flip="none" rotWithShape="1">
                  <a:gsLst>
                    <a:gs pos="0">
                      <a:srgbClr val="D42502"/>
                    </a:gs>
                    <a:gs pos="100000">
                      <a:srgbClr val="474746"/>
                    </a:gs>
                  </a:gsLst>
                  <a:lin ang="5400000" scaled="1"/>
                  <a:tileRect/>
                </a:gradFill>
                <a:latin typeface="Arial"/>
              </a:rPr>
              <a:t>Transaction ID</a:t>
            </a:r>
          </a:p>
          <a:p>
            <a:pPr algn="ctr"/>
            <a:r>
              <a:rPr lang="en-US" sz="2700" smtClean="0">
                <a:gradFill flip="none" rotWithShape="1">
                  <a:gsLst>
                    <a:gs pos="0">
                      <a:srgbClr val="D42502"/>
                    </a:gs>
                    <a:gs pos="100000">
                      <a:srgbClr val="474746"/>
                    </a:gs>
                  </a:gsLst>
                  <a:lin ang="5400000" scaled="1"/>
                  <a:tileRect/>
                </a:gradFill>
                <a:latin typeface="Arial"/>
              </a:rPr>
              <a:t>Wrap Around</a:t>
            </a:r>
            <a:endParaRPr lang="en-US" sz="2700" dirty="0" smtClean="0">
              <a:gradFill flip="none" rotWithShape="1">
                <a:gsLst>
                  <a:gs pos="0">
                    <a:srgbClr val="D42502"/>
                  </a:gs>
                  <a:gs pos="100000">
                    <a:srgbClr val="474746"/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754333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RDS </a:t>
            </a:r>
            <a:r>
              <a:rPr lang="en-US" dirty="0" err="1" smtClean="0"/>
              <a:t>autovacuum</a:t>
            </a:r>
            <a:r>
              <a:rPr lang="en-US" dirty="0" smtClean="0"/>
              <a:t> logging (9.4.5+)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592" y="930166"/>
            <a:ext cx="8488098" cy="3633092"/>
          </a:xfrm>
        </p:spPr>
        <p:txBody>
          <a:bodyPr/>
          <a:lstStyle/>
          <a:p>
            <a:r>
              <a:rPr lang="en-US" dirty="0" err="1" smtClean="0"/>
              <a:t>log_autovacuum_min_duration</a:t>
            </a:r>
            <a:r>
              <a:rPr lang="en-US" dirty="0" smtClean="0"/>
              <a:t> = 5000  (i.e. 5 </a:t>
            </a:r>
            <a:r>
              <a:rPr lang="en-US" dirty="0" err="1" smtClean="0"/>
              <a:t>secs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rds.force_autovacuum_logging_level</a:t>
            </a:r>
            <a:r>
              <a:rPr lang="en-US" dirty="0" smtClean="0"/>
              <a:t> = LOG</a:t>
            </a:r>
            <a:endParaRPr lang="en-US" dirty="0"/>
          </a:p>
          <a:p>
            <a:pPr lvl="1"/>
            <a:endParaRPr lang="en-US" sz="16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…[14638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]:ERROR:  canceling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autovacuum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task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…[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14638]:CONTEXT:  automatic vacuum of table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postgres.public.pgbench_tellers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…[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14638]:LOG:  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skipping vacuum of "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pgbench_branches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--- lock not available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351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RDS </a:t>
            </a:r>
            <a:r>
              <a:rPr lang="en-US" dirty="0" err="1" smtClean="0"/>
              <a:t>autovacuum</a:t>
            </a:r>
            <a:r>
              <a:rPr lang="en-US" dirty="0" smtClean="0"/>
              <a:t> visibility(</a:t>
            </a:r>
            <a:r>
              <a:rPr lang="en-US" sz="2400" dirty="0" smtClean="0"/>
              <a:t>9.3.12, 9.4.7, 9.5.2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 descr=" 4"/>
          <p:cNvSpPr>
            <a:spLocks noGrp="1"/>
          </p:cNvSpPr>
          <p:nvPr>
            <p:ph idx="1"/>
          </p:nvPr>
        </p:nvSpPr>
        <p:spPr>
          <a:xfrm>
            <a:off x="335998" y="878773"/>
            <a:ext cx="8205304" cy="4025735"/>
          </a:xfrm>
        </p:spPr>
        <p:txBody>
          <a:bodyPr/>
          <a:lstStyle/>
          <a:p>
            <a:r>
              <a:rPr lang="en-US" sz="1600" b="1" dirty="0" err="1" smtClean="0">
                <a:solidFill>
                  <a:srgbClr val="000000"/>
                </a:solidFill>
                <a:latin typeface="+mj-lt"/>
              </a:rPr>
              <a:t>pg_stat_activity</a:t>
            </a:r>
            <a:endParaRPr lang="en-US" sz="1600" b="1" dirty="0" smtClean="0">
              <a:solidFill>
                <a:srgbClr val="000000"/>
              </a:solidFill>
              <a:latin typeface="+mj-lt"/>
            </a:endParaRPr>
          </a:p>
          <a:p>
            <a:endParaRPr lang="en-US" sz="1600" b="1" dirty="0" smtClean="0">
              <a:solidFill>
                <a:srgbClr val="000000"/>
              </a:solidFill>
              <a:latin typeface="+mj-lt"/>
            </a:endParaRPr>
          </a:p>
          <a:p>
            <a:r>
              <a:rPr lang="en-US" sz="1600" b="1" dirty="0" smtClean="0">
                <a:solidFill>
                  <a:srgbClr val="000000"/>
                </a:solidFill>
              </a:rPr>
              <a:t>BEFORE</a:t>
            </a:r>
            <a:endParaRPr lang="en-US" sz="1400" b="1" dirty="0" smtClean="0">
              <a:solidFill>
                <a:srgbClr val="000000"/>
              </a:solidFill>
            </a:endParaRPr>
          </a:p>
          <a:p>
            <a:r>
              <a:rPr lang="en-US" sz="1100" dirty="0"/>
              <a:t> </a:t>
            </a:r>
            <a:r>
              <a:rPr lang="en-US" sz="1100" dirty="0" err="1"/>
              <a:t>usename</a:t>
            </a:r>
            <a:r>
              <a:rPr lang="en-US" sz="1100" dirty="0"/>
              <a:t>  |                            query</a:t>
            </a:r>
          </a:p>
          <a:p>
            <a:r>
              <a:rPr lang="en-US" sz="1100" dirty="0"/>
              <a:t>----------+-------------------------------------------------------------</a:t>
            </a:r>
          </a:p>
          <a:p>
            <a:r>
              <a:rPr lang="en-US" sz="1100" dirty="0"/>
              <a:t> </a:t>
            </a:r>
            <a:r>
              <a:rPr lang="en-US" sz="1100" dirty="0" err="1"/>
              <a:t>rdsadmin</a:t>
            </a:r>
            <a:r>
              <a:rPr lang="en-US" sz="1100" dirty="0"/>
              <a:t> | &lt;insufficient privilege&gt;</a:t>
            </a:r>
          </a:p>
          <a:p>
            <a:r>
              <a:rPr lang="en-US" sz="1100" dirty="0"/>
              <a:t> </a:t>
            </a:r>
            <a:r>
              <a:rPr lang="en-US" sz="1100" dirty="0" err="1"/>
              <a:t>rdsadmin</a:t>
            </a:r>
            <a:r>
              <a:rPr lang="en-US" sz="1100" dirty="0"/>
              <a:t> | &lt;insufficient privilege&gt;</a:t>
            </a:r>
          </a:p>
          <a:p>
            <a:r>
              <a:rPr lang="en-US" sz="1100" dirty="0" smtClean="0"/>
              <a:t> </a:t>
            </a:r>
            <a:r>
              <a:rPr lang="en-US" sz="1100" dirty="0" err="1" smtClean="0"/>
              <a:t>gtest</a:t>
            </a:r>
            <a:r>
              <a:rPr lang="en-US" sz="1100" dirty="0" smtClean="0"/>
              <a:t>    | SELECT c FROM sbtest27 WHERE id BETWEEN 392582 AND 392582+4</a:t>
            </a:r>
          </a:p>
          <a:p>
            <a:r>
              <a:rPr lang="en-US" sz="1100" dirty="0" smtClean="0"/>
              <a:t> </a:t>
            </a:r>
            <a:r>
              <a:rPr lang="en-US" sz="1100" dirty="0" err="1"/>
              <a:t>gtest</a:t>
            </a:r>
            <a:r>
              <a:rPr lang="en-US" sz="1100" dirty="0"/>
              <a:t>    | select </a:t>
            </a:r>
            <a:r>
              <a:rPr lang="en-US" sz="1100" dirty="0" err="1"/>
              <a:t>usename</a:t>
            </a:r>
            <a:r>
              <a:rPr lang="en-US" sz="1100" dirty="0"/>
              <a:t>, query from </a:t>
            </a:r>
            <a:r>
              <a:rPr lang="en-US" sz="1100" dirty="0" err="1"/>
              <a:t>pg_stat_activity</a:t>
            </a:r>
            <a:endParaRPr lang="en-US" sz="1100" dirty="0"/>
          </a:p>
          <a:p>
            <a:endParaRPr lang="en-US" sz="1100" dirty="0"/>
          </a:p>
          <a:p>
            <a:r>
              <a:rPr lang="en-US" sz="1600" b="1" dirty="0" smtClean="0">
                <a:solidFill>
                  <a:srgbClr val="000000"/>
                </a:solidFill>
              </a:rPr>
              <a:t>NOW</a:t>
            </a:r>
          </a:p>
          <a:p>
            <a:r>
              <a:rPr lang="en-US" sz="1100" dirty="0" smtClean="0"/>
              <a:t> </a:t>
            </a:r>
            <a:r>
              <a:rPr lang="en-US" sz="1100" dirty="0" err="1"/>
              <a:t>usename</a:t>
            </a:r>
            <a:r>
              <a:rPr lang="en-US" sz="1100" dirty="0"/>
              <a:t>  |                    query</a:t>
            </a:r>
          </a:p>
          <a:p>
            <a:r>
              <a:rPr lang="en-US" sz="1100" dirty="0"/>
              <a:t>----------+----------------------------------------------</a:t>
            </a:r>
          </a:p>
          <a:p>
            <a:r>
              <a:rPr lang="en-US" sz="1100" dirty="0"/>
              <a:t> </a:t>
            </a:r>
            <a:r>
              <a:rPr lang="en-US" sz="1100" dirty="0" err="1"/>
              <a:t>rdsadmin</a:t>
            </a:r>
            <a:r>
              <a:rPr lang="en-US" sz="1100" dirty="0"/>
              <a:t> | &lt;insufficient privilege&gt;</a:t>
            </a:r>
          </a:p>
          <a:p>
            <a:r>
              <a:rPr lang="en-US" sz="1100" dirty="0"/>
              <a:t> </a:t>
            </a:r>
            <a:r>
              <a:rPr lang="en-US" sz="1100" dirty="0" err="1"/>
              <a:t>gtest</a:t>
            </a:r>
            <a:r>
              <a:rPr lang="en-US" sz="1100" dirty="0"/>
              <a:t>    | select </a:t>
            </a:r>
            <a:r>
              <a:rPr lang="en-US" sz="1100" dirty="0" err="1"/>
              <a:t>usename</a:t>
            </a:r>
            <a:r>
              <a:rPr lang="en-US" sz="1100" dirty="0"/>
              <a:t>, query from </a:t>
            </a:r>
            <a:r>
              <a:rPr lang="en-US" sz="1100" dirty="0" err="1"/>
              <a:t>pg_stat_activity</a:t>
            </a:r>
            <a:endParaRPr lang="en-US" sz="1100" dirty="0"/>
          </a:p>
          <a:p>
            <a:r>
              <a:rPr lang="en-US" sz="1100" dirty="0"/>
              <a:t> </a:t>
            </a:r>
            <a:r>
              <a:rPr lang="en-US" sz="1100" dirty="0" err="1"/>
              <a:t>gtest</a:t>
            </a:r>
            <a:r>
              <a:rPr lang="en-US" sz="1100" dirty="0"/>
              <a:t>    | COMMIT</a:t>
            </a:r>
          </a:p>
          <a:p>
            <a:r>
              <a:rPr lang="en-US" sz="1100" dirty="0"/>
              <a:t> </a:t>
            </a:r>
            <a:r>
              <a:rPr lang="en-US" sz="1100" dirty="0" err="1"/>
              <a:t>rdsadmin</a:t>
            </a:r>
            <a:r>
              <a:rPr lang="en-US" sz="1100" dirty="0"/>
              <a:t> | </a:t>
            </a:r>
            <a:r>
              <a:rPr lang="en-US" sz="1100" dirty="0" err="1"/>
              <a:t>autovacuum</a:t>
            </a:r>
            <a:r>
              <a:rPr lang="en-US" sz="1100" dirty="0"/>
              <a:t>: ANALYZE public.sbtest16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851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RDS </a:t>
            </a:r>
            <a:r>
              <a:rPr lang="en-US" dirty="0" err="1" smtClean="0"/>
              <a:t>autovacuum</a:t>
            </a:r>
            <a:r>
              <a:rPr lang="en-US" dirty="0" smtClean="0"/>
              <a:t> visibility(</a:t>
            </a:r>
            <a:r>
              <a:rPr lang="en-US" sz="2400" dirty="0" smtClean="0"/>
              <a:t>9.3.12, 9.4.7, 9.5.2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 descr=" 4"/>
          <p:cNvSpPr>
            <a:spLocks noGrp="1"/>
          </p:cNvSpPr>
          <p:nvPr>
            <p:ph idx="1"/>
          </p:nvPr>
        </p:nvSpPr>
        <p:spPr>
          <a:xfrm>
            <a:off x="335998" y="878773"/>
            <a:ext cx="8205304" cy="4025735"/>
          </a:xfrm>
        </p:spPr>
        <p:txBody>
          <a:bodyPr/>
          <a:lstStyle/>
          <a:p>
            <a:r>
              <a:rPr lang="en-US" sz="1600" b="1" dirty="0" err="1" smtClean="0">
                <a:solidFill>
                  <a:srgbClr val="000000"/>
                </a:solidFill>
                <a:latin typeface="+mj-lt"/>
              </a:rPr>
              <a:t>pg_stat_activity</a:t>
            </a:r>
            <a:endParaRPr lang="en-US" sz="1600" b="1" dirty="0" smtClean="0">
              <a:solidFill>
                <a:srgbClr val="000000"/>
              </a:solidFill>
              <a:latin typeface="+mj-lt"/>
            </a:endParaRPr>
          </a:p>
          <a:p>
            <a:endParaRPr lang="en-US" sz="1600" b="1" dirty="0" smtClean="0">
              <a:solidFill>
                <a:srgbClr val="000000"/>
              </a:solidFill>
              <a:latin typeface="+mj-lt"/>
            </a:endParaRPr>
          </a:p>
          <a:p>
            <a:r>
              <a:rPr lang="en-US" sz="1600" b="1" dirty="0" smtClean="0">
                <a:solidFill>
                  <a:srgbClr val="000000"/>
                </a:solidFill>
              </a:rPr>
              <a:t>BEFORE</a:t>
            </a:r>
            <a:endParaRPr lang="en-US" sz="1400" b="1" dirty="0" smtClean="0">
              <a:solidFill>
                <a:srgbClr val="000000"/>
              </a:solidFill>
            </a:endParaRPr>
          </a:p>
          <a:p>
            <a:r>
              <a:rPr lang="en-US" sz="1100" dirty="0"/>
              <a:t> </a:t>
            </a:r>
            <a:r>
              <a:rPr lang="en-US" sz="1100" dirty="0" err="1"/>
              <a:t>usename</a:t>
            </a:r>
            <a:r>
              <a:rPr lang="en-US" sz="1100" dirty="0"/>
              <a:t>  |                            query</a:t>
            </a:r>
          </a:p>
          <a:p>
            <a:r>
              <a:rPr lang="en-US" sz="1100" dirty="0"/>
              <a:t>----------+-------------------------------------------------------------</a:t>
            </a:r>
          </a:p>
          <a:p>
            <a:r>
              <a:rPr lang="en-US" sz="1100" dirty="0"/>
              <a:t> </a:t>
            </a:r>
            <a:r>
              <a:rPr lang="en-US" sz="1100" dirty="0" err="1"/>
              <a:t>rdsadmin</a:t>
            </a:r>
            <a:r>
              <a:rPr lang="en-US" sz="1100" dirty="0"/>
              <a:t> | &lt;insufficient privilege&gt;</a:t>
            </a:r>
          </a:p>
          <a:p>
            <a:r>
              <a:rPr lang="en-US" sz="1100" dirty="0"/>
              <a:t> </a:t>
            </a:r>
            <a:r>
              <a:rPr lang="en-US" sz="1100" dirty="0" err="1"/>
              <a:t>rdsadmin</a:t>
            </a:r>
            <a:r>
              <a:rPr lang="en-US" sz="1100" dirty="0"/>
              <a:t> | &lt;insufficient privilege&gt;</a:t>
            </a:r>
          </a:p>
          <a:p>
            <a:r>
              <a:rPr lang="en-US" sz="1100" dirty="0" smtClean="0"/>
              <a:t> </a:t>
            </a:r>
            <a:r>
              <a:rPr lang="en-US" sz="1100" dirty="0" err="1" smtClean="0"/>
              <a:t>gtest</a:t>
            </a:r>
            <a:r>
              <a:rPr lang="en-US" sz="1100" dirty="0" smtClean="0"/>
              <a:t>    | SELECT c FROM sbtest27 WHERE id BETWEEN 392582 AND 392582+4</a:t>
            </a:r>
          </a:p>
          <a:p>
            <a:r>
              <a:rPr lang="en-US" sz="1100" dirty="0" smtClean="0"/>
              <a:t> </a:t>
            </a:r>
            <a:r>
              <a:rPr lang="en-US" sz="1100" dirty="0" err="1"/>
              <a:t>gtest</a:t>
            </a:r>
            <a:r>
              <a:rPr lang="en-US" sz="1100" dirty="0"/>
              <a:t>    | select </a:t>
            </a:r>
            <a:r>
              <a:rPr lang="en-US" sz="1100" dirty="0" err="1"/>
              <a:t>usename</a:t>
            </a:r>
            <a:r>
              <a:rPr lang="en-US" sz="1100" dirty="0"/>
              <a:t>, query from </a:t>
            </a:r>
            <a:r>
              <a:rPr lang="en-US" sz="1100" dirty="0" err="1"/>
              <a:t>pg_stat_activity</a:t>
            </a:r>
            <a:endParaRPr lang="en-US" sz="1100" dirty="0"/>
          </a:p>
          <a:p>
            <a:endParaRPr lang="en-US" sz="1100" dirty="0"/>
          </a:p>
          <a:p>
            <a:r>
              <a:rPr lang="en-US" sz="1600" b="1" dirty="0" smtClean="0">
                <a:solidFill>
                  <a:srgbClr val="000000"/>
                </a:solidFill>
              </a:rPr>
              <a:t>NOW</a:t>
            </a:r>
          </a:p>
          <a:p>
            <a:r>
              <a:rPr lang="en-US" sz="1100" dirty="0" smtClean="0"/>
              <a:t> </a:t>
            </a:r>
            <a:r>
              <a:rPr lang="en-US" sz="1100" dirty="0" err="1"/>
              <a:t>usename</a:t>
            </a:r>
            <a:r>
              <a:rPr lang="en-US" sz="1100" dirty="0"/>
              <a:t>  |                    query</a:t>
            </a:r>
          </a:p>
          <a:p>
            <a:r>
              <a:rPr lang="en-US" sz="1100" dirty="0"/>
              <a:t>----------+----------------------------------------------</a:t>
            </a:r>
          </a:p>
          <a:p>
            <a:r>
              <a:rPr lang="en-US" sz="1100" dirty="0"/>
              <a:t> </a:t>
            </a:r>
            <a:r>
              <a:rPr lang="en-US" sz="1100" dirty="0" err="1"/>
              <a:t>rdsadmin</a:t>
            </a:r>
            <a:r>
              <a:rPr lang="en-US" sz="1100" dirty="0"/>
              <a:t> | &lt;insufficient privilege&gt;</a:t>
            </a:r>
          </a:p>
          <a:p>
            <a:r>
              <a:rPr lang="en-US" sz="1100" dirty="0"/>
              <a:t> </a:t>
            </a:r>
            <a:r>
              <a:rPr lang="en-US" sz="1100" dirty="0" err="1"/>
              <a:t>gtest</a:t>
            </a:r>
            <a:r>
              <a:rPr lang="en-US" sz="1100" dirty="0"/>
              <a:t>    | select </a:t>
            </a:r>
            <a:r>
              <a:rPr lang="en-US" sz="1100" dirty="0" err="1"/>
              <a:t>usename</a:t>
            </a:r>
            <a:r>
              <a:rPr lang="en-US" sz="1100" dirty="0"/>
              <a:t>, query from </a:t>
            </a:r>
            <a:r>
              <a:rPr lang="en-US" sz="1100" dirty="0" err="1"/>
              <a:t>pg_stat_activity</a:t>
            </a:r>
            <a:endParaRPr lang="en-US" sz="1100" dirty="0"/>
          </a:p>
          <a:p>
            <a:r>
              <a:rPr lang="en-US" sz="1100" dirty="0"/>
              <a:t> </a:t>
            </a:r>
            <a:r>
              <a:rPr lang="en-US" sz="1100" dirty="0" err="1"/>
              <a:t>gtest</a:t>
            </a:r>
            <a:r>
              <a:rPr lang="en-US" sz="1100" dirty="0"/>
              <a:t>    | COMMIT</a:t>
            </a:r>
          </a:p>
          <a:p>
            <a:r>
              <a:rPr lang="en-US" sz="1100" dirty="0"/>
              <a:t> </a:t>
            </a:r>
            <a:r>
              <a:rPr lang="en-US" sz="1100" dirty="0" err="1"/>
              <a:t>rdsadmin</a:t>
            </a:r>
            <a:r>
              <a:rPr lang="en-US" sz="1100" dirty="0"/>
              <a:t> | </a:t>
            </a:r>
            <a:r>
              <a:rPr lang="en-US" sz="1100" dirty="0" err="1"/>
              <a:t>autovacuum</a:t>
            </a:r>
            <a:r>
              <a:rPr lang="en-US" sz="1100" dirty="0"/>
              <a:t>: ANALYZE public.sbtest16</a:t>
            </a:r>
          </a:p>
          <a:p>
            <a:endParaRPr lang="en-US" dirty="0"/>
          </a:p>
        </p:txBody>
      </p:sp>
      <p:sp>
        <p:nvSpPr>
          <p:cNvPr id="5" name="Rectangle 4" descr=" 5"/>
          <p:cNvSpPr/>
          <p:nvPr/>
        </p:nvSpPr>
        <p:spPr>
          <a:xfrm flipV="1">
            <a:off x="361666" y="2357664"/>
            <a:ext cx="3572381" cy="28265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846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193515" y="114936"/>
            <a:ext cx="8205304" cy="545741"/>
          </a:xfrm>
        </p:spPr>
        <p:txBody>
          <a:bodyPr/>
          <a:lstStyle/>
          <a:p>
            <a:r>
              <a:rPr lang="en-US" dirty="0" smtClean="0"/>
              <a:t>9.5 Parameter Changes - </a:t>
            </a:r>
            <a:r>
              <a:rPr lang="en-US" dirty="0" err="1" smtClean="0"/>
              <a:t>Checkpointing</a:t>
            </a:r>
            <a:endParaRPr lang="en-US" dirty="0"/>
          </a:p>
        </p:txBody>
      </p:sp>
      <p:sp>
        <p:nvSpPr>
          <p:cNvPr id="4" name="Rectangle 3" descr=" 4"/>
          <p:cNvSpPr/>
          <p:nvPr/>
        </p:nvSpPr>
        <p:spPr>
          <a:xfrm>
            <a:off x="613133" y="1462160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5" name="Rectangle 4" descr=" 5"/>
          <p:cNvSpPr/>
          <p:nvPr/>
        </p:nvSpPr>
        <p:spPr>
          <a:xfrm>
            <a:off x="793794" y="1462160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16" name="Rectangle 15" descr=" 16"/>
          <p:cNvSpPr/>
          <p:nvPr/>
        </p:nvSpPr>
        <p:spPr>
          <a:xfrm>
            <a:off x="974455" y="1462160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17" name="Rectangle 16" descr=" 17"/>
          <p:cNvSpPr/>
          <p:nvPr/>
        </p:nvSpPr>
        <p:spPr>
          <a:xfrm>
            <a:off x="1155116" y="1462160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18" name="Rectangle 17" descr=" 18"/>
          <p:cNvSpPr/>
          <p:nvPr/>
        </p:nvSpPr>
        <p:spPr>
          <a:xfrm>
            <a:off x="1335777" y="1462160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19" name="Rectangle 18" descr=" 19"/>
          <p:cNvSpPr/>
          <p:nvPr/>
        </p:nvSpPr>
        <p:spPr>
          <a:xfrm>
            <a:off x="1516438" y="1462160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20" name="Rectangle 19" descr=" 20"/>
          <p:cNvSpPr/>
          <p:nvPr/>
        </p:nvSpPr>
        <p:spPr>
          <a:xfrm>
            <a:off x="1697099" y="1462160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21" name="Rectangle 20" descr=" 21"/>
          <p:cNvSpPr/>
          <p:nvPr/>
        </p:nvSpPr>
        <p:spPr>
          <a:xfrm>
            <a:off x="1877760" y="1462160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22" name="Rectangle 21" descr=" 22"/>
          <p:cNvSpPr/>
          <p:nvPr/>
        </p:nvSpPr>
        <p:spPr>
          <a:xfrm>
            <a:off x="2058421" y="1462160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23" name="Rectangle 22" descr=" 23"/>
          <p:cNvSpPr/>
          <p:nvPr/>
        </p:nvSpPr>
        <p:spPr>
          <a:xfrm>
            <a:off x="2239082" y="1462160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24" name="Rectangle 23" descr=" 24"/>
          <p:cNvSpPr/>
          <p:nvPr/>
        </p:nvSpPr>
        <p:spPr>
          <a:xfrm>
            <a:off x="2419743" y="1462158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25" name="Rectangle 24" descr=" 25"/>
          <p:cNvSpPr/>
          <p:nvPr/>
        </p:nvSpPr>
        <p:spPr>
          <a:xfrm>
            <a:off x="2600404" y="1462159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26" name="Rectangle 25" descr=" 26"/>
          <p:cNvSpPr/>
          <p:nvPr/>
        </p:nvSpPr>
        <p:spPr>
          <a:xfrm>
            <a:off x="2781065" y="1462160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27" name="Rectangle 26" descr=" 27"/>
          <p:cNvSpPr/>
          <p:nvPr/>
        </p:nvSpPr>
        <p:spPr>
          <a:xfrm>
            <a:off x="2961726" y="1462160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28" name="Rectangle 27" descr=" 28"/>
          <p:cNvSpPr/>
          <p:nvPr/>
        </p:nvSpPr>
        <p:spPr>
          <a:xfrm>
            <a:off x="3142387" y="1462160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29" name="Rectangle 28" descr=" 29"/>
          <p:cNvSpPr/>
          <p:nvPr/>
        </p:nvSpPr>
        <p:spPr>
          <a:xfrm>
            <a:off x="3323047" y="1462160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46" name="TextBox 45" descr=" 46"/>
          <p:cNvSpPr txBox="1"/>
          <p:nvPr/>
        </p:nvSpPr>
        <p:spPr>
          <a:xfrm>
            <a:off x="406278" y="1106478"/>
            <a:ext cx="2849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checkpoint_segments</a:t>
            </a:r>
            <a:r>
              <a:rPr lang="en-US" dirty="0" smtClean="0"/>
              <a:t>=16</a:t>
            </a:r>
            <a:endParaRPr lang="en-US" dirty="0"/>
          </a:p>
        </p:txBody>
      </p:sp>
      <p:sp>
        <p:nvSpPr>
          <p:cNvPr id="47" name="TextBox 46" descr=" 47"/>
          <p:cNvSpPr txBox="1"/>
          <p:nvPr/>
        </p:nvSpPr>
        <p:spPr>
          <a:xfrm>
            <a:off x="3256081" y="1092828"/>
            <a:ext cx="2981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checkpoint_timeout</a:t>
            </a:r>
            <a:r>
              <a:rPr lang="en-US" dirty="0" smtClean="0"/>
              <a:t>=5 min</a:t>
            </a:r>
            <a:endParaRPr lang="en-US" dirty="0"/>
          </a:p>
        </p:txBody>
      </p:sp>
      <p:sp>
        <p:nvSpPr>
          <p:cNvPr id="39" name="TextBox 38" descr=" 64"/>
          <p:cNvSpPr txBox="1"/>
          <p:nvPr/>
        </p:nvSpPr>
        <p:spPr>
          <a:xfrm>
            <a:off x="439881" y="1757282"/>
            <a:ext cx="460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Checkpoint after 5 min or 16x16 (256MB)</a:t>
            </a:r>
            <a:endParaRPr lang="en-US" dirty="0"/>
          </a:p>
        </p:txBody>
      </p:sp>
      <p:sp>
        <p:nvSpPr>
          <p:cNvPr id="65" name="Rectangle 64" descr=" 65"/>
          <p:cNvSpPr/>
          <p:nvPr/>
        </p:nvSpPr>
        <p:spPr>
          <a:xfrm>
            <a:off x="610154" y="2941308"/>
            <a:ext cx="139889" cy="27295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 descr=" 66"/>
          <p:cNvSpPr/>
          <p:nvPr/>
        </p:nvSpPr>
        <p:spPr>
          <a:xfrm>
            <a:off x="790700" y="2941308"/>
            <a:ext cx="139889" cy="27295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 descr=" 67"/>
          <p:cNvSpPr/>
          <p:nvPr/>
        </p:nvSpPr>
        <p:spPr>
          <a:xfrm>
            <a:off x="971246" y="2941308"/>
            <a:ext cx="139889" cy="27295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 descr=" 68"/>
          <p:cNvSpPr/>
          <p:nvPr/>
        </p:nvSpPr>
        <p:spPr>
          <a:xfrm>
            <a:off x="1151792" y="2941308"/>
            <a:ext cx="139889" cy="27295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 descr=" 69"/>
          <p:cNvSpPr/>
          <p:nvPr/>
        </p:nvSpPr>
        <p:spPr>
          <a:xfrm>
            <a:off x="1332338" y="2941308"/>
            <a:ext cx="139889" cy="27295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 descr=" 70"/>
          <p:cNvSpPr/>
          <p:nvPr/>
        </p:nvSpPr>
        <p:spPr>
          <a:xfrm>
            <a:off x="1512884" y="2941308"/>
            <a:ext cx="139889" cy="27295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 descr=" 71"/>
          <p:cNvSpPr/>
          <p:nvPr/>
        </p:nvSpPr>
        <p:spPr>
          <a:xfrm>
            <a:off x="1693430" y="2941308"/>
            <a:ext cx="139889" cy="27295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 descr=" 72"/>
          <p:cNvSpPr/>
          <p:nvPr/>
        </p:nvSpPr>
        <p:spPr>
          <a:xfrm>
            <a:off x="1873976" y="2941308"/>
            <a:ext cx="139889" cy="27295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 descr=" 73"/>
          <p:cNvSpPr/>
          <p:nvPr/>
        </p:nvSpPr>
        <p:spPr>
          <a:xfrm>
            <a:off x="2054522" y="2941308"/>
            <a:ext cx="139889" cy="27295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 descr=" 74"/>
          <p:cNvSpPr/>
          <p:nvPr/>
        </p:nvSpPr>
        <p:spPr>
          <a:xfrm>
            <a:off x="2235068" y="2941308"/>
            <a:ext cx="139889" cy="27295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 descr=" 75"/>
          <p:cNvSpPr/>
          <p:nvPr/>
        </p:nvSpPr>
        <p:spPr>
          <a:xfrm>
            <a:off x="2415614" y="2941308"/>
            <a:ext cx="139889" cy="27295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 descr=" 76"/>
          <p:cNvSpPr/>
          <p:nvPr/>
        </p:nvSpPr>
        <p:spPr>
          <a:xfrm>
            <a:off x="2596160" y="2941308"/>
            <a:ext cx="139889" cy="27295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 descr=" 77"/>
          <p:cNvSpPr/>
          <p:nvPr/>
        </p:nvSpPr>
        <p:spPr>
          <a:xfrm>
            <a:off x="2776706" y="2941308"/>
            <a:ext cx="139889" cy="27295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 descr=" 78"/>
          <p:cNvSpPr/>
          <p:nvPr/>
        </p:nvSpPr>
        <p:spPr>
          <a:xfrm>
            <a:off x="2957252" y="2941308"/>
            <a:ext cx="139889" cy="27295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 descr=" 79"/>
          <p:cNvSpPr/>
          <p:nvPr/>
        </p:nvSpPr>
        <p:spPr>
          <a:xfrm>
            <a:off x="3137798" y="2941308"/>
            <a:ext cx="139889" cy="27295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 descr=" 80"/>
          <p:cNvSpPr/>
          <p:nvPr/>
        </p:nvSpPr>
        <p:spPr>
          <a:xfrm>
            <a:off x="3318344" y="2941308"/>
            <a:ext cx="139889" cy="27295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TextBox 80" descr=" 81"/>
          <p:cNvSpPr txBox="1"/>
          <p:nvPr/>
        </p:nvSpPr>
        <p:spPr>
          <a:xfrm>
            <a:off x="543188" y="2582853"/>
            <a:ext cx="494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min_wal_size</a:t>
            </a:r>
            <a:r>
              <a:rPr lang="en-US" dirty="0" smtClean="0"/>
              <a:t>=256MB &amp; </a:t>
            </a:r>
            <a:r>
              <a:rPr lang="en-US" dirty="0" err="1" smtClean="0"/>
              <a:t>max_wal_size</a:t>
            </a:r>
            <a:r>
              <a:rPr lang="en-US" dirty="0" smtClean="0"/>
              <a:t>=2GB</a:t>
            </a:r>
            <a:endParaRPr lang="en-US" dirty="0"/>
          </a:p>
        </p:txBody>
      </p:sp>
      <p:sp>
        <p:nvSpPr>
          <p:cNvPr id="82" name="TextBox 81" descr=" 82"/>
          <p:cNvSpPr txBox="1"/>
          <p:nvPr/>
        </p:nvSpPr>
        <p:spPr>
          <a:xfrm>
            <a:off x="5261317" y="2571491"/>
            <a:ext cx="2981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checkpoint_timeout</a:t>
            </a:r>
            <a:r>
              <a:rPr lang="en-US" dirty="0" smtClean="0"/>
              <a:t>=5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632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RDS </a:t>
            </a:r>
            <a:r>
              <a:rPr lang="en-US" dirty="0" err="1" smtClean="0"/>
              <a:t>autovacuum</a:t>
            </a:r>
            <a:r>
              <a:rPr lang="en-US" dirty="0" smtClean="0"/>
              <a:t> visibility(</a:t>
            </a:r>
            <a:r>
              <a:rPr lang="en-US" sz="2400" dirty="0" smtClean="0"/>
              <a:t>9.3.12, 9.4.7, 9.5.2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 descr=" 4"/>
          <p:cNvSpPr>
            <a:spLocks noGrp="1"/>
          </p:cNvSpPr>
          <p:nvPr>
            <p:ph idx="1"/>
          </p:nvPr>
        </p:nvSpPr>
        <p:spPr>
          <a:xfrm>
            <a:off x="335998" y="878773"/>
            <a:ext cx="8205304" cy="4025735"/>
          </a:xfrm>
        </p:spPr>
        <p:txBody>
          <a:bodyPr/>
          <a:lstStyle/>
          <a:p>
            <a:r>
              <a:rPr lang="en-US" sz="1600" b="1" dirty="0" err="1" smtClean="0">
                <a:solidFill>
                  <a:srgbClr val="000000"/>
                </a:solidFill>
                <a:latin typeface="+mj-lt"/>
              </a:rPr>
              <a:t>pg_stat_activity</a:t>
            </a:r>
            <a:endParaRPr lang="en-US" sz="1600" b="1" dirty="0" smtClean="0">
              <a:solidFill>
                <a:srgbClr val="000000"/>
              </a:solidFill>
              <a:latin typeface="+mj-lt"/>
            </a:endParaRPr>
          </a:p>
          <a:p>
            <a:endParaRPr lang="en-US" sz="1600" b="1" dirty="0" smtClean="0">
              <a:solidFill>
                <a:srgbClr val="000000"/>
              </a:solidFill>
              <a:latin typeface="+mj-lt"/>
            </a:endParaRPr>
          </a:p>
          <a:p>
            <a:r>
              <a:rPr lang="en-US" sz="1600" b="1" dirty="0" smtClean="0">
                <a:solidFill>
                  <a:srgbClr val="000000"/>
                </a:solidFill>
              </a:rPr>
              <a:t>BEFORE</a:t>
            </a:r>
            <a:endParaRPr lang="en-US" sz="1400" b="1" dirty="0" smtClean="0">
              <a:solidFill>
                <a:srgbClr val="000000"/>
              </a:solidFill>
            </a:endParaRPr>
          </a:p>
          <a:p>
            <a:r>
              <a:rPr lang="en-US" sz="1100" dirty="0"/>
              <a:t> </a:t>
            </a:r>
            <a:r>
              <a:rPr lang="en-US" sz="1100" dirty="0" err="1"/>
              <a:t>usename</a:t>
            </a:r>
            <a:r>
              <a:rPr lang="en-US" sz="1100" dirty="0"/>
              <a:t>  |                            query</a:t>
            </a:r>
          </a:p>
          <a:p>
            <a:r>
              <a:rPr lang="en-US" sz="1100" dirty="0"/>
              <a:t>----------+-------------------------------------------------------------</a:t>
            </a:r>
          </a:p>
          <a:p>
            <a:r>
              <a:rPr lang="en-US" sz="1100" dirty="0"/>
              <a:t> </a:t>
            </a:r>
            <a:r>
              <a:rPr lang="en-US" sz="1100" dirty="0" err="1"/>
              <a:t>rdsadmin</a:t>
            </a:r>
            <a:r>
              <a:rPr lang="en-US" sz="1100" dirty="0"/>
              <a:t> | &lt;insufficient privilege&gt;</a:t>
            </a:r>
          </a:p>
          <a:p>
            <a:r>
              <a:rPr lang="en-US" sz="1100" dirty="0"/>
              <a:t> </a:t>
            </a:r>
            <a:r>
              <a:rPr lang="en-US" sz="1100" dirty="0" err="1"/>
              <a:t>rdsadmin</a:t>
            </a:r>
            <a:r>
              <a:rPr lang="en-US" sz="1100" dirty="0"/>
              <a:t> | &lt;insufficient privilege&gt;</a:t>
            </a:r>
          </a:p>
          <a:p>
            <a:r>
              <a:rPr lang="en-US" sz="1100" dirty="0" smtClean="0"/>
              <a:t> </a:t>
            </a:r>
            <a:r>
              <a:rPr lang="en-US" sz="1100" dirty="0" err="1" smtClean="0"/>
              <a:t>gtest</a:t>
            </a:r>
            <a:r>
              <a:rPr lang="en-US" sz="1100" dirty="0" smtClean="0"/>
              <a:t>    | SELECT c FROM sbtest27 WHERE id BETWEEN 392582 AND 392582+4</a:t>
            </a:r>
          </a:p>
          <a:p>
            <a:r>
              <a:rPr lang="en-US" sz="1100" dirty="0" smtClean="0"/>
              <a:t> </a:t>
            </a:r>
            <a:r>
              <a:rPr lang="en-US" sz="1100" dirty="0" err="1"/>
              <a:t>gtest</a:t>
            </a:r>
            <a:r>
              <a:rPr lang="en-US" sz="1100" dirty="0"/>
              <a:t>    | select </a:t>
            </a:r>
            <a:r>
              <a:rPr lang="en-US" sz="1100" dirty="0" err="1"/>
              <a:t>usename</a:t>
            </a:r>
            <a:r>
              <a:rPr lang="en-US" sz="1100" dirty="0"/>
              <a:t>, query from </a:t>
            </a:r>
            <a:r>
              <a:rPr lang="en-US" sz="1100" dirty="0" err="1"/>
              <a:t>pg_stat_activity</a:t>
            </a:r>
            <a:endParaRPr lang="en-US" sz="1100" dirty="0"/>
          </a:p>
          <a:p>
            <a:endParaRPr lang="en-US" sz="1100" dirty="0"/>
          </a:p>
          <a:p>
            <a:r>
              <a:rPr lang="en-US" sz="1600" b="1" dirty="0" smtClean="0">
                <a:solidFill>
                  <a:srgbClr val="000000"/>
                </a:solidFill>
              </a:rPr>
              <a:t>NOW</a:t>
            </a:r>
          </a:p>
          <a:p>
            <a:r>
              <a:rPr lang="en-US" sz="1100" dirty="0" smtClean="0"/>
              <a:t> </a:t>
            </a:r>
            <a:r>
              <a:rPr lang="en-US" sz="1100" dirty="0" err="1"/>
              <a:t>usename</a:t>
            </a:r>
            <a:r>
              <a:rPr lang="en-US" sz="1100" dirty="0"/>
              <a:t>  |                    query</a:t>
            </a:r>
          </a:p>
          <a:p>
            <a:r>
              <a:rPr lang="en-US" sz="1100" dirty="0"/>
              <a:t>----------+----------------------------------------------</a:t>
            </a:r>
          </a:p>
          <a:p>
            <a:r>
              <a:rPr lang="en-US" sz="1100" dirty="0"/>
              <a:t> </a:t>
            </a:r>
            <a:r>
              <a:rPr lang="en-US" sz="1100" dirty="0" err="1"/>
              <a:t>rdsadmin</a:t>
            </a:r>
            <a:r>
              <a:rPr lang="en-US" sz="1100" dirty="0"/>
              <a:t> | &lt;insufficient privilege&gt;</a:t>
            </a:r>
          </a:p>
          <a:p>
            <a:r>
              <a:rPr lang="en-US" sz="1100" dirty="0"/>
              <a:t> </a:t>
            </a:r>
            <a:r>
              <a:rPr lang="en-US" sz="1100" dirty="0" err="1"/>
              <a:t>gtest</a:t>
            </a:r>
            <a:r>
              <a:rPr lang="en-US" sz="1100" dirty="0"/>
              <a:t>    | select </a:t>
            </a:r>
            <a:r>
              <a:rPr lang="en-US" sz="1100" dirty="0" err="1"/>
              <a:t>usename</a:t>
            </a:r>
            <a:r>
              <a:rPr lang="en-US" sz="1100" dirty="0"/>
              <a:t>, query from </a:t>
            </a:r>
            <a:r>
              <a:rPr lang="en-US" sz="1100" dirty="0" err="1"/>
              <a:t>pg_stat_activity</a:t>
            </a:r>
            <a:endParaRPr lang="en-US" sz="1100" dirty="0"/>
          </a:p>
          <a:p>
            <a:r>
              <a:rPr lang="en-US" sz="1100" dirty="0"/>
              <a:t> </a:t>
            </a:r>
            <a:r>
              <a:rPr lang="en-US" sz="1100" dirty="0" err="1"/>
              <a:t>gtest</a:t>
            </a:r>
            <a:r>
              <a:rPr lang="en-US" sz="1100" dirty="0"/>
              <a:t>    | COMMIT</a:t>
            </a:r>
          </a:p>
          <a:p>
            <a:r>
              <a:rPr lang="en-US" sz="1100" dirty="0"/>
              <a:t> </a:t>
            </a:r>
            <a:r>
              <a:rPr lang="en-US" sz="1100" dirty="0" err="1"/>
              <a:t>rdsadmin</a:t>
            </a:r>
            <a:r>
              <a:rPr lang="en-US" sz="1100" dirty="0"/>
              <a:t> | </a:t>
            </a:r>
            <a:r>
              <a:rPr lang="en-US" sz="1100" dirty="0" err="1"/>
              <a:t>autovacuum</a:t>
            </a:r>
            <a:r>
              <a:rPr lang="en-US" sz="1100" dirty="0"/>
              <a:t>: ANALYZE public.sbtest16</a:t>
            </a:r>
          </a:p>
          <a:p>
            <a:endParaRPr lang="en-US" dirty="0"/>
          </a:p>
        </p:txBody>
      </p:sp>
      <p:sp>
        <p:nvSpPr>
          <p:cNvPr id="5" name="Rectangle 4" descr=" 5"/>
          <p:cNvSpPr/>
          <p:nvPr/>
        </p:nvSpPr>
        <p:spPr>
          <a:xfrm flipV="1">
            <a:off x="361666" y="2357664"/>
            <a:ext cx="3572381" cy="28265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 descr=" 6"/>
          <p:cNvSpPr/>
          <p:nvPr/>
        </p:nvSpPr>
        <p:spPr>
          <a:xfrm flipV="1">
            <a:off x="361666" y="4497663"/>
            <a:ext cx="4146539" cy="282651"/>
          </a:xfrm>
          <a:prstGeom prst="rect">
            <a:avLst/>
          </a:prstGeom>
          <a:noFill/>
          <a:ln w="381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608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199" y="1771650"/>
            <a:ext cx="8905631" cy="1021556"/>
          </a:xfrm>
        </p:spPr>
        <p:txBody>
          <a:bodyPr/>
          <a:lstStyle/>
          <a:p>
            <a:r>
              <a:rPr lang="en-US" sz="6600" dirty="0" smtClean="0"/>
              <a:t>Scale and availability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31536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M4 Instance Class – </a:t>
            </a:r>
            <a:r>
              <a:rPr lang="en-US" dirty="0" err="1" smtClean="0"/>
              <a:t>pgbench</a:t>
            </a:r>
            <a:r>
              <a:rPr lang="en-US" dirty="0" smtClean="0"/>
              <a:t> read only</a:t>
            </a:r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7177535"/>
              </p:ext>
            </p:extLst>
          </p:nvPr>
        </p:nvGraphicFramePr>
        <p:xfrm>
          <a:off x="317757" y="712519"/>
          <a:ext cx="8422482" cy="4025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6053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Enhanced Operating System (OS) metrics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78996" y="4577678"/>
            <a:ext cx="3299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1-60 second granularity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25671" y="706794"/>
            <a:ext cx="1466192" cy="224676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err="1" smtClean="0"/>
              <a:t>cpuUtilization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guest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irq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system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wait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idl</a:t>
            </a:r>
            <a:r>
              <a:rPr lang="en-US" sz="1400" dirty="0" smtClean="0"/>
              <a:t>:</a:t>
            </a:r>
            <a:r>
              <a:rPr lang="en-US" sz="1400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user</a:t>
            </a:r>
            <a:r>
              <a:rPr lang="en-US" sz="1400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total</a:t>
            </a:r>
            <a:r>
              <a:rPr lang="en-US" sz="1400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stea</a:t>
            </a:r>
            <a:r>
              <a:rPr lang="en-US" sz="1400" dirty="0"/>
              <a:t>l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nice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033750" y="691029"/>
            <a:ext cx="1608083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err="1"/>
              <a:t>diskIO</a:t>
            </a:r>
            <a:r>
              <a:rPr lang="en-US" sz="1400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writeKbPS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readIOsPS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await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readKbPS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rrqmPS</a:t>
            </a: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util</a:t>
            </a: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avgQueueLen</a:t>
            </a: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tps</a:t>
            </a: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readKb</a:t>
            </a: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writeKb</a:t>
            </a: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avgReqSz</a:t>
            </a: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wrqmPS</a:t>
            </a: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writeIOsPS</a:t>
            </a:r>
            <a:r>
              <a:rPr lang="en-US" sz="1400" dirty="0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44825" y="691029"/>
            <a:ext cx="1388522" cy="28931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b="1" dirty="0"/>
              <a:t>memory</a:t>
            </a: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writeback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cached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free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inactive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dirty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mapped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active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total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slab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buffers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pageTable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Hugepage</a:t>
            </a:r>
            <a:r>
              <a:rPr lang="en-US" sz="1400" dirty="0" err="1"/>
              <a:t>s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033750" y="3976998"/>
            <a:ext cx="1099981" cy="9541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b="1" dirty="0"/>
              <a:t>swap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cached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total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free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25671" y="3100351"/>
            <a:ext cx="1189749" cy="1661993"/>
          </a:xfrm>
          <a:prstGeom prst="rect">
            <a:avLst/>
          </a:prstGeom>
          <a:ln>
            <a:solidFill>
              <a:srgbClr val="B2249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b="1" dirty="0"/>
              <a:t>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sleeping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zombie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running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stopped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total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blocked</a:t>
            </a:r>
            <a:r>
              <a:rPr lang="en-US" dirty="0"/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84826" y="2832392"/>
            <a:ext cx="1766830" cy="160043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b="1" dirty="0" err="1"/>
              <a:t>fileSys</a:t>
            </a:r>
            <a:r>
              <a:rPr lang="en-US" sz="1400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usedFiles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usedFilePercent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maxFiles</a:t>
            </a: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total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usedPercent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265756" y="3931347"/>
            <a:ext cx="1877181" cy="954107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b="1" dirty="0" err="1"/>
              <a:t>loadAverageMinute</a:t>
            </a:r>
            <a:r>
              <a:rPr lang="en-US" sz="1400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fifteen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five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one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59446" y="2848157"/>
            <a:ext cx="771365" cy="307777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b="1" dirty="0"/>
              <a:t>uptime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84826" y="706794"/>
            <a:ext cx="1904249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err="1" smtClean="0"/>
              <a:t>processList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name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cpuTime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parentID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memoryUsedPct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cpuUsedPct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id</a:t>
            </a:r>
            <a:r>
              <a:rPr lang="en-US" sz="1400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rss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vss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6368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List</a:t>
            </a:r>
            <a:endParaRPr lang="en-US" dirty="0"/>
          </a:p>
        </p:txBody>
      </p:sp>
      <p:sp>
        <p:nvSpPr>
          <p:cNvPr id="4" name="Content Placeholder 3" descr="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 10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86" y="606057"/>
            <a:ext cx="8782491" cy="4510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2550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List</a:t>
            </a:r>
            <a:endParaRPr lang="en-US" dirty="0"/>
          </a:p>
        </p:txBody>
      </p:sp>
      <p:sp>
        <p:nvSpPr>
          <p:cNvPr id="4" name="Content Placeholder 3" descr="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 10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86" y="606057"/>
            <a:ext cx="8782491" cy="4510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 descr=" 3"/>
          <p:cNvSpPr/>
          <p:nvPr/>
        </p:nvSpPr>
        <p:spPr>
          <a:xfrm>
            <a:off x="361666" y="1194179"/>
            <a:ext cx="8529850" cy="19106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357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metrics</a:t>
            </a:r>
            <a:endParaRPr lang="en-US" dirty="0"/>
          </a:p>
        </p:txBody>
      </p:sp>
      <p:sp>
        <p:nvSpPr>
          <p:cNvPr id="4" name="Content Placeholder 3" descr="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 descr=" 1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47" y="620119"/>
            <a:ext cx="8779393" cy="4243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9445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metrics</a:t>
            </a:r>
            <a:endParaRPr lang="en-US" dirty="0"/>
          </a:p>
        </p:txBody>
      </p:sp>
      <p:sp>
        <p:nvSpPr>
          <p:cNvPr id="4" name="Content Placeholder 3" descr="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 descr=" 1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47" y="620119"/>
            <a:ext cx="8779393" cy="4243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 descr=" 6"/>
          <p:cNvSpPr/>
          <p:nvPr/>
        </p:nvSpPr>
        <p:spPr>
          <a:xfrm>
            <a:off x="4954136" y="2497539"/>
            <a:ext cx="395785" cy="84616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210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metrics</a:t>
            </a:r>
            <a:endParaRPr lang="en-US" dirty="0"/>
          </a:p>
        </p:txBody>
      </p:sp>
      <p:sp>
        <p:nvSpPr>
          <p:cNvPr id="4" name="Content Placeholder 3" descr="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 descr=" 1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47" y="620119"/>
            <a:ext cx="8779393" cy="4243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 descr=" 6"/>
          <p:cNvSpPr/>
          <p:nvPr/>
        </p:nvSpPr>
        <p:spPr>
          <a:xfrm>
            <a:off x="4954136" y="2497539"/>
            <a:ext cx="395785" cy="84616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 descr=" 7"/>
          <p:cNvSpPr/>
          <p:nvPr/>
        </p:nvSpPr>
        <p:spPr>
          <a:xfrm>
            <a:off x="4954136" y="3721288"/>
            <a:ext cx="395785" cy="846161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036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descr="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shared_buffers</a:t>
            </a:r>
            <a:r>
              <a:rPr lang="en-US" dirty="0" smtClean="0"/>
              <a:t> parameter</a:t>
            </a:r>
            <a:endParaRPr lang="en-US" dirty="0"/>
          </a:p>
        </p:txBody>
      </p:sp>
      <p:sp>
        <p:nvSpPr>
          <p:cNvPr id="5" name="Rectangle 4" descr=" 5"/>
          <p:cNvSpPr/>
          <p:nvPr/>
        </p:nvSpPr>
        <p:spPr>
          <a:xfrm>
            <a:off x="1114425" y="800100"/>
            <a:ext cx="1943100" cy="36957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 descr=" 6"/>
          <p:cNvSpPr txBox="1"/>
          <p:nvPr/>
        </p:nvSpPr>
        <p:spPr>
          <a:xfrm>
            <a:off x="1346029" y="4606409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244GB 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532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193515" y="114936"/>
            <a:ext cx="8205304" cy="545741"/>
          </a:xfrm>
        </p:spPr>
        <p:txBody>
          <a:bodyPr/>
          <a:lstStyle/>
          <a:p>
            <a:r>
              <a:rPr lang="en-US" dirty="0" smtClean="0"/>
              <a:t>9.5 Parameter Changes - </a:t>
            </a:r>
            <a:r>
              <a:rPr lang="en-US" dirty="0" err="1" smtClean="0"/>
              <a:t>Checkpointing</a:t>
            </a:r>
            <a:endParaRPr lang="en-US" dirty="0"/>
          </a:p>
        </p:txBody>
      </p:sp>
      <p:sp>
        <p:nvSpPr>
          <p:cNvPr id="4" name="Rectangle 3" descr=" 4"/>
          <p:cNvSpPr/>
          <p:nvPr/>
        </p:nvSpPr>
        <p:spPr>
          <a:xfrm>
            <a:off x="613133" y="1462160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5" name="Rectangle 4" descr=" 5"/>
          <p:cNvSpPr/>
          <p:nvPr/>
        </p:nvSpPr>
        <p:spPr>
          <a:xfrm>
            <a:off x="793794" y="1462160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16" name="Rectangle 15" descr=" 16"/>
          <p:cNvSpPr/>
          <p:nvPr/>
        </p:nvSpPr>
        <p:spPr>
          <a:xfrm>
            <a:off x="974455" y="1462160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17" name="Rectangle 16" descr=" 17"/>
          <p:cNvSpPr/>
          <p:nvPr/>
        </p:nvSpPr>
        <p:spPr>
          <a:xfrm>
            <a:off x="1155116" y="1462160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18" name="Rectangle 17" descr=" 18"/>
          <p:cNvSpPr/>
          <p:nvPr/>
        </p:nvSpPr>
        <p:spPr>
          <a:xfrm>
            <a:off x="1335777" y="1462160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19" name="Rectangle 18" descr=" 19"/>
          <p:cNvSpPr/>
          <p:nvPr/>
        </p:nvSpPr>
        <p:spPr>
          <a:xfrm>
            <a:off x="1516438" y="1462160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20" name="Rectangle 19" descr=" 20"/>
          <p:cNvSpPr/>
          <p:nvPr/>
        </p:nvSpPr>
        <p:spPr>
          <a:xfrm>
            <a:off x="1697099" y="1462160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21" name="Rectangle 20" descr=" 21"/>
          <p:cNvSpPr/>
          <p:nvPr/>
        </p:nvSpPr>
        <p:spPr>
          <a:xfrm>
            <a:off x="1877760" y="1462160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22" name="Rectangle 21" descr=" 22"/>
          <p:cNvSpPr/>
          <p:nvPr/>
        </p:nvSpPr>
        <p:spPr>
          <a:xfrm>
            <a:off x="2058421" y="1462160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23" name="Rectangle 22" descr=" 23"/>
          <p:cNvSpPr/>
          <p:nvPr/>
        </p:nvSpPr>
        <p:spPr>
          <a:xfrm>
            <a:off x="2239082" y="1462160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24" name="Rectangle 23" descr=" 24"/>
          <p:cNvSpPr/>
          <p:nvPr/>
        </p:nvSpPr>
        <p:spPr>
          <a:xfrm>
            <a:off x="2419743" y="1462158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25" name="Rectangle 24" descr=" 25"/>
          <p:cNvSpPr/>
          <p:nvPr/>
        </p:nvSpPr>
        <p:spPr>
          <a:xfrm>
            <a:off x="2600404" y="1462159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26" name="Rectangle 25" descr=" 26"/>
          <p:cNvSpPr/>
          <p:nvPr/>
        </p:nvSpPr>
        <p:spPr>
          <a:xfrm>
            <a:off x="2781065" y="1462160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27" name="Rectangle 26" descr=" 27"/>
          <p:cNvSpPr/>
          <p:nvPr/>
        </p:nvSpPr>
        <p:spPr>
          <a:xfrm>
            <a:off x="2961726" y="1462160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28" name="Rectangle 27" descr=" 28"/>
          <p:cNvSpPr/>
          <p:nvPr/>
        </p:nvSpPr>
        <p:spPr>
          <a:xfrm>
            <a:off x="3142387" y="1462160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29" name="Rectangle 28" descr=" 29"/>
          <p:cNvSpPr/>
          <p:nvPr/>
        </p:nvSpPr>
        <p:spPr>
          <a:xfrm>
            <a:off x="3323047" y="1462160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46" name="TextBox 45" descr=" 46"/>
          <p:cNvSpPr txBox="1"/>
          <p:nvPr/>
        </p:nvSpPr>
        <p:spPr>
          <a:xfrm>
            <a:off x="406278" y="1106478"/>
            <a:ext cx="2849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checkpoint_segments</a:t>
            </a:r>
            <a:r>
              <a:rPr lang="en-US" dirty="0" smtClean="0"/>
              <a:t>=16</a:t>
            </a:r>
            <a:endParaRPr lang="en-US" dirty="0"/>
          </a:p>
        </p:txBody>
      </p:sp>
      <p:sp>
        <p:nvSpPr>
          <p:cNvPr id="47" name="TextBox 46" descr=" 47"/>
          <p:cNvSpPr txBox="1"/>
          <p:nvPr/>
        </p:nvSpPr>
        <p:spPr>
          <a:xfrm>
            <a:off x="3256081" y="1092828"/>
            <a:ext cx="2981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checkpoint_timeout</a:t>
            </a:r>
            <a:r>
              <a:rPr lang="en-US" dirty="0" smtClean="0"/>
              <a:t>=5 min</a:t>
            </a:r>
            <a:endParaRPr lang="en-US" dirty="0"/>
          </a:p>
        </p:txBody>
      </p:sp>
      <p:sp>
        <p:nvSpPr>
          <p:cNvPr id="39" name="TextBox 38" descr=" 64"/>
          <p:cNvSpPr txBox="1"/>
          <p:nvPr/>
        </p:nvSpPr>
        <p:spPr>
          <a:xfrm>
            <a:off x="439881" y="1757282"/>
            <a:ext cx="460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Checkpoint after 5 min or 16x16 (256MB)</a:t>
            </a:r>
            <a:endParaRPr lang="en-US" dirty="0"/>
          </a:p>
        </p:txBody>
      </p:sp>
      <p:sp>
        <p:nvSpPr>
          <p:cNvPr id="65" name="Rectangle 64" descr=" 65"/>
          <p:cNvSpPr/>
          <p:nvPr/>
        </p:nvSpPr>
        <p:spPr>
          <a:xfrm>
            <a:off x="610154" y="2941308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66" name="Rectangle 65" descr=" 66"/>
          <p:cNvSpPr/>
          <p:nvPr/>
        </p:nvSpPr>
        <p:spPr>
          <a:xfrm>
            <a:off x="790700" y="2941308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67" name="Rectangle 66" descr=" 67"/>
          <p:cNvSpPr/>
          <p:nvPr/>
        </p:nvSpPr>
        <p:spPr>
          <a:xfrm>
            <a:off x="971246" y="2941308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68" name="Rectangle 67" descr=" 68"/>
          <p:cNvSpPr/>
          <p:nvPr/>
        </p:nvSpPr>
        <p:spPr>
          <a:xfrm>
            <a:off x="1151792" y="2941308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69" name="Rectangle 68" descr=" 69"/>
          <p:cNvSpPr/>
          <p:nvPr/>
        </p:nvSpPr>
        <p:spPr>
          <a:xfrm>
            <a:off x="1332338" y="2941308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70" name="Rectangle 69" descr=" 70"/>
          <p:cNvSpPr/>
          <p:nvPr/>
        </p:nvSpPr>
        <p:spPr>
          <a:xfrm>
            <a:off x="1512884" y="2941308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71" name="Rectangle 70" descr=" 71"/>
          <p:cNvSpPr/>
          <p:nvPr/>
        </p:nvSpPr>
        <p:spPr>
          <a:xfrm>
            <a:off x="1693430" y="2941308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72" name="Rectangle 71" descr=" 72"/>
          <p:cNvSpPr/>
          <p:nvPr/>
        </p:nvSpPr>
        <p:spPr>
          <a:xfrm>
            <a:off x="1873976" y="2941308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73" name="Rectangle 72" descr=" 73"/>
          <p:cNvSpPr/>
          <p:nvPr/>
        </p:nvSpPr>
        <p:spPr>
          <a:xfrm>
            <a:off x="2054522" y="2941308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74" name="Rectangle 73" descr=" 74"/>
          <p:cNvSpPr/>
          <p:nvPr/>
        </p:nvSpPr>
        <p:spPr>
          <a:xfrm>
            <a:off x="2235068" y="2941308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75" name="Rectangle 74" descr=" 75"/>
          <p:cNvSpPr/>
          <p:nvPr/>
        </p:nvSpPr>
        <p:spPr>
          <a:xfrm>
            <a:off x="2415614" y="2941308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76" name="Rectangle 75" descr=" 76"/>
          <p:cNvSpPr/>
          <p:nvPr/>
        </p:nvSpPr>
        <p:spPr>
          <a:xfrm>
            <a:off x="2596160" y="2941308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77" name="Rectangle 76" descr=" 77"/>
          <p:cNvSpPr/>
          <p:nvPr/>
        </p:nvSpPr>
        <p:spPr>
          <a:xfrm>
            <a:off x="2776706" y="2941308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78" name="Rectangle 77" descr=" 78"/>
          <p:cNvSpPr/>
          <p:nvPr/>
        </p:nvSpPr>
        <p:spPr>
          <a:xfrm>
            <a:off x="2957252" y="2941308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79" name="Rectangle 78" descr=" 79"/>
          <p:cNvSpPr/>
          <p:nvPr/>
        </p:nvSpPr>
        <p:spPr>
          <a:xfrm>
            <a:off x="3137798" y="2941308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80" name="Rectangle 79" descr=" 80"/>
          <p:cNvSpPr/>
          <p:nvPr/>
        </p:nvSpPr>
        <p:spPr>
          <a:xfrm>
            <a:off x="3318344" y="2941308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81" name="TextBox 80" descr=" 81"/>
          <p:cNvSpPr txBox="1"/>
          <p:nvPr/>
        </p:nvSpPr>
        <p:spPr>
          <a:xfrm>
            <a:off x="543188" y="2582853"/>
            <a:ext cx="494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min_wal_size</a:t>
            </a:r>
            <a:r>
              <a:rPr lang="en-US" dirty="0" smtClean="0"/>
              <a:t>=256MB &amp; </a:t>
            </a:r>
            <a:r>
              <a:rPr lang="en-US" dirty="0" err="1" smtClean="0"/>
              <a:t>max_wal_size</a:t>
            </a:r>
            <a:r>
              <a:rPr lang="en-US" dirty="0" smtClean="0"/>
              <a:t>=2GB</a:t>
            </a:r>
            <a:endParaRPr lang="en-US" dirty="0"/>
          </a:p>
        </p:txBody>
      </p:sp>
      <p:sp>
        <p:nvSpPr>
          <p:cNvPr id="82" name="TextBox 81" descr=" 82"/>
          <p:cNvSpPr txBox="1"/>
          <p:nvPr/>
        </p:nvSpPr>
        <p:spPr>
          <a:xfrm>
            <a:off x="5261317" y="2571491"/>
            <a:ext cx="2981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checkpoint_timeout</a:t>
            </a:r>
            <a:r>
              <a:rPr lang="en-US" dirty="0" smtClean="0"/>
              <a:t>=5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023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descr="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shared_buffers</a:t>
            </a:r>
            <a:r>
              <a:rPr lang="en-US" dirty="0" smtClean="0"/>
              <a:t> parameter</a:t>
            </a:r>
            <a:endParaRPr lang="en-US" dirty="0"/>
          </a:p>
        </p:txBody>
      </p:sp>
      <p:sp>
        <p:nvSpPr>
          <p:cNvPr id="5" name="Rectangle 4" descr=" 5"/>
          <p:cNvSpPr/>
          <p:nvPr/>
        </p:nvSpPr>
        <p:spPr>
          <a:xfrm>
            <a:off x="1114425" y="800100"/>
            <a:ext cx="1943100" cy="36957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 descr=" 6"/>
          <p:cNvSpPr txBox="1"/>
          <p:nvPr/>
        </p:nvSpPr>
        <p:spPr>
          <a:xfrm>
            <a:off x="1346029" y="4606409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244GB RAM</a:t>
            </a:r>
            <a:endParaRPr lang="en-US" dirty="0"/>
          </a:p>
        </p:txBody>
      </p:sp>
      <p:sp>
        <p:nvSpPr>
          <p:cNvPr id="7" name="Rectangle 6" descr=" 7"/>
          <p:cNvSpPr/>
          <p:nvPr/>
        </p:nvSpPr>
        <p:spPr>
          <a:xfrm>
            <a:off x="1114425" y="876300"/>
            <a:ext cx="1943100" cy="42862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PG </a:t>
            </a:r>
            <a:r>
              <a:rPr lang="en-US" dirty="0"/>
              <a:t>p</a:t>
            </a:r>
            <a:r>
              <a:rPr lang="en-US" dirty="0" smtClean="0"/>
              <a:t>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299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descr="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shared_buffers</a:t>
            </a:r>
            <a:r>
              <a:rPr lang="en-US" dirty="0" smtClean="0"/>
              <a:t> parameter</a:t>
            </a:r>
            <a:endParaRPr lang="en-US" dirty="0"/>
          </a:p>
        </p:txBody>
      </p:sp>
      <p:sp>
        <p:nvSpPr>
          <p:cNvPr id="5" name="Rectangle 4" descr=" 5"/>
          <p:cNvSpPr/>
          <p:nvPr/>
        </p:nvSpPr>
        <p:spPr>
          <a:xfrm>
            <a:off x="1114425" y="800100"/>
            <a:ext cx="1943100" cy="36957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 descr=" 6"/>
          <p:cNvSpPr txBox="1"/>
          <p:nvPr/>
        </p:nvSpPr>
        <p:spPr>
          <a:xfrm>
            <a:off x="1346029" y="4606409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244GB RAM</a:t>
            </a:r>
            <a:endParaRPr lang="en-US" dirty="0"/>
          </a:p>
        </p:txBody>
      </p:sp>
      <p:sp>
        <p:nvSpPr>
          <p:cNvPr id="7" name="Rectangle 6" descr=" 7"/>
          <p:cNvSpPr/>
          <p:nvPr/>
        </p:nvSpPr>
        <p:spPr>
          <a:xfrm>
            <a:off x="1114425" y="876300"/>
            <a:ext cx="1943100" cy="42862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PG </a:t>
            </a:r>
            <a:r>
              <a:rPr lang="en-US" dirty="0"/>
              <a:t>p</a:t>
            </a:r>
            <a:r>
              <a:rPr lang="en-US" dirty="0" smtClean="0"/>
              <a:t>rocesses</a:t>
            </a:r>
            <a:endParaRPr lang="en-US" dirty="0"/>
          </a:p>
        </p:txBody>
      </p:sp>
      <p:sp>
        <p:nvSpPr>
          <p:cNvPr id="8" name="Rectangle 7" descr=" 8"/>
          <p:cNvSpPr/>
          <p:nvPr/>
        </p:nvSpPr>
        <p:spPr>
          <a:xfrm>
            <a:off x="1114425" y="1304925"/>
            <a:ext cx="1943100" cy="923926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shared_buffers</a:t>
            </a:r>
            <a:endParaRPr lang="en-US" dirty="0"/>
          </a:p>
        </p:txBody>
      </p:sp>
      <p:sp>
        <p:nvSpPr>
          <p:cNvPr id="9" name="TextBox 8" descr=" 21"/>
          <p:cNvSpPr txBox="1"/>
          <p:nvPr/>
        </p:nvSpPr>
        <p:spPr>
          <a:xfrm>
            <a:off x="485775" y="161924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235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descr="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shared_buffers</a:t>
            </a:r>
            <a:r>
              <a:rPr lang="en-US" dirty="0" smtClean="0"/>
              <a:t> parameter</a:t>
            </a:r>
            <a:endParaRPr lang="en-US" dirty="0"/>
          </a:p>
        </p:txBody>
      </p:sp>
      <p:sp>
        <p:nvSpPr>
          <p:cNvPr id="5" name="Rectangle 4" descr=" 5"/>
          <p:cNvSpPr/>
          <p:nvPr/>
        </p:nvSpPr>
        <p:spPr>
          <a:xfrm>
            <a:off x="1114425" y="800100"/>
            <a:ext cx="1943100" cy="36957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 descr=" 6"/>
          <p:cNvSpPr txBox="1"/>
          <p:nvPr/>
        </p:nvSpPr>
        <p:spPr>
          <a:xfrm>
            <a:off x="1346029" y="4606409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244GB RAM</a:t>
            </a:r>
            <a:endParaRPr lang="en-US" dirty="0"/>
          </a:p>
        </p:txBody>
      </p:sp>
      <p:sp>
        <p:nvSpPr>
          <p:cNvPr id="7" name="Rectangle 6" descr=" 7"/>
          <p:cNvSpPr/>
          <p:nvPr/>
        </p:nvSpPr>
        <p:spPr>
          <a:xfrm>
            <a:off x="1114425" y="876300"/>
            <a:ext cx="1943100" cy="42862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PG </a:t>
            </a:r>
            <a:r>
              <a:rPr lang="en-US" dirty="0"/>
              <a:t>p</a:t>
            </a:r>
            <a:r>
              <a:rPr lang="en-US" dirty="0" smtClean="0"/>
              <a:t>rocesses</a:t>
            </a:r>
            <a:endParaRPr lang="en-US" dirty="0"/>
          </a:p>
        </p:txBody>
      </p:sp>
      <p:sp>
        <p:nvSpPr>
          <p:cNvPr id="8" name="Rectangle 7" descr=" 8"/>
          <p:cNvSpPr/>
          <p:nvPr/>
        </p:nvSpPr>
        <p:spPr>
          <a:xfrm>
            <a:off x="1114425" y="1304925"/>
            <a:ext cx="1943100" cy="923926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shared_buffers</a:t>
            </a:r>
            <a:endParaRPr lang="en-US" dirty="0"/>
          </a:p>
        </p:txBody>
      </p:sp>
      <p:sp>
        <p:nvSpPr>
          <p:cNvPr id="10" name="Rectangle 9" descr=" 9"/>
          <p:cNvSpPr/>
          <p:nvPr/>
        </p:nvSpPr>
        <p:spPr>
          <a:xfrm>
            <a:off x="1114425" y="2228851"/>
            <a:ext cx="1943100" cy="226695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</a:t>
            </a:r>
          </a:p>
          <a:p>
            <a:pPr algn="ctr"/>
            <a:r>
              <a:rPr lang="en-US" dirty="0" err="1" smtClean="0"/>
              <a:t>pagecache</a:t>
            </a:r>
            <a:endParaRPr lang="en-US" dirty="0"/>
          </a:p>
        </p:txBody>
      </p:sp>
      <p:sp>
        <p:nvSpPr>
          <p:cNvPr id="9" name="TextBox 8" descr=" 21"/>
          <p:cNvSpPr txBox="1"/>
          <p:nvPr/>
        </p:nvSpPr>
        <p:spPr>
          <a:xfrm>
            <a:off x="485775" y="161924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247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descr="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shared_buffers</a:t>
            </a:r>
            <a:r>
              <a:rPr lang="en-US" dirty="0" smtClean="0"/>
              <a:t> parameter</a:t>
            </a:r>
            <a:endParaRPr lang="en-US" dirty="0"/>
          </a:p>
        </p:txBody>
      </p:sp>
      <p:sp>
        <p:nvSpPr>
          <p:cNvPr id="5" name="Rectangle 4" descr=" 5"/>
          <p:cNvSpPr/>
          <p:nvPr/>
        </p:nvSpPr>
        <p:spPr>
          <a:xfrm>
            <a:off x="1114425" y="800100"/>
            <a:ext cx="1943100" cy="36957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 descr=" 6"/>
          <p:cNvSpPr txBox="1"/>
          <p:nvPr/>
        </p:nvSpPr>
        <p:spPr>
          <a:xfrm>
            <a:off x="1346029" y="4606409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244GB RAM</a:t>
            </a:r>
            <a:endParaRPr lang="en-US" dirty="0"/>
          </a:p>
        </p:txBody>
      </p:sp>
      <p:sp>
        <p:nvSpPr>
          <p:cNvPr id="7" name="Rectangle 6" descr=" 7"/>
          <p:cNvSpPr/>
          <p:nvPr/>
        </p:nvSpPr>
        <p:spPr>
          <a:xfrm>
            <a:off x="1114425" y="876300"/>
            <a:ext cx="1943100" cy="42862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PG </a:t>
            </a:r>
            <a:r>
              <a:rPr lang="en-US" dirty="0"/>
              <a:t>p</a:t>
            </a:r>
            <a:r>
              <a:rPr lang="en-US" dirty="0" smtClean="0"/>
              <a:t>rocesses</a:t>
            </a:r>
            <a:endParaRPr lang="en-US" dirty="0"/>
          </a:p>
        </p:txBody>
      </p:sp>
      <p:sp>
        <p:nvSpPr>
          <p:cNvPr id="8" name="Rectangle 7" descr=" 8"/>
          <p:cNvSpPr/>
          <p:nvPr/>
        </p:nvSpPr>
        <p:spPr>
          <a:xfrm>
            <a:off x="1114425" y="1304925"/>
            <a:ext cx="1943100" cy="923926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shared_buffers</a:t>
            </a:r>
            <a:endParaRPr lang="en-US" dirty="0"/>
          </a:p>
        </p:txBody>
      </p:sp>
      <p:sp>
        <p:nvSpPr>
          <p:cNvPr id="10" name="Rectangle 9" descr=" 9"/>
          <p:cNvSpPr/>
          <p:nvPr/>
        </p:nvSpPr>
        <p:spPr>
          <a:xfrm>
            <a:off x="1114425" y="2228851"/>
            <a:ext cx="1943100" cy="226695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</a:t>
            </a:r>
          </a:p>
          <a:p>
            <a:pPr algn="ctr"/>
            <a:r>
              <a:rPr lang="en-US" dirty="0" err="1" smtClean="0"/>
              <a:t>pagecache</a:t>
            </a:r>
            <a:endParaRPr lang="en-US" dirty="0"/>
          </a:p>
        </p:txBody>
      </p:sp>
      <p:sp>
        <p:nvSpPr>
          <p:cNvPr id="11" name="TextBox 10" descr=" 14"/>
          <p:cNvSpPr txBox="1"/>
          <p:nvPr/>
        </p:nvSpPr>
        <p:spPr>
          <a:xfrm>
            <a:off x="3590925" y="1327427"/>
            <a:ext cx="5280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elect of data – check for buffer in </a:t>
            </a:r>
            <a:r>
              <a:rPr lang="en-US" dirty="0" err="1" smtClean="0"/>
              <a:t>shared_buffers</a:t>
            </a:r>
            <a:endParaRPr lang="en-US" dirty="0"/>
          </a:p>
        </p:txBody>
      </p:sp>
      <p:sp>
        <p:nvSpPr>
          <p:cNvPr id="9" name="TextBox 8" descr=" 21"/>
          <p:cNvSpPr txBox="1"/>
          <p:nvPr/>
        </p:nvSpPr>
        <p:spPr>
          <a:xfrm>
            <a:off x="485775" y="161924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814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descr="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shared_buffers</a:t>
            </a:r>
            <a:r>
              <a:rPr lang="en-US" dirty="0" smtClean="0"/>
              <a:t> parameter</a:t>
            </a:r>
            <a:endParaRPr lang="en-US" dirty="0"/>
          </a:p>
        </p:txBody>
      </p:sp>
      <p:sp>
        <p:nvSpPr>
          <p:cNvPr id="5" name="Rectangle 4" descr=" 5"/>
          <p:cNvSpPr/>
          <p:nvPr/>
        </p:nvSpPr>
        <p:spPr>
          <a:xfrm>
            <a:off x="1114425" y="800100"/>
            <a:ext cx="1943100" cy="36957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 descr=" 6"/>
          <p:cNvSpPr txBox="1"/>
          <p:nvPr/>
        </p:nvSpPr>
        <p:spPr>
          <a:xfrm>
            <a:off x="1346029" y="4606409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244GB RAM</a:t>
            </a:r>
            <a:endParaRPr lang="en-US" dirty="0"/>
          </a:p>
        </p:txBody>
      </p:sp>
      <p:sp>
        <p:nvSpPr>
          <p:cNvPr id="7" name="Rectangle 6" descr=" 7"/>
          <p:cNvSpPr/>
          <p:nvPr/>
        </p:nvSpPr>
        <p:spPr>
          <a:xfrm>
            <a:off x="1114425" y="876300"/>
            <a:ext cx="1943100" cy="42862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PG </a:t>
            </a:r>
            <a:r>
              <a:rPr lang="en-US" dirty="0"/>
              <a:t>p</a:t>
            </a:r>
            <a:r>
              <a:rPr lang="en-US" dirty="0" smtClean="0"/>
              <a:t>rocesses</a:t>
            </a:r>
            <a:endParaRPr lang="en-US" dirty="0"/>
          </a:p>
        </p:txBody>
      </p:sp>
      <p:sp>
        <p:nvSpPr>
          <p:cNvPr id="8" name="Rectangle 7" descr=" 8"/>
          <p:cNvSpPr/>
          <p:nvPr/>
        </p:nvSpPr>
        <p:spPr>
          <a:xfrm>
            <a:off x="1114425" y="1304925"/>
            <a:ext cx="1943100" cy="923926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shared_buffers</a:t>
            </a:r>
            <a:endParaRPr lang="en-US" dirty="0"/>
          </a:p>
        </p:txBody>
      </p:sp>
      <p:sp>
        <p:nvSpPr>
          <p:cNvPr id="10" name="Rectangle 9" descr=" 9"/>
          <p:cNvSpPr/>
          <p:nvPr/>
        </p:nvSpPr>
        <p:spPr>
          <a:xfrm>
            <a:off x="1114425" y="2228851"/>
            <a:ext cx="1943100" cy="226695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</a:t>
            </a:r>
          </a:p>
          <a:p>
            <a:pPr algn="ctr"/>
            <a:r>
              <a:rPr lang="en-US" dirty="0" err="1" smtClean="0"/>
              <a:t>pagecache</a:t>
            </a:r>
            <a:endParaRPr lang="en-US" dirty="0"/>
          </a:p>
        </p:txBody>
      </p:sp>
      <p:sp>
        <p:nvSpPr>
          <p:cNvPr id="12" name="Curved Left Arrow 11" descr=" 13"/>
          <p:cNvSpPr/>
          <p:nvPr/>
        </p:nvSpPr>
        <p:spPr>
          <a:xfrm>
            <a:off x="3057525" y="1090612"/>
            <a:ext cx="400050" cy="842963"/>
          </a:xfrm>
          <a:prstGeom prst="curvedLef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 descr=" 14"/>
          <p:cNvSpPr txBox="1"/>
          <p:nvPr/>
        </p:nvSpPr>
        <p:spPr>
          <a:xfrm>
            <a:off x="3590925" y="1327427"/>
            <a:ext cx="5280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elect of data – check for buffer in </a:t>
            </a:r>
            <a:r>
              <a:rPr lang="en-US" dirty="0" err="1" smtClean="0"/>
              <a:t>shared_buffers</a:t>
            </a:r>
            <a:endParaRPr lang="en-US" dirty="0"/>
          </a:p>
        </p:txBody>
      </p:sp>
      <p:sp>
        <p:nvSpPr>
          <p:cNvPr id="9" name="TextBox 8" descr=" 21"/>
          <p:cNvSpPr txBox="1"/>
          <p:nvPr/>
        </p:nvSpPr>
        <p:spPr>
          <a:xfrm>
            <a:off x="485775" y="161924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654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descr="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shared_buffers</a:t>
            </a:r>
            <a:r>
              <a:rPr lang="en-US" dirty="0" smtClean="0"/>
              <a:t> parameter</a:t>
            </a:r>
            <a:endParaRPr lang="en-US" dirty="0"/>
          </a:p>
        </p:txBody>
      </p:sp>
      <p:sp>
        <p:nvSpPr>
          <p:cNvPr id="5" name="Rectangle 4" descr=" 5"/>
          <p:cNvSpPr/>
          <p:nvPr/>
        </p:nvSpPr>
        <p:spPr>
          <a:xfrm>
            <a:off x="1114425" y="800100"/>
            <a:ext cx="1943100" cy="36957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 descr=" 6"/>
          <p:cNvSpPr txBox="1"/>
          <p:nvPr/>
        </p:nvSpPr>
        <p:spPr>
          <a:xfrm>
            <a:off x="1346029" y="4606409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244GB RAM</a:t>
            </a:r>
            <a:endParaRPr lang="en-US" dirty="0"/>
          </a:p>
        </p:txBody>
      </p:sp>
      <p:sp>
        <p:nvSpPr>
          <p:cNvPr id="7" name="Rectangle 6" descr=" 7"/>
          <p:cNvSpPr/>
          <p:nvPr/>
        </p:nvSpPr>
        <p:spPr>
          <a:xfrm>
            <a:off x="1114425" y="876300"/>
            <a:ext cx="1943100" cy="42862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PG </a:t>
            </a:r>
            <a:r>
              <a:rPr lang="en-US" dirty="0"/>
              <a:t>p</a:t>
            </a:r>
            <a:r>
              <a:rPr lang="en-US" dirty="0" smtClean="0"/>
              <a:t>rocesses</a:t>
            </a:r>
            <a:endParaRPr lang="en-US" dirty="0"/>
          </a:p>
        </p:txBody>
      </p:sp>
      <p:sp>
        <p:nvSpPr>
          <p:cNvPr id="8" name="Rectangle 7" descr=" 8"/>
          <p:cNvSpPr/>
          <p:nvPr/>
        </p:nvSpPr>
        <p:spPr>
          <a:xfrm>
            <a:off x="1114425" y="1304925"/>
            <a:ext cx="1943100" cy="923926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shared_buffers</a:t>
            </a:r>
            <a:endParaRPr lang="en-US" dirty="0"/>
          </a:p>
        </p:txBody>
      </p:sp>
      <p:sp>
        <p:nvSpPr>
          <p:cNvPr id="10" name="Rectangle 9" descr=" 9"/>
          <p:cNvSpPr/>
          <p:nvPr/>
        </p:nvSpPr>
        <p:spPr>
          <a:xfrm>
            <a:off x="1114425" y="2228851"/>
            <a:ext cx="1943100" cy="226695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</a:t>
            </a:r>
          </a:p>
          <a:p>
            <a:pPr algn="ctr"/>
            <a:r>
              <a:rPr lang="en-US" dirty="0" err="1" smtClean="0"/>
              <a:t>pagecache</a:t>
            </a:r>
            <a:endParaRPr lang="en-US" dirty="0"/>
          </a:p>
        </p:txBody>
      </p:sp>
      <p:sp>
        <p:nvSpPr>
          <p:cNvPr id="12" name="Curved Left Arrow 11" descr=" 13"/>
          <p:cNvSpPr/>
          <p:nvPr/>
        </p:nvSpPr>
        <p:spPr>
          <a:xfrm>
            <a:off x="3057525" y="1090612"/>
            <a:ext cx="400050" cy="842963"/>
          </a:xfrm>
          <a:prstGeom prst="curvedLef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 descr=" 14"/>
          <p:cNvSpPr txBox="1"/>
          <p:nvPr/>
        </p:nvSpPr>
        <p:spPr>
          <a:xfrm>
            <a:off x="3590925" y="1327427"/>
            <a:ext cx="5280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elect of data – check for buffer in </a:t>
            </a:r>
            <a:r>
              <a:rPr lang="en-US" dirty="0" err="1" smtClean="0"/>
              <a:t>shared_buffers</a:t>
            </a:r>
            <a:endParaRPr lang="en-US" dirty="0"/>
          </a:p>
        </p:txBody>
      </p:sp>
      <p:sp>
        <p:nvSpPr>
          <p:cNvPr id="14" name="Curved Left Arrow 13" descr=" 15"/>
          <p:cNvSpPr/>
          <p:nvPr/>
        </p:nvSpPr>
        <p:spPr>
          <a:xfrm>
            <a:off x="3057525" y="1933575"/>
            <a:ext cx="400050" cy="1590675"/>
          </a:xfrm>
          <a:prstGeom prst="curvedLeftArrow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 descr=" 16"/>
          <p:cNvSpPr txBox="1"/>
          <p:nvPr/>
        </p:nvSpPr>
        <p:spPr>
          <a:xfrm>
            <a:off x="3590925" y="2397680"/>
            <a:ext cx="5297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f not in </a:t>
            </a:r>
            <a:r>
              <a:rPr lang="en-US" dirty="0" err="1" smtClean="0"/>
              <a:t>shared_buffers</a:t>
            </a:r>
            <a:r>
              <a:rPr lang="en-US" dirty="0" smtClean="0"/>
              <a:t> load from </a:t>
            </a:r>
            <a:r>
              <a:rPr lang="en-US" dirty="0" err="1" smtClean="0"/>
              <a:t>pagecache</a:t>
            </a:r>
            <a:r>
              <a:rPr lang="en-US" dirty="0" smtClean="0"/>
              <a:t>/disk</a:t>
            </a:r>
            <a:endParaRPr lang="en-US" dirty="0"/>
          </a:p>
        </p:txBody>
      </p:sp>
      <p:sp>
        <p:nvSpPr>
          <p:cNvPr id="9" name="TextBox 8" descr=" 21"/>
          <p:cNvSpPr txBox="1"/>
          <p:nvPr/>
        </p:nvSpPr>
        <p:spPr>
          <a:xfrm>
            <a:off x="485775" y="161924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047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descr="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shared_buffers</a:t>
            </a:r>
            <a:r>
              <a:rPr lang="en-US" dirty="0" smtClean="0"/>
              <a:t> parameter</a:t>
            </a:r>
            <a:endParaRPr lang="en-US" dirty="0"/>
          </a:p>
        </p:txBody>
      </p:sp>
      <p:sp>
        <p:nvSpPr>
          <p:cNvPr id="5" name="Rectangle 4" descr=" 5"/>
          <p:cNvSpPr/>
          <p:nvPr/>
        </p:nvSpPr>
        <p:spPr>
          <a:xfrm>
            <a:off x="1114425" y="800100"/>
            <a:ext cx="1943100" cy="36957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 descr=" 6"/>
          <p:cNvSpPr txBox="1"/>
          <p:nvPr/>
        </p:nvSpPr>
        <p:spPr>
          <a:xfrm>
            <a:off x="1346029" y="4606409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244GB RAM</a:t>
            </a:r>
            <a:endParaRPr lang="en-US" dirty="0"/>
          </a:p>
        </p:txBody>
      </p:sp>
      <p:sp>
        <p:nvSpPr>
          <p:cNvPr id="7" name="Rectangle 6" descr=" 7"/>
          <p:cNvSpPr/>
          <p:nvPr/>
        </p:nvSpPr>
        <p:spPr>
          <a:xfrm>
            <a:off x="1114425" y="876300"/>
            <a:ext cx="1943100" cy="42862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PG </a:t>
            </a:r>
            <a:r>
              <a:rPr lang="en-US" dirty="0"/>
              <a:t>p</a:t>
            </a:r>
            <a:r>
              <a:rPr lang="en-US" dirty="0" smtClean="0"/>
              <a:t>rocesses</a:t>
            </a:r>
            <a:endParaRPr lang="en-US" dirty="0"/>
          </a:p>
        </p:txBody>
      </p:sp>
      <p:sp>
        <p:nvSpPr>
          <p:cNvPr id="8" name="Rectangle 7" descr=" 8"/>
          <p:cNvSpPr/>
          <p:nvPr/>
        </p:nvSpPr>
        <p:spPr>
          <a:xfrm>
            <a:off x="1114425" y="1304925"/>
            <a:ext cx="1943100" cy="923926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shared_buffers</a:t>
            </a:r>
            <a:endParaRPr lang="en-US" dirty="0"/>
          </a:p>
        </p:txBody>
      </p:sp>
      <p:sp>
        <p:nvSpPr>
          <p:cNvPr id="10" name="Rectangle 9" descr=" 9"/>
          <p:cNvSpPr/>
          <p:nvPr/>
        </p:nvSpPr>
        <p:spPr>
          <a:xfrm>
            <a:off x="1114425" y="2228851"/>
            <a:ext cx="1943100" cy="226695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</a:t>
            </a:r>
          </a:p>
          <a:p>
            <a:pPr algn="ctr"/>
            <a:r>
              <a:rPr lang="en-US" dirty="0" err="1" smtClean="0"/>
              <a:t>pagecache</a:t>
            </a:r>
            <a:endParaRPr lang="en-US" dirty="0"/>
          </a:p>
        </p:txBody>
      </p:sp>
      <p:sp>
        <p:nvSpPr>
          <p:cNvPr id="12" name="Curved Left Arrow 11" descr=" 13"/>
          <p:cNvSpPr/>
          <p:nvPr/>
        </p:nvSpPr>
        <p:spPr>
          <a:xfrm>
            <a:off x="3057525" y="1090612"/>
            <a:ext cx="400050" cy="842963"/>
          </a:xfrm>
          <a:prstGeom prst="curvedLef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 descr=" 14"/>
          <p:cNvSpPr txBox="1"/>
          <p:nvPr/>
        </p:nvSpPr>
        <p:spPr>
          <a:xfrm>
            <a:off x="3590925" y="1327427"/>
            <a:ext cx="5280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elect of data – check for buffer in </a:t>
            </a:r>
            <a:r>
              <a:rPr lang="en-US" dirty="0" err="1" smtClean="0"/>
              <a:t>shared_buffers</a:t>
            </a:r>
            <a:endParaRPr lang="en-US" dirty="0"/>
          </a:p>
        </p:txBody>
      </p:sp>
      <p:sp>
        <p:nvSpPr>
          <p:cNvPr id="14" name="Curved Left Arrow 13" descr=" 15"/>
          <p:cNvSpPr/>
          <p:nvPr/>
        </p:nvSpPr>
        <p:spPr>
          <a:xfrm>
            <a:off x="3057525" y="1933575"/>
            <a:ext cx="400050" cy="1590675"/>
          </a:xfrm>
          <a:prstGeom prst="curvedLeftArrow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 descr=" 16"/>
          <p:cNvSpPr txBox="1"/>
          <p:nvPr/>
        </p:nvSpPr>
        <p:spPr>
          <a:xfrm>
            <a:off x="3590925" y="2397680"/>
            <a:ext cx="5297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f not in </a:t>
            </a:r>
            <a:r>
              <a:rPr lang="en-US" dirty="0" err="1" smtClean="0"/>
              <a:t>shared_buffers</a:t>
            </a:r>
            <a:r>
              <a:rPr lang="en-US" dirty="0" smtClean="0"/>
              <a:t> load from </a:t>
            </a:r>
            <a:r>
              <a:rPr lang="en-US" dirty="0" err="1" smtClean="0"/>
              <a:t>pagecache</a:t>
            </a:r>
            <a:r>
              <a:rPr lang="en-US" dirty="0" smtClean="0"/>
              <a:t>/disk</a:t>
            </a:r>
            <a:endParaRPr lang="en-US" dirty="0"/>
          </a:p>
        </p:txBody>
      </p:sp>
      <p:sp>
        <p:nvSpPr>
          <p:cNvPr id="16" name="Flowchart: Magnetic Disk 15" descr=" 17"/>
          <p:cNvSpPr/>
          <p:nvPr/>
        </p:nvSpPr>
        <p:spPr>
          <a:xfrm>
            <a:off x="4048125" y="3504629"/>
            <a:ext cx="914400" cy="974597"/>
          </a:xfrm>
          <a:prstGeom prst="flowChartMagneticDisk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EBS</a:t>
            </a:r>
            <a:endParaRPr lang="en-US" dirty="0"/>
          </a:p>
        </p:txBody>
      </p:sp>
      <p:sp>
        <p:nvSpPr>
          <p:cNvPr id="15" name="Left-Right Arrow 14" descr=" 18"/>
          <p:cNvSpPr/>
          <p:nvPr/>
        </p:nvSpPr>
        <p:spPr>
          <a:xfrm>
            <a:off x="3057525" y="3869626"/>
            <a:ext cx="990600" cy="277749"/>
          </a:xfrm>
          <a:prstGeom prst="left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 descr=" 21"/>
          <p:cNvSpPr txBox="1"/>
          <p:nvPr/>
        </p:nvSpPr>
        <p:spPr>
          <a:xfrm>
            <a:off x="485775" y="161924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541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descr="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shared_buffers</a:t>
            </a:r>
            <a:r>
              <a:rPr lang="en-US" dirty="0" smtClean="0"/>
              <a:t> parameter</a:t>
            </a:r>
            <a:endParaRPr lang="en-US" dirty="0"/>
          </a:p>
        </p:txBody>
      </p:sp>
      <p:sp>
        <p:nvSpPr>
          <p:cNvPr id="5" name="Rectangle 4" descr=" 5"/>
          <p:cNvSpPr/>
          <p:nvPr/>
        </p:nvSpPr>
        <p:spPr>
          <a:xfrm>
            <a:off x="1114425" y="800100"/>
            <a:ext cx="1943100" cy="36957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 descr=" 6"/>
          <p:cNvSpPr txBox="1"/>
          <p:nvPr/>
        </p:nvSpPr>
        <p:spPr>
          <a:xfrm>
            <a:off x="1346029" y="4606409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244GB RAM</a:t>
            </a:r>
            <a:endParaRPr lang="en-US" dirty="0"/>
          </a:p>
        </p:txBody>
      </p:sp>
      <p:sp>
        <p:nvSpPr>
          <p:cNvPr id="7" name="Rectangle 6" descr=" 7"/>
          <p:cNvSpPr/>
          <p:nvPr/>
        </p:nvSpPr>
        <p:spPr>
          <a:xfrm>
            <a:off x="1114425" y="876300"/>
            <a:ext cx="1943100" cy="42862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PG </a:t>
            </a:r>
            <a:r>
              <a:rPr lang="en-US" dirty="0"/>
              <a:t>p</a:t>
            </a:r>
            <a:r>
              <a:rPr lang="en-US" dirty="0" smtClean="0"/>
              <a:t>rocesses</a:t>
            </a:r>
            <a:endParaRPr lang="en-US" dirty="0"/>
          </a:p>
        </p:txBody>
      </p:sp>
      <p:sp>
        <p:nvSpPr>
          <p:cNvPr id="8" name="Rectangle 7" descr=" 8"/>
          <p:cNvSpPr/>
          <p:nvPr/>
        </p:nvSpPr>
        <p:spPr>
          <a:xfrm>
            <a:off x="1114425" y="1304925"/>
            <a:ext cx="1943100" cy="923926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shared_buffers</a:t>
            </a:r>
            <a:endParaRPr lang="en-US" dirty="0"/>
          </a:p>
        </p:txBody>
      </p:sp>
      <p:sp>
        <p:nvSpPr>
          <p:cNvPr id="10" name="Rectangle 9" descr=" 9"/>
          <p:cNvSpPr/>
          <p:nvPr/>
        </p:nvSpPr>
        <p:spPr>
          <a:xfrm>
            <a:off x="1114425" y="2228851"/>
            <a:ext cx="1943100" cy="226695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</a:t>
            </a:r>
          </a:p>
          <a:p>
            <a:pPr algn="ctr"/>
            <a:r>
              <a:rPr lang="en-US" dirty="0" err="1" smtClean="0"/>
              <a:t>pagecache</a:t>
            </a:r>
            <a:endParaRPr lang="en-US" dirty="0"/>
          </a:p>
        </p:txBody>
      </p:sp>
      <p:sp>
        <p:nvSpPr>
          <p:cNvPr id="12" name="Curved Left Arrow 11" descr=" 13"/>
          <p:cNvSpPr/>
          <p:nvPr/>
        </p:nvSpPr>
        <p:spPr>
          <a:xfrm>
            <a:off x="3057525" y="1090612"/>
            <a:ext cx="400050" cy="842963"/>
          </a:xfrm>
          <a:prstGeom prst="curvedLef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 descr=" 14"/>
          <p:cNvSpPr txBox="1"/>
          <p:nvPr/>
        </p:nvSpPr>
        <p:spPr>
          <a:xfrm>
            <a:off x="3590925" y="1327427"/>
            <a:ext cx="5280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elect of data – check for buffer in </a:t>
            </a:r>
            <a:r>
              <a:rPr lang="en-US" dirty="0" err="1" smtClean="0"/>
              <a:t>shared_buffers</a:t>
            </a:r>
            <a:endParaRPr lang="en-US" dirty="0"/>
          </a:p>
        </p:txBody>
      </p:sp>
      <p:sp>
        <p:nvSpPr>
          <p:cNvPr id="14" name="Curved Left Arrow 13" descr=" 15"/>
          <p:cNvSpPr/>
          <p:nvPr/>
        </p:nvSpPr>
        <p:spPr>
          <a:xfrm>
            <a:off x="3057525" y="1933575"/>
            <a:ext cx="400050" cy="1590675"/>
          </a:xfrm>
          <a:prstGeom prst="curvedLeftArrow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 descr=" 16"/>
          <p:cNvSpPr txBox="1"/>
          <p:nvPr/>
        </p:nvSpPr>
        <p:spPr>
          <a:xfrm>
            <a:off x="3590925" y="2397680"/>
            <a:ext cx="5297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f not in </a:t>
            </a:r>
            <a:r>
              <a:rPr lang="en-US" dirty="0" err="1" smtClean="0"/>
              <a:t>shared_buffers</a:t>
            </a:r>
            <a:r>
              <a:rPr lang="en-US" dirty="0" smtClean="0"/>
              <a:t> load from </a:t>
            </a:r>
            <a:r>
              <a:rPr lang="en-US" dirty="0" err="1" smtClean="0"/>
              <a:t>pagecache</a:t>
            </a:r>
            <a:r>
              <a:rPr lang="en-US" dirty="0" smtClean="0"/>
              <a:t>/disk</a:t>
            </a:r>
            <a:endParaRPr lang="en-US" dirty="0"/>
          </a:p>
        </p:txBody>
      </p:sp>
      <p:sp>
        <p:nvSpPr>
          <p:cNvPr id="16" name="Flowchart: Magnetic Disk 15" descr=" 17"/>
          <p:cNvSpPr/>
          <p:nvPr/>
        </p:nvSpPr>
        <p:spPr>
          <a:xfrm>
            <a:off x="4048125" y="3504629"/>
            <a:ext cx="914400" cy="974597"/>
          </a:xfrm>
          <a:prstGeom prst="flowChartMagneticDisk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EBS</a:t>
            </a:r>
            <a:endParaRPr lang="en-US" dirty="0"/>
          </a:p>
        </p:txBody>
      </p:sp>
      <p:sp>
        <p:nvSpPr>
          <p:cNvPr id="15" name="Left-Right Arrow 14" descr=" 18"/>
          <p:cNvSpPr/>
          <p:nvPr/>
        </p:nvSpPr>
        <p:spPr>
          <a:xfrm>
            <a:off x="3057525" y="3869626"/>
            <a:ext cx="990600" cy="277749"/>
          </a:xfrm>
          <a:prstGeom prst="left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Curved Up Arrow 17" descr=" 19"/>
          <p:cNvSpPr/>
          <p:nvPr/>
        </p:nvSpPr>
        <p:spPr>
          <a:xfrm rot="16200000">
            <a:off x="2281239" y="2395535"/>
            <a:ext cx="2085973" cy="533400"/>
          </a:xfrm>
          <a:prstGeom prst="curvedUpArrow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Curved Up Arrow 16" descr=" 20"/>
          <p:cNvSpPr/>
          <p:nvPr/>
        </p:nvSpPr>
        <p:spPr>
          <a:xfrm rot="16200000">
            <a:off x="2726533" y="1304922"/>
            <a:ext cx="1195387" cy="533400"/>
          </a:xfrm>
          <a:prstGeom prst="curvedUpArrow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 descr=" 21"/>
          <p:cNvSpPr txBox="1"/>
          <p:nvPr/>
        </p:nvSpPr>
        <p:spPr>
          <a:xfrm>
            <a:off x="485775" y="161924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401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descr="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shared_buffers</a:t>
            </a:r>
            <a:r>
              <a:rPr lang="en-US" dirty="0" smtClean="0"/>
              <a:t> parameter</a:t>
            </a:r>
            <a:endParaRPr lang="en-US" dirty="0"/>
          </a:p>
        </p:txBody>
      </p:sp>
      <p:sp>
        <p:nvSpPr>
          <p:cNvPr id="5" name="Rectangle 4" descr=" 5"/>
          <p:cNvSpPr/>
          <p:nvPr/>
        </p:nvSpPr>
        <p:spPr>
          <a:xfrm>
            <a:off x="1114425" y="800100"/>
            <a:ext cx="1943100" cy="36957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 descr=" 6"/>
          <p:cNvSpPr txBox="1"/>
          <p:nvPr/>
        </p:nvSpPr>
        <p:spPr>
          <a:xfrm>
            <a:off x="1346029" y="4606409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244GB RAM</a:t>
            </a:r>
            <a:endParaRPr lang="en-US" dirty="0"/>
          </a:p>
        </p:txBody>
      </p:sp>
      <p:sp>
        <p:nvSpPr>
          <p:cNvPr id="7" name="Rectangle 6" descr=" 7"/>
          <p:cNvSpPr/>
          <p:nvPr/>
        </p:nvSpPr>
        <p:spPr>
          <a:xfrm>
            <a:off x="1114425" y="876300"/>
            <a:ext cx="1943100" cy="42862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PG </a:t>
            </a:r>
            <a:r>
              <a:rPr lang="en-US" dirty="0"/>
              <a:t>p</a:t>
            </a:r>
            <a:r>
              <a:rPr lang="en-US" dirty="0" smtClean="0"/>
              <a:t>rocesses</a:t>
            </a:r>
            <a:endParaRPr lang="en-US" dirty="0"/>
          </a:p>
        </p:txBody>
      </p:sp>
      <p:sp>
        <p:nvSpPr>
          <p:cNvPr id="8" name="Rectangle 7" descr=" 8"/>
          <p:cNvSpPr/>
          <p:nvPr/>
        </p:nvSpPr>
        <p:spPr>
          <a:xfrm>
            <a:off x="1114425" y="1304925"/>
            <a:ext cx="1943100" cy="923926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shared_buffers</a:t>
            </a:r>
            <a:endParaRPr lang="en-US" dirty="0"/>
          </a:p>
        </p:txBody>
      </p:sp>
      <p:sp>
        <p:nvSpPr>
          <p:cNvPr id="10" name="Rectangle 9" descr=" 9"/>
          <p:cNvSpPr/>
          <p:nvPr/>
        </p:nvSpPr>
        <p:spPr>
          <a:xfrm>
            <a:off x="1114425" y="2228851"/>
            <a:ext cx="1943100" cy="226695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</a:t>
            </a:r>
          </a:p>
          <a:p>
            <a:pPr algn="ctr"/>
            <a:r>
              <a:rPr lang="en-US" dirty="0" err="1" smtClean="0"/>
              <a:t>pagecache</a:t>
            </a:r>
            <a:endParaRPr lang="en-US" dirty="0"/>
          </a:p>
        </p:txBody>
      </p:sp>
      <p:sp>
        <p:nvSpPr>
          <p:cNvPr id="12" name="Curved Left Arrow 11" descr=" 13"/>
          <p:cNvSpPr/>
          <p:nvPr/>
        </p:nvSpPr>
        <p:spPr>
          <a:xfrm>
            <a:off x="3057525" y="1090612"/>
            <a:ext cx="400050" cy="842963"/>
          </a:xfrm>
          <a:prstGeom prst="curvedLef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 descr=" 14"/>
          <p:cNvSpPr txBox="1"/>
          <p:nvPr/>
        </p:nvSpPr>
        <p:spPr>
          <a:xfrm>
            <a:off x="3590925" y="1327427"/>
            <a:ext cx="5280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elect of data – check for buffer in </a:t>
            </a:r>
            <a:r>
              <a:rPr lang="en-US" dirty="0" err="1" smtClean="0"/>
              <a:t>shared_buffers</a:t>
            </a:r>
            <a:endParaRPr lang="en-US" dirty="0"/>
          </a:p>
        </p:txBody>
      </p:sp>
      <p:sp>
        <p:nvSpPr>
          <p:cNvPr id="14" name="Curved Left Arrow 13" descr=" 15"/>
          <p:cNvSpPr/>
          <p:nvPr/>
        </p:nvSpPr>
        <p:spPr>
          <a:xfrm>
            <a:off x="3057525" y="1933575"/>
            <a:ext cx="400050" cy="1590675"/>
          </a:xfrm>
          <a:prstGeom prst="curvedLeftArrow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 descr=" 16"/>
          <p:cNvSpPr txBox="1"/>
          <p:nvPr/>
        </p:nvSpPr>
        <p:spPr>
          <a:xfrm>
            <a:off x="3590925" y="2397680"/>
            <a:ext cx="5297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f not in </a:t>
            </a:r>
            <a:r>
              <a:rPr lang="en-US" dirty="0" err="1" smtClean="0"/>
              <a:t>shared_buffers</a:t>
            </a:r>
            <a:r>
              <a:rPr lang="en-US" dirty="0" smtClean="0"/>
              <a:t> load from </a:t>
            </a:r>
            <a:r>
              <a:rPr lang="en-US" dirty="0" err="1" smtClean="0"/>
              <a:t>pagecache</a:t>
            </a:r>
            <a:r>
              <a:rPr lang="en-US" dirty="0" smtClean="0"/>
              <a:t>/disk</a:t>
            </a:r>
            <a:endParaRPr lang="en-US" dirty="0"/>
          </a:p>
        </p:txBody>
      </p:sp>
      <p:sp>
        <p:nvSpPr>
          <p:cNvPr id="16" name="Flowchart: Magnetic Disk 15" descr=" 17"/>
          <p:cNvSpPr/>
          <p:nvPr/>
        </p:nvSpPr>
        <p:spPr>
          <a:xfrm>
            <a:off x="4048125" y="3504629"/>
            <a:ext cx="914400" cy="974597"/>
          </a:xfrm>
          <a:prstGeom prst="flowChartMagneticDisk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EBS</a:t>
            </a:r>
            <a:endParaRPr lang="en-US" dirty="0"/>
          </a:p>
        </p:txBody>
      </p:sp>
      <p:sp>
        <p:nvSpPr>
          <p:cNvPr id="15" name="Left-Right Arrow 14" descr=" 18"/>
          <p:cNvSpPr/>
          <p:nvPr/>
        </p:nvSpPr>
        <p:spPr>
          <a:xfrm>
            <a:off x="3057525" y="3869626"/>
            <a:ext cx="990600" cy="277749"/>
          </a:xfrm>
          <a:prstGeom prst="left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Curved Up Arrow 17" descr=" 19"/>
          <p:cNvSpPr/>
          <p:nvPr/>
        </p:nvSpPr>
        <p:spPr>
          <a:xfrm rot="16200000">
            <a:off x="2281239" y="2395535"/>
            <a:ext cx="2085973" cy="533400"/>
          </a:xfrm>
          <a:prstGeom prst="curvedUpArrow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Curved Up Arrow 16" descr=" 20"/>
          <p:cNvSpPr/>
          <p:nvPr/>
        </p:nvSpPr>
        <p:spPr>
          <a:xfrm rot="16200000">
            <a:off x="2726533" y="1304922"/>
            <a:ext cx="1195387" cy="533400"/>
          </a:xfrm>
          <a:prstGeom prst="curvedUpArrow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 descr=" 21"/>
          <p:cNvSpPr txBox="1"/>
          <p:nvPr/>
        </p:nvSpPr>
        <p:spPr>
          <a:xfrm>
            <a:off x="485775" y="161924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1/4</a:t>
            </a:r>
            <a:endParaRPr lang="en-US" dirty="0"/>
          </a:p>
        </p:txBody>
      </p:sp>
      <p:sp>
        <p:nvSpPr>
          <p:cNvPr id="19" name="TextBox 18" descr=" 23"/>
          <p:cNvSpPr txBox="1"/>
          <p:nvPr/>
        </p:nvSpPr>
        <p:spPr>
          <a:xfrm>
            <a:off x="5162550" y="3124200"/>
            <a:ext cx="398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shared_buffers</a:t>
            </a:r>
            <a:r>
              <a:rPr lang="en-US" b="1" dirty="0" smtClean="0"/>
              <a:t> = working set size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58699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 descr="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66409"/>
              </p:ext>
            </p:extLst>
          </p:nvPr>
        </p:nvGraphicFramePr>
        <p:xfrm>
          <a:off x="0" y="321878"/>
          <a:ext cx="8986345" cy="4648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Straight Connector 2" descr=" 7"/>
          <p:cNvCxnSpPr/>
          <p:nvPr/>
        </p:nvCxnSpPr>
        <p:spPr>
          <a:xfrm>
            <a:off x="3200400" y="1024759"/>
            <a:ext cx="0" cy="349994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 descr=" 10"/>
          <p:cNvCxnSpPr/>
          <p:nvPr/>
        </p:nvCxnSpPr>
        <p:spPr>
          <a:xfrm>
            <a:off x="993228" y="1593751"/>
            <a:ext cx="711024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 descr=" 11"/>
          <p:cNvSpPr txBox="1"/>
          <p:nvPr/>
        </p:nvSpPr>
        <p:spPr>
          <a:xfrm>
            <a:off x="7707086" y="1024759"/>
            <a:ext cx="108876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5-6% </a:t>
            </a:r>
          </a:p>
        </p:txBody>
      </p:sp>
    </p:spTree>
    <p:extLst>
      <p:ext uri="{BB962C8B-B14F-4D97-AF65-F5344CB8AC3E}">
        <p14:creationId xmlns:p14="http://schemas.microsoft.com/office/powerpoint/2010/main" val="4120992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193515" y="114936"/>
            <a:ext cx="8205304" cy="545741"/>
          </a:xfrm>
        </p:spPr>
        <p:txBody>
          <a:bodyPr/>
          <a:lstStyle/>
          <a:p>
            <a:r>
              <a:rPr lang="en-US" dirty="0" smtClean="0"/>
              <a:t>9.5 Parameter Changes - </a:t>
            </a:r>
            <a:r>
              <a:rPr lang="en-US" dirty="0" err="1" smtClean="0"/>
              <a:t>Checkpointing</a:t>
            </a:r>
            <a:endParaRPr lang="en-US" dirty="0"/>
          </a:p>
        </p:txBody>
      </p:sp>
      <p:sp>
        <p:nvSpPr>
          <p:cNvPr id="4" name="Rectangle 3" descr=" 4"/>
          <p:cNvSpPr/>
          <p:nvPr/>
        </p:nvSpPr>
        <p:spPr>
          <a:xfrm>
            <a:off x="613133" y="1462160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5" name="Rectangle 4" descr=" 5"/>
          <p:cNvSpPr/>
          <p:nvPr/>
        </p:nvSpPr>
        <p:spPr>
          <a:xfrm>
            <a:off x="793794" y="1462160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16" name="Rectangle 15" descr=" 16"/>
          <p:cNvSpPr/>
          <p:nvPr/>
        </p:nvSpPr>
        <p:spPr>
          <a:xfrm>
            <a:off x="974455" y="1462160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17" name="Rectangle 16" descr=" 17"/>
          <p:cNvSpPr/>
          <p:nvPr/>
        </p:nvSpPr>
        <p:spPr>
          <a:xfrm>
            <a:off x="1155116" y="1462160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18" name="Rectangle 17" descr=" 18"/>
          <p:cNvSpPr/>
          <p:nvPr/>
        </p:nvSpPr>
        <p:spPr>
          <a:xfrm>
            <a:off x="1335777" y="1462160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19" name="Rectangle 18" descr=" 19"/>
          <p:cNvSpPr/>
          <p:nvPr/>
        </p:nvSpPr>
        <p:spPr>
          <a:xfrm>
            <a:off x="1516438" y="1462160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20" name="Rectangle 19" descr=" 20"/>
          <p:cNvSpPr/>
          <p:nvPr/>
        </p:nvSpPr>
        <p:spPr>
          <a:xfrm>
            <a:off x="1697099" y="1462160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21" name="Rectangle 20" descr=" 21"/>
          <p:cNvSpPr/>
          <p:nvPr/>
        </p:nvSpPr>
        <p:spPr>
          <a:xfrm>
            <a:off x="1877760" y="1462160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22" name="Rectangle 21" descr=" 22"/>
          <p:cNvSpPr/>
          <p:nvPr/>
        </p:nvSpPr>
        <p:spPr>
          <a:xfrm>
            <a:off x="2058421" y="1462160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23" name="Rectangle 22" descr=" 23"/>
          <p:cNvSpPr/>
          <p:nvPr/>
        </p:nvSpPr>
        <p:spPr>
          <a:xfrm>
            <a:off x="2239082" y="1462160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24" name="Rectangle 23" descr=" 24"/>
          <p:cNvSpPr/>
          <p:nvPr/>
        </p:nvSpPr>
        <p:spPr>
          <a:xfrm>
            <a:off x="2419743" y="1462158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25" name="Rectangle 24" descr=" 25"/>
          <p:cNvSpPr/>
          <p:nvPr/>
        </p:nvSpPr>
        <p:spPr>
          <a:xfrm>
            <a:off x="2600404" y="1462159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26" name="Rectangle 25" descr=" 26"/>
          <p:cNvSpPr/>
          <p:nvPr/>
        </p:nvSpPr>
        <p:spPr>
          <a:xfrm>
            <a:off x="2781065" y="1462160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27" name="Rectangle 26" descr=" 27"/>
          <p:cNvSpPr/>
          <p:nvPr/>
        </p:nvSpPr>
        <p:spPr>
          <a:xfrm>
            <a:off x="2961726" y="1462160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28" name="Rectangle 27" descr=" 28"/>
          <p:cNvSpPr/>
          <p:nvPr/>
        </p:nvSpPr>
        <p:spPr>
          <a:xfrm>
            <a:off x="3142387" y="1462160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29" name="Rectangle 28" descr=" 29"/>
          <p:cNvSpPr/>
          <p:nvPr/>
        </p:nvSpPr>
        <p:spPr>
          <a:xfrm>
            <a:off x="3323047" y="1462160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46" name="TextBox 45" descr=" 46"/>
          <p:cNvSpPr txBox="1"/>
          <p:nvPr/>
        </p:nvSpPr>
        <p:spPr>
          <a:xfrm>
            <a:off x="406278" y="1106478"/>
            <a:ext cx="2849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checkpoint_segments</a:t>
            </a:r>
            <a:r>
              <a:rPr lang="en-US" dirty="0" smtClean="0"/>
              <a:t>=16</a:t>
            </a:r>
            <a:endParaRPr lang="en-US" dirty="0"/>
          </a:p>
        </p:txBody>
      </p:sp>
      <p:sp>
        <p:nvSpPr>
          <p:cNvPr id="47" name="TextBox 46" descr=" 47"/>
          <p:cNvSpPr txBox="1"/>
          <p:nvPr/>
        </p:nvSpPr>
        <p:spPr>
          <a:xfrm>
            <a:off x="3256081" y="1092828"/>
            <a:ext cx="2981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checkpoint_timeout</a:t>
            </a:r>
            <a:r>
              <a:rPr lang="en-US" dirty="0" smtClean="0"/>
              <a:t>=5 min</a:t>
            </a:r>
            <a:endParaRPr lang="en-US" dirty="0"/>
          </a:p>
        </p:txBody>
      </p:sp>
      <p:sp>
        <p:nvSpPr>
          <p:cNvPr id="39" name="TextBox 38" descr=" 64"/>
          <p:cNvSpPr txBox="1"/>
          <p:nvPr/>
        </p:nvSpPr>
        <p:spPr>
          <a:xfrm>
            <a:off x="439881" y="1757282"/>
            <a:ext cx="460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Checkpoint after 5 min or 16x16 (256MB)</a:t>
            </a:r>
            <a:endParaRPr lang="en-US" dirty="0"/>
          </a:p>
        </p:txBody>
      </p:sp>
      <p:sp>
        <p:nvSpPr>
          <p:cNvPr id="65" name="Rectangle 64" descr=" 65"/>
          <p:cNvSpPr/>
          <p:nvPr/>
        </p:nvSpPr>
        <p:spPr>
          <a:xfrm>
            <a:off x="610154" y="2941308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66" name="Rectangle 65" descr=" 66"/>
          <p:cNvSpPr/>
          <p:nvPr/>
        </p:nvSpPr>
        <p:spPr>
          <a:xfrm>
            <a:off x="790700" y="2941308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67" name="Rectangle 66" descr=" 67"/>
          <p:cNvSpPr/>
          <p:nvPr/>
        </p:nvSpPr>
        <p:spPr>
          <a:xfrm>
            <a:off x="971246" y="2941308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68" name="Rectangle 67" descr=" 68"/>
          <p:cNvSpPr/>
          <p:nvPr/>
        </p:nvSpPr>
        <p:spPr>
          <a:xfrm>
            <a:off x="1151792" y="2941308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69" name="Rectangle 68" descr=" 69"/>
          <p:cNvSpPr/>
          <p:nvPr/>
        </p:nvSpPr>
        <p:spPr>
          <a:xfrm>
            <a:off x="1332338" y="2941308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70" name="Rectangle 69" descr=" 70"/>
          <p:cNvSpPr/>
          <p:nvPr/>
        </p:nvSpPr>
        <p:spPr>
          <a:xfrm>
            <a:off x="1512884" y="2941308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71" name="Rectangle 70" descr=" 71"/>
          <p:cNvSpPr/>
          <p:nvPr/>
        </p:nvSpPr>
        <p:spPr>
          <a:xfrm>
            <a:off x="1693430" y="2941308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72" name="Rectangle 71" descr=" 72"/>
          <p:cNvSpPr/>
          <p:nvPr/>
        </p:nvSpPr>
        <p:spPr>
          <a:xfrm>
            <a:off x="1873976" y="2941308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73" name="Rectangle 72" descr=" 73"/>
          <p:cNvSpPr/>
          <p:nvPr/>
        </p:nvSpPr>
        <p:spPr>
          <a:xfrm>
            <a:off x="2054522" y="2941308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74" name="Rectangle 73" descr=" 74"/>
          <p:cNvSpPr/>
          <p:nvPr/>
        </p:nvSpPr>
        <p:spPr>
          <a:xfrm>
            <a:off x="2235068" y="2941308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75" name="Rectangle 74" descr=" 75"/>
          <p:cNvSpPr/>
          <p:nvPr/>
        </p:nvSpPr>
        <p:spPr>
          <a:xfrm>
            <a:off x="2415614" y="2941308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76" name="Rectangle 75" descr=" 76"/>
          <p:cNvSpPr/>
          <p:nvPr/>
        </p:nvSpPr>
        <p:spPr>
          <a:xfrm>
            <a:off x="2596160" y="2941308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77" name="Rectangle 76" descr=" 77"/>
          <p:cNvSpPr/>
          <p:nvPr/>
        </p:nvSpPr>
        <p:spPr>
          <a:xfrm>
            <a:off x="2776706" y="2941308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78" name="Rectangle 77" descr=" 78"/>
          <p:cNvSpPr/>
          <p:nvPr/>
        </p:nvSpPr>
        <p:spPr>
          <a:xfrm>
            <a:off x="2957252" y="2941308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79" name="Rectangle 78" descr=" 79"/>
          <p:cNvSpPr/>
          <p:nvPr/>
        </p:nvSpPr>
        <p:spPr>
          <a:xfrm>
            <a:off x="3137798" y="2941308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80" name="Rectangle 79" descr=" 80"/>
          <p:cNvSpPr/>
          <p:nvPr/>
        </p:nvSpPr>
        <p:spPr>
          <a:xfrm>
            <a:off x="3318344" y="2941308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81" name="TextBox 80" descr=" 81"/>
          <p:cNvSpPr txBox="1"/>
          <p:nvPr/>
        </p:nvSpPr>
        <p:spPr>
          <a:xfrm>
            <a:off x="543188" y="2582853"/>
            <a:ext cx="494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min_wal_size</a:t>
            </a:r>
            <a:r>
              <a:rPr lang="en-US" dirty="0" smtClean="0"/>
              <a:t>=256MB &amp; </a:t>
            </a:r>
            <a:r>
              <a:rPr lang="en-US" dirty="0" err="1" smtClean="0"/>
              <a:t>max_wal_size</a:t>
            </a:r>
            <a:r>
              <a:rPr lang="en-US" dirty="0" smtClean="0"/>
              <a:t>=2GB</a:t>
            </a:r>
            <a:endParaRPr lang="en-US" dirty="0"/>
          </a:p>
        </p:txBody>
      </p:sp>
      <p:sp>
        <p:nvSpPr>
          <p:cNvPr id="82" name="TextBox 81" descr=" 82"/>
          <p:cNvSpPr txBox="1"/>
          <p:nvPr/>
        </p:nvSpPr>
        <p:spPr>
          <a:xfrm>
            <a:off x="5261317" y="2571491"/>
            <a:ext cx="2981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checkpoint_timeout</a:t>
            </a:r>
            <a:r>
              <a:rPr lang="en-US" dirty="0" smtClean="0"/>
              <a:t>=5 min</a:t>
            </a:r>
            <a:endParaRPr lang="en-US" dirty="0"/>
          </a:p>
        </p:txBody>
      </p:sp>
      <p:sp>
        <p:nvSpPr>
          <p:cNvPr id="172" name="TextBox 171" descr=" 83"/>
          <p:cNvSpPr txBox="1"/>
          <p:nvPr/>
        </p:nvSpPr>
        <p:spPr>
          <a:xfrm>
            <a:off x="602248" y="4481236"/>
            <a:ext cx="460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Checkpoint after 5 min or 2GB</a:t>
            </a:r>
            <a:endParaRPr lang="en-US" dirty="0"/>
          </a:p>
        </p:txBody>
      </p:sp>
      <p:sp>
        <p:nvSpPr>
          <p:cNvPr id="40" name="Rectangle 39" descr=" 84"/>
          <p:cNvSpPr/>
          <p:nvPr/>
        </p:nvSpPr>
        <p:spPr>
          <a:xfrm>
            <a:off x="3498890" y="2941308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41" name="Rectangle 40" descr=" 85"/>
          <p:cNvSpPr/>
          <p:nvPr/>
        </p:nvSpPr>
        <p:spPr>
          <a:xfrm>
            <a:off x="3679436" y="2941308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42" name="Rectangle 41" descr=" 86"/>
          <p:cNvSpPr/>
          <p:nvPr/>
        </p:nvSpPr>
        <p:spPr>
          <a:xfrm>
            <a:off x="3859982" y="2941308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43" name="Rectangle 42" descr=" 87"/>
          <p:cNvSpPr/>
          <p:nvPr/>
        </p:nvSpPr>
        <p:spPr>
          <a:xfrm>
            <a:off x="4040528" y="2941308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44" name="Rectangle 43" descr=" 88"/>
          <p:cNvSpPr/>
          <p:nvPr/>
        </p:nvSpPr>
        <p:spPr>
          <a:xfrm>
            <a:off x="4221074" y="2941308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45" name="Rectangle 44" descr=" 89"/>
          <p:cNvSpPr/>
          <p:nvPr/>
        </p:nvSpPr>
        <p:spPr>
          <a:xfrm>
            <a:off x="4401620" y="2941308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48" name="Rectangle 47" descr=" 90"/>
          <p:cNvSpPr/>
          <p:nvPr/>
        </p:nvSpPr>
        <p:spPr>
          <a:xfrm>
            <a:off x="4582166" y="2941308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49" name="Rectangle 48" descr=" 91"/>
          <p:cNvSpPr/>
          <p:nvPr/>
        </p:nvSpPr>
        <p:spPr>
          <a:xfrm>
            <a:off x="4762712" y="2941308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50" name="Rectangle 49" descr=" 92"/>
          <p:cNvSpPr/>
          <p:nvPr/>
        </p:nvSpPr>
        <p:spPr>
          <a:xfrm>
            <a:off x="4943258" y="2941308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51" name="Rectangle 50" descr=" 93"/>
          <p:cNvSpPr/>
          <p:nvPr/>
        </p:nvSpPr>
        <p:spPr>
          <a:xfrm>
            <a:off x="5123804" y="2941308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52" name="Rectangle 51" descr=" 94"/>
          <p:cNvSpPr/>
          <p:nvPr/>
        </p:nvSpPr>
        <p:spPr>
          <a:xfrm>
            <a:off x="5304350" y="2941308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53" name="Rectangle 52" descr=" 95"/>
          <p:cNvSpPr/>
          <p:nvPr/>
        </p:nvSpPr>
        <p:spPr>
          <a:xfrm>
            <a:off x="5484896" y="2941308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54" name="Rectangle 53" descr=" 96"/>
          <p:cNvSpPr/>
          <p:nvPr/>
        </p:nvSpPr>
        <p:spPr>
          <a:xfrm>
            <a:off x="5665442" y="2941308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55" name="Rectangle 54" descr=" 97"/>
          <p:cNvSpPr/>
          <p:nvPr/>
        </p:nvSpPr>
        <p:spPr>
          <a:xfrm>
            <a:off x="5845988" y="2941308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56" name="Rectangle 55" descr=" 98"/>
          <p:cNvSpPr/>
          <p:nvPr/>
        </p:nvSpPr>
        <p:spPr>
          <a:xfrm>
            <a:off x="6026534" y="2941308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57" name="Rectangle 56" descr=" 99"/>
          <p:cNvSpPr/>
          <p:nvPr/>
        </p:nvSpPr>
        <p:spPr>
          <a:xfrm>
            <a:off x="6207083" y="2941308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58" name="Rectangle 57" descr=" 180"/>
          <p:cNvSpPr/>
          <p:nvPr/>
        </p:nvSpPr>
        <p:spPr>
          <a:xfrm>
            <a:off x="610154" y="3336608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59" name="Rectangle 58" descr=" 181"/>
          <p:cNvSpPr/>
          <p:nvPr/>
        </p:nvSpPr>
        <p:spPr>
          <a:xfrm>
            <a:off x="790700" y="3336608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60" name="Rectangle 59" descr=" 182"/>
          <p:cNvSpPr/>
          <p:nvPr/>
        </p:nvSpPr>
        <p:spPr>
          <a:xfrm>
            <a:off x="971246" y="3336608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61" name="Rectangle 60" descr=" 183"/>
          <p:cNvSpPr/>
          <p:nvPr/>
        </p:nvSpPr>
        <p:spPr>
          <a:xfrm>
            <a:off x="1151792" y="3336608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62" name="Rectangle 61" descr=" 184"/>
          <p:cNvSpPr/>
          <p:nvPr/>
        </p:nvSpPr>
        <p:spPr>
          <a:xfrm>
            <a:off x="1332338" y="3336608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63" name="Rectangle 62" descr=" 185"/>
          <p:cNvSpPr/>
          <p:nvPr/>
        </p:nvSpPr>
        <p:spPr>
          <a:xfrm>
            <a:off x="1512884" y="3336608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64" name="Rectangle 63" descr=" 186"/>
          <p:cNvSpPr/>
          <p:nvPr/>
        </p:nvSpPr>
        <p:spPr>
          <a:xfrm>
            <a:off x="1693430" y="3336608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83" name="Rectangle 82" descr=" 187"/>
          <p:cNvSpPr/>
          <p:nvPr/>
        </p:nvSpPr>
        <p:spPr>
          <a:xfrm>
            <a:off x="1873976" y="3336608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84" name="Rectangle 83" descr=" 188"/>
          <p:cNvSpPr/>
          <p:nvPr/>
        </p:nvSpPr>
        <p:spPr>
          <a:xfrm>
            <a:off x="2054522" y="3336608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85" name="Rectangle 84" descr=" 189"/>
          <p:cNvSpPr/>
          <p:nvPr/>
        </p:nvSpPr>
        <p:spPr>
          <a:xfrm>
            <a:off x="2235068" y="3336608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86" name="Rectangle 85" descr=" 190"/>
          <p:cNvSpPr/>
          <p:nvPr/>
        </p:nvSpPr>
        <p:spPr>
          <a:xfrm>
            <a:off x="2415614" y="3336608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87" name="Rectangle 86" descr=" 191"/>
          <p:cNvSpPr/>
          <p:nvPr/>
        </p:nvSpPr>
        <p:spPr>
          <a:xfrm>
            <a:off x="2596160" y="3336608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88" name="Rectangle 87" descr=" 192"/>
          <p:cNvSpPr/>
          <p:nvPr/>
        </p:nvSpPr>
        <p:spPr>
          <a:xfrm>
            <a:off x="2776706" y="3336608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89" name="Rectangle 88" descr=" 193"/>
          <p:cNvSpPr/>
          <p:nvPr/>
        </p:nvSpPr>
        <p:spPr>
          <a:xfrm>
            <a:off x="2957252" y="3336608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90" name="Rectangle 89" descr=" 194"/>
          <p:cNvSpPr/>
          <p:nvPr/>
        </p:nvSpPr>
        <p:spPr>
          <a:xfrm>
            <a:off x="3137798" y="3336608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91" name="Rectangle 90" descr=" 195"/>
          <p:cNvSpPr/>
          <p:nvPr/>
        </p:nvSpPr>
        <p:spPr>
          <a:xfrm>
            <a:off x="3318344" y="3336608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92" name="Rectangle 91" descr=" 196"/>
          <p:cNvSpPr/>
          <p:nvPr/>
        </p:nvSpPr>
        <p:spPr>
          <a:xfrm>
            <a:off x="3498890" y="3336608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93" name="Rectangle 92" descr=" 197"/>
          <p:cNvSpPr/>
          <p:nvPr/>
        </p:nvSpPr>
        <p:spPr>
          <a:xfrm>
            <a:off x="3679436" y="3336608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94" name="Rectangle 93" descr=" 198"/>
          <p:cNvSpPr/>
          <p:nvPr/>
        </p:nvSpPr>
        <p:spPr>
          <a:xfrm>
            <a:off x="3859982" y="3336608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95" name="Rectangle 94" descr=" 199"/>
          <p:cNvSpPr/>
          <p:nvPr/>
        </p:nvSpPr>
        <p:spPr>
          <a:xfrm>
            <a:off x="4040528" y="3336608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96" name="Rectangle 95" descr=" 200"/>
          <p:cNvSpPr/>
          <p:nvPr/>
        </p:nvSpPr>
        <p:spPr>
          <a:xfrm>
            <a:off x="4221074" y="3336608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97" name="Rectangle 96" descr=" 201"/>
          <p:cNvSpPr/>
          <p:nvPr/>
        </p:nvSpPr>
        <p:spPr>
          <a:xfrm>
            <a:off x="4401620" y="3336608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98" name="Rectangle 97" descr=" 202"/>
          <p:cNvSpPr/>
          <p:nvPr/>
        </p:nvSpPr>
        <p:spPr>
          <a:xfrm>
            <a:off x="4582166" y="3336608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99" name="Rectangle 98" descr=" 203"/>
          <p:cNvSpPr/>
          <p:nvPr/>
        </p:nvSpPr>
        <p:spPr>
          <a:xfrm>
            <a:off x="4762712" y="3336608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100" name="Rectangle 99" descr=" 204"/>
          <p:cNvSpPr/>
          <p:nvPr/>
        </p:nvSpPr>
        <p:spPr>
          <a:xfrm>
            <a:off x="4943258" y="3336608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101" name="Rectangle 100" descr=" 205"/>
          <p:cNvSpPr/>
          <p:nvPr/>
        </p:nvSpPr>
        <p:spPr>
          <a:xfrm>
            <a:off x="5123804" y="3336608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102" name="Rectangle 101" descr=" 206"/>
          <p:cNvSpPr/>
          <p:nvPr/>
        </p:nvSpPr>
        <p:spPr>
          <a:xfrm>
            <a:off x="5304350" y="3336608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103" name="Rectangle 102" descr=" 207"/>
          <p:cNvSpPr/>
          <p:nvPr/>
        </p:nvSpPr>
        <p:spPr>
          <a:xfrm>
            <a:off x="5484896" y="3336608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104" name="Rectangle 103" descr=" 208"/>
          <p:cNvSpPr/>
          <p:nvPr/>
        </p:nvSpPr>
        <p:spPr>
          <a:xfrm>
            <a:off x="5665442" y="3336608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105" name="Rectangle 104" descr=" 209"/>
          <p:cNvSpPr/>
          <p:nvPr/>
        </p:nvSpPr>
        <p:spPr>
          <a:xfrm>
            <a:off x="5845988" y="3336608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106" name="Rectangle 105" descr=" 210"/>
          <p:cNvSpPr/>
          <p:nvPr/>
        </p:nvSpPr>
        <p:spPr>
          <a:xfrm>
            <a:off x="6026534" y="3336608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107" name="Rectangle 106" descr=" 211"/>
          <p:cNvSpPr/>
          <p:nvPr/>
        </p:nvSpPr>
        <p:spPr>
          <a:xfrm>
            <a:off x="6207083" y="3336608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108" name="Rectangle 107" descr=" 212"/>
          <p:cNvSpPr/>
          <p:nvPr/>
        </p:nvSpPr>
        <p:spPr>
          <a:xfrm>
            <a:off x="615303" y="3705392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109" name="Rectangle 108" descr=" 213"/>
          <p:cNvSpPr/>
          <p:nvPr/>
        </p:nvSpPr>
        <p:spPr>
          <a:xfrm>
            <a:off x="795849" y="3705392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110" name="Rectangle 109" descr=" 214"/>
          <p:cNvSpPr/>
          <p:nvPr/>
        </p:nvSpPr>
        <p:spPr>
          <a:xfrm>
            <a:off x="976395" y="3705392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111" name="Rectangle 110" descr=" 215"/>
          <p:cNvSpPr/>
          <p:nvPr/>
        </p:nvSpPr>
        <p:spPr>
          <a:xfrm>
            <a:off x="1156941" y="3705392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112" name="Rectangle 111" descr=" 216"/>
          <p:cNvSpPr/>
          <p:nvPr/>
        </p:nvSpPr>
        <p:spPr>
          <a:xfrm>
            <a:off x="1337487" y="3705392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113" name="Rectangle 112" descr=" 217"/>
          <p:cNvSpPr/>
          <p:nvPr/>
        </p:nvSpPr>
        <p:spPr>
          <a:xfrm>
            <a:off x="1518033" y="3705392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114" name="Rectangle 113" descr=" 218"/>
          <p:cNvSpPr/>
          <p:nvPr/>
        </p:nvSpPr>
        <p:spPr>
          <a:xfrm>
            <a:off x="1698579" y="3705392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115" name="Rectangle 114" descr=" 219"/>
          <p:cNvSpPr/>
          <p:nvPr/>
        </p:nvSpPr>
        <p:spPr>
          <a:xfrm>
            <a:off x="1879125" y="3705392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116" name="Rectangle 115" descr=" 220"/>
          <p:cNvSpPr/>
          <p:nvPr/>
        </p:nvSpPr>
        <p:spPr>
          <a:xfrm>
            <a:off x="2059671" y="3705392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117" name="Rectangle 116" descr=" 221"/>
          <p:cNvSpPr/>
          <p:nvPr/>
        </p:nvSpPr>
        <p:spPr>
          <a:xfrm>
            <a:off x="2240217" y="3705392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118" name="Rectangle 117" descr=" 222"/>
          <p:cNvSpPr/>
          <p:nvPr/>
        </p:nvSpPr>
        <p:spPr>
          <a:xfrm>
            <a:off x="2420763" y="3705392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119" name="Rectangle 118" descr=" 223"/>
          <p:cNvSpPr/>
          <p:nvPr/>
        </p:nvSpPr>
        <p:spPr>
          <a:xfrm>
            <a:off x="2601309" y="3705392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120" name="Rectangle 119" descr=" 224"/>
          <p:cNvSpPr/>
          <p:nvPr/>
        </p:nvSpPr>
        <p:spPr>
          <a:xfrm>
            <a:off x="2781855" y="3705392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121" name="Rectangle 120" descr=" 225"/>
          <p:cNvSpPr/>
          <p:nvPr/>
        </p:nvSpPr>
        <p:spPr>
          <a:xfrm>
            <a:off x="2962401" y="3705392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122" name="Rectangle 121" descr=" 226"/>
          <p:cNvSpPr/>
          <p:nvPr/>
        </p:nvSpPr>
        <p:spPr>
          <a:xfrm>
            <a:off x="3142947" y="3705392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123" name="Rectangle 122" descr=" 227"/>
          <p:cNvSpPr/>
          <p:nvPr/>
        </p:nvSpPr>
        <p:spPr>
          <a:xfrm>
            <a:off x="3323493" y="3705392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124" name="Rectangle 123" descr=" 228"/>
          <p:cNvSpPr/>
          <p:nvPr/>
        </p:nvSpPr>
        <p:spPr>
          <a:xfrm>
            <a:off x="3504039" y="3705392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125" name="Rectangle 124" descr=" 229"/>
          <p:cNvSpPr/>
          <p:nvPr/>
        </p:nvSpPr>
        <p:spPr>
          <a:xfrm>
            <a:off x="3684585" y="3705392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126" name="Rectangle 125" descr=" 230"/>
          <p:cNvSpPr/>
          <p:nvPr/>
        </p:nvSpPr>
        <p:spPr>
          <a:xfrm>
            <a:off x="3865131" y="3705392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127" name="Rectangle 126" descr=" 231"/>
          <p:cNvSpPr/>
          <p:nvPr/>
        </p:nvSpPr>
        <p:spPr>
          <a:xfrm>
            <a:off x="4045677" y="3705392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128" name="Rectangle 127" descr=" 232"/>
          <p:cNvSpPr/>
          <p:nvPr/>
        </p:nvSpPr>
        <p:spPr>
          <a:xfrm>
            <a:off x="4226223" y="3705392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129" name="Rectangle 128" descr=" 233"/>
          <p:cNvSpPr/>
          <p:nvPr/>
        </p:nvSpPr>
        <p:spPr>
          <a:xfrm>
            <a:off x="4406769" y="3705392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130" name="Rectangle 129" descr=" 234"/>
          <p:cNvSpPr/>
          <p:nvPr/>
        </p:nvSpPr>
        <p:spPr>
          <a:xfrm>
            <a:off x="4587315" y="3705392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131" name="Rectangle 130" descr=" 235"/>
          <p:cNvSpPr/>
          <p:nvPr/>
        </p:nvSpPr>
        <p:spPr>
          <a:xfrm>
            <a:off x="4767861" y="3705392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132" name="Rectangle 131" descr=" 236"/>
          <p:cNvSpPr/>
          <p:nvPr/>
        </p:nvSpPr>
        <p:spPr>
          <a:xfrm>
            <a:off x="4948407" y="3705392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133" name="Rectangle 132" descr=" 237"/>
          <p:cNvSpPr/>
          <p:nvPr/>
        </p:nvSpPr>
        <p:spPr>
          <a:xfrm>
            <a:off x="5128953" y="3705392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134" name="Rectangle 133" descr=" 238"/>
          <p:cNvSpPr/>
          <p:nvPr/>
        </p:nvSpPr>
        <p:spPr>
          <a:xfrm>
            <a:off x="5309499" y="3705392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135" name="Rectangle 134" descr=" 239"/>
          <p:cNvSpPr/>
          <p:nvPr/>
        </p:nvSpPr>
        <p:spPr>
          <a:xfrm>
            <a:off x="5490045" y="3705392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136" name="Rectangle 135" descr=" 240"/>
          <p:cNvSpPr/>
          <p:nvPr/>
        </p:nvSpPr>
        <p:spPr>
          <a:xfrm>
            <a:off x="5670591" y="3705392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137" name="Rectangle 136" descr=" 241"/>
          <p:cNvSpPr/>
          <p:nvPr/>
        </p:nvSpPr>
        <p:spPr>
          <a:xfrm>
            <a:off x="5851137" y="3705392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138" name="Rectangle 137" descr=" 242"/>
          <p:cNvSpPr/>
          <p:nvPr/>
        </p:nvSpPr>
        <p:spPr>
          <a:xfrm>
            <a:off x="6031683" y="3705392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139" name="Rectangle 138" descr=" 243"/>
          <p:cNvSpPr/>
          <p:nvPr/>
        </p:nvSpPr>
        <p:spPr>
          <a:xfrm>
            <a:off x="6212232" y="3705392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140" name="Rectangle 139" descr=" 244"/>
          <p:cNvSpPr/>
          <p:nvPr/>
        </p:nvSpPr>
        <p:spPr>
          <a:xfrm>
            <a:off x="607875" y="4084889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141" name="Rectangle 140" descr=" 245"/>
          <p:cNvSpPr/>
          <p:nvPr/>
        </p:nvSpPr>
        <p:spPr>
          <a:xfrm>
            <a:off x="788421" y="4084889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142" name="Rectangle 141" descr=" 246"/>
          <p:cNvSpPr/>
          <p:nvPr/>
        </p:nvSpPr>
        <p:spPr>
          <a:xfrm>
            <a:off x="968967" y="4084889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143" name="Rectangle 142" descr=" 247"/>
          <p:cNvSpPr/>
          <p:nvPr/>
        </p:nvSpPr>
        <p:spPr>
          <a:xfrm>
            <a:off x="1149513" y="4084889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144" name="Rectangle 143" descr=" 248"/>
          <p:cNvSpPr/>
          <p:nvPr/>
        </p:nvSpPr>
        <p:spPr>
          <a:xfrm>
            <a:off x="1330059" y="4084889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145" name="Rectangle 144" descr=" 249"/>
          <p:cNvSpPr/>
          <p:nvPr/>
        </p:nvSpPr>
        <p:spPr>
          <a:xfrm>
            <a:off x="1510605" y="4084889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146" name="Rectangle 145" descr=" 250"/>
          <p:cNvSpPr/>
          <p:nvPr/>
        </p:nvSpPr>
        <p:spPr>
          <a:xfrm>
            <a:off x="1691151" y="4084889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147" name="Rectangle 146" descr=" 251"/>
          <p:cNvSpPr/>
          <p:nvPr/>
        </p:nvSpPr>
        <p:spPr>
          <a:xfrm>
            <a:off x="1871697" y="4084889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148" name="Rectangle 147" descr=" 252"/>
          <p:cNvSpPr/>
          <p:nvPr/>
        </p:nvSpPr>
        <p:spPr>
          <a:xfrm>
            <a:off x="2052243" y="4084889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149" name="Rectangle 148" descr=" 253"/>
          <p:cNvSpPr/>
          <p:nvPr/>
        </p:nvSpPr>
        <p:spPr>
          <a:xfrm>
            <a:off x="2232789" y="4084889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150" name="Rectangle 149" descr=" 254"/>
          <p:cNvSpPr/>
          <p:nvPr/>
        </p:nvSpPr>
        <p:spPr>
          <a:xfrm>
            <a:off x="2413335" y="4084889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151" name="Rectangle 150" descr=" 255"/>
          <p:cNvSpPr/>
          <p:nvPr/>
        </p:nvSpPr>
        <p:spPr>
          <a:xfrm>
            <a:off x="2593881" y="4084889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152" name="Rectangle 151" descr=" 256"/>
          <p:cNvSpPr/>
          <p:nvPr/>
        </p:nvSpPr>
        <p:spPr>
          <a:xfrm>
            <a:off x="2774427" y="4084889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153" name="Rectangle 152" descr=" 257"/>
          <p:cNvSpPr/>
          <p:nvPr/>
        </p:nvSpPr>
        <p:spPr>
          <a:xfrm>
            <a:off x="2954973" y="4084889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154" name="Rectangle 153" descr=" 258"/>
          <p:cNvSpPr/>
          <p:nvPr/>
        </p:nvSpPr>
        <p:spPr>
          <a:xfrm>
            <a:off x="3135519" y="4084889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155" name="Rectangle 154" descr=" 259"/>
          <p:cNvSpPr/>
          <p:nvPr/>
        </p:nvSpPr>
        <p:spPr>
          <a:xfrm>
            <a:off x="3316065" y="4084889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156" name="Rectangle 155" descr=" 260"/>
          <p:cNvSpPr/>
          <p:nvPr/>
        </p:nvSpPr>
        <p:spPr>
          <a:xfrm>
            <a:off x="3496611" y="4084889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157" name="Rectangle 156" descr=" 261"/>
          <p:cNvSpPr/>
          <p:nvPr/>
        </p:nvSpPr>
        <p:spPr>
          <a:xfrm>
            <a:off x="3677157" y="4084889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158" name="Rectangle 157" descr=" 262"/>
          <p:cNvSpPr/>
          <p:nvPr/>
        </p:nvSpPr>
        <p:spPr>
          <a:xfrm>
            <a:off x="3857703" y="4084889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159" name="Rectangle 158" descr=" 263"/>
          <p:cNvSpPr/>
          <p:nvPr/>
        </p:nvSpPr>
        <p:spPr>
          <a:xfrm>
            <a:off x="4038249" y="4084889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160" name="Rectangle 159" descr=" 264"/>
          <p:cNvSpPr/>
          <p:nvPr/>
        </p:nvSpPr>
        <p:spPr>
          <a:xfrm>
            <a:off x="4218795" y="4084889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161" name="Rectangle 160" descr=" 265"/>
          <p:cNvSpPr/>
          <p:nvPr/>
        </p:nvSpPr>
        <p:spPr>
          <a:xfrm>
            <a:off x="4399341" y="4084889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162" name="Rectangle 161" descr=" 266"/>
          <p:cNvSpPr/>
          <p:nvPr/>
        </p:nvSpPr>
        <p:spPr>
          <a:xfrm>
            <a:off x="4579887" y="4084889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163" name="Rectangle 162" descr=" 267"/>
          <p:cNvSpPr/>
          <p:nvPr/>
        </p:nvSpPr>
        <p:spPr>
          <a:xfrm>
            <a:off x="4760433" y="4084889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164" name="Rectangle 163" descr=" 268"/>
          <p:cNvSpPr/>
          <p:nvPr/>
        </p:nvSpPr>
        <p:spPr>
          <a:xfrm>
            <a:off x="4940979" y="4084889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165" name="Rectangle 164" descr=" 269"/>
          <p:cNvSpPr/>
          <p:nvPr/>
        </p:nvSpPr>
        <p:spPr>
          <a:xfrm>
            <a:off x="5121525" y="4084889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166" name="Rectangle 165" descr=" 270"/>
          <p:cNvSpPr/>
          <p:nvPr/>
        </p:nvSpPr>
        <p:spPr>
          <a:xfrm>
            <a:off x="5302071" y="4084889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167" name="Rectangle 166" descr=" 271"/>
          <p:cNvSpPr/>
          <p:nvPr/>
        </p:nvSpPr>
        <p:spPr>
          <a:xfrm>
            <a:off x="5482617" y="4084889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168" name="Rectangle 167" descr=" 272"/>
          <p:cNvSpPr/>
          <p:nvPr/>
        </p:nvSpPr>
        <p:spPr>
          <a:xfrm>
            <a:off x="5663163" y="4084889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169" name="Rectangle 168" descr=" 273"/>
          <p:cNvSpPr/>
          <p:nvPr/>
        </p:nvSpPr>
        <p:spPr>
          <a:xfrm>
            <a:off x="5843709" y="4084889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170" name="Rectangle 169" descr=" 274"/>
          <p:cNvSpPr/>
          <p:nvPr/>
        </p:nvSpPr>
        <p:spPr>
          <a:xfrm>
            <a:off x="6024255" y="4084889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  <p:sp>
        <p:nvSpPr>
          <p:cNvPr id="171" name="Rectangle 170" descr=" 275"/>
          <p:cNvSpPr/>
          <p:nvPr/>
        </p:nvSpPr>
        <p:spPr>
          <a:xfrm>
            <a:off x="6204804" y="4084889"/>
            <a:ext cx="139889" cy="272955"/>
          </a:xfrm>
          <a:prstGeom prst="rect">
            <a:avLst/>
          </a:prstGeom>
          <a:solidFill>
            <a:srgbClr val="0B5A97"/>
          </a:solidFill>
          <a:ln>
            <a:solidFill>
              <a:srgbClr val="11283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2B2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346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 descr="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7857489"/>
              </p:ext>
            </p:extLst>
          </p:nvPr>
        </p:nvGraphicFramePr>
        <p:xfrm>
          <a:off x="-45244" y="166255"/>
          <a:ext cx="9234488" cy="48451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Straight Connector 2" descr=" 7"/>
          <p:cNvCxnSpPr/>
          <p:nvPr/>
        </p:nvCxnSpPr>
        <p:spPr>
          <a:xfrm>
            <a:off x="4465225" y="1024759"/>
            <a:ext cx="0" cy="349994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 descr=" 10"/>
          <p:cNvCxnSpPr/>
          <p:nvPr/>
        </p:nvCxnSpPr>
        <p:spPr>
          <a:xfrm>
            <a:off x="910101" y="2081985"/>
            <a:ext cx="711024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 descr=" 11"/>
          <p:cNvSpPr txBox="1"/>
          <p:nvPr/>
        </p:nvSpPr>
        <p:spPr>
          <a:xfrm>
            <a:off x="7707086" y="1571697"/>
            <a:ext cx="128112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3-20% </a:t>
            </a:r>
          </a:p>
        </p:txBody>
      </p:sp>
    </p:spTree>
    <p:extLst>
      <p:ext uri="{BB962C8B-B14F-4D97-AF65-F5344CB8AC3E}">
        <p14:creationId xmlns:p14="http://schemas.microsoft.com/office/powerpoint/2010/main" val="527879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 descr=" 50"/>
          <p:cNvSpPr/>
          <p:nvPr/>
        </p:nvSpPr>
        <p:spPr bwMode="auto">
          <a:xfrm>
            <a:off x="3440132" y="933166"/>
            <a:ext cx="1556250" cy="3050275"/>
          </a:xfrm>
          <a:prstGeom prst="roundRect">
            <a:avLst/>
          </a:prstGeom>
          <a:solidFill>
            <a:schemeClr val="accent6">
              <a:alpha val="32000"/>
            </a:schemeClr>
          </a:solidFill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endParaRPr lang="en-US" sz="17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49" name="Rounded Rectangle 48" descr=" 49"/>
          <p:cNvSpPr/>
          <p:nvPr/>
        </p:nvSpPr>
        <p:spPr bwMode="auto">
          <a:xfrm>
            <a:off x="1085280" y="931460"/>
            <a:ext cx="1546012" cy="3050275"/>
          </a:xfrm>
          <a:prstGeom prst="roundRect">
            <a:avLst/>
          </a:prstGeom>
          <a:solidFill>
            <a:schemeClr val="accent6">
              <a:alpha val="32000"/>
            </a:schemeClr>
          </a:solidFill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endParaRPr lang="en-US" sz="17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336789" y="190451"/>
            <a:ext cx="8205304" cy="65796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Availability – Read and Write – Multi-AZ</a:t>
            </a:r>
            <a:endParaRPr lang="en-US" sz="3200" dirty="0"/>
          </a:p>
        </p:txBody>
      </p:sp>
      <p:cxnSp>
        <p:nvCxnSpPr>
          <p:cNvPr id="27" name="Straight Arrow Connector 26" descr=" 27"/>
          <p:cNvCxnSpPr>
            <a:stCxn id="25" idx="2"/>
            <a:endCxn id="45" idx="1"/>
          </p:cNvCxnSpPr>
          <p:nvPr/>
        </p:nvCxnSpPr>
        <p:spPr>
          <a:xfrm>
            <a:off x="1858286" y="1856559"/>
            <a:ext cx="0" cy="743766"/>
          </a:xfrm>
          <a:prstGeom prst="straightConnector1">
            <a:avLst/>
          </a:prstGeom>
          <a:ln w="41275" cap="sq">
            <a:solidFill>
              <a:schemeClr val="accent3">
                <a:lumMod val="75000"/>
              </a:schemeClr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Primary" descr=" 45"/>
          <p:cNvSpPr/>
          <p:nvPr/>
        </p:nvSpPr>
        <p:spPr bwMode="auto">
          <a:xfrm>
            <a:off x="1356664" y="2600325"/>
            <a:ext cx="1003244" cy="891540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dirty="0" smtClean="0">
                <a:solidFill>
                  <a:schemeClr val="tx1">
                    <a:alpha val="99000"/>
                  </a:schemeClr>
                </a:solidFill>
              </a:rPr>
              <a:t>Primary</a:t>
            </a:r>
          </a:p>
        </p:txBody>
      </p:sp>
      <p:sp>
        <p:nvSpPr>
          <p:cNvPr id="43" name="TextBox 42" descr=" 43"/>
          <p:cNvSpPr txBox="1"/>
          <p:nvPr/>
        </p:nvSpPr>
        <p:spPr>
          <a:xfrm>
            <a:off x="1358093" y="3669847"/>
            <a:ext cx="1000386" cy="2204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en-US" dirty="0" smtClean="0"/>
              <a:t>AZ1</a:t>
            </a:r>
          </a:p>
        </p:txBody>
      </p:sp>
      <p:sp>
        <p:nvSpPr>
          <p:cNvPr id="47" name="TextBox 46" descr=" 47"/>
          <p:cNvSpPr txBox="1"/>
          <p:nvPr/>
        </p:nvSpPr>
        <p:spPr>
          <a:xfrm>
            <a:off x="3718064" y="3690319"/>
            <a:ext cx="1000386" cy="2204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en-US" dirty="0" smtClean="0"/>
              <a:t>AZ2</a:t>
            </a:r>
          </a:p>
        </p:txBody>
      </p:sp>
      <p:sp>
        <p:nvSpPr>
          <p:cNvPr id="25" name="Flowchart: App Box" descr=" 25"/>
          <p:cNvSpPr/>
          <p:nvPr/>
        </p:nvSpPr>
        <p:spPr bwMode="auto">
          <a:xfrm>
            <a:off x="1228043" y="1230766"/>
            <a:ext cx="1260486" cy="625793"/>
          </a:xfrm>
          <a:prstGeom prst="flowChartAlternateProcess">
            <a:avLst/>
          </a:prstGeom>
          <a:solidFill>
            <a:schemeClr val="accent3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700" dirty="0">
                <a:solidFill>
                  <a:schemeClr val="bg1">
                    <a:alpha val="99000"/>
                  </a:schemeClr>
                </a:solidFill>
              </a:rPr>
              <a:t>Application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5689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 descr=" 50"/>
          <p:cNvSpPr/>
          <p:nvPr/>
        </p:nvSpPr>
        <p:spPr bwMode="auto">
          <a:xfrm>
            <a:off x="3440132" y="933166"/>
            <a:ext cx="1556250" cy="3050275"/>
          </a:xfrm>
          <a:prstGeom prst="roundRect">
            <a:avLst/>
          </a:prstGeom>
          <a:solidFill>
            <a:schemeClr val="accent6">
              <a:alpha val="32000"/>
            </a:schemeClr>
          </a:solidFill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endParaRPr lang="en-US" sz="17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49" name="Rounded Rectangle 48" descr=" 49"/>
          <p:cNvSpPr/>
          <p:nvPr/>
        </p:nvSpPr>
        <p:spPr bwMode="auto">
          <a:xfrm>
            <a:off x="1085280" y="931460"/>
            <a:ext cx="1546012" cy="3050275"/>
          </a:xfrm>
          <a:prstGeom prst="roundRect">
            <a:avLst/>
          </a:prstGeom>
          <a:solidFill>
            <a:schemeClr val="accent6">
              <a:alpha val="32000"/>
            </a:schemeClr>
          </a:solidFill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endParaRPr lang="en-US" sz="17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336789" y="190451"/>
            <a:ext cx="8205304" cy="65796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Availability – Read and Write – Multi-AZ</a:t>
            </a:r>
            <a:endParaRPr lang="en-US" sz="3200" dirty="0"/>
          </a:p>
        </p:txBody>
      </p:sp>
      <p:sp>
        <p:nvSpPr>
          <p:cNvPr id="10" name="Flowchart: Secondary" descr=" 23"/>
          <p:cNvSpPr/>
          <p:nvPr/>
        </p:nvSpPr>
        <p:spPr bwMode="auto">
          <a:xfrm>
            <a:off x="3700597" y="2597468"/>
            <a:ext cx="1003244" cy="891540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400" dirty="0" smtClean="0">
                <a:solidFill>
                  <a:schemeClr val="tx1">
                    <a:alpha val="99000"/>
                  </a:schemeClr>
                </a:solidFill>
              </a:rPr>
              <a:t>Secondary</a:t>
            </a:r>
          </a:p>
        </p:txBody>
      </p:sp>
      <p:sp>
        <p:nvSpPr>
          <p:cNvPr id="11" name="Replication Start" descr=" 24"/>
          <p:cNvSpPr/>
          <p:nvPr/>
        </p:nvSpPr>
        <p:spPr bwMode="auto">
          <a:xfrm>
            <a:off x="2356839" y="2897505"/>
            <a:ext cx="1343758" cy="37795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endParaRPr lang="en-US" sz="1700" dirty="0">
              <a:solidFill>
                <a:schemeClr val="tx1">
                  <a:alpha val="99000"/>
                </a:schemeClr>
              </a:solidFill>
            </a:endParaRPr>
          </a:p>
        </p:txBody>
      </p:sp>
      <p:cxnSp>
        <p:nvCxnSpPr>
          <p:cNvPr id="27" name="Straight Arrow Connector 26" descr=" 27"/>
          <p:cNvCxnSpPr>
            <a:stCxn id="25" idx="2"/>
            <a:endCxn id="45" idx="1"/>
          </p:cNvCxnSpPr>
          <p:nvPr/>
        </p:nvCxnSpPr>
        <p:spPr>
          <a:xfrm>
            <a:off x="1858286" y="1856559"/>
            <a:ext cx="0" cy="743766"/>
          </a:xfrm>
          <a:prstGeom prst="straightConnector1">
            <a:avLst/>
          </a:prstGeom>
          <a:ln w="41275" cap="sq">
            <a:solidFill>
              <a:schemeClr val="accent3">
                <a:lumMod val="75000"/>
              </a:schemeClr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Primary" descr=" 45"/>
          <p:cNvSpPr/>
          <p:nvPr/>
        </p:nvSpPr>
        <p:spPr bwMode="auto">
          <a:xfrm>
            <a:off x="1356664" y="2600325"/>
            <a:ext cx="1003244" cy="891540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dirty="0" smtClean="0">
                <a:solidFill>
                  <a:schemeClr val="tx1">
                    <a:alpha val="99000"/>
                  </a:schemeClr>
                </a:solidFill>
              </a:rPr>
              <a:t>Primary</a:t>
            </a:r>
          </a:p>
        </p:txBody>
      </p:sp>
      <p:sp>
        <p:nvSpPr>
          <p:cNvPr id="43" name="TextBox 42" descr=" 43"/>
          <p:cNvSpPr txBox="1"/>
          <p:nvPr/>
        </p:nvSpPr>
        <p:spPr>
          <a:xfrm>
            <a:off x="1358093" y="3669847"/>
            <a:ext cx="1000386" cy="2204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en-US" dirty="0" smtClean="0"/>
              <a:t>AZ1</a:t>
            </a:r>
          </a:p>
        </p:txBody>
      </p:sp>
      <p:sp>
        <p:nvSpPr>
          <p:cNvPr id="47" name="TextBox 46" descr=" 47"/>
          <p:cNvSpPr txBox="1"/>
          <p:nvPr/>
        </p:nvSpPr>
        <p:spPr>
          <a:xfrm>
            <a:off x="3718064" y="3690319"/>
            <a:ext cx="1000386" cy="2204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en-US" dirty="0" smtClean="0"/>
              <a:t>AZ2</a:t>
            </a:r>
          </a:p>
        </p:txBody>
      </p:sp>
      <p:sp>
        <p:nvSpPr>
          <p:cNvPr id="25" name="Flowchart: App Box" descr=" 25"/>
          <p:cNvSpPr/>
          <p:nvPr/>
        </p:nvSpPr>
        <p:spPr bwMode="auto">
          <a:xfrm>
            <a:off x="1228043" y="1230766"/>
            <a:ext cx="1260486" cy="625793"/>
          </a:xfrm>
          <a:prstGeom prst="flowChartAlternateProcess">
            <a:avLst/>
          </a:prstGeom>
          <a:solidFill>
            <a:schemeClr val="accent3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700" dirty="0">
                <a:solidFill>
                  <a:schemeClr val="bg1">
                    <a:alpha val="99000"/>
                  </a:schemeClr>
                </a:solidFill>
              </a:rPr>
              <a:t>Application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4817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 descr=" 50"/>
          <p:cNvSpPr/>
          <p:nvPr/>
        </p:nvSpPr>
        <p:spPr bwMode="auto">
          <a:xfrm>
            <a:off x="3440132" y="933166"/>
            <a:ext cx="1556250" cy="3050275"/>
          </a:xfrm>
          <a:prstGeom prst="roundRect">
            <a:avLst/>
          </a:prstGeom>
          <a:solidFill>
            <a:schemeClr val="accent6">
              <a:alpha val="32000"/>
            </a:schemeClr>
          </a:solidFill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endParaRPr lang="en-US" sz="17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49" name="Rounded Rectangle 48" descr=" 49"/>
          <p:cNvSpPr/>
          <p:nvPr/>
        </p:nvSpPr>
        <p:spPr bwMode="auto">
          <a:xfrm>
            <a:off x="1085280" y="931460"/>
            <a:ext cx="1546012" cy="3050275"/>
          </a:xfrm>
          <a:prstGeom prst="roundRect">
            <a:avLst/>
          </a:prstGeom>
          <a:solidFill>
            <a:schemeClr val="accent6">
              <a:alpha val="32000"/>
            </a:schemeClr>
          </a:solidFill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endParaRPr lang="en-US" sz="17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336789" y="190451"/>
            <a:ext cx="8205304" cy="65796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Availability – Read and Write – Multi-AZ</a:t>
            </a:r>
            <a:endParaRPr lang="en-US" sz="3200" dirty="0"/>
          </a:p>
        </p:txBody>
      </p:sp>
      <p:sp>
        <p:nvSpPr>
          <p:cNvPr id="10" name="Flowchart: Secondary" descr=" 23"/>
          <p:cNvSpPr/>
          <p:nvPr/>
        </p:nvSpPr>
        <p:spPr bwMode="auto">
          <a:xfrm>
            <a:off x="3700597" y="2597468"/>
            <a:ext cx="1003244" cy="891540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400" dirty="0" smtClean="0">
                <a:solidFill>
                  <a:schemeClr val="tx1">
                    <a:alpha val="99000"/>
                  </a:schemeClr>
                </a:solidFill>
              </a:rPr>
              <a:t>Secondary</a:t>
            </a:r>
          </a:p>
        </p:txBody>
      </p:sp>
      <p:sp>
        <p:nvSpPr>
          <p:cNvPr id="11" name="Replication Start" descr=" 24"/>
          <p:cNvSpPr/>
          <p:nvPr/>
        </p:nvSpPr>
        <p:spPr bwMode="auto">
          <a:xfrm>
            <a:off x="2356839" y="2897505"/>
            <a:ext cx="1343758" cy="37795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endParaRPr lang="en-US" sz="1700" dirty="0">
              <a:solidFill>
                <a:schemeClr val="tx1">
                  <a:alpha val="99000"/>
                </a:schemeClr>
              </a:solidFill>
            </a:endParaRPr>
          </a:p>
        </p:txBody>
      </p:sp>
      <p:cxnSp>
        <p:nvCxnSpPr>
          <p:cNvPr id="27" name="Straight Arrow Connector 26" descr=" 27"/>
          <p:cNvCxnSpPr>
            <a:stCxn id="25" idx="2"/>
            <a:endCxn id="45" idx="1"/>
          </p:cNvCxnSpPr>
          <p:nvPr/>
        </p:nvCxnSpPr>
        <p:spPr>
          <a:xfrm>
            <a:off x="1858286" y="1856559"/>
            <a:ext cx="0" cy="743766"/>
          </a:xfrm>
          <a:prstGeom prst="straightConnector1">
            <a:avLst/>
          </a:prstGeom>
          <a:ln w="41275" cap="sq">
            <a:solidFill>
              <a:schemeClr val="accent3">
                <a:lumMod val="75000"/>
              </a:schemeClr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Primary" descr=" 45"/>
          <p:cNvSpPr/>
          <p:nvPr/>
        </p:nvSpPr>
        <p:spPr bwMode="auto">
          <a:xfrm>
            <a:off x="1356664" y="2600325"/>
            <a:ext cx="1003244" cy="891540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dirty="0" smtClean="0">
                <a:solidFill>
                  <a:schemeClr val="tx1">
                    <a:alpha val="99000"/>
                  </a:schemeClr>
                </a:solidFill>
              </a:rPr>
              <a:t>Primary</a:t>
            </a:r>
          </a:p>
        </p:txBody>
      </p:sp>
      <p:cxnSp>
        <p:nvCxnSpPr>
          <p:cNvPr id="13" name="Straight Arrow Connector 12" descr=" 32"/>
          <p:cNvCxnSpPr/>
          <p:nvPr/>
        </p:nvCxnSpPr>
        <p:spPr>
          <a:xfrm flipH="1">
            <a:off x="1858286" y="1856559"/>
            <a:ext cx="2359971" cy="743766"/>
          </a:xfrm>
          <a:prstGeom prst="straightConnector1">
            <a:avLst/>
          </a:prstGeom>
          <a:ln w="41275" cap="sq">
            <a:solidFill>
              <a:schemeClr val="accent3">
                <a:lumMod val="75000"/>
              </a:schemeClr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 descr=" 43"/>
          <p:cNvSpPr txBox="1"/>
          <p:nvPr/>
        </p:nvSpPr>
        <p:spPr>
          <a:xfrm>
            <a:off x="1358093" y="3669847"/>
            <a:ext cx="1000386" cy="2204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en-US" dirty="0" smtClean="0"/>
              <a:t>AZ1</a:t>
            </a:r>
          </a:p>
        </p:txBody>
      </p:sp>
      <p:sp>
        <p:nvSpPr>
          <p:cNvPr id="47" name="TextBox 46" descr=" 47"/>
          <p:cNvSpPr txBox="1"/>
          <p:nvPr/>
        </p:nvSpPr>
        <p:spPr>
          <a:xfrm>
            <a:off x="3718064" y="3690319"/>
            <a:ext cx="1000386" cy="2204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en-US" dirty="0" smtClean="0"/>
              <a:t>AZ2</a:t>
            </a:r>
          </a:p>
        </p:txBody>
      </p:sp>
      <p:sp>
        <p:nvSpPr>
          <p:cNvPr id="25" name="Flowchart: App Box" descr=" 25"/>
          <p:cNvSpPr/>
          <p:nvPr/>
        </p:nvSpPr>
        <p:spPr bwMode="auto">
          <a:xfrm>
            <a:off x="1228043" y="1230766"/>
            <a:ext cx="1260486" cy="625793"/>
          </a:xfrm>
          <a:prstGeom prst="flowChartAlternateProcess">
            <a:avLst/>
          </a:prstGeom>
          <a:solidFill>
            <a:schemeClr val="accent3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700" dirty="0">
                <a:solidFill>
                  <a:schemeClr val="bg1">
                    <a:alpha val="99000"/>
                  </a:schemeClr>
                </a:solidFill>
              </a:rPr>
              <a:t>Application</a:t>
            </a:r>
          </a:p>
        </p:txBody>
      </p:sp>
      <p:sp>
        <p:nvSpPr>
          <p:cNvPr id="12" name="Flowchart: App Box2" descr=" 20"/>
          <p:cNvSpPr/>
          <p:nvPr/>
        </p:nvSpPr>
        <p:spPr bwMode="auto">
          <a:xfrm>
            <a:off x="3588014" y="1230766"/>
            <a:ext cx="1260486" cy="625793"/>
          </a:xfrm>
          <a:prstGeom prst="flowChartAlternateProcess">
            <a:avLst/>
          </a:prstGeom>
          <a:solidFill>
            <a:schemeClr val="accent3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700" dirty="0">
                <a:solidFill>
                  <a:schemeClr val="bg1">
                    <a:alpha val="99000"/>
                  </a:schemeClr>
                </a:solidFill>
              </a:rPr>
              <a:t>Application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6152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 descr=" 50"/>
          <p:cNvSpPr/>
          <p:nvPr/>
        </p:nvSpPr>
        <p:spPr bwMode="auto">
          <a:xfrm>
            <a:off x="3440132" y="933166"/>
            <a:ext cx="1556250" cy="3050275"/>
          </a:xfrm>
          <a:prstGeom prst="roundRect">
            <a:avLst/>
          </a:prstGeom>
          <a:solidFill>
            <a:schemeClr val="accent6">
              <a:alpha val="32000"/>
            </a:schemeClr>
          </a:solidFill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endParaRPr lang="en-US" sz="17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49" name="Rounded Rectangle 48" descr=" 49"/>
          <p:cNvSpPr/>
          <p:nvPr/>
        </p:nvSpPr>
        <p:spPr bwMode="auto">
          <a:xfrm>
            <a:off x="1085280" y="931460"/>
            <a:ext cx="1546012" cy="3050275"/>
          </a:xfrm>
          <a:prstGeom prst="roundRect">
            <a:avLst/>
          </a:prstGeom>
          <a:solidFill>
            <a:schemeClr val="accent6">
              <a:alpha val="32000"/>
            </a:schemeClr>
          </a:solidFill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endParaRPr lang="en-US" sz="17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336789" y="190451"/>
            <a:ext cx="8205304" cy="65796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Availability – Read and Write – Multi-AZ</a:t>
            </a:r>
            <a:endParaRPr lang="en-US" sz="3200" dirty="0"/>
          </a:p>
        </p:txBody>
      </p:sp>
      <p:sp>
        <p:nvSpPr>
          <p:cNvPr id="10" name="Flowchart: Secondary" descr=" 23"/>
          <p:cNvSpPr/>
          <p:nvPr/>
        </p:nvSpPr>
        <p:spPr bwMode="auto">
          <a:xfrm>
            <a:off x="3700597" y="2597468"/>
            <a:ext cx="1003244" cy="891540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400" dirty="0" smtClean="0">
                <a:solidFill>
                  <a:schemeClr val="tx1">
                    <a:alpha val="99000"/>
                  </a:schemeClr>
                </a:solidFill>
              </a:rPr>
              <a:t>Secondary</a:t>
            </a:r>
          </a:p>
        </p:txBody>
      </p:sp>
      <p:sp>
        <p:nvSpPr>
          <p:cNvPr id="11" name="Replication Start" descr=" 24"/>
          <p:cNvSpPr/>
          <p:nvPr/>
        </p:nvSpPr>
        <p:spPr bwMode="auto">
          <a:xfrm>
            <a:off x="2356839" y="2897505"/>
            <a:ext cx="1343758" cy="37795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endParaRPr lang="en-US" sz="1700" dirty="0">
              <a:solidFill>
                <a:schemeClr val="tx1">
                  <a:alpha val="99000"/>
                </a:schemeClr>
              </a:solidFill>
            </a:endParaRPr>
          </a:p>
        </p:txBody>
      </p:sp>
      <p:cxnSp>
        <p:nvCxnSpPr>
          <p:cNvPr id="27" name="Straight Arrow Connector 26" descr=" 27"/>
          <p:cNvCxnSpPr>
            <a:stCxn id="25" idx="2"/>
            <a:endCxn id="45" idx="1"/>
          </p:cNvCxnSpPr>
          <p:nvPr/>
        </p:nvCxnSpPr>
        <p:spPr>
          <a:xfrm>
            <a:off x="1858286" y="1856559"/>
            <a:ext cx="0" cy="743766"/>
          </a:xfrm>
          <a:prstGeom prst="straightConnector1">
            <a:avLst/>
          </a:prstGeom>
          <a:ln w="41275" cap="sq">
            <a:solidFill>
              <a:schemeClr val="accent3">
                <a:lumMod val="75000"/>
              </a:schemeClr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ync Replication Text" descr=" 44"/>
          <p:cNvSpPr txBox="1"/>
          <p:nvPr/>
        </p:nvSpPr>
        <p:spPr>
          <a:xfrm>
            <a:off x="2112711" y="3820739"/>
            <a:ext cx="1901141" cy="805815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algn="ctr"/>
            <a:r>
              <a:rPr lang="en-US" sz="1500" dirty="0"/>
              <a:t>Physical</a:t>
            </a:r>
          </a:p>
          <a:p>
            <a:pPr algn="ctr"/>
            <a:r>
              <a:rPr lang="en-US" sz="1500" dirty="0"/>
              <a:t> Synchronous</a:t>
            </a:r>
          </a:p>
          <a:p>
            <a:pPr algn="ctr"/>
            <a:r>
              <a:rPr lang="en-US" sz="1500" dirty="0"/>
              <a:t>Replication</a:t>
            </a:r>
          </a:p>
        </p:txBody>
      </p:sp>
      <p:sp>
        <p:nvSpPr>
          <p:cNvPr id="45" name="Flowchart: Primary" descr=" 45"/>
          <p:cNvSpPr/>
          <p:nvPr/>
        </p:nvSpPr>
        <p:spPr bwMode="auto">
          <a:xfrm>
            <a:off x="1356664" y="2600325"/>
            <a:ext cx="1003244" cy="891540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dirty="0" smtClean="0">
                <a:solidFill>
                  <a:schemeClr val="tx1">
                    <a:alpha val="99000"/>
                  </a:schemeClr>
                </a:solidFill>
              </a:rPr>
              <a:t>Primary</a:t>
            </a:r>
          </a:p>
        </p:txBody>
      </p:sp>
      <p:cxnSp>
        <p:nvCxnSpPr>
          <p:cNvPr id="13" name="Straight Arrow Connector 12" descr=" 32"/>
          <p:cNvCxnSpPr/>
          <p:nvPr/>
        </p:nvCxnSpPr>
        <p:spPr>
          <a:xfrm flipH="1">
            <a:off x="1858286" y="1856559"/>
            <a:ext cx="2359971" cy="743766"/>
          </a:xfrm>
          <a:prstGeom prst="straightConnector1">
            <a:avLst/>
          </a:prstGeom>
          <a:ln w="41275" cap="sq">
            <a:solidFill>
              <a:schemeClr val="accent3">
                <a:lumMod val="75000"/>
              </a:schemeClr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 descr=" 43"/>
          <p:cNvSpPr txBox="1"/>
          <p:nvPr/>
        </p:nvSpPr>
        <p:spPr>
          <a:xfrm>
            <a:off x="1358093" y="3669847"/>
            <a:ext cx="1000386" cy="2204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en-US" dirty="0" smtClean="0"/>
              <a:t>AZ1</a:t>
            </a:r>
          </a:p>
        </p:txBody>
      </p:sp>
      <p:sp>
        <p:nvSpPr>
          <p:cNvPr id="47" name="TextBox 46" descr=" 47"/>
          <p:cNvSpPr txBox="1"/>
          <p:nvPr/>
        </p:nvSpPr>
        <p:spPr>
          <a:xfrm>
            <a:off x="3718064" y="3690319"/>
            <a:ext cx="1000386" cy="2204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en-US" dirty="0" smtClean="0"/>
              <a:t>AZ2</a:t>
            </a:r>
          </a:p>
        </p:txBody>
      </p:sp>
      <p:sp>
        <p:nvSpPr>
          <p:cNvPr id="25" name="Flowchart: App Box" descr=" 25"/>
          <p:cNvSpPr/>
          <p:nvPr/>
        </p:nvSpPr>
        <p:spPr bwMode="auto">
          <a:xfrm>
            <a:off x="1228043" y="1230766"/>
            <a:ext cx="1260486" cy="625793"/>
          </a:xfrm>
          <a:prstGeom prst="flowChartAlternateProcess">
            <a:avLst/>
          </a:prstGeom>
          <a:solidFill>
            <a:schemeClr val="accent3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700" dirty="0">
                <a:solidFill>
                  <a:schemeClr val="bg1">
                    <a:alpha val="99000"/>
                  </a:schemeClr>
                </a:solidFill>
              </a:rPr>
              <a:t>Application</a:t>
            </a:r>
          </a:p>
        </p:txBody>
      </p:sp>
      <p:sp>
        <p:nvSpPr>
          <p:cNvPr id="12" name="Flowchart: App Box2" descr=" 20"/>
          <p:cNvSpPr/>
          <p:nvPr/>
        </p:nvSpPr>
        <p:spPr bwMode="auto">
          <a:xfrm>
            <a:off x="3588014" y="1230766"/>
            <a:ext cx="1260486" cy="625793"/>
          </a:xfrm>
          <a:prstGeom prst="flowChartAlternateProcess">
            <a:avLst/>
          </a:prstGeom>
          <a:solidFill>
            <a:schemeClr val="accent3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700" dirty="0">
                <a:solidFill>
                  <a:schemeClr val="bg1">
                    <a:alpha val="99000"/>
                  </a:schemeClr>
                </a:solidFill>
              </a:rPr>
              <a:t>Application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4348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 descr=" 50"/>
          <p:cNvSpPr/>
          <p:nvPr/>
        </p:nvSpPr>
        <p:spPr bwMode="auto">
          <a:xfrm>
            <a:off x="3440132" y="933166"/>
            <a:ext cx="1556250" cy="3050275"/>
          </a:xfrm>
          <a:prstGeom prst="roundRect">
            <a:avLst/>
          </a:prstGeom>
          <a:solidFill>
            <a:schemeClr val="accent6">
              <a:alpha val="32000"/>
            </a:schemeClr>
          </a:solidFill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endParaRPr lang="en-US" sz="17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49" name="Rounded Rectangle 48" descr=" 49"/>
          <p:cNvSpPr/>
          <p:nvPr/>
        </p:nvSpPr>
        <p:spPr bwMode="auto">
          <a:xfrm>
            <a:off x="1085280" y="931460"/>
            <a:ext cx="1546012" cy="3050275"/>
          </a:xfrm>
          <a:prstGeom prst="roundRect">
            <a:avLst/>
          </a:prstGeom>
          <a:solidFill>
            <a:schemeClr val="accent6">
              <a:alpha val="32000"/>
            </a:schemeClr>
          </a:solidFill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endParaRPr lang="en-US" sz="17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336789" y="190451"/>
            <a:ext cx="8205304" cy="65796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Availability – Read and Write – Multi-AZ</a:t>
            </a:r>
            <a:endParaRPr lang="en-US" sz="3200" dirty="0"/>
          </a:p>
        </p:txBody>
      </p:sp>
      <p:sp>
        <p:nvSpPr>
          <p:cNvPr id="10" name="Flowchart: Secondary" descr=" 23"/>
          <p:cNvSpPr/>
          <p:nvPr/>
        </p:nvSpPr>
        <p:spPr bwMode="auto">
          <a:xfrm>
            <a:off x="3700597" y="2597468"/>
            <a:ext cx="1003244" cy="891540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400" dirty="0" smtClean="0">
                <a:solidFill>
                  <a:schemeClr val="tx1">
                    <a:alpha val="99000"/>
                  </a:schemeClr>
                </a:solidFill>
              </a:rPr>
              <a:t>Secondary</a:t>
            </a:r>
          </a:p>
        </p:txBody>
      </p:sp>
      <p:sp>
        <p:nvSpPr>
          <p:cNvPr id="11" name="Replication Start" descr=" 24"/>
          <p:cNvSpPr/>
          <p:nvPr/>
        </p:nvSpPr>
        <p:spPr bwMode="auto">
          <a:xfrm>
            <a:off x="2356839" y="2897505"/>
            <a:ext cx="1343758" cy="37795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endParaRPr lang="en-US" sz="1700" dirty="0">
              <a:solidFill>
                <a:schemeClr val="tx1">
                  <a:alpha val="99000"/>
                </a:schemeClr>
              </a:solidFill>
            </a:endParaRPr>
          </a:p>
        </p:txBody>
      </p:sp>
      <p:cxnSp>
        <p:nvCxnSpPr>
          <p:cNvPr id="27" name="Straight Arrow Connector 26" descr=" 27"/>
          <p:cNvCxnSpPr>
            <a:stCxn id="25" idx="2"/>
            <a:endCxn id="45" idx="1"/>
          </p:cNvCxnSpPr>
          <p:nvPr/>
        </p:nvCxnSpPr>
        <p:spPr>
          <a:xfrm>
            <a:off x="1858286" y="1856559"/>
            <a:ext cx="0" cy="743766"/>
          </a:xfrm>
          <a:prstGeom prst="straightConnector1">
            <a:avLst/>
          </a:prstGeom>
          <a:ln w="41275" cap="sq">
            <a:solidFill>
              <a:schemeClr val="accent3">
                <a:lumMod val="75000"/>
              </a:schemeClr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ync Replication Text" descr=" 44"/>
          <p:cNvSpPr txBox="1"/>
          <p:nvPr/>
        </p:nvSpPr>
        <p:spPr>
          <a:xfrm>
            <a:off x="2112711" y="3820739"/>
            <a:ext cx="1901141" cy="805815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algn="ctr"/>
            <a:r>
              <a:rPr lang="en-US" sz="1500" dirty="0"/>
              <a:t>Physical</a:t>
            </a:r>
          </a:p>
          <a:p>
            <a:pPr algn="ctr"/>
            <a:r>
              <a:rPr lang="en-US" sz="1500" dirty="0"/>
              <a:t> Synchronous</a:t>
            </a:r>
          </a:p>
          <a:p>
            <a:pPr algn="ctr"/>
            <a:r>
              <a:rPr lang="en-US" sz="1500" dirty="0"/>
              <a:t>Replication</a:t>
            </a:r>
          </a:p>
        </p:txBody>
      </p:sp>
      <p:sp>
        <p:nvSpPr>
          <p:cNvPr id="45" name="Flowchart: Primary" descr=" 45"/>
          <p:cNvSpPr/>
          <p:nvPr/>
        </p:nvSpPr>
        <p:spPr bwMode="auto">
          <a:xfrm>
            <a:off x="1356664" y="2600325"/>
            <a:ext cx="1003244" cy="891540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dirty="0" smtClean="0">
                <a:solidFill>
                  <a:schemeClr val="tx1">
                    <a:alpha val="99000"/>
                  </a:schemeClr>
                </a:solidFill>
              </a:rPr>
              <a:t>Primary</a:t>
            </a:r>
          </a:p>
        </p:txBody>
      </p:sp>
      <p:cxnSp>
        <p:nvCxnSpPr>
          <p:cNvPr id="13" name="Straight Arrow Connector 12" descr=" 32"/>
          <p:cNvCxnSpPr/>
          <p:nvPr/>
        </p:nvCxnSpPr>
        <p:spPr>
          <a:xfrm flipH="1">
            <a:off x="1858286" y="1856559"/>
            <a:ext cx="2359971" cy="743766"/>
          </a:xfrm>
          <a:prstGeom prst="straightConnector1">
            <a:avLst/>
          </a:prstGeom>
          <a:ln w="41275" cap="sq">
            <a:solidFill>
              <a:schemeClr val="accent3">
                <a:lumMod val="75000"/>
              </a:schemeClr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 descr=" 43"/>
          <p:cNvSpPr txBox="1"/>
          <p:nvPr/>
        </p:nvSpPr>
        <p:spPr>
          <a:xfrm>
            <a:off x="1358093" y="3669847"/>
            <a:ext cx="1000386" cy="2204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en-US" dirty="0" smtClean="0"/>
              <a:t>AZ1</a:t>
            </a:r>
          </a:p>
        </p:txBody>
      </p:sp>
      <p:sp>
        <p:nvSpPr>
          <p:cNvPr id="47" name="TextBox 46" descr=" 47"/>
          <p:cNvSpPr txBox="1"/>
          <p:nvPr/>
        </p:nvSpPr>
        <p:spPr>
          <a:xfrm>
            <a:off x="3718064" y="3690319"/>
            <a:ext cx="1000386" cy="2204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en-US" dirty="0" smtClean="0"/>
              <a:t>AZ2</a:t>
            </a:r>
          </a:p>
        </p:txBody>
      </p:sp>
      <p:sp>
        <p:nvSpPr>
          <p:cNvPr id="15" name="&quot;No&quot; Symbol 14" descr=" 55"/>
          <p:cNvSpPr/>
          <p:nvPr/>
        </p:nvSpPr>
        <p:spPr bwMode="auto">
          <a:xfrm>
            <a:off x="1228619" y="2507776"/>
            <a:ext cx="1238857" cy="1146412"/>
          </a:xfrm>
          <a:prstGeom prst="noSmoking">
            <a:avLst/>
          </a:prstGeom>
          <a:solidFill>
            <a:srgbClr val="C00000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endParaRPr lang="en-US" sz="17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25" name="Flowchart: App Box" descr=" 25"/>
          <p:cNvSpPr/>
          <p:nvPr/>
        </p:nvSpPr>
        <p:spPr bwMode="auto">
          <a:xfrm>
            <a:off x="1228043" y="1230766"/>
            <a:ext cx="1260486" cy="625793"/>
          </a:xfrm>
          <a:prstGeom prst="flowChartAlternateProcess">
            <a:avLst/>
          </a:prstGeom>
          <a:solidFill>
            <a:schemeClr val="accent3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700" dirty="0">
                <a:solidFill>
                  <a:schemeClr val="bg1">
                    <a:alpha val="99000"/>
                  </a:schemeClr>
                </a:solidFill>
              </a:rPr>
              <a:t>Application</a:t>
            </a:r>
          </a:p>
        </p:txBody>
      </p:sp>
      <p:sp>
        <p:nvSpPr>
          <p:cNvPr id="12" name="Flowchart: App Box2" descr=" 20"/>
          <p:cNvSpPr/>
          <p:nvPr/>
        </p:nvSpPr>
        <p:spPr bwMode="auto">
          <a:xfrm>
            <a:off x="3588014" y="1230766"/>
            <a:ext cx="1260486" cy="625793"/>
          </a:xfrm>
          <a:prstGeom prst="flowChartAlternateProcess">
            <a:avLst/>
          </a:prstGeom>
          <a:solidFill>
            <a:schemeClr val="accent3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700" dirty="0">
                <a:solidFill>
                  <a:schemeClr val="bg1">
                    <a:alpha val="99000"/>
                  </a:schemeClr>
                </a:solidFill>
              </a:rPr>
              <a:t>Application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8249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 descr=" 50"/>
          <p:cNvSpPr/>
          <p:nvPr/>
        </p:nvSpPr>
        <p:spPr bwMode="auto">
          <a:xfrm>
            <a:off x="3440132" y="933166"/>
            <a:ext cx="1556250" cy="3050275"/>
          </a:xfrm>
          <a:prstGeom prst="roundRect">
            <a:avLst/>
          </a:prstGeom>
          <a:solidFill>
            <a:schemeClr val="accent6">
              <a:alpha val="32000"/>
            </a:schemeClr>
          </a:solidFill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endParaRPr lang="en-US" sz="17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49" name="Rounded Rectangle 48" descr=" 49"/>
          <p:cNvSpPr/>
          <p:nvPr/>
        </p:nvSpPr>
        <p:spPr bwMode="auto">
          <a:xfrm>
            <a:off x="1085280" y="931460"/>
            <a:ext cx="1546012" cy="3050275"/>
          </a:xfrm>
          <a:prstGeom prst="roundRect">
            <a:avLst/>
          </a:prstGeom>
          <a:solidFill>
            <a:schemeClr val="accent6">
              <a:alpha val="32000"/>
            </a:schemeClr>
          </a:solidFill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endParaRPr lang="en-US" sz="17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336789" y="190451"/>
            <a:ext cx="8205304" cy="65796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Availability – Read and Write – Multi-AZ</a:t>
            </a:r>
            <a:endParaRPr lang="en-US" sz="3200" dirty="0"/>
          </a:p>
        </p:txBody>
      </p:sp>
      <p:sp>
        <p:nvSpPr>
          <p:cNvPr id="10" name="Flowchart: Secondary" descr=" 23"/>
          <p:cNvSpPr/>
          <p:nvPr/>
        </p:nvSpPr>
        <p:spPr bwMode="auto">
          <a:xfrm>
            <a:off x="3700597" y="2597468"/>
            <a:ext cx="1003244" cy="891540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400" dirty="0" smtClean="0">
                <a:solidFill>
                  <a:schemeClr val="tx1">
                    <a:alpha val="99000"/>
                  </a:schemeClr>
                </a:solidFill>
              </a:rPr>
              <a:t>Secondary</a:t>
            </a:r>
          </a:p>
        </p:txBody>
      </p:sp>
      <p:cxnSp>
        <p:nvCxnSpPr>
          <p:cNvPr id="27" name="Straight Arrow Connector 26" descr=" 27"/>
          <p:cNvCxnSpPr>
            <a:stCxn id="25" idx="2"/>
          </p:cNvCxnSpPr>
          <p:nvPr/>
        </p:nvCxnSpPr>
        <p:spPr>
          <a:xfrm>
            <a:off x="1858286" y="1856559"/>
            <a:ext cx="0" cy="743766"/>
          </a:xfrm>
          <a:prstGeom prst="straightConnector1">
            <a:avLst/>
          </a:prstGeom>
          <a:ln w="41275" cap="sq">
            <a:solidFill>
              <a:schemeClr val="accent3">
                <a:lumMod val="75000"/>
              </a:schemeClr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Secondary Post fail" descr=" 40"/>
          <p:cNvSpPr/>
          <p:nvPr/>
        </p:nvSpPr>
        <p:spPr bwMode="auto">
          <a:xfrm>
            <a:off x="1353595" y="2608898"/>
            <a:ext cx="1003244" cy="891540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400" dirty="0" smtClean="0">
                <a:solidFill>
                  <a:schemeClr val="tx1">
                    <a:alpha val="99000"/>
                  </a:schemeClr>
                </a:solidFill>
              </a:rPr>
              <a:t>Secondary</a:t>
            </a:r>
          </a:p>
        </p:txBody>
      </p:sp>
      <p:sp>
        <p:nvSpPr>
          <p:cNvPr id="16" name="Flowchart: Primary Post Fail" descr=" 41"/>
          <p:cNvSpPr/>
          <p:nvPr/>
        </p:nvSpPr>
        <p:spPr bwMode="auto">
          <a:xfrm>
            <a:off x="3700597" y="2600325"/>
            <a:ext cx="1003244" cy="891540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dirty="0" smtClean="0">
                <a:solidFill>
                  <a:schemeClr val="tx1">
                    <a:alpha val="99000"/>
                  </a:schemeClr>
                </a:solidFill>
              </a:rPr>
              <a:t>Primary</a:t>
            </a:r>
          </a:p>
        </p:txBody>
      </p:sp>
      <p:sp>
        <p:nvSpPr>
          <p:cNvPr id="14" name="Sync Replication Text" descr=" 44"/>
          <p:cNvSpPr txBox="1"/>
          <p:nvPr/>
        </p:nvSpPr>
        <p:spPr>
          <a:xfrm>
            <a:off x="2112711" y="3820739"/>
            <a:ext cx="1901141" cy="805815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algn="ctr"/>
            <a:r>
              <a:rPr lang="en-US" sz="1500" dirty="0"/>
              <a:t>Physical</a:t>
            </a:r>
          </a:p>
          <a:p>
            <a:pPr algn="ctr"/>
            <a:r>
              <a:rPr lang="en-US" sz="1500" dirty="0"/>
              <a:t> Synchronous</a:t>
            </a:r>
          </a:p>
          <a:p>
            <a:pPr algn="ctr"/>
            <a:r>
              <a:rPr lang="en-US" sz="1500" dirty="0"/>
              <a:t>Replication</a:t>
            </a:r>
          </a:p>
        </p:txBody>
      </p:sp>
      <p:cxnSp>
        <p:nvCxnSpPr>
          <p:cNvPr id="13" name="Straight Arrow Connector 12" descr=" 32"/>
          <p:cNvCxnSpPr/>
          <p:nvPr/>
        </p:nvCxnSpPr>
        <p:spPr>
          <a:xfrm flipH="1">
            <a:off x="1858286" y="1856559"/>
            <a:ext cx="2359971" cy="743766"/>
          </a:xfrm>
          <a:prstGeom prst="straightConnector1">
            <a:avLst/>
          </a:prstGeom>
          <a:ln w="41275" cap="sq">
            <a:solidFill>
              <a:schemeClr val="accent3">
                <a:lumMod val="75000"/>
              </a:schemeClr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 descr=" 43"/>
          <p:cNvSpPr txBox="1"/>
          <p:nvPr/>
        </p:nvSpPr>
        <p:spPr>
          <a:xfrm>
            <a:off x="1358093" y="3669847"/>
            <a:ext cx="1000386" cy="2204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en-US" dirty="0" smtClean="0"/>
              <a:t>AZ1</a:t>
            </a:r>
          </a:p>
        </p:txBody>
      </p:sp>
      <p:sp>
        <p:nvSpPr>
          <p:cNvPr id="47" name="TextBox 46" descr=" 47"/>
          <p:cNvSpPr txBox="1"/>
          <p:nvPr/>
        </p:nvSpPr>
        <p:spPr>
          <a:xfrm>
            <a:off x="3718064" y="3690319"/>
            <a:ext cx="1000386" cy="2204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en-US" dirty="0" smtClean="0"/>
              <a:t>AZ2</a:t>
            </a:r>
          </a:p>
        </p:txBody>
      </p:sp>
      <p:sp>
        <p:nvSpPr>
          <p:cNvPr id="15" name="&quot;No&quot; Symbol 14" descr=" 55"/>
          <p:cNvSpPr/>
          <p:nvPr/>
        </p:nvSpPr>
        <p:spPr bwMode="auto">
          <a:xfrm>
            <a:off x="1228619" y="2507776"/>
            <a:ext cx="1238857" cy="1146412"/>
          </a:xfrm>
          <a:prstGeom prst="noSmoking">
            <a:avLst/>
          </a:prstGeom>
          <a:solidFill>
            <a:srgbClr val="C00000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endParaRPr lang="en-US" sz="17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25" name="Flowchart: App Box" descr=" 25"/>
          <p:cNvSpPr/>
          <p:nvPr/>
        </p:nvSpPr>
        <p:spPr bwMode="auto">
          <a:xfrm>
            <a:off x="1228043" y="1230766"/>
            <a:ext cx="1260486" cy="625793"/>
          </a:xfrm>
          <a:prstGeom prst="flowChartAlternateProcess">
            <a:avLst/>
          </a:prstGeom>
          <a:solidFill>
            <a:schemeClr val="accent3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700" dirty="0">
                <a:solidFill>
                  <a:schemeClr val="bg1">
                    <a:alpha val="99000"/>
                  </a:schemeClr>
                </a:solidFill>
              </a:rPr>
              <a:t>Application</a:t>
            </a:r>
          </a:p>
        </p:txBody>
      </p:sp>
      <p:sp>
        <p:nvSpPr>
          <p:cNvPr id="12" name="Flowchart: App Box2" descr=" 20"/>
          <p:cNvSpPr/>
          <p:nvPr/>
        </p:nvSpPr>
        <p:spPr bwMode="auto">
          <a:xfrm>
            <a:off x="3588014" y="1230766"/>
            <a:ext cx="1260486" cy="625793"/>
          </a:xfrm>
          <a:prstGeom prst="flowChartAlternateProcess">
            <a:avLst/>
          </a:prstGeom>
          <a:solidFill>
            <a:schemeClr val="accent3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700" dirty="0">
                <a:solidFill>
                  <a:schemeClr val="bg1">
                    <a:alpha val="99000"/>
                  </a:schemeClr>
                </a:solidFill>
              </a:rPr>
              <a:t>Application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2916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 descr=" 50"/>
          <p:cNvSpPr/>
          <p:nvPr/>
        </p:nvSpPr>
        <p:spPr bwMode="auto">
          <a:xfrm>
            <a:off x="3440132" y="933166"/>
            <a:ext cx="1556250" cy="3050275"/>
          </a:xfrm>
          <a:prstGeom prst="roundRect">
            <a:avLst/>
          </a:prstGeom>
          <a:solidFill>
            <a:schemeClr val="accent6">
              <a:alpha val="32000"/>
            </a:schemeClr>
          </a:solidFill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endParaRPr lang="en-US" sz="17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49" name="Rounded Rectangle 48" descr=" 49"/>
          <p:cNvSpPr/>
          <p:nvPr/>
        </p:nvSpPr>
        <p:spPr bwMode="auto">
          <a:xfrm>
            <a:off x="1085280" y="931460"/>
            <a:ext cx="1546012" cy="3050275"/>
          </a:xfrm>
          <a:prstGeom prst="roundRect">
            <a:avLst/>
          </a:prstGeom>
          <a:solidFill>
            <a:schemeClr val="accent6">
              <a:alpha val="32000"/>
            </a:schemeClr>
          </a:solidFill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endParaRPr lang="en-US" sz="17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336789" y="190451"/>
            <a:ext cx="8205304" cy="65796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Availability – Read and Write – Multi-AZ</a:t>
            </a:r>
            <a:endParaRPr lang="en-US" sz="3200" dirty="0"/>
          </a:p>
        </p:txBody>
      </p:sp>
      <p:sp>
        <p:nvSpPr>
          <p:cNvPr id="10" name="Flowchart: Secondary" descr=" 23"/>
          <p:cNvSpPr/>
          <p:nvPr/>
        </p:nvSpPr>
        <p:spPr bwMode="auto">
          <a:xfrm>
            <a:off x="3700597" y="2597468"/>
            <a:ext cx="1003244" cy="891540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400" dirty="0" smtClean="0">
                <a:solidFill>
                  <a:schemeClr val="tx1">
                    <a:alpha val="99000"/>
                  </a:schemeClr>
                </a:solidFill>
              </a:rPr>
              <a:t>Secondary</a:t>
            </a:r>
          </a:p>
        </p:txBody>
      </p:sp>
      <p:cxnSp>
        <p:nvCxnSpPr>
          <p:cNvPr id="27" name="Straight Arrow Connector 26" descr=" 27"/>
          <p:cNvCxnSpPr>
            <a:stCxn id="25" idx="2"/>
          </p:cNvCxnSpPr>
          <p:nvPr/>
        </p:nvCxnSpPr>
        <p:spPr>
          <a:xfrm>
            <a:off x="1858286" y="1856559"/>
            <a:ext cx="0" cy="743766"/>
          </a:xfrm>
          <a:prstGeom prst="straightConnector1">
            <a:avLst/>
          </a:prstGeom>
          <a:ln w="41275" cap="sq">
            <a:solidFill>
              <a:schemeClr val="accent3">
                <a:lumMod val="75000"/>
              </a:schemeClr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Secondary Post fail" descr=" 40"/>
          <p:cNvSpPr/>
          <p:nvPr/>
        </p:nvSpPr>
        <p:spPr bwMode="auto">
          <a:xfrm>
            <a:off x="1353595" y="2608898"/>
            <a:ext cx="1003244" cy="891540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400" dirty="0" smtClean="0">
                <a:solidFill>
                  <a:schemeClr val="tx1">
                    <a:alpha val="99000"/>
                  </a:schemeClr>
                </a:solidFill>
              </a:rPr>
              <a:t>Secondary</a:t>
            </a:r>
          </a:p>
        </p:txBody>
      </p:sp>
      <p:sp>
        <p:nvSpPr>
          <p:cNvPr id="16" name="Flowchart: Primary Post Fail" descr=" 41"/>
          <p:cNvSpPr/>
          <p:nvPr/>
        </p:nvSpPr>
        <p:spPr bwMode="auto">
          <a:xfrm>
            <a:off x="3700597" y="2600325"/>
            <a:ext cx="1003244" cy="891540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dirty="0" smtClean="0">
                <a:solidFill>
                  <a:schemeClr val="tx1">
                    <a:alpha val="99000"/>
                  </a:schemeClr>
                </a:solidFill>
              </a:rPr>
              <a:t>Primary</a:t>
            </a:r>
          </a:p>
        </p:txBody>
      </p:sp>
      <p:sp>
        <p:nvSpPr>
          <p:cNvPr id="14" name="Sync Replication Text" descr=" 44"/>
          <p:cNvSpPr txBox="1"/>
          <p:nvPr/>
        </p:nvSpPr>
        <p:spPr>
          <a:xfrm>
            <a:off x="2112711" y="3820739"/>
            <a:ext cx="1901141" cy="805815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algn="ctr"/>
            <a:r>
              <a:rPr lang="en-US" sz="1500" dirty="0"/>
              <a:t>Physical</a:t>
            </a:r>
          </a:p>
          <a:p>
            <a:pPr algn="ctr"/>
            <a:r>
              <a:rPr lang="en-US" sz="1500" dirty="0"/>
              <a:t> Synchronous</a:t>
            </a:r>
          </a:p>
          <a:p>
            <a:pPr algn="ctr"/>
            <a:r>
              <a:rPr lang="en-US" sz="1500" dirty="0"/>
              <a:t>Replication</a:t>
            </a:r>
          </a:p>
        </p:txBody>
      </p:sp>
      <p:cxnSp>
        <p:nvCxnSpPr>
          <p:cNvPr id="13" name="Straight Arrow Connector 12" descr=" 32"/>
          <p:cNvCxnSpPr/>
          <p:nvPr/>
        </p:nvCxnSpPr>
        <p:spPr>
          <a:xfrm flipH="1">
            <a:off x="1858286" y="1856559"/>
            <a:ext cx="2359971" cy="743766"/>
          </a:xfrm>
          <a:prstGeom prst="straightConnector1">
            <a:avLst/>
          </a:prstGeom>
          <a:ln w="41275" cap="sq">
            <a:solidFill>
              <a:schemeClr val="accent3">
                <a:lumMod val="75000"/>
              </a:schemeClr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 descr=" 43"/>
          <p:cNvSpPr txBox="1"/>
          <p:nvPr/>
        </p:nvSpPr>
        <p:spPr>
          <a:xfrm>
            <a:off x="1358093" y="3669847"/>
            <a:ext cx="1000386" cy="2204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en-US" dirty="0" smtClean="0"/>
              <a:t>AZ1</a:t>
            </a:r>
          </a:p>
        </p:txBody>
      </p:sp>
      <p:sp>
        <p:nvSpPr>
          <p:cNvPr id="47" name="TextBox 46" descr=" 47"/>
          <p:cNvSpPr txBox="1"/>
          <p:nvPr/>
        </p:nvSpPr>
        <p:spPr>
          <a:xfrm>
            <a:off x="3718064" y="3690319"/>
            <a:ext cx="1000386" cy="2204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en-US" dirty="0" smtClean="0"/>
              <a:t>AZ2</a:t>
            </a:r>
          </a:p>
        </p:txBody>
      </p:sp>
      <p:sp>
        <p:nvSpPr>
          <p:cNvPr id="15" name="&quot;No&quot; Symbol 14" descr=" 55"/>
          <p:cNvSpPr/>
          <p:nvPr/>
        </p:nvSpPr>
        <p:spPr bwMode="auto">
          <a:xfrm>
            <a:off x="1228619" y="2507776"/>
            <a:ext cx="1238857" cy="1146412"/>
          </a:xfrm>
          <a:prstGeom prst="noSmoking">
            <a:avLst/>
          </a:prstGeom>
          <a:solidFill>
            <a:srgbClr val="C00000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endParaRPr lang="en-US" sz="17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20" name="DNS" descr=" 4"/>
          <p:cNvSpPr/>
          <p:nvPr/>
        </p:nvSpPr>
        <p:spPr>
          <a:xfrm>
            <a:off x="6485643" y="980724"/>
            <a:ext cx="1480008" cy="654870"/>
          </a:xfrm>
          <a:prstGeom prst="trapezoid">
            <a:avLst/>
          </a:prstGeom>
          <a:solidFill>
            <a:srgbClr val="0C9B2E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DNS</a:t>
            </a:r>
            <a:endParaRPr lang="en-US" dirty="0"/>
          </a:p>
        </p:txBody>
      </p:sp>
      <p:cxnSp>
        <p:nvCxnSpPr>
          <p:cNvPr id="21" name="Elbow Connector 20" descr=" 6"/>
          <p:cNvCxnSpPr/>
          <p:nvPr/>
        </p:nvCxnSpPr>
        <p:spPr>
          <a:xfrm rot="5400000" flipH="1" flipV="1">
            <a:off x="4188178" y="-1189248"/>
            <a:ext cx="90123" cy="4749907"/>
          </a:xfrm>
          <a:prstGeom prst="bentConnector2">
            <a:avLst/>
          </a:prstGeom>
          <a:ln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 descr=" 8"/>
          <p:cNvCxnSpPr/>
          <p:nvPr/>
        </p:nvCxnSpPr>
        <p:spPr>
          <a:xfrm flipV="1">
            <a:off x="4848500" y="1140643"/>
            <a:ext cx="1759693" cy="403020"/>
          </a:xfrm>
          <a:prstGeom prst="bentConnector3">
            <a:avLst/>
          </a:prstGeom>
          <a:ln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name Update" descr=" 9"/>
          <p:cNvSpPr txBox="1"/>
          <p:nvPr/>
        </p:nvSpPr>
        <p:spPr>
          <a:xfrm>
            <a:off x="4996382" y="780738"/>
            <a:ext cx="184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cname</a:t>
            </a:r>
            <a:r>
              <a:rPr lang="en-US" dirty="0" smtClean="0"/>
              <a:t> update </a:t>
            </a:r>
            <a:endParaRPr lang="en-US" dirty="0"/>
          </a:p>
        </p:txBody>
      </p:sp>
      <p:sp>
        <p:nvSpPr>
          <p:cNvPr id="25" name="Flowchart: App Box" descr=" 25"/>
          <p:cNvSpPr/>
          <p:nvPr/>
        </p:nvSpPr>
        <p:spPr bwMode="auto">
          <a:xfrm>
            <a:off x="1228043" y="1230766"/>
            <a:ext cx="1260486" cy="625793"/>
          </a:xfrm>
          <a:prstGeom prst="flowChartAlternateProcess">
            <a:avLst/>
          </a:prstGeom>
          <a:solidFill>
            <a:schemeClr val="accent3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700" dirty="0">
                <a:solidFill>
                  <a:schemeClr val="bg1">
                    <a:alpha val="99000"/>
                  </a:schemeClr>
                </a:solidFill>
              </a:rPr>
              <a:t>Application</a:t>
            </a:r>
          </a:p>
        </p:txBody>
      </p:sp>
      <p:sp>
        <p:nvSpPr>
          <p:cNvPr id="12" name="Flowchart: App Box2" descr=" 20"/>
          <p:cNvSpPr/>
          <p:nvPr/>
        </p:nvSpPr>
        <p:spPr bwMode="auto">
          <a:xfrm>
            <a:off x="3588014" y="1230766"/>
            <a:ext cx="1260486" cy="625793"/>
          </a:xfrm>
          <a:prstGeom prst="flowChartAlternateProcess">
            <a:avLst/>
          </a:prstGeom>
          <a:solidFill>
            <a:schemeClr val="accent3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700" dirty="0">
                <a:solidFill>
                  <a:schemeClr val="bg1">
                    <a:alpha val="99000"/>
                  </a:schemeClr>
                </a:solidFill>
              </a:rPr>
              <a:t>Application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201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 descr=" 50"/>
          <p:cNvSpPr/>
          <p:nvPr/>
        </p:nvSpPr>
        <p:spPr bwMode="auto">
          <a:xfrm>
            <a:off x="3440132" y="933166"/>
            <a:ext cx="1556250" cy="3050275"/>
          </a:xfrm>
          <a:prstGeom prst="roundRect">
            <a:avLst/>
          </a:prstGeom>
          <a:solidFill>
            <a:schemeClr val="accent6">
              <a:alpha val="32000"/>
            </a:schemeClr>
          </a:solidFill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endParaRPr lang="en-US" sz="17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49" name="Rounded Rectangle 48" descr=" 49"/>
          <p:cNvSpPr/>
          <p:nvPr/>
        </p:nvSpPr>
        <p:spPr bwMode="auto">
          <a:xfrm>
            <a:off x="1085280" y="931460"/>
            <a:ext cx="1546012" cy="3050275"/>
          </a:xfrm>
          <a:prstGeom prst="roundRect">
            <a:avLst/>
          </a:prstGeom>
          <a:solidFill>
            <a:schemeClr val="accent6">
              <a:alpha val="32000"/>
            </a:schemeClr>
          </a:solidFill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endParaRPr lang="en-US" sz="17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336789" y="190451"/>
            <a:ext cx="8205304" cy="65796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Availability – Read and Write – Multi-AZ</a:t>
            </a:r>
            <a:endParaRPr lang="en-US" sz="3200" dirty="0"/>
          </a:p>
        </p:txBody>
      </p:sp>
      <p:sp>
        <p:nvSpPr>
          <p:cNvPr id="10" name="Flowchart: Secondary" descr=" 23"/>
          <p:cNvSpPr/>
          <p:nvPr/>
        </p:nvSpPr>
        <p:spPr bwMode="auto">
          <a:xfrm>
            <a:off x="3700597" y="2597468"/>
            <a:ext cx="1003244" cy="891540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400" dirty="0" smtClean="0">
                <a:solidFill>
                  <a:schemeClr val="tx1">
                    <a:alpha val="99000"/>
                  </a:schemeClr>
                </a:solidFill>
              </a:rPr>
              <a:t>Secondary</a:t>
            </a:r>
          </a:p>
        </p:txBody>
      </p:sp>
      <p:cxnSp>
        <p:nvCxnSpPr>
          <p:cNvPr id="27" name="Straight Arrow Connector 26" descr=" 27"/>
          <p:cNvCxnSpPr>
            <a:stCxn id="25" idx="2"/>
          </p:cNvCxnSpPr>
          <p:nvPr/>
        </p:nvCxnSpPr>
        <p:spPr>
          <a:xfrm>
            <a:off x="1858286" y="1856559"/>
            <a:ext cx="0" cy="743766"/>
          </a:xfrm>
          <a:prstGeom prst="straightConnector1">
            <a:avLst/>
          </a:prstGeom>
          <a:ln w="41275" cap="sq">
            <a:solidFill>
              <a:schemeClr val="accent3">
                <a:lumMod val="75000"/>
              </a:schemeClr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Secondary Post fail" descr=" 40"/>
          <p:cNvSpPr/>
          <p:nvPr/>
        </p:nvSpPr>
        <p:spPr bwMode="auto">
          <a:xfrm>
            <a:off x="1353595" y="2608898"/>
            <a:ext cx="1003244" cy="891540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400" dirty="0" smtClean="0">
                <a:solidFill>
                  <a:schemeClr val="tx1">
                    <a:alpha val="99000"/>
                  </a:schemeClr>
                </a:solidFill>
              </a:rPr>
              <a:t>Secondary</a:t>
            </a:r>
          </a:p>
        </p:txBody>
      </p:sp>
      <p:sp>
        <p:nvSpPr>
          <p:cNvPr id="16" name="Flowchart: Primary Post Fail" descr=" 41"/>
          <p:cNvSpPr/>
          <p:nvPr/>
        </p:nvSpPr>
        <p:spPr bwMode="auto">
          <a:xfrm>
            <a:off x="3700597" y="2600325"/>
            <a:ext cx="1003244" cy="891540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dirty="0" smtClean="0">
                <a:solidFill>
                  <a:schemeClr val="tx1">
                    <a:alpha val="99000"/>
                  </a:schemeClr>
                </a:solidFill>
              </a:rPr>
              <a:t>Primary</a:t>
            </a:r>
          </a:p>
        </p:txBody>
      </p:sp>
      <p:sp>
        <p:nvSpPr>
          <p:cNvPr id="14" name="Sync Replication Text" descr=" 44"/>
          <p:cNvSpPr txBox="1"/>
          <p:nvPr/>
        </p:nvSpPr>
        <p:spPr>
          <a:xfrm>
            <a:off x="2112711" y="3820739"/>
            <a:ext cx="1901141" cy="805815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algn="ctr"/>
            <a:r>
              <a:rPr lang="en-US" sz="1500" dirty="0"/>
              <a:t>Physical</a:t>
            </a:r>
          </a:p>
          <a:p>
            <a:pPr algn="ctr"/>
            <a:r>
              <a:rPr lang="en-US" sz="1500" dirty="0"/>
              <a:t> Synchronous</a:t>
            </a:r>
          </a:p>
          <a:p>
            <a:pPr algn="ctr"/>
            <a:r>
              <a:rPr lang="en-US" sz="1500" dirty="0"/>
              <a:t>Replication</a:t>
            </a:r>
          </a:p>
        </p:txBody>
      </p:sp>
      <p:cxnSp>
        <p:nvCxnSpPr>
          <p:cNvPr id="13" name="Straight Arrow Connector 12" descr=" 32"/>
          <p:cNvCxnSpPr/>
          <p:nvPr/>
        </p:nvCxnSpPr>
        <p:spPr>
          <a:xfrm flipH="1">
            <a:off x="1858286" y="1856559"/>
            <a:ext cx="2359971" cy="743766"/>
          </a:xfrm>
          <a:prstGeom prst="straightConnector1">
            <a:avLst/>
          </a:prstGeom>
          <a:ln w="41275" cap="sq">
            <a:solidFill>
              <a:schemeClr val="accent3">
                <a:lumMod val="75000"/>
              </a:schemeClr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 descr=" 43"/>
          <p:cNvSpPr txBox="1"/>
          <p:nvPr/>
        </p:nvSpPr>
        <p:spPr>
          <a:xfrm>
            <a:off x="1358093" y="3669847"/>
            <a:ext cx="1000386" cy="2204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en-US" dirty="0" smtClean="0"/>
              <a:t>AZ1</a:t>
            </a:r>
          </a:p>
        </p:txBody>
      </p:sp>
      <p:sp>
        <p:nvSpPr>
          <p:cNvPr id="47" name="TextBox 46" descr=" 47"/>
          <p:cNvSpPr txBox="1"/>
          <p:nvPr/>
        </p:nvSpPr>
        <p:spPr>
          <a:xfrm>
            <a:off x="3718064" y="3690319"/>
            <a:ext cx="1000386" cy="2204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en-US" dirty="0" smtClean="0"/>
              <a:t>AZ2</a:t>
            </a:r>
          </a:p>
        </p:txBody>
      </p:sp>
      <p:sp>
        <p:nvSpPr>
          <p:cNvPr id="15" name="&quot;No&quot; Symbol 14" descr=" 55"/>
          <p:cNvSpPr/>
          <p:nvPr/>
        </p:nvSpPr>
        <p:spPr bwMode="auto">
          <a:xfrm>
            <a:off x="1228619" y="2507776"/>
            <a:ext cx="1238857" cy="1146412"/>
          </a:xfrm>
          <a:prstGeom prst="noSmoking">
            <a:avLst/>
          </a:prstGeom>
          <a:solidFill>
            <a:srgbClr val="C00000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endParaRPr lang="en-US" sz="17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20" name="DNS" descr=" 4"/>
          <p:cNvSpPr/>
          <p:nvPr/>
        </p:nvSpPr>
        <p:spPr>
          <a:xfrm>
            <a:off x="6485643" y="980724"/>
            <a:ext cx="1480008" cy="654870"/>
          </a:xfrm>
          <a:prstGeom prst="trapezoid">
            <a:avLst/>
          </a:prstGeom>
          <a:solidFill>
            <a:srgbClr val="0C9B2E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DNS</a:t>
            </a:r>
            <a:endParaRPr lang="en-US" dirty="0"/>
          </a:p>
        </p:txBody>
      </p:sp>
      <p:cxnSp>
        <p:nvCxnSpPr>
          <p:cNvPr id="21" name="Elbow Connector 20" descr=" 6"/>
          <p:cNvCxnSpPr/>
          <p:nvPr/>
        </p:nvCxnSpPr>
        <p:spPr>
          <a:xfrm rot="5400000" flipH="1" flipV="1">
            <a:off x="4188178" y="-1189248"/>
            <a:ext cx="90123" cy="4749907"/>
          </a:xfrm>
          <a:prstGeom prst="bentConnector2">
            <a:avLst/>
          </a:prstGeom>
          <a:ln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 descr=" 8"/>
          <p:cNvCxnSpPr/>
          <p:nvPr/>
        </p:nvCxnSpPr>
        <p:spPr>
          <a:xfrm flipV="1">
            <a:off x="4848500" y="1140643"/>
            <a:ext cx="1759693" cy="403020"/>
          </a:xfrm>
          <a:prstGeom prst="bentConnector3">
            <a:avLst/>
          </a:prstGeom>
          <a:ln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name Update" descr=" 9"/>
          <p:cNvSpPr txBox="1"/>
          <p:nvPr/>
        </p:nvSpPr>
        <p:spPr>
          <a:xfrm>
            <a:off x="4996382" y="780738"/>
            <a:ext cx="184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cname</a:t>
            </a:r>
            <a:r>
              <a:rPr lang="en-US" dirty="0" smtClean="0"/>
              <a:t> update </a:t>
            </a:r>
            <a:endParaRPr lang="en-US" dirty="0"/>
          </a:p>
        </p:txBody>
      </p:sp>
      <p:sp>
        <p:nvSpPr>
          <p:cNvPr id="25" name="Flowchart: App Box" descr=" 25"/>
          <p:cNvSpPr/>
          <p:nvPr/>
        </p:nvSpPr>
        <p:spPr bwMode="auto">
          <a:xfrm>
            <a:off x="1228043" y="1230766"/>
            <a:ext cx="1260486" cy="625793"/>
          </a:xfrm>
          <a:prstGeom prst="flowChartAlternateProcess">
            <a:avLst/>
          </a:prstGeom>
          <a:solidFill>
            <a:schemeClr val="accent3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700" dirty="0">
                <a:solidFill>
                  <a:schemeClr val="bg1">
                    <a:alpha val="99000"/>
                  </a:schemeClr>
                </a:solidFill>
              </a:rPr>
              <a:t>Application</a:t>
            </a:r>
          </a:p>
        </p:txBody>
      </p:sp>
      <p:sp>
        <p:nvSpPr>
          <p:cNvPr id="12" name="Flowchart: App Box2" descr=" 20"/>
          <p:cNvSpPr/>
          <p:nvPr/>
        </p:nvSpPr>
        <p:spPr bwMode="auto">
          <a:xfrm>
            <a:off x="3588014" y="1230766"/>
            <a:ext cx="1260486" cy="625793"/>
          </a:xfrm>
          <a:prstGeom prst="flowChartAlternateProcess">
            <a:avLst/>
          </a:prstGeom>
          <a:solidFill>
            <a:schemeClr val="accent3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700" dirty="0">
                <a:solidFill>
                  <a:schemeClr val="bg1">
                    <a:alpha val="99000"/>
                  </a:schemeClr>
                </a:solidFill>
              </a:rPr>
              <a:t>Application</a:t>
            </a:r>
          </a:p>
        </p:txBody>
      </p:sp>
      <p:cxnSp>
        <p:nvCxnSpPr>
          <p:cNvPr id="22" name="Straight Arrow Connector 21" descr=" 5"/>
          <p:cNvCxnSpPr/>
          <p:nvPr/>
        </p:nvCxnSpPr>
        <p:spPr>
          <a:xfrm flipV="1">
            <a:off x="4718450" y="1635594"/>
            <a:ext cx="2329331" cy="14076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" name="TextBox 22" descr=" 7"/>
          <p:cNvSpPr txBox="1"/>
          <p:nvPr/>
        </p:nvSpPr>
        <p:spPr>
          <a:xfrm>
            <a:off x="5137787" y="1859820"/>
            <a:ext cx="1250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Primary Update</a:t>
            </a:r>
            <a:endParaRPr 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9416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 descr=" 50"/>
          <p:cNvSpPr/>
          <p:nvPr/>
        </p:nvSpPr>
        <p:spPr bwMode="auto">
          <a:xfrm>
            <a:off x="3440132" y="933166"/>
            <a:ext cx="1556250" cy="3050275"/>
          </a:xfrm>
          <a:prstGeom prst="roundRect">
            <a:avLst/>
          </a:prstGeom>
          <a:solidFill>
            <a:schemeClr val="accent6">
              <a:alpha val="32000"/>
            </a:schemeClr>
          </a:solidFill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endParaRPr lang="en-US" sz="17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49" name="Rounded Rectangle 48" descr=" 49"/>
          <p:cNvSpPr/>
          <p:nvPr/>
        </p:nvSpPr>
        <p:spPr bwMode="auto">
          <a:xfrm>
            <a:off x="1085280" y="931460"/>
            <a:ext cx="1546012" cy="3050275"/>
          </a:xfrm>
          <a:prstGeom prst="roundRect">
            <a:avLst/>
          </a:prstGeom>
          <a:solidFill>
            <a:schemeClr val="accent6">
              <a:alpha val="32000"/>
            </a:schemeClr>
          </a:solidFill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endParaRPr lang="en-US" sz="17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336789" y="190451"/>
            <a:ext cx="8205304" cy="65796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Availability – Read and Write – Multi-AZ</a:t>
            </a:r>
            <a:endParaRPr lang="en-US" sz="3200" dirty="0"/>
          </a:p>
        </p:txBody>
      </p:sp>
      <p:cxnSp>
        <p:nvCxnSpPr>
          <p:cNvPr id="24" name="Straight Arrow Connector 23" descr=" 28"/>
          <p:cNvCxnSpPr/>
          <p:nvPr/>
        </p:nvCxnSpPr>
        <p:spPr>
          <a:xfrm>
            <a:off x="1858286" y="1856559"/>
            <a:ext cx="2343934" cy="740909"/>
          </a:xfrm>
          <a:prstGeom prst="straightConnector1">
            <a:avLst/>
          </a:prstGeom>
          <a:ln w="41275" cap="sq">
            <a:solidFill>
              <a:schemeClr val="accent3">
                <a:lumMod val="75000"/>
              </a:schemeClr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Secondary Post fail" descr=" 40"/>
          <p:cNvSpPr/>
          <p:nvPr/>
        </p:nvSpPr>
        <p:spPr bwMode="auto">
          <a:xfrm>
            <a:off x="1353595" y="2608898"/>
            <a:ext cx="1003244" cy="891540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400" dirty="0" smtClean="0">
                <a:solidFill>
                  <a:schemeClr val="tx1">
                    <a:alpha val="99000"/>
                  </a:schemeClr>
                </a:solidFill>
              </a:rPr>
              <a:t>Secondary</a:t>
            </a:r>
          </a:p>
        </p:txBody>
      </p:sp>
      <p:sp>
        <p:nvSpPr>
          <p:cNvPr id="16" name="Flowchart: Primary Post Fail" descr=" 41"/>
          <p:cNvSpPr/>
          <p:nvPr/>
        </p:nvSpPr>
        <p:spPr bwMode="auto">
          <a:xfrm>
            <a:off x="3700597" y="2600325"/>
            <a:ext cx="1003244" cy="891540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dirty="0" smtClean="0">
                <a:solidFill>
                  <a:schemeClr val="tx1">
                    <a:alpha val="99000"/>
                  </a:schemeClr>
                </a:solidFill>
              </a:rPr>
              <a:t>Primary</a:t>
            </a:r>
          </a:p>
        </p:txBody>
      </p:sp>
      <p:sp>
        <p:nvSpPr>
          <p:cNvPr id="14" name="Sync Replication Text" descr=" 44"/>
          <p:cNvSpPr txBox="1"/>
          <p:nvPr/>
        </p:nvSpPr>
        <p:spPr>
          <a:xfrm>
            <a:off x="2112711" y="3820739"/>
            <a:ext cx="1901141" cy="805815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algn="ctr"/>
            <a:r>
              <a:rPr lang="en-US" sz="1500" dirty="0"/>
              <a:t>Physical</a:t>
            </a:r>
          </a:p>
          <a:p>
            <a:pPr algn="ctr"/>
            <a:r>
              <a:rPr lang="en-US" sz="1500" dirty="0"/>
              <a:t> Synchronous</a:t>
            </a:r>
          </a:p>
          <a:p>
            <a:pPr algn="ctr"/>
            <a:r>
              <a:rPr lang="en-US" sz="1500" dirty="0"/>
              <a:t>Replication</a:t>
            </a:r>
          </a:p>
        </p:txBody>
      </p:sp>
      <p:cxnSp>
        <p:nvCxnSpPr>
          <p:cNvPr id="26" name="Straight Arrow Connector 25" descr=" 22"/>
          <p:cNvCxnSpPr/>
          <p:nvPr/>
        </p:nvCxnSpPr>
        <p:spPr>
          <a:xfrm flipH="1">
            <a:off x="4202219" y="1856559"/>
            <a:ext cx="16038" cy="743766"/>
          </a:xfrm>
          <a:prstGeom prst="straightConnector1">
            <a:avLst/>
          </a:prstGeom>
          <a:ln w="41275" cap="sq">
            <a:solidFill>
              <a:schemeClr val="accent3">
                <a:lumMod val="75000"/>
              </a:schemeClr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 descr=" 43"/>
          <p:cNvSpPr txBox="1"/>
          <p:nvPr/>
        </p:nvSpPr>
        <p:spPr>
          <a:xfrm>
            <a:off x="1358093" y="3669847"/>
            <a:ext cx="1000386" cy="2204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en-US" dirty="0" smtClean="0"/>
              <a:t>AZ1</a:t>
            </a:r>
          </a:p>
        </p:txBody>
      </p:sp>
      <p:sp>
        <p:nvSpPr>
          <p:cNvPr id="47" name="TextBox 46" descr=" 47"/>
          <p:cNvSpPr txBox="1"/>
          <p:nvPr/>
        </p:nvSpPr>
        <p:spPr>
          <a:xfrm>
            <a:off x="3718064" y="3690319"/>
            <a:ext cx="1000386" cy="2204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en-US" dirty="0" smtClean="0"/>
              <a:t>AZ2</a:t>
            </a:r>
          </a:p>
        </p:txBody>
      </p:sp>
      <p:sp>
        <p:nvSpPr>
          <p:cNvPr id="15" name="&quot;No&quot; Symbol 14" descr=" 55"/>
          <p:cNvSpPr/>
          <p:nvPr/>
        </p:nvSpPr>
        <p:spPr bwMode="auto">
          <a:xfrm>
            <a:off x="1228619" y="2507776"/>
            <a:ext cx="1238857" cy="1146412"/>
          </a:xfrm>
          <a:prstGeom prst="noSmoking">
            <a:avLst/>
          </a:prstGeom>
          <a:solidFill>
            <a:srgbClr val="C00000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endParaRPr lang="en-US" sz="1700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20" name="DNS" descr=" 4"/>
          <p:cNvSpPr/>
          <p:nvPr/>
        </p:nvSpPr>
        <p:spPr>
          <a:xfrm>
            <a:off x="6485643" y="980724"/>
            <a:ext cx="1480008" cy="654870"/>
          </a:xfrm>
          <a:prstGeom prst="trapezoid">
            <a:avLst/>
          </a:prstGeom>
          <a:solidFill>
            <a:srgbClr val="0C9B2E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DNS</a:t>
            </a:r>
            <a:endParaRPr lang="en-US" dirty="0"/>
          </a:p>
        </p:txBody>
      </p:sp>
      <p:cxnSp>
        <p:nvCxnSpPr>
          <p:cNvPr id="21" name="Elbow Connector 20" descr=" 6"/>
          <p:cNvCxnSpPr/>
          <p:nvPr/>
        </p:nvCxnSpPr>
        <p:spPr>
          <a:xfrm rot="5400000" flipH="1" flipV="1">
            <a:off x="4188178" y="-1189248"/>
            <a:ext cx="90123" cy="4749907"/>
          </a:xfrm>
          <a:prstGeom prst="bentConnector2">
            <a:avLst/>
          </a:prstGeom>
          <a:ln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 descr=" 8"/>
          <p:cNvCxnSpPr/>
          <p:nvPr/>
        </p:nvCxnSpPr>
        <p:spPr>
          <a:xfrm flipV="1">
            <a:off x="4848500" y="1140643"/>
            <a:ext cx="1759693" cy="403020"/>
          </a:xfrm>
          <a:prstGeom prst="bentConnector3">
            <a:avLst/>
          </a:prstGeom>
          <a:ln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name Update" descr=" 9"/>
          <p:cNvSpPr txBox="1"/>
          <p:nvPr/>
        </p:nvSpPr>
        <p:spPr>
          <a:xfrm>
            <a:off x="4996382" y="780738"/>
            <a:ext cx="184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cname</a:t>
            </a:r>
            <a:r>
              <a:rPr lang="en-US" dirty="0" smtClean="0"/>
              <a:t> update </a:t>
            </a:r>
            <a:endParaRPr lang="en-US" dirty="0"/>
          </a:p>
        </p:txBody>
      </p:sp>
      <p:sp>
        <p:nvSpPr>
          <p:cNvPr id="25" name="Flowchart: App Box" descr=" 25"/>
          <p:cNvSpPr/>
          <p:nvPr/>
        </p:nvSpPr>
        <p:spPr bwMode="auto">
          <a:xfrm>
            <a:off x="1228043" y="1230766"/>
            <a:ext cx="1260486" cy="625793"/>
          </a:xfrm>
          <a:prstGeom prst="flowChartAlternateProcess">
            <a:avLst/>
          </a:prstGeom>
          <a:solidFill>
            <a:schemeClr val="accent3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700" dirty="0">
                <a:solidFill>
                  <a:schemeClr val="bg1">
                    <a:alpha val="99000"/>
                  </a:schemeClr>
                </a:solidFill>
              </a:rPr>
              <a:t>Application</a:t>
            </a:r>
          </a:p>
        </p:txBody>
      </p:sp>
      <p:sp>
        <p:nvSpPr>
          <p:cNvPr id="12" name="Flowchart: App Box2" descr=" 20"/>
          <p:cNvSpPr/>
          <p:nvPr/>
        </p:nvSpPr>
        <p:spPr bwMode="auto">
          <a:xfrm>
            <a:off x="3588014" y="1230766"/>
            <a:ext cx="1260486" cy="625793"/>
          </a:xfrm>
          <a:prstGeom prst="flowChartAlternateProcess">
            <a:avLst/>
          </a:prstGeom>
          <a:solidFill>
            <a:schemeClr val="accent3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6" tIns="34293" rIns="68586" bIns="34293" numCol="1" rtlCol="0" anchor="ctr" anchorCtr="0" compatLnSpc="1">
            <a:prstTxWarp prst="textNoShape">
              <a:avLst/>
            </a:prstTxWarp>
          </a:bodyPr>
          <a:lstStyle/>
          <a:p>
            <a:pPr algn="ctr" defTabSz="685666"/>
            <a:r>
              <a:rPr lang="en-US" sz="1700" dirty="0">
                <a:solidFill>
                  <a:schemeClr val="bg1">
                    <a:alpha val="99000"/>
                  </a:schemeClr>
                </a:solidFill>
              </a:rPr>
              <a:t>Application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7293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9|0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7.6|17.4|71.2|27|22.7|1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7.6|17.4|71.2|27|22.7|1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7.6|17.4|71.2|27|22.7|1.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7.6|17.4|71.2|27|22.7|1.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7.6|17.4|71.2|27|22.7|1.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7.6|17.4|71.2|27|22.7|1.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3|22.3|64.5|41.8|30|17.6|25.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3|22.3|64.5|41.8|30|17.6|25.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3|22.3|64.5|41.8|30|17.6|25.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3|22.3|64.5|41.8|30|17.6|25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9|0.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3|22.3|64.5|41.8|30|17.6|25.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3|22.3|64.5|41.8|30|17.6|25.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3|22.3|64.5|41.8|30|17.6|25.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3|22.3|64.5|41.8|30|17.6|25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9|0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9|0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7.6|17.4|71.2|27|22.7|1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7.6|17.4|71.2|27|22.7|1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7.6|17.4|71.2|27|22.7|1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7.6|17.4|71.2|27|22.7|1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7.6|17.4|71.2|27|22.7|1.8"/>
</p:tagLst>
</file>

<file path=ppt/theme/theme1.xml><?xml version="1.0" encoding="utf-8"?>
<a:theme xmlns:a="http://schemas.openxmlformats.org/drawingml/2006/main" name="reinvent-2014-template-Light">
  <a:themeElements>
    <a:clrScheme name="AWS_re:Invent_2014">
      <a:dk1>
        <a:srgbClr val="000000"/>
      </a:dk1>
      <a:lt1>
        <a:srgbClr val="FFFFFF"/>
      </a:lt1>
      <a:dk2>
        <a:srgbClr val="F2A52C"/>
      </a:dk2>
      <a:lt2>
        <a:srgbClr val="D6D6D3"/>
      </a:lt2>
      <a:accent1>
        <a:srgbClr val="F2A52C"/>
      </a:accent1>
      <a:accent2>
        <a:srgbClr val="B22491"/>
      </a:accent2>
      <a:accent3>
        <a:srgbClr val="007CBC"/>
      </a:accent3>
      <a:accent4>
        <a:srgbClr val="8BC942"/>
      </a:accent4>
      <a:accent5>
        <a:srgbClr val="595959"/>
      </a:accent5>
      <a:accent6>
        <a:srgbClr val="FFFFFF"/>
      </a:accent6>
      <a:hlink>
        <a:srgbClr val="007CBC"/>
      </a:hlink>
      <a:folHlink>
        <a:srgbClr val="B2249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700" dirty="0" err="1" smtClean="0">
            <a:gradFill>
              <a:gsLst>
                <a:gs pos="0">
                  <a:schemeClr val="tx1"/>
                </a:gs>
                <a:gs pos="100000">
                  <a:schemeClr val="tx1"/>
                </a:gs>
              </a:gsLst>
              <a:lin ang="5400000" scaled="1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reinvent-2014-template-Light_v6.potx" id="{00BCB75C-4E06-4F39-B699-E01B88C939EC}" vid="{22F72D89-BCEB-4366-ACAC-6D98D9046089}"/>
    </a:ext>
  </a:extLst>
</a:theme>
</file>

<file path=ppt/theme/theme2.xml><?xml version="1.0" encoding="utf-8"?>
<a:theme xmlns:a="http://schemas.openxmlformats.org/drawingml/2006/main" name="reinvent-deck-light_as">
  <a:themeElements>
    <a:clrScheme name="Custom 2">
      <a:dk1>
        <a:srgbClr val="474746"/>
      </a:dk1>
      <a:lt1>
        <a:sysClr val="window" lastClr="FFFFFF"/>
      </a:lt1>
      <a:dk2>
        <a:srgbClr val="6D6E6D"/>
      </a:dk2>
      <a:lt2>
        <a:srgbClr val="F8F8F8"/>
      </a:lt2>
      <a:accent1>
        <a:srgbClr val="FCB64C"/>
      </a:accent1>
      <a:accent2>
        <a:srgbClr val="F7A028"/>
      </a:accent2>
      <a:accent3>
        <a:srgbClr val="49A8F2"/>
      </a:accent3>
      <a:accent4>
        <a:srgbClr val="7BC233"/>
      </a:accent4>
      <a:accent5>
        <a:srgbClr val="FDD645"/>
      </a:accent5>
      <a:accent6>
        <a:srgbClr val="999A98"/>
      </a:accent6>
      <a:hlink>
        <a:srgbClr val="686CEA"/>
      </a:hlink>
      <a:folHlink>
        <a:srgbClr val="9F52C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Presentation1" id="{EB97186A-C99F-45CC-B7F4-3429C34F4B93}" vid="{289605F5-2B1F-4525-8CD4-6C11DB359A09}"/>
    </a:ext>
  </a:extLst>
</a:theme>
</file>

<file path=ppt/theme/theme3.xml><?xml version="1.0" encoding="utf-8"?>
<a:theme xmlns:a="http://schemas.openxmlformats.org/drawingml/2006/main" name="1_reinvent-2014-template-Light">
  <a:themeElements>
    <a:clrScheme name="AWS_re:Invent_2014">
      <a:dk1>
        <a:srgbClr val="000000"/>
      </a:dk1>
      <a:lt1>
        <a:srgbClr val="FFFFFF"/>
      </a:lt1>
      <a:dk2>
        <a:srgbClr val="F2A52C"/>
      </a:dk2>
      <a:lt2>
        <a:srgbClr val="D6D6D3"/>
      </a:lt2>
      <a:accent1>
        <a:srgbClr val="F2A52C"/>
      </a:accent1>
      <a:accent2>
        <a:srgbClr val="B22491"/>
      </a:accent2>
      <a:accent3>
        <a:srgbClr val="007CBC"/>
      </a:accent3>
      <a:accent4>
        <a:srgbClr val="8BC942"/>
      </a:accent4>
      <a:accent5>
        <a:srgbClr val="595959"/>
      </a:accent5>
      <a:accent6>
        <a:srgbClr val="FFFFFF"/>
      </a:accent6>
      <a:hlink>
        <a:srgbClr val="007CBC"/>
      </a:hlink>
      <a:folHlink>
        <a:srgbClr val="B2249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700" dirty="0" err="1" smtClean="0">
            <a:gradFill>
              <a:gsLst>
                <a:gs pos="0">
                  <a:schemeClr val="tx1"/>
                </a:gs>
                <a:gs pos="100000">
                  <a:schemeClr val="tx1"/>
                </a:gs>
              </a:gsLst>
              <a:lin ang="5400000" scaled="1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reinvent-2014-template-Light_v6.potx" id="{00BCB75C-4E06-4F39-B699-E01B88C939EC}" vid="{22F72D89-BCEB-4366-ACAC-6D98D9046089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CAD1257093A848B7066675EE926BAE" ma:contentTypeVersion="1" ma:contentTypeDescription="Create a new document." ma:contentTypeScope="" ma:versionID="f1cae5c6ae88aba1a237e05ed3ad9d7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4F771E0-E80D-4EA8-BEC2-76983043A3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C597C89A-FD0C-431E-81F6-90225B937683}">
  <ds:schemaRefs>
    <ds:schemaRef ds:uri="http://schemas.microsoft.com/office/2006/documentManagement/types"/>
    <ds:schemaRef ds:uri="http://www.w3.org/XML/1998/namespace"/>
    <ds:schemaRef ds:uri="http://purl.org/dc/dcmitype/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39275</TotalTime>
  <Words>4925</Words>
  <Application>Microsoft Office PowerPoint</Application>
  <PresentationFormat>On-screen Show (16:9)</PresentationFormat>
  <Paragraphs>1613</Paragraphs>
  <Slides>147</Slides>
  <Notes>96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147</vt:i4>
      </vt:variant>
    </vt:vector>
  </HeadingPairs>
  <TitlesOfParts>
    <vt:vector size="150" baseType="lpstr">
      <vt:lpstr>reinvent-2014-template-Light</vt:lpstr>
      <vt:lpstr>reinvent-deck-light_as</vt:lpstr>
      <vt:lpstr>1_reinvent-2014-template-Light</vt:lpstr>
      <vt:lpstr>PowerPoint Presentation</vt:lpstr>
      <vt:lpstr>RDS Version Updates</vt:lpstr>
      <vt:lpstr>Extension Support Additions</vt:lpstr>
      <vt:lpstr>Extension Support Additions</vt:lpstr>
      <vt:lpstr>9.5 Parameter Changes - Checkpointing</vt:lpstr>
      <vt:lpstr>9.5 Parameter Changes - Checkpointing</vt:lpstr>
      <vt:lpstr>9.5 Parameter Changes - Checkpointing</vt:lpstr>
      <vt:lpstr>9.5 Parameter Changes - Checkpointing</vt:lpstr>
      <vt:lpstr>9.5 Parameter Changes - Checkpointing</vt:lpstr>
      <vt:lpstr>9.5 RDS Parameter Default Improvement</vt:lpstr>
      <vt:lpstr>max_connections</vt:lpstr>
      <vt:lpstr>max_connections</vt:lpstr>
      <vt:lpstr>All Version Default Parameter Changes</vt:lpstr>
      <vt:lpstr>maintenance_work_mem </vt:lpstr>
      <vt:lpstr>maintenance_work_mem </vt:lpstr>
      <vt:lpstr>Major version upgrade</vt:lpstr>
      <vt:lpstr>Major version upgrade</vt:lpstr>
      <vt:lpstr>Major version upgrade</vt:lpstr>
      <vt:lpstr>Major version upgrade</vt:lpstr>
      <vt:lpstr>Major version upgrade</vt:lpstr>
      <vt:lpstr>Major version upgrade</vt:lpstr>
      <vt:lpstr>Major version upgrade</vt:lpstr>
      <vt:lpstr>Major version upgrade</vt:lpstr>
      <vt:lpstr>Major version upgrade</vt:lpstr>
      <vt:lpstr>Major version upgrade</vt:lpstr>
      <vt:lpstr>Major version upgrade</vt:lpstr>
      <vt:lpstr>Major version upgrade</vt:lpstr>
      <vt:lpstr>Major version upgrade</vt:lpstr>
      <vt:lpstr>Security</vt:lpstr>
      <vt:lpstr>Forcing SSL on all connections</vt:lpstr>
      <vt:lpstr>Forcing SSL on all connections</vt:lpstr>
      <vt:lpstr>Forcing SSL on all connections</vt:lpstr>
      <vt:lpstr>Forcing SSL on all connections</vt:lpstr>
      <vt:lpstr>Forcing SSL on all connections</vt:lpstr>
      <vt:lpstr>Forcing SSL on all connections</vt:lpstr>
      <vt:lpstr>Forcing SSL on all connections</vt:lpstr>
      <vt:lpstr>Forcing SSL on all connections</vt:lpstr>
      <vt:lpstr>Forcing SSL on all connections</vt:lpstr>
      <vt:lpstr>Unencrypted Snapshot Sharing</vt:lpstr>
      <vt:lpstr>Encrypted Snapshot Sharing</vt:lpstr>
      <vt:lpstr>Encrypted Snapshot Sharing</vt:lpstr>
      <vt:lpstr>Encrypted Snapshot Sharing</vt:lpstr>
      <vt:lpstr>Encrypted Snapshot Sharing</vt:lpstr>
      <vt:lpstr>Encrypted Snapshot Sharing</vt:lpstr>
      <vt:lpstr>Encrypted Snapshot Sharing</vt:lpstr>
      <vt:lpstr>Encrypted Snapshot Sharing</vt:lpstr>
      <vt:lpstr>Encrypted Snapshot Sharing</vt:lpstr>
      <vt:lpstr>Encrypted Snapshot Sharing</vt:lpstr>
      <vt:lpstr>Encryption at rest overhead</vt:lpstr>
      <vt:lpstr>Encryption at rest overhead</vt:lpstr>
      <vt:lpstr>Encryption at rest overhead</vt:lpstr>
      <vt:lpstr>Encryption at rest overhead</vt:lpstr>
      <vt:lpstr>Data movement</vt:lpstr>
      <vt:lpstr>PowerPoint Presentation</vt:lpstr>
      <vt:lpstr>Keep your apps running during the migration</vt:lpstr>
      <vt:lpstr>Keep your apps running during the migration</vt:lpstr>
      <vt:lpstr>Keep your apps running during the migration</vt:lpstr>
      <vt:lpstr>Keep your apps running during the migration</vt:lpstr>
      <vt:lpstr>Keep your apps running during the migration</vt:lpstr>
      <vt:lpstr>Keep your apps running during the migration</vt:lpstr>
      <vt:lpstr>Keep your apps running during the migration</vt:lpstr>
      <vt:lpstr>AWS Database Migration Service - PostgreSQL</vt:lpstr>
      <vt:lpstr>Schema Conversion Tool - SCT</vt:lpstr>
      <vt:lpstr>SCT - Analysis</vt:lpstr>
      <vt:lpstr>SCT - Detailed</vt:lpstr>
      <vt:lpstr>Vacuum parameters</vt:lpstr>
      <vt:lpstr>RDS autovacuum logging (9.4.5+) </vt:lpstr>
      <vt:lpstr>RDS autovacuum visibility(9.3.12, 9.4.7, 9.5.2)   </vt:lpstr>
      <vt:lpstr>RDS autovacuum visibility(9.3.12, 9.4.7, 9.5.2)   </vt:lpstr>
      <vt:lpstr>RDS autovacuum visibility(9.3.12, 9.4.7, 9.5.2)   </vt:lpstr>
      <vt:lpstr>Scale and availability</vt:lpstr>
      <vt:lpstr>M4 Instance Class – pgbench read only</vt:lpstr>
      <vt:lpstr>Enhanced Operating System (OS) metrics</vt:lpstr>
      <vt:lpstr>Process List</vt:lpstr>
      <vt:lpstr>Process List</vt:lpstr>
      <vt:lpstr>OS metrics</vt:lpstr>
      <vt:lpstr>OS metrics</vt:lpstr>
      <vt:lpstr>OS metrics</vt:lpstr>
      <vt:lpstr>shared_buffers parameter</vt:lpstr>
      <vt:lpstr>shared_buffers parameter</vt:lpstr>
      <vt:lpstr>shared_buffers parameter</vt:lpstr>
      <vt:lpstr>shared_buffers parameter</vt:lpstr>
      <vt:lpstr>shared_buffers parameter</vt:lpstr>
      <vt:lpstr>shared_buffers parameter</vt:lpstr>
      <vt:lpstr>shared_buffers parameter</vt:lpstr>
      <vt:lpstr>shared_buffers parameter</vt:lpstr>
      <vt:lpstr>shared_buffers parameter</vt:lpstr>
      <vt:lpstr>shared_buffers parameter</vt:lpstr>
      <vt:lpstr>PowerPoint Presentation</vt:lpstr>
      <vt:lpstr>PowerPoint Presentation</vt:lpstr>
      <vt:lpstr>Availability – Read and Write – Multi-AZ</vt:lpstr>
      <vt:lpstr>Availability – Read and Write – Multi-AZ</vt:lpstr>
      <vt:lpstr>Availability – Read and Write – Multi-AZ</vt:lpstr>
      <vt:lpstr>Availability – Read and Write – Multi-AZ</vt:lpstr>
      <vt:lpstr>Availability – Read and Write – Multi-AZ</vt:lpstr>
      <vt:lpstr>Availability – Read and Write – Multi-AZ</vt:lpstr>
      <vt:lpstr>Availability – Read and Write – Multi-AZ</vt:lpstr>
      <vt:lpstr>Availability – Read and Write – Multi-AZ</vt:lpstr>
      <vt:lpstr>Availability – Read and Write – Multi-AZ</vt:lpstr>
      <vt:lpstr>Availability – Read and Write – Multi-AZ</vt:lpstr>
      <vt:lpstr>Availability – Read and Write – Multi-AZ</vt:lpstr>
      <vt:lpstr>Read Replicas = Availability</vt:lpstr>
      <vt:lpstr>Read Replicas = Availability</vt:lpstr>
      <vt:lpstr>Read Replicas = Availability</vt:lpstr>
      <vt:lpstr>Read Replicas = Availability</vt:lpstr>
      <vt:lpstr>Read Replicas = Availability</vt:lpstr>
      <vt:lpstr>Read Replicas = Availability</vt:lpstr>
      <vt:lpstr>Read Replicas = Availability</vt:lpstr>
      <vt:lpstr>Read Replicas = Availability</vt:lpstr>
      <vt:lpstr>Read Replica promotion</vt:lpstr>
      <vt:lpstr>Read Replica promotion</vt:lpstr>
      <vt:lpstr>Read Replica promotion</vt:lpstr>
      <vt:lpstr>Replication parameters </vt:lpstr>
      <vt:lpstr>Replication parameters </vt:lpstr>
      <vt:lpstr>Replication parameters </vt:lpstr>
      <vt:lpstr>Replication parameters </vt:lpstr>
      <vt:lpstr>Replication parameters </vt:lpstr>
      <vt:lpstr>Replication parameters </vt:lpstr>
      <vt:lpstr>Replication parameters </vt:lpstr>
      <vt:lpstr>Replication parameters </vt:lpstr>
      <vt:lpstr>Replication parameters </vt:lpstr>
      <vt:lpstr>Replication parameters </vt:lpstr>
      <vt:lpstr>Replication parameters </vt:lpstr>
      <vt:lpstr>hot_standby_feedback  </vt:lpstr>
      <vt:lpstr>hot_standby_feedback  </vt:lpstr>
      <vt:lpstr>hot_standby_feedback  </vt:lpstr>
      <vt:lpstr>hot_standby_feedback  </vt:lpstr>
      <vt:lpstr>hot_standby_feedback  </vt:lpstr>
      <vt:lpstr>hot_standby_feedback  </vt:lpstr>
      <vt:lpstr>hot_standby_feedback  </vt:lpstr>
      <vt:lpstr>hot_standby_feedback  </vt:lpstr>
      <vt:lpstr>hot_standby_feedback  </vt:lpstr>
      <vt:lpstr>hot_standby_feedback  </vt:lpstr>
      <vt:lpstr>hot_standby_feedback  </vt:lpstr>
      <vt:lpstr>pg_stat_database_conflicts</vt:lpstr>
      <vt:lpstr>Burst mode: GP2 and T2</vt:lpstr>
      <vt:lpstr>T2 – CPU credits</vt:lpstr>
      <vt:lpstr>Burst mode: what’s new</vt:lpstr>
      <vt:lpstr>Burst mode vs. classic vs. Provisioned IOPS</vt:lpstr>
      <vt:lpstr>Burst mode vs. classic vs. Provisioned IOPS</vt:lpstr>
      <vt:lpstr>Burst mode vs. classic vs. Provisioned IOPS</vt:lpstr>
      <vt:lpstr>Burst mode vs. Classic vs. Provisioned IOPS</vt:lpstr>
      <vt:lpstr>Burst mode vs. Classic vs. Provisioned IOPS</vt:lpstr>
      <vt:lpstr>Burst mode vs. Classic vs. Provisioned IOPS</vt:lpstr>
      <vt:lpstr>Burst mode vs. Classic vs. Provisioned IOPS</vt:lpstr>
      <vt:lpstr>Burst mode vs. Classic vs. Provisioned IOPS</vt:lpstr>
      <vt:lpstr>PowerPoint Presentation</vt:lpstr>
    </vt:vector>
  </TitlesOfParts>
  <Company>Amazon.com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RDS for PostgreSQL Deep Dive</dc:title>
  <dc:creator>Grant McAlister</dc:creator>
  <cp:lastModifiedBy>Grant</cp:lastModifiedBy>
  <cp:revision>248</cp:revision>
  <dcterms:created xsi:type="dcterms:W3CDTF">2014-10-29T19:39:29Z</dcterms:created>
  <dcterms:modified xsi:type="dcterms:W3CDTF">2016-04-28T21:01:57Z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0x01010061CAD1257093A848B7066675EE926BAE</vt:lpwstr>
  </property>
</Properties>
</file>