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37923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0485" y="455611"/>
            <a:ext cx="9263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A815CC64-BAE9-4A7E-9657-6D877E3E6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6075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85" y="1821089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428" y="1821089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0485" y="455611"/>
            <a:ext cx="9263743" cy="1325563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A815CC64-BAE9-4A7E-9657-6D877E3E66F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499911" y="4604784"/>
            <a:ext cx="3010354" cy="365125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6952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0485" y="455611"/>
            <a:ext cx="9263743" cy="1325563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37923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951663" y="1781175"/>
            <a:ext cx="4210050" cy="3792538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A815CC64-BAE9-4A7E-9657-6D877E3E6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66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04261" y="4207101"/>
            <a:ext cx="301035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A815CC64-BAE9-4A7E-9657-6D877E3E6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56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287-74F2-4125-AB6A-A461102C7FE5}" type="datetimeFigureOut">
              <a:rPr lang="en-SG" smtClean="0"/>
              <a:t>14/1/2014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15CC64-BAE9-4A7E-9657-6D877E3E6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1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886" y="2407782"/>
            <a:ext cx="6462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86" y="3747860"/>
            <a:ext cx="6462485" cy="64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8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8287-74F2-4125-AB6A-A461102C7FE5}" type="datetimeFigureOut">
              <a:rPr lang="en-SG" smtClean="0"/>
              <a:t>14/1/2014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 rot="16200000">
            <a:off x="9952038" y="46180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03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with PostgreSQL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Magic of </a:t>
            </a:r>
            <a:r>
              <a:rPr lang="en-US" dirty="0" smtClean="0"/>
              <a:t>Tuning and Connection Pooling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4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4" y="300836"/>
            <a:ext cx="9263743" cy="865385"/>
          </a:xfrm>
        </p:spPr>
        <p:txBody>
          <a:bodyPr/>
          <a:lstStyle/>
          <a:p>
            <a:r>
              <a:rPr lang="en-US" dirty="0" smtClean="0"/>
              <a:t>Tuning </a:t>
            </a:r>
            <a:r>
              <a:rPr lang="en-US" dirty="0" smtClean="0"/>
              <a:t>and proper Transaction </a:t>
            </a:r>
            <a:r>
              <a:rPr lang="en-US" dirty="0" smtClean="0"/>
              <a:t>Management enhances the benefit of CPU addition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49284" y="1166221"/>
            <a:ext cx="396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 of Processors: </a:t>
            </a:r>
            <a:r>
              <a:rPr lang="en-SG" dirty="0" smtClean="0"/>
              <a:t>2 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Memory: </a:t>
            </a:r>
            <a:r>
              <a:rPr lang="en-SG" dirty="0"/>
              <a:t>3GB,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shared_buffer: </a:t>
            </a:r>
            <a:r>
              <a:rPr lang="en-SG" dirty="0" smtClean="0"/>
              <a:t>256MB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effective_cache_size</a:t>
            </a:r>
            <a:r>
              <a:rPr lang="en-SG" dirty="0"/>
              <a:t>: </a:t>
            </a:r>
            <a:r>
              <a:rPr lang="en-SG" dirty="0" smtClean="0"/>
              <a:t>750MB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work_mem</a:t>
            </a:r>
            <a:r>
              <a:rPr lang="en-SG" dirty="0"/>
              <a:t>=1MB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483" y="3937996"/>
            <a:ext cx="10043224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Key Learning: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1: Basic Setup with tuned shared_buffer and effective_cache_size</a:t>
            </a:r>
          </a:p>
          <a:p>
            <a:r>
              <a:rPr lang="en-US" sz="1600" dirty="0" smtClean="0"/>
              <a:t>	- The </a:t>
            </a:r>
            <a:r>
              <a:rPr lang="en-US" sz="1600" dirty="0" smtClean="0">
                <a:solidFill>
                  <a:srgbClr val="FF0000"/>
                </a:solidFill>
              </a:rPr>
              <a:t>performance degrades</a:t>
            </a:r>
            <a:r>
              <a:rPr lang="en-US" sz="1600" dirty="0" smtClean="0"/>
              <a:t> once the </a:t>
            </a:r>
            <a:r>
              <a:rPr lang="en-US" sz="1600" dirty="0" smtClean="0">
                <a:solidFill>
                  <a:srgbClr val="FF0000"/>
                </a:solidFill>
              </a:rPr>
              <a:t>load increases </a:t>
            </a:r>
            <a:r>
              <a:rPr lang="en-US" sz="1600" dirty="0" smtClean="0"/>
              <a:t>beyond a point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Test 2: Tuned other parameters in </a:t>
            </a:r>
            <a:r>
              <a:rPr lang="en-US" sz="1600" b="1" dirty="0" err="1" smtClean="0">
                <a:solidFill>
                  <a:schemeClr val="accent2"/>
                </a:solidFill>
              </a:rPr>
              <a:t>postgresql.conf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	- Performance </a:t>
            </a:r>
            <a:r>
              <a:rPr lang="en-US" sz="1600" dirty="0" smtClean="0">
                <a:solidFill>
                  <a:srgbClr val="FF0000"/>
                </a:solidFill>
              </a:rPr>
              <a:t>gain of 36%</a:t>
            </a:r>
            <a:r>
              <a:rPr lang="en-US" sz="1600" dirty="0" smtClean="0"/>
              <a:t> at Peak load</a:t>
            </a:r>
          </a:p>
          <a:p>
            <a:r>
              <a:rPr lang="en-US" sz="1600" dirty="0" smtClean="0"/>
              <a:t>	- The performance continues to </a:t>
            </a:r>
            <a:r>
              <a:rPr lang="en-US" sz="1600" dirty="0" smtClean="0">
                <a:solidFill>
                  <a:srgbClr val="FF0000"/>
                </a:solidFill>
              </a:rPr>
              <a:t>degrade [by a margin of 26%]</a:t>
            </a:r>
            <a:r>
              <a:rPr lang="en-US" sz="1600" dirty="0" smtClean="0"/>
              <a:t> at higher concurrency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Test 3: Transaction Level Connection Pooling</a:t>
            </a:r>
          </a:p>
          <a:p>
            <a:r>
              <a:rPr lang="en-US" sz="1600" dirty="0" smtClean="0"/>
              <a:t>	- Performance is more </a:t>
            </a:r>
            <a:r>
              <a:rPr lang="en-US" sz="1600" dirty="0" smtClean="0">
                <a:solidFill>
                  <a:srgbClr val="FF0000"/>
                </a:solidFill>
              </a:rPr>
              <a:t>consistent</a:t>
            </a:r>
          </a:p>
          <a:p>
            <a:r>
              <a:rPr lang="en-US" sz="1600" dirty="0" smtClean="0"/>
              <a:t>	- </a:t>
            </a:r>
            <a:r>
              <a:rPr lang="en-US" sz="1600" dirty="0" smtClean="0"/>
              <a:t>Improvement caused by tuning is </a:t>
            </a:r>
            <a:r>
              <a:rPr lang="en-US" sz="1600" dirty="0" smtClean="0"/>
              <a:t>more prominent with boosted computing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[</a:t>
            </a:r>
            <a:r>
              <a:rPr lang="en-US" sz="1600" dirty="0" smtClean="0">
                <a:solidFill>
                  <a:srgbClr val="FF0000"/>
                </a:solidFill>
              </a:rPr>
              <a:t>1CPU- 46% | 2CPU- 80%]</a:t>
            </a:r>
            <a:endParaRPr lang="en-SG" sz="16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3" y="1166221"/>
            <a:ext cx="55626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680361" y="4275786"/>
            <a:ext cx="1983346" cy="226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 after boosting computing power, to get best of </a:t>
            </a:r>
            <a:r>
              <a:rPr lang="en-US" dirty="0" smtClean="0"/>
              <a:t>resources, </a:t>
            </a:r>
            <a:r>
              <a:rPr lang="en-US" dirty="0" smtClean="0"/>
              <a:t>tuning and connection pooling plays a major role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07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4" y="300836"/>
            <a:ext cx="9263743" cy="865385"/>
          </a:xfrm>
        </p:spPr>
        <p:txBody>
          <a:bodyPr/>
          <a:lstStyle/>
          <a:p>
            <a:r>
              <a:rPr lang="en-US" dirty="0" smtClean="0"/>
              <a:t>Tuning </a:t>
            </a:r>
            <a:r>
              <a:rPr lang="en-US" dirty="0" smtClean="0"/>
              <a:t>and proper Transaction </a:t>
            </a:r>
            <a:r>
              <a:rPr lang="en-US" dirty="0" smtClean="0"/>
              <a:t>Management enhances the benefit of Memory Upgrade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49284" y="1166221"/>
            <a:ext cx="396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 of Processors: </a:t>
            </a:r>
            <a:r>
              <a:rPr lang="en-SG" dirty="0" smtClean="0"/>
              <a:t>2 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Memory: 4.5GB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shared_buffer: </a:t>
            </a:r>
            <a:r>
              <a:rPr lang="en-SG" dirty="0" smtClean="0"/>
              <a:t>750MB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effective_cache_size</a:t>
            </a:r>
            <a:r>
              <a:rPr lang="en-SG" dirty="0"/>
              <a:t>: </a:t>
            </a:r>
            <a:r>
              <a:rPr lang="en-SG" dirty="0" smtClean="0"/>
              <a:t>2GB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work_mem</a:t>
            </a:r>
            <a:r>
              <a:rPr lang="en-SG" dirty="0"/>
              <a:t>=1MB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483" y="4062931"/>
            <a:ext cx="100432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Key Learning: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1: Basic Setup with tuned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shared_buffer[750MB]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effective_cache_size[2GB]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smtClean="0"/>
              <a:t>	- The performance degrades once the load increases beyond a point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Test 2: Tuned other parameters in </a:t>
            </a:r>
            <a:r>
              <a:rPr lang="en-US" sz="1600" b="1" dirty="0" err="1" smtClean="0">
                <a:solidFill>
                  <a:schemeClr val="accent2"/>
                </a:solidFill>
              </a:rPr>
              <a:t>postgresql.conf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	- Performance </a:t>
            </a:r>
            <a:r>
              <a:rPr lang="en-US" sz="1600" dirty="0" smtClean="0">
                <a:solidFill>
                  <a:srgbClr val="FF0000"/>
                </a:solidFill>
              </a:rPr>
              <a:t>gain of </a:t>
            </a:r>
            <a:r>
              <a:rPr lang="en-US" sz="1600" dirty="0" smtClean="0">
                <a:solidFill>
                  <a:srgbClr val="FF0000"/>
                </a:solidFill>
              </a:rPr>
              <a:t>55</a:t>
            </a:r>
            <a:r>
              <a:rPr lang="en-US" sz="1600" dirty="0" smtClean="0">
                <a:solidFill>
                  <a:srgbClr val="FF0000"/>
                </a:solidFill>
              </a:rPr>
              <a:t>%</a:t>
            </a:r>
            <a:r>
              <a:rPr lang="en-US" sz="1600" dirty="0" smtClean="0"/>
              <a:t> </a:t>
            </a:r>
            <a:r>
              <a:rPr lang="en-US" sz="1600" dirty="0" smtClean="0"/>
              <a:t>at Peak load</a:t>
            </a:r>
          </a:p>
          <a:p>
            <a:r>
              <a:rPr lang="en-US" sz="1600" dirty="0" smtClean="0"/>
              <a:t>	- The performance continues to </a:t>
            </a:r>
            <a:r>
              <a:rPr lang="en-US" sz="1600" dirty="0" smtClean="0">
                <a:solidFill>
                  <a:srgbClr val="FF0000"/>
                </a:solidFill>
              </a:rPr>
              <a:t>degrade [by a margin of </a:t>
            </a:r>
            <a:r>
              <a:rPr lang="en-US" sz="1600" dirty="0" smtClean="0">
                <a:solidFill>
                  <a:srgbClr val="FF0000"/>
                </a:solidFill>
              </a:rPr>
              <a:t>15</a:t>
            </a:r>
            <a:r>
              <a:rPr lang="en-US" sz="1600" dirty="0" smtClean="0">
                <a:solidFill>
                  <a:srgbClr val="FF0000"/>
                </a:solidFill>
              </a:rPr>
              <a:t>%]</a:t>
            </a:r>
            <a:r>
              <a:rPr lang="en-US" sz="1600" dirty="0" smtClean="0"/>
              <a:t> </a:t>
            </a:r>
            <a:r>
              <a:rPr lang="en-US" sz="1600" dirty="0" smtClean="0"/>
              <a:t>at higher concurrency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Test 3: Transaction Level Connection Pooling</a:t>
            </a:r>
          </a:p>
          <a:p>
            <a:r>
              <a:rPr lang="en-US" sz="1600" dirty="0" smtClean="0"/>
              <a:t>	- Performance is more </a:t>
            </a:r>
            <a:r>
              <a:rPr lang="en-US" sz="1600" dirty="0" smtClean="0">
                <a:solidFill>
                  <a:srgbClr val="FF0000"/>
                </a:solidFill>
              </a:rPr>
              <a:t>consistent</a:t>
            </a:r>
          </a:p>
          <a:p>
            <a:r>
              <a:rPr lang="en-US" sz="1600" dirty="0" smtClean="0"/>
              <a:t>	- </a:t>
            </a:r>
            <a:r>
              <a:rPr lang="en-US" sz="1600" dirty="0" smtClean="0">
                <a:solidFill>
                  <a:srgbClr val="FF0000"/>
                </a:solidFill>
              </a:rPr>
              <a:t>Gain</a:t>
            </a:r>
            <a:r>
              <a:rPr lang="en-US" sz="1600" dirty="0" smtClean="0"/>
              <a:t> with additional memory is </a:t>
            </a:r>
            <a:r>
              <a:rPr lang="en-US" sz="1600" dirty="0" smtClean="0">
                <a:solidFill>
                  <a:srgbClr val="FF0000"/>
                </a:solidFill>
              </a:rPr>
              <a:t>more prominent after tuning</a:t>
            </a:r>
            <a:r>
              <a:rPr lang="en-US" sz="1600" dirty="0" smtClean="0"/>
              <a:t> and connection pooling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1875" y="4275786"/>
            <a:ext cx="1931831" cy="208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make best use of added memory </a:t>
            </a:r>
            <a:r>
              <a:rPr lang="en-US" dirty="0" smtClean="0"/>
              <a:t>tuning and connection pooling </a:t>
            </a:r>
            <a:r>
              <a:rPr lang="en-US" dirty="0" smtClean="0"/>
              <a:t>are important</a:t>
            </a:r>
            <a:endParaRPr lang="en-SG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3" y="1166221"/>
            <a:ext cx="556260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8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4" y="300836"/>
            <a:ext cx="9263743" cy="865385"/>
          </a:xfrm>
        </p:spPr>
        <p:txBody>
          <a:bodyPr/>
          <a:lstStyle/>
          <a:p>
            <a:r>
              <a:rPr lang="en-US" dirty="0" smtClean="0"/>
              <a:t>Low Memory Tuned Postgres Vs Un-Tuned Postgres with Higher Memory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49284" y="1166221"/>
            <a:ext cx="396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 of Processors: </a:t>
            </a:r>
            <a:r>
              <a:rPr lang="en-SG" dirty="0" smtClean="0"/>
              <a:t>2 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Memory:  3GB/4.5GB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shared_buffer: </a:t>
            </a:r>
            <a:r>
              <a:rPr lang="en-SG" dirty="0" smtClean="0"/>
              <a:t>256MB/750MB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effective_cache_size</a:t>
            </a:r>
            <a:r>
              <a:rPr lang="en-SG" dirty="0"/>
              <a:t>: </a:t>
            </a:r>
            <a:r>
              <a:rPr lang="en-SG" dirty="0" smtClean="0"/>
              <a:t>750MB/2GB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work_mem</a:t>
            </a:r>
            <a:r>
              <a:rPr lang="en-SG" dirty="0"/>
              <a:t>=1MB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483" y="4062931"/>
            <a:ext cx="10043224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Key Learning:</a:t>
            </a:r>
          </a:p>
          <a:p>
            <a:endParaRPr lang="en-US" sz="600" dirty="0" smtClean="0"/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Test </a:t>
            </a:r>
            <a:r>
              <a:rPr lang="en-US" sz="1600" b="1" dirty="0" smtClean="0">
                <a:solidFill>
                  <a:schemeClr val="accent2"/>
                </a:solidFill>
              </a:rPr>
              <a:t>1: Un-tuned PostgreSQL [only shared_buffer and effective_cache</a:t>
            </a:r>
            <a:r>
              <a:rPr lang="en-US" sz="1600" b="1" dirty="0" smtClean="0">
                <a:solidFill>
                  <a:schemeClr val="accent2"/>
                </a:solidFill>
              </a:rPr>
              <a:t>_size is tuned</a:t>
            </a:r>
            <a:r>
              <a:rPr lang="en-US" sz="1600" b="1" dirty="0" smtClean="0">
                <a:solidFill>
                  <a:schemeClr val="accent2"/>
                </a:solidFill>
              </a:rPr>
              <a:t>] </a:t>
            </a:r>
            <a:br>
              <a:rPr lang="en-US" sz="1600" b="1" dirty="0" smtClean="0">
                <a:solidFill>
                  <a:schemeClr val="accent2"/>
                </a:solidFill>
              </a:rPr>
            </a:br>
            <a:r>
              <a:rPr lang="en-US" sz="1600" b="1" dirty="0" smtClean="0">
                <a:solidFill>
                  <a:schemeClr val="accent2"/>
                </a:solidFill>
              </a:rPr>
              <a:t>	with 4.5 GB RAM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	</a:t>
            </a:r>
            <a:r>
              <a:rPr lang="en-US" sz="1600" dirty="0" smtClean="0"/>
              <a:t>- </a:t>
            </a:r>
            <a:r>
              <a:rPr lang="en-US" sz="1600" dirty="0" smtClean="0"/>
              <a:t>The performance continues to </a:t>
            </a:r>
            <a:r>
              <a:rPr lang="en-US" sz="1600" dirty="0" smtClean="0">
                <a:solidFill>
                  <a:srgbClr val="FF0000"/>
                </a:solidFill>
              </a:rPr>
              <a:t>degrade [by a margin of </a:t>
            </a:r>
            <a:r>
              <a:rPr lang="en-US" sz="1600" dirty="0" smtClean="0">
                <a:solidFill>
                  <a:srgbClr val="FF0000"/>
                </a:solidFill>
              </a:rPr>
              <a:t>38</a:t>
            </a:r>
            <a:r>
              <a:rPr lang="en-US" sz="1600" dirty="0" smtClean="0">
                <a:solidFill>
                  <a:srgbClr val="FF0000"/>
                </a:solidFill>
              </a:rPr>
              <a:t>%]</a:t>
            </a:r>
            <a:r>
              <a:rPr lang="en-US" sz="1600" dirty="0" smtClean="0"/>
              <a:t> </a:t>
            </a:r>
            <a:r>
              <a:rPr lang="en-US" sz="1600" dirty="0" smtClean="0"/>
              <a:t>at higher concurrency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Test 3: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Tune PostgreSQL with Transaction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Level Connection Pooling</a:t>
            </a:r>
          </a:p>
          <a:p>
            <a:r>
              <a:rPr lang="en-US" sz="1600" dirty="0" smtClean="0"/>
              <a:t>	- Performance is more </a:t>
            </a:r>
            <a:r>
              <a:rPr lang="en-US" sz="1600" dirty="0" smtClean="0">
                <a:solidFill>
                  <a:srgbClr val="FF0000"/>
                </a:solidFill>
              </a:rPr>
              <a:t>consistent</a:t>
            </a:r>
          </a:p>
          <a:p>
            <a:r>
              <a:rPr lang="en-US" sz="1600" dirty="0" smtClean="0"/>
              <a:t>	- </a:t>
            </a:r>
            <a:r>
              <a:rPr lang="en-US" sz="1600" dirty="0" smtClean="0"/>
              <a:t>Despite low memory, performance is comparable at low concurrency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- A Tuned database with proper transaction management does better as load increases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1876" y="4189293"/>
            <a:ext cx="1931831" cy="190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of your performance issues can be resolved with proper application and database tuning</a:t>
            </a:r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3" y="1195351"/>
            <a:ext cx="5581650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9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Ashnik Message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44650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don’t always need a high end system in the beginning to scale in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are commercially supported Open Source Solutions available which scale as good as their proprietary counterparts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is no generic core-memory formula- Our consultants help customers identify what is best for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well designed application with a well tuned database can work better than a un-optimized database on a high end server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530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800" b="1" dirty="0"/>
              <a:t>How Ashnik Helps</a:t>
            </a:r>
            <a:r>
              <a:rPr lang="en-SG" sz="4800" b="1" dirty="0" smtClean="0"/>
              <a:t>?</a:t>
            </a:r>
            <a:endParaRPr lang="en-S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sizing</a:t>
            </a:r>
          </a:p>
          <a:p>
            <a:r>
              <a:rPr lang="en-SG" dirty="0"/>
              <a:t>Health Check contracts on half yearly and annual </a:t>
            </a:r>
            <a:r>
              <a:rPr lang="en-SG" dirty="0" smtClean="0"/>
              <a:t>terms</a:t>
            </a:r>
          </a:p>
          <a:p>
            <a:r>
              <a:rPr lang="en-SG" dirty="0"/>
              <a:t>On-demand Health Check and Tuning </a:t>
            </a:r>
            <a:r>
              <a:rPr lang="en-SG" dirty="0" smtClean="0"/>
              <a:t>services</a:t>
            </a:r>
          </a:p>
          <a:p>
            <a:r>
              <a:rPr lang="en-SG" dirty="0"/>
              <a:t>Provide in migration </a:t>
            </a:r>
            <a:r>
              <a:rPr lang="en-SG" dirty="0" smtClean="0"/>
              <a:t>services- $$ Saving </a:t>
            </a:r>
            <a:r>
              <a:rPr lang="en-SG" dirty="0"/>
              <a:t>by migrating from costly proprietary database solutions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746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where IT Mangers get </a:t>
            </a:r>
            <a:r>
              <a:rPr lang="en-US" dirty="0" smtClean="0"/>
              <a:t>Trapped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dirty="0"/>
              <a:t>Failure to have a correct plan for scaling with </a:t>
            </a:r>
            <a:r>
              <a:rPr lang="en-SG" sz="3600" dirty="0" smtClean="0"/>
              <a:t>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dirty="0"/>
              <a:t>Falling prey to proprietary database vendors and their costly </a:t>
            </a:r>
            <a:r>
              <a:rPr lang="en-SG" sz="3600" dirty="0" smtClean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dirty="0"/>
              <a:t>Failing to identify the correct Core-Memory </a:t>
            </a:r>
            <a:r>
              <a:rPr lang="en-SG" sz="3600" dirty="0" smtClean="0"/>
              <a:t>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dirty="0"/>
              <a:t>Adding Resources will not help all the time</a:t>
            </a:r>
          </a:p>
        </p:txBody>
      </p:sp>
    </p:spTree>
    <p:extLst>
      <p:ext uri="{BB962C8B-B14F-4D97-AF65-F5344CB8AC3E}">
        <p14:creationId xmlns:p14="http://schemas.microsoft.com/office/powerpoint/2010/main" val="27750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Studies: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See how PostgreSQL scales with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See how PostgreSQL scales with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See the effect of proper Connection and Transaction Management on PostgreSQL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the importance of Tuning despite increasing system hardware</a:t>
            </a:r>
          </a:p>
          <a:p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82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Studies: </a:t>
            </a:r>
            <a:r>
              <a:rPr lang="en-US" dirty="0" smtClean="0"/>
              <a:t>Test bed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/>
              <a:t>We have used </a:t>
            </a:r>
            <a:r>
              <a:rPr lang="en-SG" dirty="0" err="1"/>
              <a:t>HammerDB</a:t>
            </a:r>
            <a:r>
              <a:rPr lang="en-SG" dirty="0"/>
              <a:t> for this </a:t>
            </a:r>
            <a:r>
              <a:rPr lang="en-SG" dirty="0" smtClean="0"/>
              <a:t>benchmark</a:t>
            </a:r>
          </a:p>
          <a:p>
            <a:pPr lvl="1"/>
            <a:r>
              <a:rPr lang="en-SG" dirty="0" smtClean="0"/>
              <a:t>An </a:t>
            </a:r>
            <a:r>
              <a:rPr lang="en-SG" dirty="0"/>
              <a:t>open source benchmarking tool which provides test cases for TPC-C and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TPC-H benchmarks</a:t>
            </a:r>
          </a:p>
          <a:p>
            <a:pPr lvl="1"/>
            <a:r>
              <a:rPr lang="en-US" dirty="0" smtClean="0"/>
              <a:t>We used TPC-C for our tests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All </a:t>
            </a:r>
            <a:r>
              <a:rPr lang="en-SG" dirty="0"/>
              <a:t>the tests were run on a Virtual Machine (using VM player) </a:t>
            </a:r>
            <a:r>
              <a:rPr lang="en-SG" dirty="0" smtClean="0"/>
              <a:t>on a Laptop</a:t>
            </a:r>
          </a:p>
          <a:p>
            <a:pPr lvl="1"/>
            <a:r>
              <a:rPr lang="en-SG" dirty="0" smtClean="0"/>
              <a:t>64-bit </a:t>
            </a:r>
            <a:r>
              <a:rPr lang="en-SG" dirty="0"/>
              <a:t>Intel 8 core CPU </a:t>
            </a:r>
            <a:endParaRPr lang="en-SG" dirty="0" smtClean="0"/>
          </a:p>
          <a:p>
            <a:pPr lvl="1"/>
            <a:r>
              <a:rPr lang="en-SG" dirty="0" smtClean="0"/>
              <a:t>16 </a:t>
            </a:r>
            <a:r>
              <a:rPr lang="en-SG" dirty="0"/>
              <a:t>GB of physical </a:t>
            </a:r>
            <a:r>
              <a:rPr lang="en-SG" dirty="0" smtClean="0"/>
              <a:t>memory</a:t>
            </a:r>
          </a:p>
          <a:p>
            <a:pPr lvl="1"/>
            <a:r>
              <a:rPr lang="en-US" dirty="0" smtClean="0"/>
              <a:t>Host OS- Windows 7 64 bit</a:t>
            </a:r>
          </a:p>
          <a:p>
            <a:endParaRPr lang="en-SG" dirty="0" smtClean="0"/>
          </a:p>
          <a:p>
            <a:r>
              <a:rPr lang="en-SG" dirty="0" smtClean="0"/>
              <a:t>Testing Environment</a:t>
            </a:r>
          </a:p>
          <a:p>
            <a:pPr lvl="1"/>
            <a:r>
              <a:rPr lang="en-SG" dirty="0" smtClean="0"/>
              <a:t>Postgres </a:t>
            </a:r>
            <a:r>
              <a:rPr lang="en-SG" dirty="0"/>
              <a:t>Plus Advanced Server v9.2 </a:t>
            </a:r>
            <a:endParaRPr lang="en-SG" dirty="0" smtClean="0"/>
          </a:p>
          <a:p>
            <a:pPr lvl="1"/>
            <a:r>
              <a:rPr lang="en-SG" dirty="0" smtClean="0"/>
              <a:t>Running </a:t>
            </a:r>
            <a:r>
              <a:rPr lang="en-SG" dirty="0"/>
              <a:t>on Red Hat Enterprise Linux v6.1 (with kernel version 2.6</a:t>
            </a:r>
            <a:r>
              <a:rPr lang="en-SG" dirty="0" smtClean="0"/>
              <a:t>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92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i="1" dirty="0"/>
              <a:t>Performance without tuning and with tuning is shared here to make a </a:t>
            </a:r>
            <a:r>
              <a:rPr lang="en-SG" i="1" dirty="0" smtClean="0"/>
              <a:t>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i="1" dirty="0" smtClean="0"/>
              <a:t>The </a:t>
            </a:r>
            <a:r>
              <a:rPr lang="en-SG" i="1" dirty="0"/>
              <a:t>tests were done </a:t>
            </a:r>
            <a:r>
              <a:rPr lang="en-SG" i="1" dirty="0" smtClean="0"/>
              <a:t>on a virtual environment running on a low end host machine</a:t>
            </a:r>
            <a:endParaRPr lang="en-SG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i="1" dirty="0" smtClean="0"/>
              <a:t>Scalability </a:t>
            </a:r>
            <a:r>
              <a:rPr lang="en-SG" i="1" dirty="0"/>
              <a:t>or raw performance numbers presented here are not true indicators of capabilities of PostgreSQL/Postgres Plus Advanced </a:t>
            </a:r>
            <a:r>
              <a:rPr lang="en-SG" i="1" dirty="0" smtClean="0"/>
              <a:t>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i="1" dirty="0" smtClean="0"/>
              <a:t>With </a:t>
            </a:r>
            <a:r>
              <a:rPr lang="en-SG" i="1" dirty="0"/>
              <a:t>the real server class machines these numbers would be much higher than on the test </a:t>
            </a:r>
            <a:r>
              <a:rPr lang="en-SG" i="1" dirty="0" smtClean="0"/>
              <a:t>machine</a:t>
            </a:r>
            <a:endParaRPr lang="en-SG" i="1" dirty="0"/>
          </a:p>
          <a:p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3921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4" y="300836"/>
            <a:ext cx="9263743" cy="865385"/>
          </a:xfrm>
        </p:spPr>
        <p:txBody>
          <a:bodyPr/>
          <a:lstStyle/>
          <a:p>
            <a:r>
              <a:rPr lang="en-US" dirty="0" smtClean="0"/>
              <a:t>Low Configuration PostgreSQL server scaling with Connection Pooling</a:t>
            </a:r>
            <a:endParaRPr lang="en-S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4" y="1228885"/>
            <a:ext cx="557784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87166" y="1166221"/>
            <a:ext cx="3837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 </a:t>
            </a:r>
            <a:r>
              <a:rPr lang="en-SG" dirty="0"/>
              <a:t>of Processors: 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Memory: </a:t>
            </a:r>
            <a:r>
              <a:rPr lang="en-SG" dirty="0"/>
              <a:t>3GB,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shared_buffer: 32MB,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effective_cache_size</a:t>
            </a:r>
            <a:r>
              <a:rPr lang="en-SG" dirty="0"/>
              <a:t>: 128MB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work_mem</a:t>
            </a:r>
            <a:r>
              <a:rPr lang="en-SG" dirty="0"/>
              <a:t>=1MB</a:t>
            </a:r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20483" y="3984714"/>
            <a:ext cx="9695493" cy="2446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Key Learning:</a:t>
            </a:r>
          </a:p>
          <a:p>
            <a:endParaRPr lang="en-US" sz="600" dirty="0"/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1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The </a:t>
            </a:r>
            <a:r>
              <a:rPr lang="en-US" sz="1600" dirty="0" smtClean="0">
                <a:solidFill>
                  <a:srgbClr val="FF0000"/>
                </a:solidFill>
              </a:rPr>
              <a:t>performance degrades</a:t>
            </a:r>
            <a:r>
              <a:rPr lang="en-US" sz="1600" dirty="0" smtClean="0"/>
              <a:t> once the </a:t>
            </a:r>
            <a:r>
              <a:rPr lang="en-US" sz="1600" dirty="0" smtClean="0">
                <a:solidFill>
                  <a:srgbClr val="FF0000"/>
                </a:solidFill>
              </a:rPr>
              <a:t>load increases</a:t>
            </a:r>
            <a:r>
              <a:rPr lang="en-US" sz="1600" dirty="0" smtClean="0"/>
              <a:t> beyond a point </a:t>
            </a:r>
            <a:r>
              <a:rPr lang="en-US" sz="1600" dirty="0" smtClean="0">
                <a:solidFill>
                  <a:srgbClr val="FF0000"/>
                </a:solidFill>
              </a:rPr>
              <a:t>[sounds familiar?]</a:t>
            </a:r>
          </a:p>
          <a:p>
            <a:r>
              <a:rPr lang="en-US" sz="1600" b="1" dirty="0" smtClean="0">
                <a:solidFill>
                  <a:schemeClr val="accent2"/>
                </a:solidFill>
              </a:rPr>
              <a:t>Test 2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Session Level Connection pooling with max 50 connections in Pool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Connections </a:t>
            </a:r>
            <a:r>
              <a:rPr lang="en-US" sz="1600" dirty="0" err="1" smtClean="0"/>
              <a:t>aquired</a:t>
            </a:r>
            <a:r>
              <a:rPr lang="en-US" sz="1600" dirty="0" smtClean="0"/>
              <a:t> as needed so not much difference than first test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Test 3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Transaction Level Connection Pooling with 25 connections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Does well as concurrency increases </a:t>
            </a:r>
            <a:r>
              <a:rPr lang="en-US" sz="1600" dirty="0" smtClean="0">
                <a:solidFill>
                  <a:srgbClr val="FF0000"/>
                </a:solidFill>
              </a:rPr>
              <a:t>[scaling with growth!!!]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4292" y="5112913"/>
            <a:ext cx="2550017" cy="142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Inconsistent/low and highs can be attributed to resources contention during </a:t>
            </a:r>
            <a:r>
              <a:rPr lang="en-US" dirty="0" err="1" smtClean="0"/>
              <a:t>autovacuum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7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Parameters for Tuning in PostgreSQL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4028787" cy="37923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hared_buffer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effective_cache_size</a:t>
            </a:r>
            <a:endParaRPr lang="en-SG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 smtClean="0"/>
              <a:t>work_mem</a:t>
            </a:r>
            <a:endParaRPr lang="en-S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</a:t>
            </a:r>
            <a:r>
              <a:rPr lang="en-US" dirty="0" err="1" smtClean="0"/>
              <a:t>al_buffer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bgwriter_delay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effective_io_concurrency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checkpoint_segment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 smtClean="0"/>
              <a:t>checkpoint_timeout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5944" y="1781174"/>
            <a:ext cx="5293063" cy="3792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random_page_cost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autovacuum_naptime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autovacuum_vacuum_threshold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autovacuum_analyze_threshold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autovacuum_vacuum_scale_factor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autovacuum_analyze_scale_factor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err="1"/>
              <a:t>autovacuum_vacuum_cost_delay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09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4" y="300836"/>
            <a:ext cx="9263743" cy="865385"/>
          </a:xfrm>
        </p:spPr>
        <p:txBody>
          <a:bodyPr/>
          <a:lstStyle/>
          <a:p>
            <a:r>
              <a:rPr lang="en-US" dirty="0" smtClean="0"/>
              <a:t>PostgreSQL Performs better after Tuning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49284" y="1166221"/>
            <a:ext cx="396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 of Processors: 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Memory: </a:t>
            </a:r>
            <a:r>
              <a:rPr lang="en-SG" dirty="0"/>
              <a:t>3GB,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shared_buffer: </a:t>
            </a:r>
            <a:r>
              <a:rPr lang="en-SG" dirty="0" smtClean="0"/>
              <a:t>32MB/256MB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effective_cache_size</a:t>
            </a:r>
            <a:r>
              <a:rPr lang="en-SG" dirty="0"/>
              <a:t>: </a:t>
            </a:r>
            <a:r>
              <a:rPr lang="en-SG" dirty="0" smtClean="0"/>
              <a:t>128MB/750MB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work_mem</a:t>
            </a:r>
            <a:r>
              <a:rPr lang="en-SG" dirty="0"/>
              <a:t>=1MB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483" y="3984714"/>
            <a:ext cx="969549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Key Learning: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1: Basic Setup</a:t>
            </a:r>
          </a:p>
          <a:p>
            <a:r>
              <a:rPr lang="en-US" sz="1600" dirty="0" smtClean="0"/>
              <a:t>	- The </a:t>
            </a:r>
            <a:r>
              <a:rPr lang="en-US" sz="1600" dirty="0" smtClean="0">
                <a:solidFill>
                  <a:srgbClr val="FF0000"/>
                </a:solidFill>
              </a:rPr>
              <a:t>performance degrades</a:t>
            </a:r>
            <a:r>
              <a:rPr lang="en-US" sz="1600" dirty="0" smtClean="0"/>
              <a:t> once the </a:t>
            </a:r>
            <a:r>
              <a:rPr lang="en-US" sz="1600" dirty="0" smtClean="0">
                <a:solidFill>
                  <a:srgbClr val="FF0000"/>
                </a:solidFill>
              </a:rPr>
              <a:t>load increases</a:t>
            </a:r>
            <a:r>
              <a:rPr lang="en-US" sz="1600" dirty="0" smtClean="0"/>
              <a:t> beyond a point </a:t>
            </a:r>
            <a:r>
              <a:rPr lang="en-US" sz="1600" dirty="0" smtClean="0">
                <a:solidFill>
                  <a:srgbClr val="FF0000"/>
                </a:solidFill>
              </a:rPr>
              <a:t>[sounds familiar?]</a:t>
            </a:r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Test 2: Tuned </a:t>
            </a:r>
            <a:r>
              <a:rPr lang="en-US" sz="1600" b="1" dirty="0" err="1" smtClean="0">
                <a:solidFill>
                  <a:schemeClr val="accent2"/>
                </a:solidFill>
              </a:rPr>
              <a:t>postgresql.conf</a:t>
            </a:r>
            <a:r>
              <a:rPr lang="en-US" sz="1600" b="1" dirty="0" smtClean="0">
                <a:solidFill>
                  <a:schemeClr val="accent2"/>
                </a:solidFill>
              </a:rPr>
              <a:t> for shared_buffer and effective_cache_size</a:t>
            </a:r>
          </a:p>
          <a:p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	- </a:t>
            </a:r>
            <a:r>
              <a:rPr lang="en-US" sz="1600" dirty="0" smtClean="0">
                <a:solidFill>
                  <a:srgbClr val="FF0000"/>
                </a:solidFill>
              </a:rPr>
              <a:t>Up to 19% gain</a:t>
            </a:r>
            <a:r>
              <a:rPr lang="en-US" sz="1600" dirty="0" smtClean="0"/>
              <a:t> over basic configuration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Test 3: Tuned other parameters in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postgresql.conf</a:t>
            </a:r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 smtClean="0"/>
              <a:t>	- </a:t>
            </a:r>
            <a:r>
              <a:rPr lang="en-US" sz="1600" dirty="0" smtClean="0">
                <a:solidFill>
                  <a:srgbClr val="FF0000"/>
                </a:solidFill>
              </a:rPr>
              <a:t>Up to 21% gain</a:t>
            </a:r>
          </a:p>
          <a:p>
            <a:r>
              <a:rPr lang="en-US" sz="1600" dirty="0" smtClean="0"/>
              <a:t>	- </a:t>
            </a:r>
            <a:r>
              <a:rPr lang="en-SG" sz="1600" dirty="0"/>
              <a:t>The </a:t>
            </a:r>
            <a:r>
              <a:rPr lang="en-SG" sz="1600" dirty="0" smtClean="0"/>
              <a:t>occasional </a:t>
            </a:r>
            <a:r>
              <a:rPr lang="en-SG" sz="1600" dirty="0" smtClean="0">
                <a:solidFill>
                  <a:srgbClr val="FF0000"/>
                </a:solidFill>
              </a:rPr>
              <a:t>performance troughs </a:t>
            </a:r>
            <a:r>
              <a:rPr lang="en-SG" sz="1600" dirty="0" smtClean="0">
                <a:solidFill>
                  <a:srgbClr val="FF0000"/>
                </a:solidFill>
              </a:rPr>
              <a:t>because of vacuum operation is </a:t>
            </a:r>
            <a:r>
              <a:rPr lang="en-SG" sz="1600" dirty="0" smtClean="0">
                <a:solidFill>
                  <a:srgbClr val="FF0000"/>
                </a:solidFill>
              </a:rPr>
              <a:t/>
            </a:r>
            <a:br>
              <a:rPr lang="en-SG" sz="1600" dirty="0" smtClean="0">
                <a:solidFill>
                  <a:srgbClr val="FF0000"/>
                </a:solidFill>
              </a:rPr>
            </a:br>
            <a:r>
              <a:rPr lang="en-SG" sz="1600" dirty="0" smtClean="0">
                <a:solidFill>
                  <a:srgbClr val="FF0000"/>
                </a:solidFill>
              </a:rPr>
              <a:t>                       not </a:t>
            </a:r>
            <a:r>
              <a:rPr lang="en-SG" sz="1600" dirty="0" smtClean="0">
                <a:solidFill>
                  <a:srgbClr val="FF0000"/>
                </a:solidFill>
              </a:rPr>
              <a:t>there </a:t>
            </a:r>
            <a:r>
              <a:rPr lang="en-SG" sz="1600" dirty="0" smtClean="0"/>
              <a:t>anymore</a:t>
            </a:r>
            <a:endParaRPr lang="en-SG" sz="16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3" y="1166221"/>
            <a:ext cx="557784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856113" y="4855333"/>
            <a:ext cx="2331076" cy="1378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Still the performance is not scalable in any of the 3 cases and degrades with concurrency [25-30% loss]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0648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4" y="300836"/>
            <a:ext cx="9263743" cy="865385"/>
          </a:xfrm>
        </p:spPr>
        <p:txBody>
          <a:bodyPr/>
          <a:lstStyle/>
          <a:p>
            <a:r>
              <a:rPr lang="en-US" dirty="0" smtClean="0"/>
              <a:t>Combining the Effect of Connection Pooling and Tuning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49284" y="1166221"/>
            <a:ext cx="396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 of Processors: 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Memory: </a:t>
            </a:r>
            <a:r>
              <a:rPr lang="en-SG" dirty="0"/>
              <a:t>3GB,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shared_buffer: </a:t>
            </a:r>
            <a:r>
              <a:rPr lang="en-SG" dirty="0" smtClean="0"/>
              <a:t>256MB</a:t>
            </a:r>
            <a:r>
              <a:rPr lang="en-SG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effective_cache_size</a:t>
            </a:r>
            <a:r>
              <a:rPr lang="en-SG" dirty="0"/>
              <a:t>: </a:t>
            </a:r>
            <a:r>
              <a:rPr lang="en-SG" dirty="0" smtClean="0"/>
              <a:t>750MB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work_mem</a:t>
            </a:r>
            <a:r>
              <a:rPr lang="en-SG" dirty="0"/>
              <a:t>=1MB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483" y="4062931"/>
            <a:ext cx="100432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Key Learning: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1: Basic Setup with tuned shared_buffer and effective_cache_size</a:t>
            </a:r>
          </a:p>
          <a:p>
            <a:r>
              <a:rPr lang="en-US" sz="1600" dirty="0" smtClean="0"/>
              <a:t>	- The </a:t>
            </a:r>
            <a:r>
              <a:rPr lang="en-US" sz="1600" dirty="0" smtClean="0">
                <a:solidFill>
                  <a:srgbClr val="FF0000"/>
                </a:solidFill>
              </a:rPr>
              <a:t>performance degrades</a:t>
            </a:r>
            <a:r>
              <a:rPr lang="en-US" sz="1600" dirty="0" smtClean="0"/>
              <a:t> once the </a:t>
            </a:r>
            <a:r>
              <a:rPr lang="en-US" sz="1600" dirty="0" smtClean="0">
                <a:solidFill>
                  <a:srgbClr val="FF0000"/>
                </a:solidFill>
              </a:rPr>
              <a:t>load increases</a:t>
            </a:r>
            <a:r>
              <a:rPr lang="en-US" sz="1600" dirty="0" smtClean="0"/>
              <a:t> beyond a point </a:t>
            </a:r>
            <a:r>
              <a:rPr lang="en-US" sz="1600" dirty="0" smtClean="0">
                <a:solidFill>
                  <a:srgbClr val="FF0000"/>
                </a:solidFill>
              </a:rPr>
              <a:t>[sounds familiar?]</a:t>
            </a:r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Test 2: Tuned other parameters in </a:t>
            </a:r>
            <a:r>
              <a:rPr lang="en-US" sz="1600" b="1" dirty="0" err="1" smtClean="0">
                <a:solidFill>
                  <a:schemeClr val="accent2"/>
                </a:solidFill>
              </a:rPr>
              <a:t>postgresql.conf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	- Performance </a:t>
            </a:r>
            <a:r>
              <a:rPr lang="en-US" sz="1600" dirty="0" smtClean="0">
                <a:solidFill>
                  <a:srgbClr val="FF0000"/>
                </a:solidFill>
              </a:rPr>
              <a:t>gain of up to 14%</a:t>
            </a:r>
          </a:p>
          <a:p>
            <a:r>
              <a:rPr lang="en-US" sz="1600" dirty="0" smtClean="0"/>
              <a:t>	- The performance continues to </a:t>
            </a:r>
            <a:r>
              <a:rPr lang="en-US" sz="1600" dirty="0" smtClean="0">
                <a:solidFill>
                  <a:srgbClr val="FF0000"/>
                </a:solidFill>
              </a:rPr>
              <a:t>degrade [by a margin of 26%]</a:t>
            </a:r>
            <a:r>
              <a:rPr lang="en-US" sz="1600" dirty="0" smtClean="0"/>
              <a:t> at higher concurrency</a:t>
            </a:r>
          </a:p>
          <a:p>
            <a:endParaRPr lang="en-US" sz="600" dirty="0" smtClean="0"/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Test 3: Transaction Level Connection Pooling</a:t>
            </a:r>
          </a:p>
          <a:p>
            <a:r>
              <a:rPr lang="en-US" sz="1600" dirty="0" smtClean="0"/>
              <a:t>	- Performance is more consistent</a:t>
            </a:r>
          </a:p>
          <a:p>
            <a:r>
              <a:rPr lang="en-US" sz="1600" dirty="0" smtClean="0"/>
              <a:t>	- Degradation/loss in performance at peak concurrency is quite less [14% only]</a:t>
            </a:r>
            <a:endParaRPr lang="en-SG" sz="16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3" y="1166221"/>
            <a:ext cx="557784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796265" y="4299524"/>
            <a:ext cx="1519710" cy="21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Finally we get a consistently scaling Database Setup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83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NIK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Ashnik</Template>
  <TotalTime>259</TotalTime>
  <Words>633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ASHNIK Theme</vt:lpstr>
      <vt:lpstr>Scaling with PostgreSQL </vt:lpstr>
      <vt:lpstr>Pitfalls where IT Mangers get Trapped</vt:lpstr>
      <vt:lpstr>Benchmark Studies: Objective</vt:lpstr>
      <vt:lpstr>Benchmark Studies: Test bed Setup</vt:lpstr>
      <vt:lpstr>Disclaimer</vt:lpstr>
      <vt:lpstr>Low Configuration PostgreSQL server scaling with Connection Pooling</vt:lpstr>
      <vt:lpstr>Some Important Parameters for Tuning in PostgreSQL</vt:lpstr>
      <vt:lpstr>PostgreSQL Performs better after Tuning</vt:lpstr>
      <vt:lpstr>Combining the Effect of Connection Pooling and Tuning</vt:lpstr>
      <vt:lpstr>Tuning and proper Transaction Management enhances the benefit of CPU addition</vt:lpstr>
      <vt:lpstr>Tuning and proper Transaction Management enhances the benefit of Memory Upgrade</vt:lpstr>
      <vt:lpstr>Low Memory Tuned Postgres Vs Un-Tuned Postgres with Higher Memory</vt:lpstr>
      <vt:lpstr>Ashnik Message</vt:lpstr>
      <vt:lpstr>How Ashnik Helps?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of Tuning</dc:title>
  <dc:creator>Ashnik</dc:creator>
  <cp:lastModifiedBy>Ashnik</cp:lastModifiedBy>
  <cp:revision>68</cp:revision>
  <dcterms:created xsi:type="dcterms:W3CDTF">2014-01-13T08:39:01Z</dcterms:created>
  <dcterms:modified xsi:type="dcterms:W3CDTF">2014-01-14T03:39:52Z</dcterms:modified>
</cp:coreProperties>
</file>