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8" r:id="rId4"/>
    <p:sldId id="273" r:id="rId5"/>
    <p:sldId id="286" r:id="rId6"/>
    <p:sldId id="294" r:id="rId7"/>
    <p:sldId id="287" r:id="rId8"/>
    <p:sldId id="288" r:id="rId9"/>
    <p:sldId id="291" r:id="rId10"/>
    <p:sldId id="290" r:id="rId11"/>
    <p:sldId id="292" r:id="rId12"/>
    <p:sldId id="303" r:id="rId13"/>
    <p:sldId id="295" r:id="rId14"/>
    <p:sldId id="296" r:id="rId15"/>
    <p:sldId id="293" r:id="rId16"/>
    <p:sldId id="289" r:id="rId17"/>
    <p:sldId id="281" r:id="rId18"/>
    <p:sldId id="302" r:id="rId19"/>
    <p:sldId id="297" r:id="rId20"/>
    <p:sldId id="305" r:id="rId21"/>
    <p:sldId id="306" r:id="rId22"/>
    <p:sldId id="304" r:id="rId23"/>
    <p:sldId id="282" r:id="rId24"/>
    <p:sldId id="298" r:id="rId25"/>
    <p:sldId id="299" r:id="rId26"/>
    <p:sldId id="300" r:id="rId27"/>
    <p:sldId id="301" r:id="rId28"/>
    <p:sldId id="285" r:id="rId29"/>
    <p:sldId id="275" r:id="rId30"/>
    <p:sldId id="264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B946-137D-DE48-8E92-0F9953779E07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52477-C358-3441-8750-92EDF0ED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into </a:t>
            </a:r>
            <a:r>
              <a:rPr lang="en-US" dirty="0" err="1" smtClean="0"/>
              <a:t>PostgreSQL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220615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PGDay</a:t>
            </a:r>
            <a:r>
              <a:rPr lang="en-US" sz="2000" dirty="0" smtClean="0"/>
              <a:t> India</a:t>
            </a:r>
          </a:p>
          <a:p>
            <a:r>
              <a:rPr lang="en-US" sz="2000" dirty="0" smtClean="0"/>
              <a:t>26 February 2016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											Himanchali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											himamahi09@gmail.com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992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727262"/>
          </a:xfrm>
        </p:spPr>
        <p:txBody>
          <a:bodyPr/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pic>
        <p:nvPicPr>
          <p:cNvPr id="4" name="Content Placeholder 3" descr="write_q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 b="16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775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711773"/>
          </a:xfrm>
        </p:spPr>
        <p:txBody>
          <a:bodyPr/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  <p:pic>
        <p:nvPicPr>
          <p:cNvPr id="4" name="Content Placeholder 3" descr="write_latenc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 b="16374"/>
          <a:stretch>
            <a:fillRect/>
          </a:stretch>
        </p:blipFill>
        <p:spPr>
          <a:xfrm>
            <a:off x="415925" y="2323434"/>
            <a:ext cx="8308975" cy="3924966"/>
          </a:xfrm>
        </p:spPr>
      </p:pic>
    </p:spTree>
    <p:extLst>
      <p:ext uri="{BB962C8B-B14F-4D97-AF65-F5344CB8AC3E}">
        <p14:creationId xmlns:p14="http://schemas.microsoft.com/office/powerpoint/2010/main" val="170102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Specially RAM</a:t>
            </a:r>
          </a:p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CREATE EXTENSION </a:t>
            </a:r>
            <a:r>
              <a:rPr lang="en-US" dirty="0" err="1" smtClean="0"/>
              <a:t>pg_buffercache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6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query_duration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0" y="2338923"/>
            <a:ext cx="6102454" cy="4056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821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41156"/>
            <a:ext cx="8308975" cy="349175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64GB  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128GB RAM</a:t>
            </a:r>
            <a:endParaRPr lang="en-US" sz="2800" dirty="0"/>
          </a:p>
        </p:txBody>
      </p:sp>
      <p:pic>
        <p:nvPicPr>
          <p:cNvPr id="4" name="Content Placeholder 3" descr="avg_query_dur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 b="16374"/>
          <a:stretch>
            <a:fillRect/>
          </a:stretch>
        </p:blipFill>
        <p:spPr>
          <a:xfrm>
            <a:off x="1239077" y="2756646"/>
            <a:ext cx="7485823" cy="3491753"/>
          </a:xfrm>
        </p:spPr>
      </p:pic>
    </p:spTree>
    <p:extLst>
      <p:ext uri="{BB962C8B-B14F-4D97-AF65-F5344CB8AC3E}">
        <p14:creationId xmlns:p14="http://schemas.microsoft.com/office/powerpoint/2010/main" val="399636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your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Use </a:t>
            </a:r>
            <a:r>
              <a:rPr lang="en-US" sz="2800" b="1" dirty="0" err="1" smtClean="0"/>
              <a:t>pgbench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421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Tune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Shared_buffer</a:t>
            </a:r>
            <a:endParaRPr lang="en-US" dirty="0" smtClean="0"/>
          </a:p>
          <a:p>
            <a:r>
              <a:rPr lang="en-US" dirty="0" smtClean="0"/>
              <a:t>Checkpoint segments</a:t>
            </a:r>
          </a:p>
          <a:p>
            <a:r>
              <a:rPr lang="en-US" dirty="0" err="1" smtClean="0"/>
              <a:t>Synchronous_commit</a:t>
            </a:r>
            <a:endParaRPr lang="en-US" dirty="0" smtClean="0"/>
          </a:p>
          <a:p>
            <a:r>
              <a:rPr lang="en-US" dirty="0" err="1" smtClean="0"/>
              <a:t>Work_mem</a:t>
            </a:r>
            <a:r>
              <a:rPr lang="en-US" dirty="0" smtClean="0"/>
              <a:t>/</a:t>
            </a:r>
            <a:r>
              <a:rPr lang="en-US" dirty="0" err="1" smtClean="0"/>
              <a:t>Maintenance_work_mem</a:t>
            </a:r>
            <a:endParaRPr lang="en-US" dirty="0" smtClean="0"/>
          </a:p>
          <a:p>
            <a:r>
              <a:rPr lang="en-US" dirty="0" err="1" smtClean="0"/>
              <a:t>autovacuum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7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optimization</a:t>
            </a:r>
          </a:p>
          <a:p>
            <a:r>
              <a:rPr lang="en-US" dirty="0" smtClean="0"/>
              <a:t>Use temp tables</a:t>
            </a:r>
          </a:p>
          <a:p>
            <a:r>
              <a:rPr lang="en-US" dirty="0" smtClean="0"/>
              <a:t>Avoid ‘Select *’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7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misuse of sub query</a:t>
            </a:r>
          </a:p>
          <a:p>
            <a:r>
              <a:rPr lang="en-US" dirty="0" smtClean="0"/>
              <a:t>Proper </a:t>
            </a:r>
            <a:r>
              <a:rPr lang="en-US" dirty="0"/>
              <a:t>use of </a:t>
            </a:r>
            <a:r>
              <a:rPr lang="en-US" dirty="0" smtClean="0"/>
              <a:t>joins</a:t>
            </a:r>
          </a:p>
          <a:p>
            <a:r>
              <a:rPr lang="en-US" dirty="0"/>
              <a:t>Group </a:t>
            </a:r>
            <a:r>
              <a:rPr lang="en-US"/>
              <a:t>by </a:t>
            </a:r>
            <a:r>
              <a:rPr lang="en-US" smtClean="0"/>
              <a:t>push down</a:t>
            </a:r>
            <a:endParaRPr lang="en-US" dirty="0"/>
          </a:p>
          <a:p>
            <a:r>
              <a:rPr lang="en-US" dirty="0"/>
              <a:t>Avoid ‘not in’ for a big set of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Partition pruning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Composite </a:t>
            </a:r>
            <a:r>
              <a:rPr lang="en-US" dirty="0" smtClean="0"/>
              <a:t>indexes</a:t>
            </a:r>
            <a:endParaRPr lang="en-US" dirty="0" smtClean="0"/>
          </a:p>
          <a:p>
            <a:r>
              <a:rPr lang="en-US" dirty="0" smtClean="0"/>
              <a:t>Partial indexes</a:t>
            </a:r>
          </a:p>
          <a:p>
            <a:r>
              <a:rPr lang="en-US" dirty="0" smtClean="0"/>
              <a:t>Function indexes</a:t>
            </a:r>
          </a:p>
          <a:p>
            <a:r>
              <a:rPr lang="en-US" dirty="0" smtClean="0"/>
              <a:t>Index on foreign key</a:t>
            </a:r>
          </a:p>
          <a:p>
            <a:r>
              <a:rPr lang="en-US" dirty="0" smtClean="0"/>
              <a:t>Specific order by</a:t>
            </a:r>
          </a:p>
        </p:txBody>
      </p:sp>
    </p:spTree>
    <p:extLst>
      <p:ext uri="{BB962C8B-B14F-4D97-AF65-F5344CB8AC3E}">
        <p14:creationId xmlns:p14="http://schemas.microsoft.com/office/powerpoint/2010/main" val="287666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#Who Am I</a:t>
            </a:r>
            <a:endParaRPr lang="en-US" dirty="0"/>
          </a:p>
        </p:txBody>
      </p:sp>
      <p:pic>
        <p:nvPicPr>
          <p:cNvPr id="4" name="Content Placeholder 3" descr="InMobi_logo_color_blk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90" t="1" r="-87580" b="-40884"/>
          <a:stretch/>
        </p:blipFill>
        <p:spPr>
          <a:xfrm>
            <a:off x="243809" y="4808290"/>
            <a:ext cx="12986296" cy="1160584"/>
          </a:xfrm>
        </p:spPr>
      </p:pic>
      <p:sp>
        <p:nvSpPr>
          <p:cNvPr id="6" name="TextBox 5"/>
          <p:cNvSpPr txBox="1"/>
          <p:nvPr/>
        </p:nvSpPr>
        <p:spPr>
          <a:xfrm>
            <a:off x="1747698" y="3466540"/>
            <a:ext cx="7327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himanchali@inmobi.com</a:t>
            </a:r>
          </a:p>
          <a:p>
            <a:r>
              <a:rPr lang="en-US" sz="2400" dirty="0" smtClean="0"/>
              <a:t>Technical </a:t>
            </a:r>
            <a:r>
              <a:rPr lang="en-US" sz="2400" dirty="0"/>
              <a:t>Lead – Production &amp; Infrastructure </a:t>
            </a:r>
            <a:r>
              <a:rPr lang="en-US" sz="2400" dirty="0" smtClean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43457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Composite indexes</a:t>
            </a:r>
          </a:p>
          <a:p>
            <a:pPr lvl="1"/>
            <a:r>
              <a:rPr lang="en-US" sz="1400" dirty="0" smtClean="0"/>
              <a:t>Depends on the order</a:t>
            </a:r>
          </a:p>
          <a:p>
            <a:pPr lvl="1"/>
            <a:r>
              <a:rPr lang="en-US" sz="1400" dirty="0" smtClean="0"/>
              <a:t> for SELECT </a:t>
            </a:r>
            <a:r>
              <a:rPr lang="en-US" sz="1400" dirty="0"/>
              <a:t>name FROM test WHERE a = 1 AND b = 0</a:t>
            </a:r>
            <a:r>
              <a:rPr lang="en-US" sz="1400" dirty="0" smtClean="0"/>
              <a:t>;</a:t>
            </a:r>
          </a:p>
          <a:p>
            <a:pPr marL="228600" lvl="1" indent="0">
              <a:buNone/>
            </a:pPr>
            <a:r>
              <a:rPr lang="en-US" sz="1400" dirty="0" smtClean="0"/>
              <a:t>      Index  : </a:t>
            </a:r>
            <a:r>
              <a:rPr lang="fr-FR" sz="1400" dirty="0"/>
              <a:t>CREATE INDEX </a:t>
            </a:r>
            <a:r>
              <a:rPr lang="fr-FR" sz="1400" dirty="0" err="1"/>
              <a:t>test_idx</a:t>
            </a:r>
            <a:r>
              <a:rPr lang="fr-FR" sz="1400" dirty="0"/>
              <a:t> ON test (a, b)</a:t>
            </a:r>
            <a:r>
              <a:rPr lang="fr-FR" sz="1400" dirty="0" smtClean="0"/>
              <a:t>;</a:t>
            </a:r>
          </a:p>
          <a:p>
            <a:pPr marL="228600" lvl="1" indent="0">
              <a:buNone/>
            </a:pPr>
            <a:r>
              <a:rPr lang="fr-FR" sz="1400" dirty="0"/>
              <a:t> </a:t>
            </a:r>
            <a:r>
              <a:rPr lang="fr-FR" sz="1400" dirty="0" smtClean="0"/>
              <a:t>     </a:t>
            </a:r>
            <a:r>
              <a:rPr lang="en-US" sz="1400" dirty="0"/>
              <a:t>Won't work for </a:t>
            </a:r>
            <a:r>
              <a:rPr lang="en-US" sz="1400" dirty="0" smtClean="0"/>
              <a:t>: WHERE </a:t>
            </a:r>
            <a:r>
              <a:rPr lang="en-US" sz="1400" dirty="0"/>
              <a:t>a = 1 OR b = 2</a:t>
            </a:r>
          </a:p>
          <a:p>
            <a:pPr marL="228600" lvl="1" indent="0">
              <a:buNone/>
            </a:pPr>
            <a:r>
              <a:rPr lang="en-US" sz="1400" dirty="0" smtClean="0"/>
              <a:t>       WHERE </a:t>
            </a:r>
            <a:r>
              <a:rPr lang="en-US" sz="1400" dirty="0"/>
              <a:t>b = </a:t>
            </a:r>
            <a:r>
              <a:rPr lang="en-US" sz="1400" dirty="0" smtClean="0"/>
              <a:t>2</a:t>
            </a:r>
          </a:p>
          <a:p>
            <a:r>
              <a:rPr lang="en-US" sz="1400" dirty="0" smtClean="0"/>
              <a:t>Partial indexes</a:t>
            </a:r>
          </a:p>
          <a:p>
            <a:pPr lvl="1"/>
            <a:r>
              <a:rPr lang="en-US" sz="1400" dirty="0" smtClean="0"/>
              <a:t>Select name from </a:t>
            </a:r>
            <a:r>
              <a:rPr lang="en-US" sz="1400" dirty="0" err="1" smtClean="0"/>
              <a:t>emp</a:t>
            </a:r>
            <a:r>
              <a:rPr lang="en-US" sz="1400" dirty="0" smtClean="0"/>
              <a:t> where gender=‘F’;</a:t>
            </a:r>
          </a:p>
          <a:p>
            <a:pPr marL="457200" lvl="2" indent="0">
              <a:buNone/>
            </a:pPr>
            <a:r>
              <a:rPr lang="en-US" sz="1400" dirty="0" smtClean="0"/>
              <a:t>CREATE INDEX </a:t>
            </a:r>
            <a:r>
              <a:rPr lang="en-US" sz="1400" dirty="0" err="1" smtClean="0"/>
              <a:t>test_part_idx</a:t>
            </a:r>
            <a:r>
              <a:rPr lang="en-US" sz="1400" dirty="0" smtClean="0"/>
              <a:t> ON test(gender) where gender=‘F’;</a:t>
            </a:r>
          </a:p>
          <a:p>
            <a:pPr marL="228600" lvl="1" indent="0">
              <a:buNone/>
            </a:pPr>
            <a:endParaRPr lang="en-US" sz="1400" dirty="0" smtClean="0"/>
          </a:p>
          <a:p>
            <a:pPr marL="228600" lvl="1" indent="0">
              <a:buNone/>
            </a:pPr>
            <a:endParaRPr lang="en-US" sz="1400" dirty="0" smtClean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fr-FR" sz="1400" dirty="0" smtClean="0"/>
          </a:p>
          <a:p>
            <a:pPr marL="228600" lvl="1" indent="0">
              <a:buNone/>
            </a:pPr>
            <a:r>
              <a:rPr lang="fr-FR" sz="1400" dirty="0"/>
              <a:t> </a:t>
            </a:r>
            <a:r>
              <a:rPr lang="fr-FR" sz="1400" dirty="0" smtClean="0"/>
              <a:t>     </a:t>
            </a:r>
            <a:endParaRPr lang="fr-FR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857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Indexes</a:t>
            </a:r>
          </a:p>
          <a:p>
            <a:pPr lvl="1"/>
            <a:r>
              <a:rPr lang="en-US" dirty="0"/>
              <a:t>SELECT name FROM test WHERE lower(a) = 'value';</a:t>
            </a:r>
          </a:p>
          <a:p>
            <a:pPr marL="228600" lvl="1" indent="0">
              <a:buNone/>
            </a:pPr>
            <a:r>
              <a:rPr lang="en-US" dirty="0" smtClean="0"/>
              <a:t>     CREATE </a:t>
            </a:r>
            <a:r>
              <a:rPr lang="en-US" dirty="0"/>
              <a:t>INDEX </a:t>
            </a:r>
            <a:r>
              <a:rPr lang="en-US" dirty="0" err="1"/>
              <a:t>test_lower_idx</a:t>
            </a:r>
            <a:r>
              <a:rPr lang="en-US" dirty="0"/>
              <a:t> ON test (lower(a))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Specific order by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queries with order by like ORDER BY a ASC, b DESC </a:t>
            </a:r>
          </a:p>
          <a:p>
            <a:pPr marL="228600" lvl="1" indent="0">
              <a:buNone/>
            </a:pPr>
            <a:r>
              <a:rPr lang="en-US" dirty="0" smtClean="0"/>
              <a:t>     CREATE </a:t>
            </a:r>
            <a:r>
              <a:rPr lang="en-US" dirty="0"/>
              <a:t>INDEX </a:t>
            </a:r>
            <a:r>
              <a:rPr lang="en-US" dirty="0" err="1" smtClean="0"/>
              <a:t>idx</a:t>
            </a:r>
            <a:r>
              <a:rPr lang="en-US" dirty="0" smtClean="0"/>
              <a:t> </a:t>
            </a:r>
            <a:r>
              <a:rPr lang="en-US" dirty="0"/>
              <a:t>ON test (a ASC , b DESC);</a:t>
            </a:r>
          </a:p>
        </p:txBody>
      </p:sp>
    </p:spTree>
    <p:extLst>
      <p:ext uri="{BB962C8B-B14F-4D97-AF65-F5344CB8AC3E}">
        <p14:creationId xmlns:p14="http://schemas.microsoft.com/office/powerpoint/2010/main" val="387646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over indexing….</a:t>
            </a:r>
            <a:endParaRPr lang="en-US" dirty="0"/>
          </a:p>
        </p:txBody>
      </p:sp>
      <p:pic>
        <p:nvPicPr>
          <p:cNvPr id="4" name="Content Placeholder 3" descr="BPM_team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6" r="-1126"/>
          <a:stretch>
            <a:fillRect/>
          </a:stretch>
        </p:blipFill>
        <p:spPr>
          <a:xfrm>
            <a:off x="3283554" y="2756646"/>
            <a:ext cx="4739469" cy="3491753"/>
          </a:xfrm>
        </p:spPr>
      </p:pic>
    </p:spTree>
    <p:extLst>
      <p:ext uri="{BB962C8B-B14F-4D97-AF65-F5344CB8AC3E}">
        <p14:creationId xmlns:p14="http://schemas.microsoft.com/office/powerpoint/2010/main" val="64831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forget those many stored procedures in my DB .</a:t>
            </a:r>
          </a:p>
          <a:p>
            <a:pPr lvl="1"/>
            <a:r>
              <a:rPr lang="en-US" dirty="0" smtClean="0"/>
              <a:t>User defined functions for complex business logic</a:t>
            </a:r>
          </a:p>
          <a:p>
            <a:pPr lvl="1"/>
            <a:r>
              <a:rPr lang="en-US" dirty="0" smtClean="0"/>
              <a:t>Saving time between application and DB</a:t>
            </a:r>
          </a:p>
          <a:p>
            <a:pPr lvl="1"/>
            <a:r>
              <a:rPr lang="en-US" dirty="0" smtClean="0"/>
              <a:t>Get rid of dependency of language used by application</a:t>
            </a:r>
          </a:p>
        </p:txBody>
      </p:sp>
    </p:spTree>
    <p:extLst>
      <p:ext uri="{BB962C8B-B14F-4D97-AF65-F5344CB8AC3E}">
        <p14:creationId xmlns:p14="http://schemas.microsoft.com/office/powerpoint/2010/main" val="10739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issue in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9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http://explain.depesz.com/</a:t>
            </a:r>
            <a:br>
              <a:rPr lang="hu-HU" dirty="0"/>
            </a:br>
            <a:endParaRPr lang="en-US" dirty="0"/>
          </a:p>
        </p:txBody>
      </p:sp>
      <p:pic>
        <p:nvPicPr>
          <p:cNvPr id="4" name="Content Placeholder 3" descr="expla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 b="16374"/>
          <a:stretch>
            <a:fillRect/>
          </a:stretch>
        </p:blipFill>
        <p:spPr>
          <a:xfrm>
            <a:off x="415925" y="2183533"/>
            <a:ext cx="8308975" cy="3764456"/>
          </a:xfrm>
        </p:spPr>
      </p:pic>
    </p:spTree>
    <p:extLst>
      <p:ext uri="{BB962C8B-B14F-4D97-AF65-F5344CB8AC3E}">
        <p14:creationId xmlns:p14="http://schemas.microsoft.com/office/powerpoint/2010/main" val="274935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</a:t>
            </a:r>
            <a:r>
              <a:rPr lang="en-US" dirty="0"/>
              <a:t>h</a:t>
            </a:r>
            <a:r>
              <a:rPr lang="en-US" dirty="0" smtClean="0"/>
              <a:t>int to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</a:p>
          <a:p>
            <a:r>
              <a:rPr lang="en-US" dirty="0" smtClean="0"/>
              <a:t>Planner configuration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enable_nestloop</a:t>
            </a:r>
            <a:r>
              <a:rPr lang="en-US" dirty="0" smtClean="0"/>
              <a:t>, </a:t>
            </a:r>
            <a:r>
              <a:rPr lang="en-US" dirty="0" err="1" smtClean="0"/>
              <a:t>enable_seqscan</a:t>
            </a:r>
            <a:endParaRPr lang="en-US" dirty="0" smtClean="0"/>
          </a:p>
          <a:p>
            <a:r>
              <a:rPr lang="en-US" dirty="0" smtClean="0"/>
              <a:t>Planner cost 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effective_cache_size</a:t>
            </a:r>
            <a:r>
              <a:rPr lang="en-US" dirty="0" smtClean="0"/>
              <a:t> , </a:t>
            </a:r>
            <a:r>
              <a:rPr lang="en-US" dirty="0" err="1" smtClean="0"/>
              <a:t>random_page_cost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5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bulk load </a:t>
            </a:r>
            <a:r>
              <a:rPr lang="en-US" dirty="0" smtClean="0"/>
              <a:t>precautions</a:t>
            </a:r>
          </a:p>
          <a:p>
            <a:r>
              <a:rPr lang="en-US" dirty="0" smtClean="0"/>
              <a:t>create </a:t>
            </a:r>
            <a:r>
              <a:rPr lang="en-US" dirty="0"/>
              <a:t>..copy .. then index and </a:t>
            </a:r>
            <a:r>
              <a:rPr lang="en-US" dirty="0" smtClean="0"/>
              <a:t>constraints</a:t>
            </a:r>
          </a:p>
          <a:p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bucardo.org</a:t>
            </a:r>
            <a:r>
              <a:rPr lang="pl-PL" dirty="0"/>
              <a:t>/</a:t>
            </a:r>
            <a:r>
              <a:rPr lang="pl-PL" dirty="0" err="1"/>
              <a:t>wiki</a:t>
            </a:r>
            <a:r>
              <a:rPr lang="pl-PL" dirty="0"/>
              <a:t>/</a:t>
            </a:r>
            <a:r>
              <a:rPr lang="pl-PL" dirty="0" err="1" smtClean="0"/>
              <a:t>Split_postgres_dump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Increase </a:t>
            </a:r>
            <a:r>
              <a:rPr lang="en-US" dirty="0" err="1"/>
              <a:t>maintenance_work_mem</a:t>
            </a:r>
            <a:endParaRPr lang="en-US" dirty="0"/>
          </a:p>
          <a:p>
            <a:r>
              <a:rPr lang="en-US" dirty="0"/>
              <a:t> Increase </a:t>
            </a:r>
            <a:r>
              <a:rPr lang="en-US" dirty="0" err="1" smtClean="0"/>
              <a:t>checkpoint_segments</a:t>
            </a:r>
            <a:endParaRPr lang="en-US" dirty="0"/>
          </a:p>
          <a:p>
            <a:r>
              <a:rPr lang="en-US" dirty="0"/>
              <a:t> Never ever forget to run analyze </a:t>
            </a:r>
            <a:r>
              <a:rPr lang="en-US" dirty="0" smtClean="0"/>
              <a:t>/ </a:t>
            </a:r>
            <a:r>
              <a:rPr lang="en-US" dirty="0" smtClean="0"/>
              <a:t>vacuum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Configuration tuning</a:t>
            </a:r>
          </a:p>
          <a:p>
            <a:r>
              <a:rPr lang="en-US" dirty="0" smtClean="0"/>
              <a:t>Query optimization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/>
              <a:t>M</a:t>
            </a:r>
            <a:r>
              <a:rPr lang="en-US" dirty="0" smtClean="0"/>
              <a:t>aintenance</a:t>
            </a:r>
            <a:endParaRPr lang="en-US" dirty="0"/>
          </a:p>
        </p:txBody>
      </p:sp>
      <p:pic>
        <p:nvPicPr>
          <p:cNvPr id="4" name="Picture 3" descr="Data-Do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42" y="3073399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2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performance good??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the stats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rtoon-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62" y="3479190"/>
            <a:ext cx="2079256" cy="276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databases do we have..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6" y="2756646"/>
            <a:ext cx="4097742" cy="3491753"/>
          </a:xfrm>
        </p:spPr>
        <p:txBody>
          <a:bodyPr>
            <a:normAutofit/>
          </a:bodyPr>
          <a:lstStyle/>
          <a:p>
            <a:r>
              <a:rPr lang="en-US" dirty="0" smtClean="0"/>
              <a:t>OLTP</a:t>
            </a:r>
          </a:p>
          <a:p>
            <a:r>
              <a:rPr lang="en-US" dirty="0" smtClean="0"/>
              <a:t>OLAP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is easy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enriched statistics collector</a:t>
            </a:r>
          </a:p>
          <a:p>
            <a:pPr lvl="2"/>
            <a:r>
              <a:rPr lang="en-US" dirty="0" smtClean="0"/>
              <a:t>User stats</a:t>
            </a:r>
          </a:p>
          <a:p>
            <a:pPr lvl="2"/>
            <a:r>
              <a:rPr lang="en-US" dirty="0" smtClean="0"/>
              <a:t>DB stats</a:t>
            </a:r>
          </a:p>
          <a:p>
            <a:pPr lvl="2"/>
            <a:r>
              <a:rPr lang="en-US" dirty="0" smtClean="0"/>
              <a:t>Table stats</a:t>
            </a:r>
            <a:endParaRPr lang="en-US" dirty="0"/>
          </a:p>
          <a:p>
            <a:pPr lvl="2"/>
            <a:r>
              <a:rPr lang="en-US" dirty="0" smtClean="0"/>
              <a:t>Index stats</a:t>
            </a:r>
          </a:p>
          <a:p>
            <a:pPr lvl="2"/>
            <a:r>
              <a:rPr lang="en-US" dirty="0" smtClean="0"/>
              <a:t>And many more…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p</a:t>
            </a:r>
            <a:r>
              <a:rPr lang="en-US" dirty="0" err="1" smtClean="0"/>
              <a:t>g_log</a:t>
            </a:r>
            <a:r>
              <a:rPr lang="en-US" dirty="0" smtClean="0"/>
              <a:t> monitoring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Log everything  if you want to monitor everything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QUESTIONS??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450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746363"/>
          </a:xfrm>
        </p:spPr>
        <p:txBody>
          <a:bodyPr/>
          <a:lstStyle/>
          <a:p>
            <a:r>
              <a:rPr lang="en-US" dirty="0" smtClean="0"/>
              <a:t>In today’s talk…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463220"/>
            <a:ext cx="8308975" cy="3785180"/>
          </a:xfrm>
        </p:spPr>
        <p:txBody>
          <a:bodyPr/>
          <a:lstStyle/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28600" lvl="1" indent="0">
              <a:buNone/>
            </a:pPr>
            <a:r>
              <a:rPr lang="en-US" sz="3200" dirty="0" smtClean="0"/>
              <a:t>        Query      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23269" y="2967335"/>
            <a:ext cx="42632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Performance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57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fastest query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Content Placeholder 3" descr="mgstatsto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1" b="6571"/>
          <a:stretch>
            <a:fillRect/>
          </a:stretch>
        </p:blipFill>
        <p:spPr>
          <a:xfrm>
            <a:off x="772161" y="2756646"/>
            <a:ext cx="7157932" cy="3491753"/>
          </a:xfrm>
        </p:spPr>
      </p:pic>
    </p:spTree>
    <p:extLst>
      <p:ext uri="{BB962C8B-B14F-4D97-AF65-F5344CB8AC3E}">
        <p14:creationId xmlns:p14="http://schemas.microsoft.com/office/powerpoint/2010/main" val="20977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: 40 core</a:t>
            </a:r>
          </a:p>
          <a:p>
            <a:r>
              <a:rPr lang="en-US" dirty="0" smtClean="0"/>
              <a:t>RAM : 128 GB</a:t>
            </a:r>
          </a:p>
          <a:p>
            <a:r>
              <a:rPr lang="en-US" dirty="0" smtClean="0"/>
              <a:t>Disk : SSD </a:t>
            </a:r>
            <a:r>
              <a:rPr lang="en-US" dirty="0"/>
              <a:t>R</a:t>
            </a:r>
            <a:r>
              <a:rPr lang="en-US" dirty="0" smtClean="0"/>
              <a:t>AID 1</a:t>
            </a:r>
          </a:p>
          <a:p>
            <a:r>
              <a:rPr lang="en-US" dirty="0" smtClean="0"/>
              <a:t>Database size : 280GB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758241"/>
          </a:xfrm>
        </p:spPr>
        <p:txBody>
          <a:bodyPr/>
          <a:lstStyle/>
          <a:p>
            <a:r>
              <a:rPr lang="en-US" dirty="0" smtClean="0"/>
              <a:t>QPS</a:t>
            </a:r>
            <a:endParaRPr lang="en-US" dirty="0"/>
          </a:p>
        </p:txBody>
      </p:sp>
      <p:pic>
        <p:nvPicPr>
          <p:cNvPr id="4" name="Content Placeholder 3" descr="q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 b="16374"/>
          <a:stretch>
            <a:fillRect/>
          </a:stretch>
        </p:blipFill>
        <p:spPr>
          <a:xfrm>
            <a:off x="415925" y="2354412"/>
            <a:ext cx="8308975" cy="4276266"/>
          </a:xfrm>
        </p:spPr>
      </p:pic>
    </p:spTree>
    <p:extLst>
      <p:ext uri="{BB962C8B-B14F-4D97-AF65-F5344CB8AC3E}">
        <p14:creationId xmlns:p14="http://schemas.microsoft.com/office/powerpoint/2010/main" val="331566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70581"/>
            <a:ext cx="8308975" cy="1183831"/>
          </a:xfrm>
        </p:spPr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pic>
        <p:nvPicPr>
          <p:cNvPr id="5" name="Content Placeholder 4" descr="select_q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 b="16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00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20199"/>
          </a:xfrm>
        </p:spPr>
        <p:txBody>
          <a:bodyPr/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pic>
        <p:nvPicPr>
          <p:cNvPr id="4" name="Content Placeholder 3" descr="select_latenc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 b="16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706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4812</TotalTime>
  <Words>466</Words>
  <Application>Microsoft Macintosh PowerPoint</Application>
  <PresentationFormat>On-screen Show (4:3)</PresentationFormat>
  <Paragraphs>125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Expo</vt:lpstr>
      <vt:lpstr>Let’s get into PostgreSQL performance</vt:lpstr>
      <vt:lpstr>#Who Am I</vt:lpstr>
      <vt:lpstr>What kind of databases do we have..</vt:lpstr>
      <vt:lpstr>In today’s talk…</vt:lpstr>
      <vt:lpstr>The fastest query </vt:lpstr>
      <vt:lpstr>The host</vt:lpstr>
      <vt:lpstr>QPS</vt:lpstr>
      <vt:lpstr>Read</vt:lpstr>
      <vt:lpstr>Read Latency</vt:lpstr>
      <vt:lpstr>Write</vt:lpstr>
      <vt:lpstr>Write latency</vt:lpstr>
      <vt:lpstr>Hardware matters</vt:lpstr>
      <vt:lpstr>PowerPoint Presentation</vt:lpstr>
      <vt:lpstr>128GB RAM</vt:lpstr>
      <vt:lpstr>Benchmark your PostgreSQL </vt:lpstr>
      <vt:lpstr>Tune the configs</vt:lpstr>
      <vt:lpstr>Query optimization</vt:lpstr>
      <vt:lpstr>Optimization…</vt:lpstr>
      <vt:lpstr>Indexes</vt:lpstr>
      <vt:lpstr>Some query examples</vt:lpstr>
      <vt:lpstr>Example continues…</vt:lpstr>
      <vt:lpstr>But no over indexing….</vt:lpstr>
      <vt:lpstr>What else …</vt:lpstr>
      <vt:lpstr>Explain</vt:lpstr>
      <vt:lpstr>http://explain.depesz.com/ </vt:lpstr>
      <vt:lpstr>Give hint to optimizer</vt:lpstr>
      <vt:lpstr>Writes</vt:lpstr>
      <vt:lpstr>Factors</vt:lpstr>
      <vt:lpstr>Is the performance good??</vt:lpstr>
      <vt:lpstr>Monitoring is easy !</vt:lpstr>
      <vt:lpstr>Thank You !!</vt:lpstr>
    </vt:vector>
  </TitlesOfParts>
  <Company>InMobi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Grade Deployment and Security with PostgreSQL</dc:title>
  <dc:creator>himanchali</dc:creator>
  <cp:lastModifiedBy>himanchali</cp:lastModifiedBy>
  <cp:revision>311</cp:revision>
  <dcterms:created xsi:type="dcterms:W3CDTF">2015-03-25T19:16:48Z</dcterms:created>
  <dcterms:modified xsi:type="dcterms:W3CDTF">2016-03-02T14:48:52Z</dcterms:modified>
</cp:coreProperties>
</file>