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D63C40A-488B-4009-8B84-D635E383222A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8" d="100"/>
          <a:sy n="78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F017E-5511-4944-82FB-288C8D9F2D0F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2DC42-E15D-45D4-821B-82CB30F91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87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2DC42-E15D-45D4-821B-82CB30F91B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4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21B2-7F94-41C7-B51A-EDE66DF0E4B4}" type="datetime1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Rapid POSTGRESQL learning.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79A5-C736-4138-BE75-5411755BC02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6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2C5D-3ED8-4721-8DEB-1821EC735384}" type="datetime1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Rapid POSTGRESQL learning.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79A5-C736-4138-BE75-5411755B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4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98D8-1571-4AF8-AF80-891F3BCE578A}" type="datetime1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Rapid POSTGRESQL learning.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79A5-C736-4138-BE75-5411755B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2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314B-C2DB-4A96-9D22-B50C98B88420}" type="datetime1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Rapid POSTGRESQL learning.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79A5-C736-4138-BE75-5411755B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6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5A46-953F-4DFD-887E-B5151B06B07A}" type="datetime1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Rapid POSTGRESQL learning.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79A5-C736-4138-BE75-5411755BC02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1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16E5-659E-4E99-960C-6A591943DD70}" type="datetime1">
              <a:rPr lang="en-US" smtClean="0"/>
              <a:t>7/19/2013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Rapid POSTGRESQL learning.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79A5-C736-4138-BE75-5411755B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7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6E45-85FA-40B9-B0D5-5892A2DDD033}" type="datetime1">
              <a:rPr lang="en-US" smtClean="0"/>
              <a:t>7/19/2013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Rapid POSTGRESQL learning.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79A5-C736-4138-BE75-5411755B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1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B069B-7D30-4F72-9C6B-5B837EA85166}" type="datetime1">
              <a:rPr lang="en-US" smtClean="0"/>
              <a:t>7/19/2013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Rapid POSTGRESQL learning.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79A5-C736-4138-BE75-5411755B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7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3692-C1EE-4B9D-A39F-344CBA296FDF}" type="datetime1">
              <a:rPr lang="en-US" smtClean="0"/>
              <a:t>7/19/2013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Rapid POSTGRESQL learning.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79A5-C736-4138-BE75-5411755B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5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42F982F-785A-4CC7-819D-1484D183B32E}" type="datetime1">
              <a:rPr lang="en-US" smtClean="0"/>
              <a:t>7/19/2013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Rapid POSTGRESQL learning.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8879A5-C736-4138-BE75-5411755B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5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B3D890-E37A-48F8-8227-71B4E4670AE4}" type="datetime1">
              <a:rPr lang="en-US" smtClean="0"/>
              <a:t>7/19/2013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Rapid POSTGRESQL learning.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8879A5-C736-4138-BE75-5411755B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8A6D9F-D42C-4416-82E5-E62124D072C2}" type="datetime1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Rapid POSTGRESQL learning.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8879A5-C736-4138-BE75-5411755BC02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97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sud.amp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version_concurrency_contro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ostgresql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Rapid POSTGRESQL learning, PART-1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ali</a:t>
            </a:r>
            <a:r>
              <a:rPr lang="en-US" dirty="0" smtClean="0"/>
              <a:t> </a:t>
            </a:r>
            <a:r>
              <a:rPr lang="en-US" dirty="0" err="1" smtClean="0"/>
              <a:t>masudianpour</a:t>
            </a:r>
            <a:r>
              <a:rPr lang="en-US" smtClean="0"/>
              <a:t> </a:t>
            </a:r>
            <a:r>
              <a:rPr lang="en-US" smtClean="0">
                <a:hlinkClick r:id="rId2"/>
              </a:rPr>
              <a:t>masud.amp@gmail.com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Rapid POSTGRESQL learning.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79A5-C736-4138-BE75-5411755BC0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6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Commands in POSTGRESQL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 are some short commands in </a:t>
            </a:r>
            <a:r>
              <a:rPr lang="en-US" dirty="0" err="1" smtClean="0"/>
              <a:t>postgresql</a:t>
            </a:r>
            <a:r>
              <a:rPr lang="en-US" dirty="0" smtClean="0"/>
              <a:t> that each one performs an specific task. In continue I will introduce you some of them:</a:t>
            </a:r>
          </a:p>
          <a:p>
            <a:pPr lvl="1"/>
            <a:r>
              <a:rPr lang="en-US" dirty="0" smtClean="0"/>
              <a:t>\</a:t>
            </a:r>
            <a:r>
              <a:rPr lang="en-US" dirty="0" err="1" smtClean="0"/>
              <a:t>i</a:t>
            </a:r>
            <a:endParaRPr lang="en-US" dirty="0" smtClean="0"/>
          </a:p>
          <a:p>
            <a:pPr lvl="2"/>
            <a:r>
              <a:rPr lang="en-US" dirty="0" smtClean="0"/>
              <a:t>Imports a dump into database</a:t>
            </a:r>
          </a:p>
          <a:p>
            <a:pPr lvl="1"/>
            <a:r>
              <a:rPr lang="en-US" dirty="0" smtClean="0"/>
              <a:t>\l</a:t>
            </a:r>
          </a:p>
          <a:p>
            <a:pPr lvl="2"/>
            <a:r>
              <a:rPr lang="en-US" dirty="0" smtClean="0"/>
              <a:t>List of databases</a:t>
            </a:r>
          </a:p>
          <a:p>
            <a:pPr lvl="1"/>
            <a:r>
              <a:rPr lang="en-US" dirty="0" smtClean="0"/>
              <a:t>\d</a:t>
            </a:r>
          </a:p>
          <a:p>
            <a:pPr lvl="2"/>
            <a:r>
              <a:rPr lang="en-US" dirty="0" smtClean="0"/>
              <a:t>List of tables</a:t>
            </a:r>
          </a:p>
          <a:p>
            <a:pPr lvl="1"/>
            <a:r>
              <a:rPr lang="en-US" dirty="0" smtClean="0"/>
              <a:t>\</a:t>
            </a:r>
            <a:r>
              <a:rPr lang="en-US" dirty="0" err="1" smtClean="0"/>
              <a:t>dt</a:t>
            </a:r>
            <a:endParaRPr lang="en-US" dirty="0" smtClean="0"/>
          </a:p>
          <a:p>
            <a:pPr lvl="2"/>
            <a:r>
              <a:rPr lang="en-US" dirty="0" smtClean="0"/>
              <a:t>List of tables and relations</a:t>
            </a:r>
          </a:p>
          <a:p>
            <a:pPr lvl="1"/>
            <a:r>
              <a:rPr lang="en-US" dirty="0" smtClean="0"/>
              <a:t>\h</a:t>
            </a:r>
          </a:p>
          <a:p>
            <a:pPr lvl="2"/>
            <a:r>
              <a:rPr lang="en-US" dirty="0" smtClean="0"/>
              <a:t>help</a:t>
            </a:r>
          </a:p>
          <a:p>
            <a:pPr lvl="1"/>
            <a:r>
              <a:rPr lang="en-US" dirty="0" smtClean="0"/>
              <a:t>\?</a:t>
            </a:r>
          </a:p>
          <a:p>
            <a:pPr lvl="2"/>
            <a:r>
              <a:rPr lang="en-US" dirty="0" smtClean="0"/>
              <a:t>help</a:t>
            </a:r>
          </a:p>
          <a:p>
            <a:pPr lvl="1"/>
            <a:r>
              <a:rPr lang="en-US" dirty="0" smtClean="0"/>
              <a:t>\</a:t>
            </a:r>
            <a:r>
              <a:rPr lang="en-US" dirty="0" err="1" smtClean="0"/>
              <a:t>df</a:t>
            </a:r>
            <a:endParaRPr lang="en-US" dirty="0" smtClean="0"/>
          </a:p>
          <a:p>
            <a:pPr lvl="2"/>
            <a:r>
              <a:rPr lang="en-US" dirty="0" smtClean="0"/>
              <a:t>List of functions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Rapid POSTGRESQL learning.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79A5-C736-4138-BE75-5411755BC0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6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Commands in POSTGRESQL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\</a:t>
            </a:r>
            <a:r>
              <a:rPr lang="en-US" dirty="0" err="1" smtClean="0"/>
              <a:t>df</a:t>
            </a:r>
            <a:r>
              <a:rPr lang="en-US" dirty="0" smtClean="0"/>
              <a:t>+</a:t>
            </a:r>
          </a:p>
          <a:p>
            <a:pPr lvl="2"/>
            <a:r>
              <a:rPr lang="en-US" dirty="0" smtClean="0"/>
              <a:t>Same \</a:t>
            </a:r>
            <a:r>
              <a:rPr lang="en-US" dirty="0" err="1" smtClean="0"/>
              <a:t>df</a:t>
            </a:r>
            <a:r>
              <a:rPr lang="en-US" dirty="0" smtClean="0"/>
              <a:t> but with source</a:t>
            </a:r>
          </a:p>
          <a:p>
            <a:pPr lvl="1"/>
            <a:r>
              <a:rPr lang="en-US" dirty="0" smtClean="0"/>
              <a:t>\timing</a:t>
            </a:r>
          </a:p>
          <a:p>
            <a:pPr lvl="2"/>
            <a:r>
              <a:rPr lang="en-US" dirty="0" smtClean="0"/>
              <a:t>Turn on/off timing </a:t>
            </a:r>
          </a:p>
          <a:p>
            <a:pPr lvl="3"/>
            <a:r>
              <a:rPr lang="en-US" dirty="0" smtClean="0"/>
              <a:t>Timing shows execution time of a query</a:t>
            </a:r>
          </a:p>
          <a:p>
            <a:pPr lvl="1"/>
            <a:r>
              <a:rPr lang="en-US" dirty="0" smtClean="0"/>
              <a:t>\password</a:t>
            </a:r>
          </a:p>
          <a:p>
            <a:pPr lvl="2"/>
            <a:r>
              <a:rPr lang="en-US" dirty="0" smtClean="0"/>
              <a:t>Change password</a:t>
            </a:r>
          </a:p>
          <a:p>
            <a:pPr lvl="1"/>
            <a:r>
              <a:rPr lang="en-US" dirty="0" smtClean="0"/>
              <a:t>\q</a:t>
            </a:r>
          </a:p>
          <a:p>
            <a:pPr lvl="2"/>
            <a:r>
              <a:rPr lang="en-US" dirty="0" smtClean="0"/>
              <a:t>Quite	</a:t>
            </a:r>
          </a:p>
          <a:p>
            <a:pPr lvl="1"/>
            <a:r>
              <a:rPr lang="en-US" dirty="0" smtClean="0"/>
              <a:t>\c</a:t>
            </a:r>
          </a:p>
          <a:p>
            <a:pPr lvl="2"/>
            <a:r>
              <a:rPr lang="en-US" dirty="0" smtClean="0"/>
              <a:t>Change database connection [switch between databases]</a:t>
            </a:r>
          </a:p>
          <a:p>
            <a:pPr lvl="1"/>
            <a:r>
              <a:rPr lang="en-US" dirty="0" smtClean="0"/>
              <a:t>\</a:t>
            </a:r>
            <a:r>
              <a:rPr lang="en-US" dirty="0" err="1" smtClean="0"/>
              <a:t>dp</a:t>
            </a:r>
            <a:endParaRPr lang="en-US" dirty="0" smtClean="0"/>
          </a:p>
          <a:p>
            <a:pPr lvl="2"/>
            <a:r>
              <a:rPr lang="en-US" dirty="0" smtClean="0"/>
              <a:t>Access privileges</a:t>
            </a:r>
          </a:p>
          <a:p>
            <a:pPr lvl="1"/>
            <a:r>
              <a:rPr lang="en-US" dirty="0" smtClean="0"/>
              <a:t>\</a:t>
            </a:r>
            <a:r>
              <a:rPr lang="en-US" dirty="0" err="1" smtClean="0"/>
              <a:t>conninfo</a:t>
            </a:r>
            <a:endParaRPr lang="en-US" dirty="0" smtClean="0"/>
          </a:p>
          <a:p>
            <a:pPr lvl="2"/>
            <a:r>
              <a:rPr lang="en-US" dirty="0" smtClean="0"/>
              <a:t>Current Connection Info</a:t>
            </a:r>
          </a:p>
          <a:p>
            <a:pPr lvl="1"/>
            <a:r>
              <a:rPr lang="en-US" dirty="0" smtClean="0"/>
              <a:t>\e</a:t>
            </a:r>
          </a:p>
          <a:p>
            <a:pPr lvl="2"/>
            <a:r>
              <a:rPr lang="en-US" dirty="0" smtClean="0"/>
              <a:t>Execute command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Rapid POSTGRESQL learning.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79A5-C736-4138-BE75-5411755BC0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6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Commands in POSTGRESQL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\</a:t>
            </a:r>
            <a:r>
              <a:rPr lang="en-US" dirty="0" err="1" smtClean="0"/>
              <a:t>pset</a:t>
            </a:r>
            <a:r>
              <a:rPr lang="en-US" dirty="0" smtClean="0"/>
              <a:t> format [html/ aligned/ unaligned/ wrapped/ html/ latex]</a:t>
            </a:r>
          </a:p>
          <a:p>
            <a:pPr lvl="2"/>
            <a:r>
              <a:rPr lang="en-US" dirty="0" smtClean="0"/>
              <a:t>Changes the output format</a:t>
            </a:r>
          </a:p>
          <a:p>
            <a:pPr lvl="3"/>
            <a:r>
              <a:rPr lang="en-US" dirty="0" smtClean="0"/>
              <a:t>For instance if we change output format to HTML, any result after that time will be shown in HTML format</a:t>
            </a:r>
          </a:p>
          <a:p>
            <a:pPr lvl="1"/>
            <a:r>
              <a:rPr lang="en-US" dirty="0" smtClean="0"/>
              <a:t>\</a:t>
            </a:r>
            <a:r>
              <a:rPr lang="en-US" dirty="0" err="1" smtClean="0"/>
              <a:t>pset</a:t>
            </a:r>
            <a:r>
              <a:rPr lang="en-US" dirty="0" smtClean="0"/>
              <a:t> border [0/1/2]</a:t>
            </a:r>
          </a:p>
          <a:p>
            <a:pPr lvl="2"/>
            <a:r>
              <a:rPr lang="en-US" dirty="0" smtClean="0"/>
              <a:t>Set border of result [ for instance border around  result table]</a:t>
            </a:r>
          </a:p>
          <a:p>
            <a:pPr lvl="3"/>
            <a:r>
              <a:rPr lang="en-US" dirty="0" smtClean="0"/>
              <a:t>0: none border</a:t>
            </a:r>
          </a:p>
          <a:p>
            <a:pPr lvl="3"/>
            <a:r>
              <a:rPr lang="en-US" dirty="0" smtClean="0"/>
              <a:t>1: normal border</a:t>
            </a:r>
          </a:p>
          <a:p>
            <a:pPr lvl="3"/>
            <a:r>
              <a:rPr lang="en-US" dirty="0" smtClean="0"/>
              <a:t>2: whole table has a border</a:t>
            </a:r>
          </a:p>
          <a:p>
            <a:pPr lvl="1"/>
            <a:r>
              <a:rPr lang="en-US" dirty="0" smtClean="0"/>
              <a:t>\</a:t>
            </a:r>
            <a:r>
              <a:rPr lang="en-US" dirty="0" err="1" smtClean="0"/>
              <a:t>pset</a:t>
            </a:r>
            <a:r>
              <a:rPr lang="en-US" dirty="0" smtClean="0"/>
              <a:t> null </a:t>
            </a:r>
            <a:r>
              <a:rPr lang="en-US" dirty="0" err="1" smtClean="0"/>
              <a:t>null</a:t>
            </a:r>
            <a:endParaRPr lang="en-US" dirty="0" smtClean="0"/>
          </a:p>
          <a:p>
            <a:pPr lvl="2"/>
            <a:r>
              <a:rPr lang="en-US" dirty="0" smtClean="0"/>
              <a:t>It will write null instead of nothing when found a null value in a query</a:t>
            </a:r>
          </a:p>
          <a:p>
            <a:pPr lvl="1"/>
            <a:r>
              <a:rPr lang="en-US" dirty="0"/>
              <a:t>In order to find out which version of </a:t>
            </a:r>
            <a:r>
              <a:rPr lang="en-US" dirty="0" err="1"/>
              <a:t>postgres</a:t>
            </a:r>
            <a:r>
              <a:rPr lang="en-US" dirty="0"/>
              <a:t> we are using we can use the following command:</a:t>
            </a:r>
          </a:p>
          <a:p>
            <a:pPr lvl="2"/>
            <a:r>
              <a:rPr lang="en-US" dirty="0"/>
              <a:t>SELECT VERSION();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Rapid POSTGRESQL learning.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79A5-C736-4138-BE75-5411755BC0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 and 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Keywords are words that are available in SQL, for instance:</a:t>
            </a:r>
          </a:p>
          <a:p>
            <a:pPr lvl="2"/>
            <a:r>
              <a:rPr lang="en-US" dirty="0" smtClean="0"/>
              <a:t> CREATE</a:t>
            </a:r>
          </a:p>
          <a:p>
            <a:pPr lvl="2"/>
            <a:r>
              <a:rPr lang="en-US" dirty="0" smtClean="0"/>
              <a:t>DATABASE</a:t>
            </a:r>
          </a:p>
          <a:p>
            <a:pPr lvl="2"/>
            <a:r>
              <a:rPr lang="en-US" dirty="0" smtClean="0"/>
              <a:t>ORDER </a:t>
            </a:r>
          </a:p>
          <a:p>
            <a:pPr lvl="1"/>
            <a:r>
              <a:rPr lang="en-US" dirty="0" smtClean="0"/>
              <a:t>Identifiers are used to identify objects such as:</a:t>
            </a:r>
          </a:p>
          <a:p>
            <a:pPr lvl="2"/>
            <a:r>
              <a:rPr lang="en-US" dirty="0" smtClean="0"/>
              <a:t>TABLE</a:t>
            </a:r>
          </a:p>
          <a:p>
            <a:pPr lvl="2"/>
            <a:r>
              <a:rPr lang="en-US" dirty="0" smtClean="0"/>
              <a:t>COLUMN</a:t>
            </a:r>
          </a:p>
          <a:p>
            <a:pPr lvl="1"/>
            <a:r>
              <a:rPr lang="en-US" dirty="0" smtClean="0"/>
              <a:t>Note that keywords can not be used as identifiers</a:t>
            </a:r>
          </a:p>
          <a:p>
            <a:pPr lvl="1"/>
            <a:r>
              <a:rPr lang="en-US" dirty="0" smtClean="0"/>
              <a:t>Identifiers can be up to 63 characters</a:t>
            </a:r>
          </a:p>
          <a:p>
            <a:pPr lvl="1"/>
            <a:r>
              <a:rPr lang="en-US" dirty="0" smtClean="0"/>
              <a:t>Identifiers and Keywords are case insensitive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Rapid POSTGRESQL learning.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79A5-C736-4138-BE75-5411755BC0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6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In order to comment one line in </a:t>
            </a:r>
            <a:r>
              <a:rPr lang="en-US" dirty="0" err="1" smtClean="0"/>
              <a:t>postgresql</a:t>
            </a:r>
            <a:r>
              <a:rPr lang="en-US" dirty="0" smtClean="0"/>
              <a:t> we can use -- (two-dash signs)</a:t>
            </a:r>
          </a:p>
          <a:p>
            <a:pPr lvl="2"/>
            <a:r>
              <a:rPr lang="en-US" dirty="0" smtClean="0"/>
              <a:t>--this is a comment in </a:t>
            </a:r>
            <a:r>
              <a:rPr lang="en-US" dirty="0" err="1" smtClean="0"/>
              <a:t>psql</a:t>
            </a:r>
            <a:endParaRPr lang="en-US" dirty="0" smtClean="0"/>
          </a:p>
          <a:p>
            <a:pPr lvl="1"/>
            <a:r>
              <a:rPr lang="en-US" dirty="0" smtClean="0"/>
              <a:t>For multiline commands we use /* */</a:t>
            </a:r>
          </a:p>
          <a:p>
            <a:pPr lvl="2"/>
            <a:r>
              <a:rPr lang="en-US" dirty="0" smtClean="0"/>
              <a:t>/* This is a multiline command in </a:t>
            </a:r>
            <a:r>
              <a:rPr lang="en-US" dirty="0" err="1" smtClean="0"/>
              <a:t>postgresql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postgresql</a:t>
            </a:r>
            <a:r>
              <a:rPr lang="en-US" dirty="0" smtClean="0"/>
              <a:t> or </a:t>
            </a:r>
            <a:r>
              <a:rPr lang="en-US" dirty="0" err="1" smtClean="0"/>
              <a:t>postgres</a:t>
            </a:r>
            <a:r>
              <a:rPr lang="en-US" dirty="0" smtClean="0"/>
              <a:t> or </a:t>
            </a:r>
            <a:r>
              <a:rPr lang="en-US" dirty="0" err="1" smtClean="0"/>
              <a:t>psql</a:t>
            </a:r>
            <a:r>
              <a:rPr lang="en-US" dirty="0" smtClean="0"/>
              <a:t>  are same</a:t>
            </a:r>
            <a:br>
              <a:rPr lang="en-US" dirty="0" smtClean="0"/>
            </a:br>
            <a:r>
              <a:rPr lang="en-US" dirty="0" smtClean="0"/>
              <a:t>*/</a:t>
            </a:r>
          </a:p>
          <a:p>
            <a:pPr lvl="2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Rapid POSTGRESQL learning.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79A5-C736-4138-BE75-5411755BC0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types in </a:t>
            </a:r>
            <a:r>
              <a:rPr lang="en-US" dirty="0" err="1" smtClean="0"/>
              <a:t>postgresql</a:t>
            </a:r>
            <a:endParaRPr lang="en-US" dirty="0"/>
          </a:p>
          <a:p>
            <a:pPr lvl="1"/>
            <a:r>
              <a:rPr lang="en-US" dirty="0" smtClean="0"/>
              <a:t>INTEGER</a:t>
            </a:r>
          </a:p>
          <a:p>
            <a:pPr lvl="2"/>
            <a:r>
              <a:rPr lang="en-US" dirty="0" smtClean="0"/>
              <a:t>Including 3 size variations:</a:t>
            </a:r>
          </a:p>
          <a:p>
            <a:pPr lvl="3"/>
            <a:r>
              <a:rPr lang="en-US" dirty="0" smtClean="0"/>
              <a:t>2bytes (</a:t>
            </a:r>
            <a:r>
              <a:rPr lang="en-US" dirty="0" err="1" smtClean="0"/>
              <a:t>smallint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4bytes (integer)</a:t>
            </a:r>
          </a:p>
          <a:p>
            <a:pPr lvl="3"/>
            <a:r>
              <a:rPr lang="en-US" dirty="0" smtClean="0"/>
              <a:t>8bytes(</a:t>
            </a:r>
            <a:r>
              <a:rPr lang="en-US" dirty="0" err="1" smtClean="0"/>
              <a:t>bigint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SERIAL</a:t>
            </a:r>
          </a:p>
          <a:p>
            <a:pPr lvl="2"/>
            <a:r>
              <a:rPr lang="en-US" dirty="0" smtClean="0"/>
              <a:t>it is used to create unique identifier columns</a:t>
            </a:r>
          </a:p>
          <a:p>
            <a:pPr lvl="2"/>
            <a:r>
              <a:rPr lang="en-US" dirty="0" smtClean="0"/>
              <a:t>It will generate a sequence automatically</a:t>
            </a:r>
          </a:p>
          <a:p>
            <a:pPr lvl="1"/>
            <a:r>
              <a:rPr lang="en-US" dirty="0" smtClean="0"/>
              <a:t>NUMERIC</a:t>
            </a:r>
          </a:p>
          <a:p>
            <a:pPr lvl="2"/>
            <a:r>
              <a:rPr lang="en-US" dirty="0" smtClean="0"/>
              <a:t>Stores large numbers that need exact calculations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Rapid POSTGRESQL learning.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79A5-C736-4138-BE75-5411755BC0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2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FLOATING POINT</a:t>
            </a:r>
          </a:p>
          <a:p>
            <a:pPr lvl="2"/>
            <a:r>
              <a:rPr lang="en-US" dirty="0" smtClean="0"/>
              <a:t>REAL</a:t>
            </a:r>
          </a:p>
          <a:p>
            <a:pPr lvl="2"/>
            <a:r>
              <a:rPr lang="en-US" dirty="0" smtClean="0"/>
              <a:t>DOUBLE</a:t>
            </a:r>
          </a:p>
          <a:p>
            <a:pPr marL="201168" lvl="1" indent="0">
              <a:buNone/>
            </a:pPr>
            <a:r>
              <a:rPr lang="en-US" dirty="0" smtClean="0"/>
              <a:t>This data types accepts some special non-numeric values such as: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smtClean="0"/>
              <a:t>Infinity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smtClean="0"/>
              <a:t>-Infinity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NaN</a:t>
            </a:r>
            <a:r>
              <a:rPr lang="en-US" dirty="0" smtClean="0"/>
              <a:t>(Not a Number)</a:t>
            </a:r>
          </a:p>
          <a:p>
            <a:pPr lvl="1"/>
            <a:r>
              <a:rPr lang="en-US" dirty="0" smtClean="0"/>
              <a:t>CHAR</a:t>
            </a:r>
          </a:p>
          <a:p>
            <a:pPr lvl="1"/>
            <a:r>
              <a:rPr lang="en-US" dirty="0" smtClean="0"/>
              <a:t>VARCHAR</a:t>
            </a:r>
          </a:p>
          <a:p>
            <a:pPr lvl="2"/>
            <a:r>
              <a:rPr lang="en-US" dirty="0" smtClean="0"/>
              <a:t>Varying character</a:t>
            </a:r>
          </a:p>
          <a:p>
            <a:pPr lvl="1"/>
            <a:r>
              <a:rPr lang="en-US" dirty="0" smtClean="0"/>
              <a:t>TEXT</a:t>
            </a:r>
          </a:p>
          <a:p>
            <a:pPr lvl="2"/>
            <a:r>
              <a:rPr lang="en-US" dirty="0" smtClean="0"/>
              <a:t>Stores strings of any length</a:t>
            </a:r>
          </a:p>
          <a:p>
            <a:pPr lvl="2"/>
            <a:endParaRPr lang="en-US" dirty="0" smtClean="0"/>
          </a:p>
          <a:p>
            <a:pPr marL="201168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Rapid POSTGRESQL learning.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79A5-C736-4138-BE75-5411755BC0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7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DATE </a:t>
            </a:r>
          </a:p>
          <a:p>
            <a:pPr lvl="2"/>
            <a:r>
              <a:rPr lang="en-US" dirty="0" smtClean="0"/>
              <a:t>Dates must be between single quotes</a:t>
            </a:r>
          </a:p>
          <a:p>
            <a:pPr lvl="1"/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TIMESTAMP </a:t>
            </a:r>
          </a:p>
          <a:p>
            <a:pPr lvl="2"/>
            <a:r>
              <a:rPr lang="en-US" dirty="0" smtClean="0"/>
              <a:t>Without time zone</a:t>
            </a:r>
          </a:p>
          <a:p>
            <a:pPr lvl="2"/>
            <a:r>
              <a:rPr lang="en-US" dirty="0" smtClean="0"/>
              <a:t>With time zone</a:t>
            </a:r>
          </a:p>
          <a:p>
            <a:pPr lvl="1"/>
            <a:r>
              <a:rPr lang="en-US" dirty="0" smtClean="0"/>
              <a:t>INTERVAL</a:t>
            </a:r>
          </a:p>
          <a:p>
            <a:pPr lvl="2"/>
            <a:r>
              <a:rPr lang="en-US" dirty="0" smtClean="0"/>
              <a:t>POSTGRES SUPPORTS THE FOLLOWING SPECIAL VALUES:</a:t>
            </a:r>
          </a:p>
          <a:p>
            <a:pPr lvl="3"/>
            <a:r>
              <a:rPr lang="en-US" dirty="0" smtClean="0"/>
              <a:t>Today</a:t>
            </a:r>
          </a:p>
          <a:p>
            <a:pPr lvl="3"/>
            <a:r>
              <a:rPr lang="en-US" dirty="0" smtClean="0"/>
              <a:t>Tomorrow</a:t>
            </a:r>
          </a:p>
          <a:p>
            <a:pPr lvl="3"/>
            <a:r>
              <a:rPr lang="en-US" dirty="0" smtClean="0"/>
              <a:t>Yesterday</a:t>
            </a:r>
          </a:p>
          <a:p>
            <a:pPr lvl="3"/>
            <a:r>
              <a:rPr lang="en-US" dirty="0" smtClean="0"/>
              <a:t>Infinity</a:t>
            </a:r>
          </a:p>
          <a:p>
            <a:pPr lvl="3"/>
            <a:r>
              <a:rPr lang="en-US" dirty="0" smtClean="0"/>
              <a:t>-infinity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Rapid POSTGRESQL learning.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79A5-C736-4138-BE75-5411755BC0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1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Style in </a:t>
            </a:r>
            <a:r>
              <a:rPr lang="en-US" dirty="0" err="1" smtClean="0"/>
              <a:t>Postgresql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Postgresql</a:t>
            </a:r>
            <a:r>
              <a:rPr lang="en-US" dirty="0" smtClean="0"/>
              <a:t> supports 3 different DATESTYLE containing:</a:t>
            </a:r>
          </a:p>
          <a:p>
            <a:pPr lvl="1"/>
            <a:r>
              <a:rPr lang="en-US" dirty="0" smtClean="0"/>
              <a:t>ISO</a:t>
            </a:r>
          </a:p>
          <a:p>
            <a:pPr lvl="1"/>
            <a:r>
              <a:rPr lang="en-US" dirty="0" smtClean="0"/>
              <a:t>SQL</a:t>
            </a:r>
          </a:p>
          <a:p>
            <a:pPr lvl="1"/>
            <a:r>
              <a:rPr lang="en-US" dirty="0" smtClean="0"/>
              <a:t>POSTGRES</a:t>
            </a:r>
          </a:p>
          <a:p>
            <a:r>
              <a:rPr lang="en-US" dirty="0" smtClean="0"/>
              <a:t>We can change DATESTYLE with the following statements:</a:t>
            </a:r>
          </a:p>
          <a:p>
            <a:pPr lvl="1"/>
            <a:r>
              <a:rPr lang="en-US" dirty="0" smtClean="0"/>
              <a:t>SET DATESTYLE TO ISO,MDY</a:t>
            </a:r>
          </a:p>
          <a:p>
            <a:pPr lvl="2"/>
            <a:r>
              <a:rPr lang="en-US" dirty="0" smtClean="0"/>
              <a:t>Which means ISO and MONTH - DAY – YEAR</a:t>
            </a:r>
          </a:p>
          <a:p>
            <a:pPr lvl="1"/>
            <a:r>
              <a:rPr lang="en-US" dirty="0" smtClean="0"/>
              <a:t>SET DATESTYLE TO SQL, MDY</a:t>
            </a:r>
          </a:p>
          <a:p>
            <a:pPr lvl="1"/>
            <a:r>
              <a:rPr lang="en-US" dirty="0" smtClean="0"/>
              <a:t>SET DATESTYLE TO POSTGRES,MDY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Rapid POSTGRESQL learning.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79A5-C736-4138-BE75-5411755BC0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0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Intervals represent a duration of a time</a:t>
            </a:r>
          </a:p>
          <a:p>
            <a:r>
              <a:rPr lang="en-US" dirty="0" smtClean="0"/>
              <a:t>Unites in interval include:</a:t>
            </a:r>
          </a:p>
          <a:p>
            <a:pPr lvl="1"/>
            <a:r>
              <a:rPr lang="en-US" dirty="0" smtClean="0"/>
              <a:t>DAY</a:t>
            </a:r>
          </a:p>
          <a:p>
            <a:pPr lvl="1"/>
            <a:r>
              <a:rPr lang="en-US" dirty="0" smtClean="0"/>
              <a:t>HOUR</a:t>
            </a:r>
          </a:p>
          <a:p>
            <a:pPr lvl="1"/>
            <a:r>
              <a:rPr lang="en-US" dirty="0" smtClean="0"/>
              <a:t>MINUTE</a:t>
            </a:r>
          </a:p>
          <a:p>
            <a:pPr lvl="1"/>
            <a:r>
              <a:rPr lang="en-US" dirty="0" smtClean="0"/>
              <a:t>SECOND</a:t>
            </a:r>
          </a:p>
          <a:p>
            <a:pPr lvl="1"/>
            <a:r>
              <a:rPr lang="en-US" dirty="0" smtClean="0"/>
              <a:t>YEAR TO MONTH</a:t>
            </a:r>
          </a:p>
          <a:p>
            <a:pPr lvl="1"/>
            <a:r>
              <a:rPr lang="en-US" dirty="0" smtClean="0"/>
              <a:t>DAY TO HOUR</a:t>
            </a:r>
          </a:p>
          <a:p>
            <a:pPr lvl="1"/>
            <a:r>
              <a:rPr lang="en-US" dirty="0" smtClean="0"/>
              <a:t>DAY TO MINUTE</a:t>
            </a:r>
          </a:p>
          <a:p>
            <a:pPr lvl="1"/>
            <a:r>
              <a:rPr lang="en-US" dirty="0" smtClean="0"/>
              <a:t>DAY TO SECOND</a:t>
            </a:r>
          </a:p>
          <a:p>
            <a:pPr lvl="1"/>
            <a:r>
              <a:rPr lang="en-US" dirty="0" smtClean="0"/>
              <a:t>HOUR TO MINUTE</a:t>
            </a:r>
          </a:p>
          <a:p>
            <a:pPr lvl="1"/>
            <a:r>
              <a:rPr lang="en-US" dirty="0" smtClean="0"/>
              <a:t>HOUR TO SECOND</a:t>
            </a:r>
          </a:p>
          <a:p>
            <a:pPr lvl="1"/>
            <a:r>
              <a:rPr lang="en-US" dirty="0" smtClean="0"/>
              <a:t>MINUTE TO SECOND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Rapid POSTGRESQL learning.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79A5-C736-4138-BE75-5411755BC0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0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manual, my assumption is that reader knows basic concepts of database topic.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Rapid POSTGRESQL learning.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79A5-C736-4138-BE75-5411755BC0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5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SET INTERVALSTYLE TO </a:t>
            </a:r>
            <a:r>
              <a:rPr lang="en-US" dirty="0" err="1" smtClean="0"/>
              <a:t>sql_standard</a:t>
            </a:r>
            <a:endParaRPr lang="en-US" dirty="0" smtClean="0"/>
          </a:p>
          <a:p>
            <a:pPr lvl="3"/>
            <a:r>
              <a:rPr lang="en-US" dirty="0" smtClean="0"/>
              <a:t>Now try to type: SELECT INTERVAL ‘1 14:13:15’;</a:t>
            </a:r>
          </a:p>
          <a:p>
            <a:pPr lvl="4"/>
            <a:r>
              <a:rPr lang="en-US" dirty="0" smtClean="0"/>
              <a:t>RESULT: 1 14:13:15</a:t>
            </a:r>
          </a:p>
          <a:p>
            <a:pPr lvl="2"/>
            <a:r>
              <a:rPr lang="en-US" dirty="0" smtClean="0"/>
              <a:t>SET INTERVALSTYLE TO </a:t>
            </a:r>
            <a:r>
              <a:rPr lang="en-US" dirty="0" err="1" smtClean="0"/>
              <a:t>postgres</a:t>
            </a:r>
            <a:r>
              <a:rPr lang="en-US" dirty="0" smtClean="0"/>
              <a:t>;</a:t>
            </a:r>
          </a:p>
          <a:p>
            <a:pPr lvl="3"/>
            <a:r>
              <a:rPr lang="en-US" dirty="0" smtClean="0"/>
              <a:t>Now try to type: </a:t>
            </a:r>
            <a:r>
              <a:rPr lang="en-US" dirty="0"/>
              <a:t>SELECT INTERVAL ‘1 14:13:15’;</a:t>
            </a:r>
          </a:p>
          <a:p>
            <a:pPr lvl="4"/>
            <a:r>
              <a:rPr lang="en-US" dirty="0" smtClean="0"/>
              <a:t>RESULT: 1 day 14:13:15</a:t>
            </a:r>
          </a:p>
          <a:p>
            <a:pPr lvl="2"/>
            <a:r>
              <a:rPr lang="en-US" dirty="0" smtClean="0"/>
              <a:t>SET INTERVALSTYLE TO iso_8601</a:t>
            </a:r>
          </a:p>
          <a:p>
            <a:pPr lvl="3"/>
            <a:r>
              <a:rPr lang="en-US" dirty="0" smtClean="0"/>
              <a:t>Now try to type: </a:t>
            </a:r>
            <a:r>
              <a:rPr lang="en-US" dirty="0"/>
              <a:t>SELECT INTERVAL ‘1 14:13:15</a:t>
            </a:r>
            <a:r>
              <a:rPr lang="en-US" dirty="0" smtClean="0"/>
              <a:t>’;</a:t>
            </a:r>
          </a:p>
          <a:p>
            <a:pPr lvl="4"/>
            <a:r>
              <a:rPr lang="en-US" dirty="0" smtClean="0"/>
              <a:t>RESULT: P1 DT 14H13M15S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Rapid POSTGRESQL learning.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79A5-C736-4138-BE75-5411755BC0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4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It holds three values</a:t>
            </a:r>
          </a:p>
          <a:p>
            <a:pPr lvl="1"/>
            <a:r>
              <a:rPr lang="en-US" dirty="0" smtClean="0"/>
              <a:t>True</a:t>
            </a:r>
          </a:p>
          <a:p>
            <a:pPr lvl="1"/>
            <a:r>
              <a:rPr lang="en-US" dirty="0" smtClean="0"/>
              <a:t>False</a:t>
            </a:r>
          </a:p>
          <a:p>
            <a:pPr lvl="1"/>
            <a:r>
              <a:rPr lang="en-US" dirty="0" smtClean="0"/>
              <a:t>Unknown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TRUE [</a:t>
            </a:r>
            <a:r>
              <a:rPr lang="en-US" dirty="0"/>
              <a:t>can be one of the following values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T</a:t>
            </a:r>
          </a:p>
          <a:p>
            <a:pPr lvl="2"/>
            <a:r>
              <a:rPr lang="en-US" dirty="0" smtClean="0"/>
              <a:t>True</a:t>
            </a:r>
          </a:p>
          <a:p>
            <a:pPr lvl="2"/>
            <a:r>
              <a:rPr lang="en-US" dirty="0" smtClean="0"/>
              <a:t>Yes</a:t>
            </a:r>
          </a:p>
          <a:p>
            <a:pPr lvl="2"/>
            <a:r>
              <a:rPr lang="en-US" dirty="0" smtClean="0"/>
              <a:t>Y</a:t>
            </a:r>
          </a:p>
          <a:p>
            <a:pPr lvl="2"/>
            <a:r>
              <a:rPr lang="en-US" dirty="0" smtClean="0"/>
              <a:t>On</a:t>
            </a:r>
          </a:p>
          <a:p>
            <a:pPr lvl="2"/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False [can be one of the following values]</a:t>
            </a:r>
          </a:p>
          <a:p>
            <a:pPr lvl="2"/>
            <a:r>
              <a:rPr lang="en-US" dirty="0" smtClean="0"/>
              <a:t>False</a:t>
            </a:r>
          </a:p>
          <a:p>
            <a:pPr lvl="2"/>
            <a:r>
              <a:rPr lang="en-US" dirty="0" smtClean="0"/>
              <a:t>F</a:t>
            </a:r>
          </a:p>
          <a:p>
            <a:pPr lvl="2"/>
            <a:r>
              <a:rPr lang="en-US" dirty="0" smtClean="0"/>
              <a:t>NO</a:t>
            </a:r>
          </a:p>
          <a:p>
            <a:pPr lvl="2"/>
            <a:r>
              <a:rPr lang="en-US" dirty="0" smtClean="0"/>
              <a:t>Off</a:t>
            </a:r>
          </a:p>
          <a:p>
            <a:pPr lvl="2"/>
            <a:r>
              <a:rPr lang="en-US" dirty="0" smtClean="0"/>
              <a:t>0</a:t>
            </a:r>
          </a:p>
          <a:p>
            <a:r>
              <a:rPr lang="en-US" dirty="0"/>
              <a:t>All Values except true and false should be between single quotes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Rapid POSTGRESQL learning.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79A5-C736-4138-BE75-5411755BC0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6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Enumerated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Enums</a:t>
            </a:r>
            <a:r>
              <a:rPr lang="en-US" dirty="0" smtClean="0"/>
              <a:t> are not predefined in </a:t>
            </a:r>
            <a:r>
              <a:rPr lang="en-US" dirty="0" err="1" smtClean="0"/>
              <a:t>postgresql</a:t>
            </a:r>
            <a:r>
              <a:rPr lang="en-US" dirty="0" smtClean="0"/>
              <a:t>, this means that </a:t>
            </a:r>
            <a:r>
              <a:rPr lang="en-US" dirty="0" err="1" smtClean="0"/>
              <a:t>Postgresql</a:t>
            </a:r>
            <a:r>
              <a:rPr lang="en-US" dirty="0" smtClean="0"/>
              <a:t> does not officially supports </a:t>
            </a:r>
            <a:r>
              <a:rPr lang="en-US" dirty="0" err="1" smtClean="0"/>
              <a:t>mysql’s</a:t>
            </a:r>
            <a:r>
              <a:rPr lang="en-US" dirty="0" smtClean="0"/>
              <a:t> ENUM data type. In order to achieve an Enumeration data type we must create our own.</a:t>
            </a:r>
          </a:p>
          <a:p>
            <a:endParaRPr lang="en-US" dirty="0"/>
          </a:p>
          <a:p>
            <a:r>
              <a:rPr lang="en-US" dirty="0" smtClean="0"/>
              <a:t>CREATE ENUM</a:t>
            </a:r>
          </a:p>
          <a:p>
            <a:pPr lvl="1"/>
            <a:r>
              <a:rPr lang="en-US" dirty="0" smtClean="0"/>
              <a:t>CREATE TYPE [type name] AS ENUM([data array])</a:t>
            </a:r>
          </a:p>
          <a:p>
            <a:pPr lvl="2"/>
            <a:r>
              <a:rPr lang="en-US" dirty="0" smtClean="0"/>
              <a:t>For example: CREATE TYPE colors AS ENUM(‘</a:t>
            </a:r>
            <a:r>
              <a:rPr lang="en-US" dirty="0" err="1" smtClean="0"/>
              <a:t>red’,’</a:t>
            </a:r>
            <a:r>
              <a:rPr lang="en-US" dirty="0" err="1"/>
              <a:t>b</a:t>
            </a:r>
            <a:r>
              <a:rPr lang="en-US" dirty="0" err="1" smtClean="0"/>
              <a:t>lue’,’green</a:t>
            </a:r>
            <a:r>
              <a:rPr lang="en-US" dirty="0" smtClean="0"/>
              <a:t>’);</a:t>
            </a:r>
          </a:p>
          <a:p>
            <a:r>
              <a:rPr lang="en-US" dirty="0" smtClean="0"/>
              <a:t>HOW TO USE</a:t>
            </a:r>
          </a:p>
          <a:p>
            <a:pPr lvl="1"/>
            <a:r>
              <a:rPr lang="en-US" dirty="0" smtClean="0"/>
              <a:t>Just like another data types</a:t>
            </a:r>
          </a:p>
          <a:p>
            <a:pPr lvl="2"/>
            <a:r>
              <a:rPr lang="en-US" dirty="0" smtClean="0"/>
              <a:t>If an integer is: INTEGER variable name -&gt; it would be: colors color</a:t>
            </a:r>
          </a:p>
          <a:p>
            <a:pPr lvl="2"/>
            <a:r>
              <a:rPr lang="en-US" dirty="0" smtClean="0"/>
              <a:t>[ENUM NAME] [variable name]</a:t>
            </a:r>
          </a:p>
          <a:p>
            <a:r>
              <a:rPr lang="en-US" dirty="0" smtClean="0"/>
              <a:t>Notes:</a:t>
            </a:r>
          </a:p>
          <a:p>
            <a:pPr lvl="1"/>
            <a:r>
              <a:rPr lang="en-US" dirty="0" err="1" smtClean="0"/>
              <a:t>Enums</a:t>
            </a:r>
            <a:r>
              <a:rPr lang="en-US" dirty="0" smtClean="0"/>
              <a:t> are case sensitive</a:t>
            </a:r>
          </a:p>
          <a:p>
            <a:pPr lvl="1"/>
            <a:r>
              <a:rPr lang="en-US" dirty="0" smtClean="0"/>
              <a:t>Sort is important in </a:t>
            </a:r>
            <a:r>
              <a:rPr lang="en-US" dirty="0" err="1" smtClean="0"/>
              <a:t>enums</a:t>
            </a:r>
            <a:r>
              <a:rPr lang="en-US" dirty="0" smtClean="0"/>
              <a:t>, for instance we must start with smallest values to the largest. For instance it is better to use ENUM(‘</a:t>
            </a:r>
            <a:r>
              <a:rPr lang="en-US" dirty="0" err="1" smtClean="0"/>
              <a:t>red’,’blue’,’green</a:t>
            </a:r>
            <a:r>
              <a:rPr lang="en-US" dirty="0" smtClean="0"/>
              <a:t>’) instead of ENUM(‘</a:t>
            </a:r>
            <a:r>
              <a:rPr lang="en-US" dirty="0" err="1" smtClean="0"/>
              <a:t>green’,’red’,’blue</a:t>
            </a:r>
            <a:r>
              <a:rPr lang="en-US" dirty="0" smtClean="0"/>
              <a:t>’)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Rapid POSTGRESQL learning.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79A5-C736-4138-BE75-5411755BC0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1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These data types are used to represent two dimensional objects</a:t>
            </a:r>
          </a:p>
          <a:p>
            <a:pPr lvl="4"/>
            <a:r>
              <a:rPr lang="en-US" dirty="0" smtClean="0"/>
              <a:t>Objects can be point, box, line, polygon, circle, path</a:t>
            </a:r>
          </a:p>
          <a:p>
            <a:pPr lvl="1"/>
            <a:r>
              <a:rPr lang="en-US" dirty="0" smtClean="0"/>
              <a:t>POINT</a:t>
            </a:r>
          </a:p>
          <a:p>
            <a:pPr lvl="2"/>
            <a:r>
              <a:rPr lang="en-US" dirty="0" smtClean="0"/>
              <a:t>To define a point (</a:t>
            </a:r>
            <a:r>
              <a:rPr lang="en-US" dirty="0" err="1" smtClean="0"/>
              <a:t>x,y</a:t>
            </a:r>
            <a:r>
              <a:rPr lang="en-US" dirty="0" smtClean="0"/>
              <a:t>) </a:t>
            </a:r>
          </a:p>
          <a:p>
            <a:pPr lvl="3"/>
            <a:r>
              <a:rPr lang="en-US" dirty="0" smtClean="0"/>
              <a:t>Example: (‘2,3’) or (‘(2,3)’)</a:t>
            </a:r>
          </a:p>
          <a:p>
            <a:pPr lvl="1"/>
            <a:r>
              <a:rPr lang="en-US" dirty="0" smtClean="0"/>
              <a:t>LINE</a:t>
            </a:r>
          </a:p>
          <a:p>
            <a:pPr lvl="2"/>
            <a:r>
              <a:rPr lang="en-US" dirty="0" smtClean="0"/>
              <a:t>To define a line using 2 points</a:t>
            </a:r>
          </a:p>
          <a:p>
            <a:pPr lvl="3"/>
            <a:r>
              <a:rPr lang="en-US" dirty="0" smtClean="0"/>
              <a:t>Example: ((x1,y1),(x2,y2))</a:t>
            </a:r>
          </a:p>
          <a:p>
            <a:pPr lvl="1"/>
            <a:r>
              <a:rPr lang="en-US" dirty="0" smtClean="0"/>
              <a:t>PATH</a:t>
            </a:r>
          </a:p>
          <a:p>
            <a:pPr lvl="2"/>
            <a:r>
              <a:rPr lang="en-US" dirty="0" smtClean="0"/>
              <a:t>Represented by lists of connected points</a:t>
            </a:r>
          </a:p>
          <a:p>
            <a:pPr lvl="3"/>
            <a:r>
              <a:rPr lang="en-US" dirty="0" smtClean="0"/>
              <a:t>Example: (‘(2,3,4,5)’) or (‘[2,3,4,5]’)</a:t>
            </a:r>
          </a:p>
          <a:p>
            <a:pPr lvl="1"/>
            <a:r>
              <a:rPr lang="en-US" dirty="0" smtClean="0"/>
              <a:t>CIRCLE</a:t>
            </a:r>
          </a:p>
          <a:p>
            <a:pPr lvl="2"/>
            <a:r>
              <a:rPr lang="en-US" dirty="0" smtClean="0"/>
              <a:t>For a circle</a:t>
            </a:r>
          </a:p>
          <a:p>
            <a:pPr lvl="3"/>
            <a:r>
              <a:rPr lang="en-US" dirty="0" smtClean="0"/>
              <a:t>Example: (‘2,3,4’) -&gt; in this example 4 is radius</a:t>
            </a:r>
          </a:p>
          <a:p>
            <a:pPr lvl="1"/>
            <a:r>
              <a:rPr lang="en-US" dirty="0" smtClean="0"/>
              <a:t>BOX</a:t>
            </a:r>
          </a:p>
          <a:p>
            <a:pPr lvl="2"/>
            <a:r>
              <a:rPr lang="en-US" dirty="0" smtClean="0"/>
              <a:t>To define a rectangle for instance : ((x1,y1),(x2,y2))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Rapid POSTGRESQL learning.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79A5-C736-4138-BE75-5411755BC0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6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define an array we add brackets after data type or we can use from array keyword.</a:t>
            </a:r>
          </a:p>
          <a:p>
            <a:pPr lvl="1"/>
            <a:r>
              <a:rPr lang="en-US" dirty="0" smtClean="0"/>
              <a:t>Test INTEGER[]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INTEGER</a:t>
            </a:r>
            <a:r>
              <a:rPr lang="en-US" dirty="0" smtClean="0"/>
              <a:t>[][]</a:t>
            </a:r>
          </a:p>
          <a:p>
            <a:pPr lvl="1"/>
            <a:r>
              <a:rPr lang="en-US" dirty="0" smtClean="0"/>
              <a:t>Test INTEGER ARRAY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 insert mode:</a:t>
            </a:r>
          </a:p>
          <a:p>
            <a:pPr lvl="2"/>
            <a:r>
              <a:rPr lang="en-US" dirty="0" smtClean="0"/>
              <a:t>In one-dimension: (‘{1,2,3,4,5,6,7}’)</a:t>
            </a:r>
          </a:p>
          <a:p>
            <a:pPr lvl="2"/>
            <a:r>
              <a:rPr lang="en-US" dirty="0" smtClean="0"/>
              <a:t>In two-dimension: (‘{1,2,3,4},{5,6,7,8}’)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Rapid POSTGRESQL learning.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79A5-C736-4138-BE75-5411755BC0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7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This is the end of part 1</a:t>
            </a:r>
          </a:p>
          <a:p>
            <a:pPr lvl="1"/>
            <a:r>
              <a:rPr lang="en-US" dirty="0" smtClean="0"/>
              <a:t>In the next part following topics will be covered</a:t>
            </a:r>
          </a:p>
          <a:p>
            <a:pPr lvl="2"/>
            <a:r>
              <a:rPr lang="en-US" dirty="0" smtClean="0"/>
              <a:t>Creating tables</a:t>
            </a:r>
          </a:p>
          <a:p>
            <a:pPr lvl="2"/>
            <a:r>
              <a:rPr lang="en-US" dirty="0" smtClean="0"/>
              <a:t>PRIMARY and FORIGN Keys</a:t>
            </a:r>
          </a:p>
          <a:p>
            <a:pPr lvl="2"/>
            <a:r>
              <a:rPr lang="en-US" dirty="0" smtClean="0"/>
              <a:t>Check Constraint</a:t>
            </a:r>
          </a:p>
          <a:p>
            <a:pPr lvl="2"/>
            <a:r>
              <a:rPr lang="en-US" dirty="0" smtClean="0"/>
              <a:t>NOT NULL Constraint</a:t>
            </a:r>
          </a:p>
          <a:p>
            <a:pPr lvl="2"/>
            <a:r>
              <a:rPr lang="en-US" dirty="0" smtClean="0"/>
              <a:t>UNIQUE Constraint</a:t>
            </a:r>
          </a:p>
          <a:p>
            <a:pPr lvl="2"/>
            <a:r>
              <a:rPr lang="en-US" dirty="0" smtClean="0"/>
              <a:t>DEFAULT values</a:t>
            </a:r>
          </a:p>
          <a:p>
            <a:pPr lvl="2"/>
            <a:r>
              <a:rPr lang="en-US" dirty="0" smtClean="0"/>
              <a:t>CASCADE</a:t>
            </a:r>
          </a:p>
          <a:p>
            <a:pPr lvl="2"/>
            <a:r>
              <a:rPr lang="en-US" dirty="0" smtClean="0"/>
              <a:t>CRUD</a:t>
            </a:r>
          </a:p>
          <a:p>
            <a:pPr lvl="3"/>
            <a:r>
              <a:rPr lang="en-US" dirty="0" smtClean="0"/>
              <a:t>INSERT</a:t>
            </a:r>
          </a:p>
          <a:p>
            <a:pPr lvl="3"/>
            <a:r>
              <a:rPr lang="en-US" dirty="0" smtClean="0"/>
              <a:t>UPDATE</a:t>
            </a:r>
          </a:p>
          <a:p>
            <a:pPr lvl="3"/>
            <a:r>
              <a:rPr lang="en-US" dirty="0" smtClean="0"/>
              <a:t>DELETE</a:t>
            </a:r>
          </a:p>
          <a:p>
            <a:pPr lvl="3"/>
            <a:r>
              <a:rPr lang="en-US" dirty="0" smtClean="0"/>
              <a:t>DELETE CASCADE</a:t>
            </a:r>
          </a:p>
          <a:p>
            <a:pPr lvl="3"/>
            <a:r>
              <a:rPr lang="en-US" dirty="0" smtClean="0"/>
              <a:t>ON DELETE CASCADE</a:t>
            </a:r>
          </a:p>
          <a:p>
            <a:pPr lvl="3"/>
            <a:r>
              <a:rPr lang="en-US" dirty="0" smtClean="0"/>
              <a:t>ON UPDATE CASCADE</a:t>
            </a:r>
          </a:p>
          <a:p>
            <a:pPr lvl="2"/>
            <a:r>
              <a:rPr lang="en-US" dirty="0" smtClean="0"/>
              <a:t>TRUNCATE</a:t>
            </a:r>
          </a:p>
          <a:p>
            <a:pPr lvl="2"/>
            <a:r>
              <a:rPr lang="en-US" dirty="0" smtClean="0"/>
              <a:t>QUERIES</a:t>
            </a:r>
          </a:p>
          <a:p>
            <a:pPr lvl="2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Rapid POSTGRESQL learning.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79A5-C736-4138-BE75-5411755BC02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3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Postgresql</a:t>
            </a:r>
            <a:endParaRPr lang="en-US" dirty="0" smtClean="0"/>
          </a:p>
          <a:p>
            <a:r>
              <a:rPr lang="en-US" dirty="0" err="1" smtClean="0"/>
              <a:t>Powerfull</a:t>
            </a:r>
            <a:r>
              <a:rPr lang="en-US" dirty="0" smtClean="0"/>
              <a:t> OOP relational DBMS</a:t>
            </a:r>
          </a:p>
          <a:p>
            <a:r>
              <a:rPr lang="en-US" dirty="0" smtClean="0"/>
              <a:t>Large community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All major Operating Systems such as Linux/ Windows/ Solaris/ Mac and so on…</a:t>
            </a:r>
          </a:p>
          <a:p>
            <a:r>
              <a:rPr lang="en-US" dirty="0" smtClean="0"/>
              <a:t>Started in 1995</a:t>
            </a:r>
          </a:p>
          <a:p>
            <a:r>
              <a:rPr lang="en-US" dirty="0" smtClean="0"/>
              <a:t>Latest version at this moment (June 2013) is 9.2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Rapid POSTGRESQL learning.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79A5-C736-4138-BE75-5411755BC0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6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Supports Procedure languages [</a:t>
            </a:r>
            <a:r>
              <a:rPr lang="en-US" dirty="0" err="1" smtClean="0"/>
              <a:t>pl</a:t>
            </a:r>
            <a:r>
              <a:rPr lang="en-US" dirty="0" smtClean="0"/>
              <a:t>, </a:t>
            </a:r>
            <a:r>
              <a:rPr lang="en-US" dirty="0" err="1" smtClean="0"/>
              <a:t>pgsql</a:t>
            </a:r>
            <a:r>
              <a:rPr lang="en-US" dirty="0" smtClean="0"/>
              <a:t>, </a:t>
            </a:r>
            <a:r>
              <a:rPr lang="en-US" dirty="0" err="1" smtClean="0"/>
              <a:t>pljava</a:t>
            </a:r>
            <a:r>
              <a:rPr lang="en-US" dirty="0" smtClean="0"/>
              <a:t>, </a:t>
            </a:r>
            <a:r>
              <a:rPr lang="en-US" dirty="0" err="1" smtClean="0"/>
              <a:t>plphp</a:t>
            </a:r>
            <a:r>
              <a:rPr lang="en-US" dirty="0" smtClean="0"/>
              <a:t>, </a:t>
            </a:r>
            <a:r>
              <a:rPr lang="en-US" dirty="0" err="1" smtClean="0"/>
              <a:t>plperl</a:t>
            </a:r>
            <a:r>
              <a:rPr lang="en-US" dirty="0" smtClean="0"/>
              <a:t>]</a:t>
            </a:r>
          </a:p>
          <a:p>
            <a:r>
              <a:rPr lang="en-US" dirty="0" smtClean="0"/>
              <a:t>Supports multi-version concurrency control (MCC or MVCC)</a:t>
            </a:r>
          </a:p>
          <a:p>
            <a:pPr lvl="1"/>
            <a:r>
              <a:rPr lang="en-US" dirty="0"/>
              <a:t>More details on: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en.wikipedia.org/wiki/Multiversion_concurrency_control</a:t>
            </a:r>
            <a:endParaRPr lang="en-US" dirty="0" smtClean="0"/>
          </a:p>
          <a:p>
            <a:r>
              <a:rPr lang="en-US" dirty="0" smtClean="0"/>
              <a:t>Supports variety of DATA TYPES including INTEGER, CHARARCTER, BOOLEAN, DATE, INTERVAL, TIMESTAMP</a:t>
            </a:r>
          </a:p>
          <a:p>
            <a:r>
              <a:rPr lang="en-US" dirty="0" smtClean="0"/>
              <a:t>Allows users to define their own objects such as:</a:t>
            </a:r>
          </a:p>
          <a:p>
            <a:pPr lvl="1"/>
            <a:r>
              <a:rPr lang="en-US" dirty="0" smtClean="0"/>
              <a:t>DATA TYPES</a:t>
            </a:r>
          </a:p>
          <a:p>
            <a:pPr lvl="1"/>
            <a:r>
              <a:rPr lang="en-US" dirty="0" smtClean="0"/>
              <a:t>FUNCTIONS</a:t>
            </a:r>
          </a:p>
          <a:p>
            <a:r>
              <a:rPr lang="en-US" dirty="0" smtClean="0"/>
              <a:t>Supports data integrity such as PK, FK, Restrictions, Cascading and Constraint</a:t>
            </a:r>
          </a:p>
          <a:p>
            <a:r>
              <a:rPr lang="en-US" dirty="0" smtClean="0"/>
              <a:t>Supports binary objects such as pictures, sounds, videos</a:t>
            </a:r>
          </a:p>
          <a:p>
            <a:r>
              <a:rPr lang="en-US" dirty="0" smtClean="0"/>
              <a:t>Open source and free</a:t>
            </a:r>
          </a:p>
          <a:p>
            <a:r>
              <a:rPr lang="en-US" dirty="0" smtClean="0"/>
              <a:t>Main users:</a:t>
            </a:r>
          </a:p>
          <a:p>
            <a:pPr lvl="1"/>
            <a:r>
              <a:rPr lang="en-US" dirty="0" smtClean="0"/>
              <a:t>Yahoo, Skype, imtv.com and so on…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Rapid POSTGRESQL learning.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79A5-C736-4138-BE75-5411755BC0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3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Postgresql</a:t>
            </a:r>
            <a:r>
              <a:rPr lang="en-US" dirty="0" smtClean="0"/>
              <a:t> is available to download on </a:t>
            </a:r>
            <a:r>
              <a:rPr lang="en-US" dirty="0" smtClean="0">
                <a:hlinkClick r:id="rId2"/>
              </a:rPr>
              <a:t>http://postgresql.org</a:t>
            </a:r>
            <a:r>
              <a:rPr lang="en-US" dirty="0" smtClean="0"/>
              <a:t> . So you can download it from the mentioned internet address. (the latest one at writing this document is 9.2)</a:t>
            </a:r>
          </a:p>
          <a:p>
            <a:r>
              <a:rPr lang="en-US" dirty="0" smtClean="0"/>
              <a:t>On my assumption you have an Ubuntu distribution installed on your computer, so to install </a:t>
            </a:r>
            <a:r>
              <a:rPr lang="en-US" dirty="0" err="1" smtClean="0"/>
              <a:t>Postgresql</a:t>
            </a:r>
            <a:r>
              <a:rPr lang="en-US" dirty="0" smtClean="0"/>
              <a:t> we can use the following statement: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apt-get install postgres-9.2</a:t>
            </a:r>
          </a:p>
          <a:p>
            <a:r>
              <a:rPr lang="en-US" dirty="0" smtClean="0"/>
              <a:t>After all processes you can enter to </a:t>
            </a:r>
            <a:r>
              <a:rPr lang="en-US" dirty="0" err="1" smtClean="0"/>
              <a:t>postrgresql</a:t>
            </a:r>
            <a:r>
              <a:rPr lang="en-US" dirty="0" smtClean="0"/>
              <a:t> shell using the following command: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–u </a:t>
            </a:r>
            <a:r>
              <a:rPr lang="en-US" dirty="0" err="1" smtClean="0"/>
              <a:t>postgres</a:t>
            </a:r>
            <a:r>
              <a:rPr lang="en-US" dirty="0" smtClean="0"/>
              <a:t> </a:t>
            </a:r>
            <a:r>
              <a:rPr lang="en-US" dirty="0" err="1" smtClean="0"/>
              <a:t>psql</a:t>
            </a:r>
            <a:r>
              <a:rPr lang="en-US" dirty="0" smtClean="0"/>
              <a:t> </a:t>
            </a:r>
            <a:r>
              <a:rPr lang="en-US" dirty="0" err="1" smtClean="0"/>
              <a:t>postgres</a:t>
            </a:r>
            <a:endParaRPr lang="en-US" dirty="0" smtClean="0"/>
          </a:p>
          <a:p>
            <a:pPr lvl="2"/>
            <a:r>
              <a:rPr lang="en-US" dirty="0" smtClean="0"/>
              <a:t>Note that </a:t>
            </a:r>
            <a:r>
              <a:rPr lang="en-US" dirty="0" err="1" smtClean="0"/>
              <a:t>postgres</a:t>
            </a:r>
            <a:r>
              <a:rPr lang="en-US" dirty="0" smtClean="0"/>
              <a:t> user is the super user of our installed </a:t>
            </a:r>
            <a:r>
              <a:rPr lang="en-US" dirty="0" err="1" smtClean="0"/>
              <a:t>postgresql</a:t>
            </a:r>
            <a:endParaRPr lang="en-US" dirty="0" smtClean="0"/>
          </a:p>
          <a:p>
            <a:pPr lvl="1"/>
            <a:r>
              <a:rPr lang="en-US" dirty="0" smtClean="0"/>
              <a:t>After above command you are logged in to </a:t>
            </a:r>
            <a:r>
              <a:rPr lang="en-US" dirty="0" err="1" smtClean="0"/>
              <a:t>postgresql</a:t>
            </a:r>
            <a:r>
              <a:rPr lang="en-US" dirty="0" smtClean="0"/>
              <a:t> command line.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Rapid POSTGRESQL learning.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79A5-C736-4138-BE75-5411755BC0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7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Up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Basic settings  and commands would be like the following lines:</a:t>
            </a:r>
          </a:p>
          <a:p>
            <a:r>
              <a:rPr lang="en-US" dirty="0" smtClean="0"/>
              <a:t>CREATE DATABASE</a:t>
            </a:r>
          </a:p>
          <a:p>
            <a:pPr lvl="1"/>
            <a:r>
              <a:rPr lang="en-US" dirty="0" smtClean="0"/>
              <a:t>To create Database in </a:t>
            </a:r>
            <a:r>
              <a:rPr lang="en-US" dirty="0" err="1" smtClean="0"/>
              <a:t>postgresql</a:t>
            </a:r>
            <a:r>
              <a:rPr lang="en-US" dirty="0" smtClean="0"/>
              <a:t> we use the following command</a:t>
            </a:r>
          </a:p>
          <a:p>
            <a:pPr lvl="2"/>
            <a:r>
              <a:rPr lang="en-US" dirty="0" smtClean="0"/>
              <a:t>CREATE DATABASE [database name];</a:t>
            </a:r>
          </a:p>
          <a:p>
            <a:pPr lvl="3"/>
            <a:r>
              <a:rPr lang="en-US" dirty="0" smtClean="0"/>
              <a:t>Example: CREATE DATABASE </a:t>
            </a:r>
            <a:r>
              <a:rPr lang="en-US" dirty="0" err="1" smtClean="0"/>
              <a:t>testName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Or you may be not in </a:t>
            </a:r>
            <a:r>
              <a:rPr lang="en-US" dirty="0" err="1" smtClean="0"/>
              <a:t>postgresql</a:t>
            </a:r>
            <a:r>
              <a:rPr lang="en-US" dirty="0" smtClean="0"/>
              <a:t> command line, so creating database will be accomplished with the following statement:</a:t>
            </a:r>
          </a:p>
          <a:p>
            <a:pPr lvl="2"/>
            <a:r>
              <a:rPr lang="en-US" dirty="0" err="1" smtClean="0"/>
              <a:t>Sudo</a:t>
            </a:r>
            <a:r>
              <a:rPr lang="en-US" dirty="0" smtClean="0"/>
              <a:t> –u </a:t>
            </a:r>
            <a:r>
              <a:rPr lang="en-US" dirty="0" err="1" smtClean="0"/>
              <a:t>postgres</a:t>
            </a:r>
            <a:r>
              <a:rPr lang="en-US" dirty="0" smtClean="0"/>
              <a:t> created [table name]</a:t>
            </a:r>
          </a:p>
          <a:p>
            <a:pPr lvl="3"/>
            <a:r>
              <a:rPr lang="en-US" dirty="0" smtClean="0"/>
              <a:t>For example: </a:t>
            </a:r>
            <a:r>
              <a:rPr lang="en-US" dirty="0" err="1" smtClean="0"/>
              <a:t>sudo</a:t>
            </a:r>
            <a:r>
              <a:rPr lang="en-US" dirty="0" smtClean="0"/>
              <a:t> –u </a:t>
            </a:r>
            <a:r>
              <a:rPr lang="en-US" dirty="0" err="1" smtClean="0"/>
              <a:t>postgres</a:t>
            </a:r>
            <a:r>
              <a:rPr lang="en-US" dirty="0" smtClean="0"/>
              <a:t> created </a:t>
            </a:r>
            <a:r>
              <a:rPr lang="en-US" dirty="0" err="1" smtClean="0"/>
              <a:t>testName</a:t>
            </a:r>
            <a:endParaRPr lang="en-US" dirty="0" smtClean="0"/>
          </a:p>
          <a:p>
            <a:r>
              <a:rPr lang="en-US" dirty="0" smtClean="0"/>
              <a:t>CREATE USER</a:t>
            </a:r>
          </a:p>
          <a:p>
            <a:pPr lvl="1"/>
            <a:r>
              <a:rPr lang="en-US" dirty="0" smtClean="0"/>
              <a:t>To create user in </a:t>
            </a:r>
            <a:r>
              <a:rPr lang="en-US" dirty="0" err="1" smtClean="0"/>
              <a:t>postgres</a:t>
            </a:r>
            <a:r>
              <a:rPr lang="en-US" dirty="0" smtClean="0"/>
              <a:t>, we use the following command:</a:t>
            </a:r>
          </a:p>
          <a:p>
            <a:pPr lvl="2"/>
            <a:r>
              <a:rPr lang="en-US" dirty="0" smtClean="0"/>
              <a:t>CREATE USER [username] WITH PASSWORD [password];</a:t>
            </a:r>
          </a:p>
          <a:p>
            <a:pPr lvl="3"/>
            <a:r>
              <a:rPr lang="en-US" dirty="0" smtClean="0"/>
              <a:t>For instance: CREATE USER </a:t>
            </a:r>
            <a:r>
              <a:rPr lang="en-US" dirty="0" err="1" smtClean="0"/>
              <a:t>masud</a:t>
            </a:r>
            <a:r>
              <a:rPr lang="en-US" dirty="0" smtClean="0"/>
              <a:t> WITH PASSWORD ‘</a:t>
            </a:r>
            <a:r>
              <a:rPr lang="en-US" dirty="0" err="1" smtClean="0"/>
              <a:t>masudpassword</a:t>
            </a:r>
            <a:r>
              <a:rPr lang="en-US" dirty="0" smtClean="0"/>
              <a:t>’;</a:t>
            </a:r>
          </a:p>
          <a:p>
            <a:pPr lvl="1"/>
            <a:r>
              <a:rPr lang="en-US" dirty="0" smtClean="0"/>
              <a:t>Other way is outside of </a:t>
            </a:r>
            <a:r>
              <a:rPr lang="en-US" dirty="0" err="1" smtClean="0"/>
              <a:t>postgres</a:t>
            </a:r>
            <a:r>
              <a:rPr lang="en-US" dirty="0" smtClean="0"/>
              <a:t> command line:</a:t>
            </a:r>
          </a:p>
          <a:p>
            <a:pPr lvl="2"/>
            <a:r>
              <a:rPr lang="en-US" dirty="0" err="1" smtClean="0"/>
              <a:t>Sudo</a:t>
            </a:r>
            <a:r>
              <a:rPr lang="en-US" dirty="0" smtClean="0"/>
              <a:t> –u </a:t>
            </a:r>
            <a:r>
              <a:rPr lang="en-US" dirty="0" err="1" smtClean="0"/>
              <a:t>postgres</a:t>
            </a:r>
            <a:r>
              <a:rPr lang="en-US" dirty="0" smtClean="0"/>
              <a:t> </a:t>
            </a:r>
            <a:r>
              <a:rPr lang="en-US" dirty="0" err="1" smtClean="0"/>
              <a:t>createuser</a:t>
            </a:r>
            <a:r>
              <a:rPr lang="en-US" dirty="0" smtClean="0"/>
              <a:t> ‘</a:t>
            </a:r>
            <a:r>
              <a:rPr lang="en-US" dirty="0" err="1" smtClean="0"/>
              <a:t>masud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Rapid POSTGRESQL learning.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79A5-C736-4138-BE75-5411755BC0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4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Up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DROP USER</a:t>
            </a:r>
          </a:p>
          <a:p>
            <a:pPr lvl="1"/>
            <a:r>
              <a:rPr lang="en-US" dirty="0" smtClean="0"/>
              <a:t>TO drop user the first way would be like below in </a:t>
            </a:r>
            <a:r>
              <a:rPr lang="en-US" dirty="0" err="1" smtClean="0"/>
              <a:t>postgresql</a:t>
            </a:r>
            <a:r>
              <a:rPr lang="en-US" dirty="0" smtClean="0"/>
              <a:t> command line:</a:t>
            </a:r>
          </a:p>
          <a:p>
            <a:pPr lvl="2"/>
            <a:r>
              <a:rPr lang="en-US" dirty="0" smtClean="0"/>
              <a:t>DROP USER [username];</a:t>
            </a:r>
          </a:p>
          <a:p>
            <a:pPr lvl="3"/>
            <a:r>
              <a:rPr lang="en-US" dirty="0" smtClean="0"/>
              <a:t>For example: DROP USER </a:t>
            </a:r>
            <a:r>
              <a:rPr lang="en-US" dirty="0" err="1" smtClean="0"/>
              <a:t>masud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The second way is outside of </a:t>
            </a:r>
            <a:r>
              <a:rPr lang="en-US" dirty="0" err="1" smtClean="0"/>
              <a:t>postgres</a:t>
            </a:r>
            <a:r>
              <a:rPr lang="en-US" dirty="0" smtClean="0"/>
              <a:t> command line:</a:t>
            </a:r>
          </a:p>
          <a:p>
            <a:pPr lvl="2"/>
            <a:r>
              <a:rPr lang="en-US" dirty="0" err="1" smtClean="0"/>
              <a:t>Sudo</a:t>
            </a:r>
            <a:r>
              <a:rPr lang="en-US" dirty="0" smtClean="0"/>
              <a:t> –u </a:t>
            </a:r>
            <a:r>
              <a:rPr lang="en-US" dirty="0" err="1" smtClean="0"/>
              <a:t>postgres</a:t>
            </a:r>
            <a:r>
              <a:rPr lang="en-US" dirty="0" smtClean="0"/>
              <a:t> </a:t>
            </a:r>
            <a:r>
              <a:rPr lang="en-US" dirty="0" err="1" smtClean="0"/>
              <a:t>dropuser</a:t>
            </a:r>
            <a:r>
              <a:rPr lang="en-US" dirty="0" smtClean="0"/>
              <a:t> ‘username’</a:t>
            </a:r>
          </a:p>
          <a:p>
            <a:pPr lvl="3"/>
            <a:r>
              <a:rPr lang="en-US" dirty="0" smtClean="0"/>
              <a:t>For example: </a:t>
            </a:r>
            <a:r>
              <a:rPr lang="en-US" dirty="0" err="1" smtClean="0"/>
              <a:t>sudo</a:t>
            </a:r>
            <a:r>
              <a:rPr lang="en-US" dirty="0" smtClean="0"/>
              <a:t> –u </a:t>
            </a:r>
            <a:r>
              <a:rPr lang="en-US" dirty="0" err="1" smtClean="0"/>
              <a:t>postgres</a:t>
            </a:r>
            <a:r>
              <a:rPr lang="en-US" dirty="0" smtClean="0"/>
              <a:t> </a:t>
            </a:r>
            <a:r>
              <a:rPr lang="en-US" dirty="0" err="1" smtClean="0"/>
              <a:t>dropuser</a:t>
            </a:r>
            <a:r>
              <a:rPr lang="en-US" dirty="0" smtClean="0"/>
              <a:t> ‘</a:t>
            </a:r>
            <a:r>
              <a:rPr lang="en-US" dirty="0" err="1" smtClean="0"/>
              <a:t>masud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DROP DATABASE</a:t>
            </a:r>
          </a:p>
          <a:p>
            <a:pPr lvl="1"/>
            <a:r>
              <a:rPr lang="en-US" dirty="0" smtClean="0"/>
              <a:t>To drop a database first way would be like bellow in </a:t>
            </a:r>
            <a:r>
              <a:rPr lang="en-US" dirty="0" err="1" smtClean="0"/>
              <a:t>postgresql</a:t>
            </a:r>
            <a:r>
              <a:rPr lang="en-US" dirty="0" smtClean="0"/>
              <a:t> command line:</a:t>
            </a:r>
          </a:p>
          <a:p>
            <a:pPr lvl="2"/>
            <a:r>
              <a:rPr lang="en-US" dirty="0" smtClean="0"/>
              <a:t>DROP DATABASE [database name]</a:t>
            </a:r>
          </a:p>
          <a:p>
            <a:pPr lvl="3"/>
            <a:r>
              <a:rPr lang="en-US" dirty="0" smtClean="0"/>
              <a:t>for example: DROP DATABASE </a:t>
            </a:r>
            <a:r>
              <a:rPr lang="en-US" dirty="0"/>
              <a:t>‘</a:t>
            </a:r>
            <a:r>
              <a:rPr lang="en-US" dirty="0" err="1"/>
              <a:t>testName</a:t>
            </a:r>
            <a:r>
              <a:rPr lang="en-US" dirty="0" smtClean="0"/>
              <a:t>’;</a:t>
            </a:r>
          </a:p>
          <a:p>
            <a:pPr lvl="1"/>
            <a:r>
              <a:rPr lang="en-US" dirty="0" smtClean="0"/>
              <a:t>The second way is outside of </a:t>
            </a:r>
            <a:r>
              <a:rPr lang="en-US" dirty="0" err="1" smtClean="0"/>
              <a:t>postgres</a:t>
            </a:r>
            <a:r>
              <a:rPr lang="en-US" dirty="0" smtClean="0"/>
              <a:t> command line:</a:t>
            </a:r>
          </a:p>
          <a:p>
            <a:pPr lvl="2"/>
            <a:r>
              <a:rPr lang="en-US" dirty="0" err="1" smtClean="0"/>
              <a:t>Sudo</a:t>
            </a:r>
            <a:r>
              <a:rPr lang="en-US" dirty="0" smtClean="0"/>
              <a:t> –u </a:t>
            </a:r>
            <a:r>
              <a:rPr lang="en-US" dirty="0" err="1" smtClean="0"/>
              <a:t>postgres</a:t>
            </a:r>
            <a:r>
              <a:rPr lang="en-US" dirty="0" smtClean="0"/>
              <a:t> </a:t>
            </a:r>
            <a:r>
              <a:rPr lang="en-US" dirty="0" err="1" smtClean="0"/>
              <a:t>dropdb</a:t>
            </a:r>
            <a:r>
              <a:rPr lang="en-US" dirty="0" smtClean="0"/>
              <a:t> [</a:t>
            </a:r>
            <a:r>
              <a:rPr lang="en-US" dirty="0" err="1" smtClean="0"/>
              <a:t>db</a:t>
            </a:r>
            <a:r>
              <a:rPr lang="en-US" dirty="0" smtClean="0"/>
              <a:t> name]</a:t>
            </a:r>
          </a:p>
          <a:p>
            <a:pPr lvl="3"/>
            <a:r>
              <a:rPr lang="en-US" dirty="0" smtClean="0"/>
              <a:t>For example: </a:t>
            </a:r>
            <a:r>
              <a:rPr lang="en-US" dirty="0" err="1" smtClean="0"/>
              <a:t>sudo</a:t>
            </a:r>
            <a:r>
              <a:rPr lang="en-US" dirty="0" smtClean="0"/>
              <a:t> –u </a:t>
            </a:r>
            <a:r>
              <a:rPr lang="en-US" dirty="0" err="1" smtClean="0"/>
              <a:t>postgres</a:t>
            </a:r>
            <a:r>
              <a:rPr lang="en-US" dirty="0" smtClean="0"/>
              <a:t> </a:t>
            </a:r>
            <a:r>
              <a:rPr lang="en-US" dirty="0" err="1" smtClean="0"/>
              <a:t>dropdb</a:t>
            </a:r>
            <a:r>
              <a:rPr lang="en-US" dirty="0" smtClean="0"/>
              <a:t> ‘</a:t>
            </a:r>
            <a:r>
              <a:rPr lang="en-US" dirty="0" err="1" smtClean="0"/>
              <a:t>testName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Rapid POSTGRESQL learning.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79A5-C736-4138-BE75-5411755BC0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2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Up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PASSWORD OF USER</a:t>
            </a:r>
          </a:p>
          <a:p>
            <a:pPr lvl="1"/>
            <a:r>
              <a:rPr lang="en-US" dirty="0" smtClean="0"/>
              <a:t>We can do it by:</a:t>
            </a:r>
          </a:p>
          <a:p>
            <a:pPr lvl="2"/>
            <a:r>
              <a:rPr lang="en-US" dirty="0" smtClean="0"/>
              <a:t>Way1: In </a:t>
            </a:r>
            <a:r>
              <a:rPr lang="en-US" dirty="0" err="1" smtClean="0"/>
              <a:t>psql</a:t>
            </a:r>
            <a:r>
              <a:rPr lang="en-US" dirty="0" smtClean="0"/>
              <a:t> shell type : \password username</a:t>
            </a:r>
          </a:p>
          <a:p>
            <a:pPr lvl="3"/>
            <a:r>
              <a:rPr lang="en-US" dirty="0" smtClean="0"/>
              <a:t>Example: \password </a:t>
            </a:r>
            <a:r>
              <a:rPr lang="en-US" dirty="0" err="1" smtClean="0"/>
              <a:t>masud</a:t>
            </a:r>
            <a:endParaRPr lang="en-US" dirty="0" smtClean="0"/>
          </a:p>
          <a:p>
            <a:pPr lvl="2"/>
            <a:r>
              <a:rPr lang="en-US" dirty="0" smtClean="0"/>
              <a:t>Way2: in </a:t>
            </a:r>
            <a:r>
              <a:rPr lang="en-US" dirty="0" err="1" smtClean="0"/>
              <a:t>psql</a:t>
            </a:r>
            <a:r>
              <a:rPr lang="en-US" dirty="0" smtClean="0"/>
              <a:t> shell type: ALTER USER [username] WITH PASSWORD [new password]</a:t>
            </a:r>
          </a:p>
          <a:p>
            <a:pPr lvl="3"/>
            <a:r>
              <a:rPr lang="en-US" dirty="0" smtClean="0"/>
              <a:t>Example: ALTER USER </a:t>
            </a:r>
            <a:r>
              <a:rPr lang="en-US" dirty="0" err="1" smtClean="0"/>
              <a:t>masud</a:t>
            </a:r>
            <a:r>
              <a:rPr lang="en-US" dirty="0" smtClean="0"/>
              <a:t> WITH PASSWORD ‘</a:t>
            </a:r>
            <a:r>
              <a:rPr lang="en-US" dirty="0" err="1" smtClean="0"/>
              <a:t>masudsnewPassword</a:t>
            </a:r>
            <a:r>
              <a:rPr lang="en-US" dirty="0" smtClean="0"/>
              <a:t>’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Rapid POSTGRESQL learning.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79A5-C736-4138-BE75-5411755BC0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POSTGRESQL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handle </a:t>
            </a:r>
            <a:r>
              <a:rPr lang="en-US" dirty="0" err="1" smtClean="0"/>
              <a:t>postgresql</a:t>
            </a:r>
            <a:r>
              <a:rPr lang="en-US" dirty="0" smtClean="0"/>
              <a:t> services we can use the following commands to [start/ stop/ restart] </a:t>
            </a:r>
            <a:r>
              <a:rPr lang="en-US" dirty="0" err="1" smtClean="0"/>
              <a:t>postgresql</a:t>
            </a:r>
            <a:r>
              <a:rPr lang="en-US" dirty="0" smtClean="0"/>
              <a:t> service: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service </a:t>
            </a:r>
            <a:r>
              <a:rPr lang="en-US" dirty="0" err="1" smtClean="0"/>
              <a:t>postgresql</a:t>
            </a:r>
            <a:r>
              <a:rPr lang="en-US" dirty="0" smtClean="0"/>
              <a:t> start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service </a:t>
            </a:r>
            <a:r>
              <a:rPr lang="en-US" dirty="0" err="1"/>
              <a:t>postgresql</a:t>
            </a:r>
            <a:r>
              <a:rPr lang="en-US" dirty="0"/>
              <a:t> </a:t>
            </a:r>
            <a:r>
              <a:rPr lang="en-US" dirty="0" smtClean="0"/>
              <a:t>stop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service </a:t>
            </a:r>
            <a:r>
              <a:rPr lang="en-US" dirty="0" err="1"/>
              <a:t>postgresql</a:t>
            </a:r>
            <a:r>
              <a:rPr lang="en-US" dirty="0"/>
              <a:t> </a:t>
            </a:r>
            <a:r>
              <a:rPr lang="en-US" dirty="0" smtClean="0"/>
              <a:t>restart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Rapid POSTGRESQL learning.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79A5-C736-4138-BE75-5411755BC0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7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</TotalTime>
  <Words>1691</Words>
  <Application>Microsoft Office PowerPoint</Application>
  <PresentationFormat>Widescreen</PresentationFormat>
  <Paragraphs>346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Calibri</vt:lpstr>
      <vt:lpstr>Calibri Light</vt:lpstr>
      <vt:lpstr>Retrospect</vt:lpstr>
      <vt:lpstr>Rapid POSTGRESQL learning, PART-1</vt:lpstr>
      <vt:lpstr>Introduction</vt:lpstr>
      <vt:lpstr>Introduction</vt:lpstr>
      <vt:lpstr>Features</vt:lpstr>
      <vt:lpstr>Installation</vt:lpstr>
      <vt:lpstr>Start Up Commands</vt:lpstr>
      <vt:lpstr>Start Up Commands</vt:lpstr>
      <vt:lpstr>Start Up Commands</vt:lpstr>
      <vt:lpstr>Manage POSTGRESQL Service</vt:lpstr>
      <vt:lpstr>Important Commands in POSTGRESQL</vt:lpstr>
      <vt:lpstr>Important Commands in POSTGRESQL</vt:lpstr>
      <vt:lpstr>Important Commands in POSTGRESQL</vt:lpstr>
      <vt:lpstr>Keywords and Identifiers</vt:lpstr>
      <vt:lpstr>Comments</vt:lpstr>
      <vt:lpstr>Data Types</vt:lpstr>
      <vt:lpstr>Data Types</vt:lpstr>
      <vt:lpstr>Data Types</vt:lpstr>
      <vt:lpstr>Date Style in Postgresql</vt:lpstr>
      <vt:lpstr>INTERVALS</vt:lpstr>
      <vt:lpstr>INTERVALS</vt:lpstr>
      <vt:lpstr>Boolean Data Type</vt:lpstr>
      <vt:lpstr>Enumerated Data Types</vt:lpstr>
      <vt:lpstr>GEOMETRIC Data Types</vt:lpstr>
      <vt:lpstr>Arrays</vt:lpstr>
      <vt:lpstr>End of part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POSTGRESQL learning, PART-1</dc:title>
  <dc:creator>Ali MasudianPour</dc:creator>
  <cp:lastModifiedBy>Ali MasudianPour</cp:lastModifiedBy>
  <cp:revision>27</cp:revision>
  <dcterms:created xsi:type="dcterms:W3CDTF">2013-07-19T10:57:43Z</dcterms:created>
  <dcterms:modified xsi:type="dcterms:W3CDTF">2013-07-19T13:07:55Z</dcterms:modified>
</cp:coreProperties>
</file>