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12"/>
  </p:handoutMasterIdLst>
  <p:sldIdLst>
    <p:sldId id="257" r:id="rId2"/>
    <p:sldId id="280" r:id="rId3"/>
    <p:sldId id="292" r:id="rId4"/>
    <p:sldId id="293" r:id="rId5"/>
    <p:sldId id="294" r:id="rId6"/>
    <p:sldId id="295" r:id="rId7"/>
    <p:sldId id="299" r:id="rId8"/>
    <p:sldId id="296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2A65-2685-4FA5-8B48-11F8E673727C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1F42-15BF-4934-AFFC-8C156DCE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1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77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ose.com/articles/using-bucardo-5-3-to-migrate-a-live-postgresql-databa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gxn.org/" TargetMode="External"/><Relationship Id="rId2" Type="http://schemas.openxmlformats.org/officeDocument/2006/relationships/hyperlink" Target="http://docs.aws.amazon.com/AmazonRDS/latest/UserGuide/Appendix.PostgreSQL.CommonDBATas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gresql.org/docs/9.5/static/datatype-json.html" TargetMode="External"/><Relationship Id="rId4" Type="http://schemas.openxmlformats.org/officeDocument/2006/relationships/hyperlink" Target="https://www.postgresql.org/docs/9.5/static/sql-createextens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postgresql-cookbook/9781783555338/ch08.html" TargetMode="External"/><Relationship Id="rId2" Type="http://schemas.openxmlformats.org/officeDocument/2006/relationships/hyperlink" Target="https://www.safaribooksonline.com/library/view/postgresql-replication-/9781783550609/ch0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gsqlpgpool.blogspot.com/" TargetMode="External"/><Relationship Id="rId5" Type="http://schemas.openxmlformats.org/officeDocument/2006/relationships/hyperlink" Target="https://www.safaribooksonline.com/library/view/postgresql-replication-/9781783550609/ch08.html" TargetMode="External"/><Relationship Id="rId4" Type="http://schemas.openxmlformats.org/officeDocument/2006/relationships/hyperlink" Target="https://wiki.postgresql.org/wiki/PgBounc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5/static/textsearch-intro.html" TargetMode="External"/><Relationship Id="rId2" Type="http://schemas.openxmlformats.org/officeDocument/2006/relationships/hyperlink" Target="https://www.safaribooksonline.com/library/view/learning-postgresql/9781783989188/ch11s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ose.com/articles/indexing-for-full-text-search-in-postgresql/" TargetMode="External"/><Relationship Id="rId5" Type="http://schemas.openxmlformats.org/officeDocument/2006/relationships/hyperlink" Target="https://blog.lateral.io/2015/05/full-text-search-in-milliseconds-with-postgresql/" TargetMode="External"/><Relationship Id="rId4" Type="http://schemas.openxmlformats.org/officeDocument/2006/relationships/hyperlink" Target="https://www.postgresql.org/docs/9.5/static/textsearch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tatic/runtime-config-query.html#GUC-CONSTRAINT-EXCLUSION" TargetMode="External"/><Relationship Id="rId2" Type="http://schemas.openxmlformats.org/officeDocument/2006/relationships/hyperlink" Target="https://www.safaribooksonline.com/library/view/learning-postgresql/9781783989188/ch10s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postgresql.org/wiki/Table_partitioning" TargetMode="External"/><Relationship Id="rId5" Type="http://schemas.openxmlformats.org/officeDocument/2006/relationships/hyperlink" Target="https://www.safaribooksonline.com/library/view/postgresql-cookbook/9781783555338/ch09.html" TargetMode="External"/><Relationship Id="rId4" Type="http://schemas.openxmlformats.org/officeDocument/2006/relationships/hyperlink" Target="https://www.safaribooksonline.com/library/view/postgresql-for-data/9781783288601/ch08s05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mazonRDS/latest/UserGuide/CHAP_BestPractices.html#CHAP_BestPractices.DiskPerformance" TargetMode="External"/><Relationship Id="rId2" Type="http://schemas.openxmlformats.org/officeDocument/2006/relationships/hyperlink" Target="http://www.davidmkerr.com/2013/11/tune-your-postgres-rds-instance-vi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bout-aws/whats-new/2016/06/amazon-rds-for-postgresql-now-supports-cross-region-read-replica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AmazonWebServices/dat402-amazon-rds-postgresqllessons-learned-new-features" TargetMode="External"/><Relationship Id="rId7" Type="http://schemas.openxmlformats.org/officeDocument/2006/relationships/hyperlink" Target="http://blog.pixlee.com/hunting-down-phantom-write-spik" TargetMode="External"/><Relationship Id="rId2" Type="http://schemas.openxmlformats.org/officeDocument/2006/relationships/hyperlink" Target="http://www.davidmkerr.com/2013/11/tune-your-postgres-rds-instance-vi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bots.thoughtbot.com/advanced-postgres-performance-tips?utm_source=postgresweekly&amp;utm_medium=email" TargetMode="External"/><Relationship Id="rId5" Type="http://schemas.openxmlformats.org/officeDocument/2006/relationships/hyperlink" Target="http://www.craigkerstiens.com/2015/12/29/my-postgres-top-10-for-2016/?utm_source=postgresweekly&amp;utm_medium=email" TargetMode="External"/><Relationship Id="rId4" Type="http://schemas.openxmlformats.org/officeDocument/2006/relationships/hyperlink" Target="http://postgresweekly.com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Postgres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4-day series on Postgres RDMS covering everything from security to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Bucardo</a:t>
            </a:r>
            <a:r>
              <a:rPr lang="en-US" dirty="0" smtClean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https://www.compose.com/articles/using-bucardo-5-3-to-migrate-a-live-postgresql-database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4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Using </a:t>
            </a:r>
            <a:r>
              <a:rPr lang="en-US" dirty="0"/>
              <a:t>PostgreSQL modules &amp; add-ons</a:t>
            </a:r>
          </a:p>
          <a:p>
            <a:pPr fontAlgn="base"/>
            <a:r>
              <a:rPr lang="en-US" dirty="0" smtClean="0"/>
              <a:t>Connection </a:t>
            </a:r>
            <a:r>
              <a:rPr lang="en-US" dirty="0"/>
              <a:t>pooling with </a:t>
            </a:r>
            <a:r>
              <a:rPr lang="en-US" dirty="0" err="1" smtClean="0"/>
              <a:t>pgBouncer</a:t>
            </a:r>
            <a:r>
              <a:rPr lang="en-US" dirty="0" smtClean="0"/>
              <a:t>/Pgpool2</a:t>
            </a:r>
            <a:endParaRPr lang="en-US" dirty="0"/>
          </a:p>
          <a:p>
            <a:pPr fontAlgn="base"/>
            <a:r>
              <a:rPr lang="en-US" dirty="0" smtClean="0"/>
              <a:t>Full </a:t>
            </a:r>
            <a:r>
              <a:rPr lang="en-US" dirty="0"/>
              <a:t>Text indexing with </a:t>
            </a:r>
            <a:r>
              <a:rPr lang="en-US" dirty="0" smtClean="0"/>
              <a:t>tsearch2</a:t>
            </a:r>
          </a:p>
          <a:p>
            <a:pPr fontAlgn="base"/>
            <a:r>
              <a:rPr lang="en-US" dirty="0" smtClean="0"/>
              <a:t>JSON with </a:t>
            </a:r>
            <a:r>
              <a:rPr lang="en-US" dirty="0" err="1" smtClean="0"/>
              <a:t>Postgresql</a:t>
            </a:r>
            <a:endParaRPr lang="en-US" dirty="0"/>
          </a:p>
          <a:p>
            <a:pPr fontAlgn="base"/>
            <a:r>
              <a:rPr lang="en-US" dirty="0" smtClean="0"/>
              <a:t>Table </a:t>
            </a:r>
            <a:r>
              <a:rPr lang="en-US" dirty="0"/>
              <a:t>Partitioning</a:t>
            </a:r>
          </a:p>
          <a:p>
            <a:pPr fontAlgn="base"/>
            <a:r>
              <a:rPr lang="en-US" dirty="0"/>
              <a:t>Cloud, AWS, and RDS </a:t>
            </a:r>
            <a:r>
              <a:rPr lang="en-US" dirty="0" smtClean="0"/>
              <a:t>Postgres</a:t>
            </a:r>
          </a:p>
          <a:p>
            <a:pPr fontAlgn="base"/>
            <a:r>
              <a:rPr lang="en-US" dirty="0" smtClean="0"/>
              <a:t>RDS Cross Region Replica</a:t>
            </a:r>
          </a:p>
          <a:p>
            <a:pPr fontAlgn="base"/>
            <a:r>
              <a:rPr lang="en-US" dirty="0" err="1" smtClean="0"/>
              <a:t>Bucardo</a:t>
            </a:r>
            <a:r>
              <a:rPr lang="en-US" dirty="0" smtClean="0"/>
              <a:t>/</a:t>
            </a:r>
            <a:r>
              <a:rPr lang="en-US" dirty="0" err="1" smtClean="0"/>
              <a:t>Londiste</a:t>
            </a:r>
            <a:endParaRPr lang="en-US" dirty="0"/>
          </a:p>
          <a:p>
            <a:pPr fontAlgn="base"/>
            <a:r>
              <a:rPr lang="en-US" dirty="0" smtClean="0"/>
              <a:t>Best Practices Summary</a:t>
            </a:r>
            <a:endParaRPr lang="en-US" dirty="0"/>
          </a:p>
          <a:p>
            <a:pPr fontAlgn="base"/>
            <a:r>
              <a:rPr lang="en-US" dirty="0"/>
              <a:t>Labs:</a:t>
            </a:r>
          </a:p>
          <a:p>
            <a:pPr lvl="1" fontAlgn="base"/>
            <a:r>
              <a:rPr lang="en-US" dirty="0" smtClean="0"/>
              <a:t>Fun </a:t>
            </a:r>
            <a:r>
              <a:rPr lang="en-US" dirty="0"/>
              <a:t>with Modules</a:t>
            </a:r>
          </a:p>
          <a:p>
            <a:pPr lvl="1" fontAlgn="base"/>
            <a:r>
              <a:rPr lang="en-US" dirty="0" err="1"/>
              <a:t>pgBouncer</a:t>
            </a:r>
            <a:r>
              <a:rPr lang="en-US" dirty="0"/>
              <a:t> Labs</a:t>
            </a:r>
          </a:p>
          <a:p>
            <a:pPr lvl="1" fontAlgn="base"/>
            <a:r>
              <a:rPr lang="en-US" dirty="0"/>
              <a:t>Deeper Dive into </a:t>
            </a:r>
            <a:r>
              <a:rPr lang="en-US" dirty="0" smtClean="0"/>
              <a:t>Storage </a:t>
            </a:r>
            <a:r>
              <a:rPr lang="en-US" dirty="0"/>
              <a:t>with </a:t>
            </a:r>
            <a:r>
              <a:rPr lang="en-US" dirty="0" err="1"/>
              <a:t>Postgresql</a:t>
            </a:r>
            <a:endParaRPr lang="en-US" dirty="0"/>
          </a:p>
          <a:p>
            <a:pPr lvl="1" fontAlgn="base"/>
            <a:r>
              <a:rPr lang="en-US" dirty="0"/>
              <a:t>Sample tsearch2</a:t>
            </a:r>
          </a:p>
          <a:p>
            <a:pPr lvl="1" fontAlgn="base"/>
            <a:r>
              <a:rPr lang="en-US" dirty="0"/>
              <a:t>Let’s Partition</a:t>
            </a:r>
          </a:p>
          <a:p>
            <a:pPr lvl="1" fontAlgn="base"/>
            <a:r>
              <a:rPr lang="en-US" dirty="0" smtClean="0"/>
              <a:t>More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modules and extensions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http://docs.aws.amazon.com/AmazonRDS/latest/UserGuide/CHAP_PostgreSQL.html#PostgreSQL.Concepts.General.FeatureSupport</a:t>
            </a:r>
          </a:p>
          <a:p>
            <a:pPr lvl="1" fontAlgn="base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docs.aws.amazon.com/AmazonRDS/latest/UserGuide/Appendix.PostgreSQL.CommonDBATasks.html</a:t>
            </a:r>
            <a:endParaRPr lang="en-US" dirty="0"/>
          </a:p>
          <a:p>
            <a:pPr lvl="1" fontAlgn="base"/>
            <a:r>
              <a:rPr lang="en-US" dirty="0">
                <a:hlinkClick r:id="rId3"/>
              </a:rPr>
              <a:t>http://pgxn.org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www.postgresql.org/docs/9.5/static/sql-createextension.html</a:t>
            </a:r>
            <a:endParaRPr lang="en-US" dirty="0" smtClean="0"/>
          </a:p>
          <a:p>
            <a:pPr lvl="1" fontAlgn="base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www.postgresql.org/docs/9.5/static/datatype-json.html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smtClean="0"/>
              <a:t>PgPool2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http://www.pgpool.net/mediawiki/index.php/Main_Page</a:t>
            </a:r>
          </a:p>
          <a:p>
            <a:pPr lvl="1" fontAlgn="base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://www.safaribooksonline.com/library/view/postgresql-replication-/9781783550609/ch09.html</a:t>
            </a:r>
            <a:endParaRPr lang="en-US" dirty="0"/>
          </a:p>
          <a:p>
            <a:pPr lvl="1" fontAlgn="base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www.safaribooksonline.com/library/view/postgresql-cookbook/9781783555338/ch08.html</a:t>
            </a:r>
            <a:endParaRPr lang="en-US" dirty="0" smtClean="0"/>
          </a:p>
          <a:p>
            <a:pPr lvl="1"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wiki.postgresql.org/wiki/PgBouncer</a:t>
            </a:r>
            <a:endParaRPr lang="en-US" dirty="0" smtClean="0"/>
          </a:p>
          <a:p>
            <a:pPr lvl="1" fontAlgn="base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://www.safaribooksonline.com/library/view/postgresql-replication-/</a:t>
            </a:r>
            <a:r>
              <a:rPr lang="en-US" dirty="0" smtClean="0">
                <a:hlinkClick r:id="rId5"/>
              </a:rPr>
              <a:t>9781783550609/ch08.html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http://pgsqlpgpool.blogspot.com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0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Full Text </a:t>
            </a:r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www.safaribooksonline.com/library/view/learning-postgresql/9781783989188/ch11s04.html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www.postgresql.org/docs/9.5/static/textsearch-intro.html</a:t>
            </a:r>
            <a:endParaRPr lang="en-US" dirty="0" smtClean="0"/>
          </a:p>
          <a:p>
            <a:pPr lvl="1" fontAlgn="base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www.postgresql.org/docs/9.5/static/textsearch.html</a:t>
            </a:r>
            <a:endParaRPr lang="en-US" dirty="0" smtClean="0"/>
          </a:p>
          <a:p>
            <a:pPr lvl="1" fontAlgn="base"/>
            <a:r>
              <a:rPr lang="en-US" dirty="0">
                <a:hlinkClick r:id="rId5"/>
              </a:rPr>
              <a:t>https://blog.lateral.io/2015/05/full-text-search-in-milliseconds-with-postgresql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https://www.compose.com/articles/indexing-for-full-text-search-in-postgresql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 fontAlgn="base"/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Table Partitioning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www.safaribooksonline.com/library/view/learning-postgresql/9781783989188/ch10s04.html</a:t>
            </a:r>
            <a:endParaRPr lang="en-US" dirty="0" smtClean="0"/>
          </a:p>
          <a:p>
            <a:pPr lvl="1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www.postgresql.org/docs/current/static/runtime-config-query.html#GUC-CONSTRAINT-EXCLUSION</a:t>
            </a:r>
            <a:endParaRPr lang="en-US" dirty="0" smtClean="0"/>
          </a:p>
          <a:p>
            <a:pPr lvl="1" fontAlgn="base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www.safaribooksonline.com/library/view/postgresql-for-data/9781783288601/ch08s05.html</a:t>
            </a:r>
            <a:endParaRPr lang="en-US" dirty="0"/>
          </a:p>
          <a:p>
            <a:pPr lvl="1" fontAlgn="base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www.safaribooksonline.com/library/view/postgresql-cookbook/9781783555338/ch09.html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wiki.postgresql.org/wiki/Table_partitioning</a:t>
            </a:r>
            <a:endParaRPr lang="en-US" dirty="0" smtClean="0"/>
          </a:p>
          <a:p>
            <a:pPr lvl="1"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73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RDS for </a:t>
            </a:r>
            <a:r>
              <a:rPr lang="en-US" dirty="0" err="1" smtClean="0"/>
              <a:t>Postgresql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www.davidmkerr.com/2013/11/tune-your-postgres-rds-instance-via.html</a:t>
            </a:r>
            <a:endParaRPr lang="en-US" dirty="0" smtClean="0"/>
          </a:p>
          <a:p>
            <a:pPr lvl="1" fontAlgn="base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docs.aws.amazon.com/AmazonRDS/latest/UserGuide/CHAP_BestPractices.html#CHAP_BestPractices.DiskPerformance</a:t>
            </a: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 Region Replication with Read Replicas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https://aws.amazon.com/about-aws/whats-new/2016/06/amazon-rds-for-postgresql-now-supports-cross-region-read-replicas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 fontAlgn="base"/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Best Practices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hlinkClick r:id="rId2"/>
              </a:rPr>
              <a:t>http://docs.aws.amazon.com/AmazonRDS/latest/UserGuide/CHAP_BestPractices.html</a:t>
            </a:r>
          </a:p>
          <a:p>
            <a:pPr lvl="1" fontAlgn="base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www.davidmkerr.com/2013/11/tune-your-postgres-rds-instance-via.html</a:t>
            </a:r>
            <a:endParaRPr lang="en-US" dirty="0" smtClean="0"/>
          </a:p>
          <a:p>
            <a:pPr lvl="1" fontAlgn="base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www.slideshare.net/AmazonWebServices/dat402-amazon-rds-postgresqllessons-learned-new-features</a:t>
            </a:r>
            <a:endParaRPr lang="en-US" dirty="0" smtClean="0"/>
          </a:p>
          <a:p>
            <a:pPr lvl="1" fontAlgn="base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postgresweekly.com/issues</a:t>
            </a:r>
            <a:endParaRPr lang="en-US" dirty="0" smtClean="0"/>
          </a:p>
          <a:p>
            <a:pPr lvl="1" fontAlgn="base"/>
            <a:r>
              <a:rPr lang="en-US" dirty="0">
                <a:hlinkClick r:id="rId5"/>
              </a:rPr>
              <a:t>http://www.craigkerstiens.com/2015/12/29/my-postgres-top-10-for-2016/?</a:t>
            </a:r>
            <a:r>
              <a:rPr lang="en-US" dirty="0" smtClean="0">
                <a:hlinkClick r:id="rId5"/>
              </a:rPr>
              <a:t>utm_source=postgresweekly&amp;utm_medium=email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robots.thoughtbot.com/advanced-postgres-performance-tips?utm_source=postgresweekly&amp;utm_medium=email</a:t>
            </a:r>
            <a:endParaRPr lang="en-US" dirty="0" smtClean="0"/>
          </a:p>
          <a:p>
            <a:pPr lvl="1" fontAlgn="base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blog.pixlee.com/hunting-down-phantom-write-spik</a:t>
            </a:r>
            <a:endParaRPr lang="en-US" dirty="0" smtClean="0"/>
          </a:p>
          <a:p>
            <a:pPr lvl="1" fontAlgn="base"/>
            <a:r>
              <a:rPr lang="en-US" dirty="0" err="1" smtClean="0"/>
              <a:t>es-in-rds-postgres?utm_source</a:t>
            </a:r>
            <a:r>
              <a:rPr lang="en-US" dirty="0" smtClean="0"/>
              <a:t>=</a:t>
            </a:r>
            <a:r>
              <a:rPr lang="en-US" dirty="0" err="1" smtClean="0"/>
              <a:t>postgresweekly&amp;utm_medium</a:t>
            </a:r>
            <a:r>
              <a:rPr lang="en-US" dirty="0" smtClean="0"/>
              <a:t>=email</a:t>
            </a:r>
          </a:p>
          <a:p>
            <a:pPr lvl="1" fontAlgn="base"/>
            <a:r>
              <a:rPr lang="en-US"/>
              <a:t>https://www.youtube.com/watch?v=tZXp19q8RFo</a:t>
            </a: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4613</TotalTime>
  <Words>206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Introduction to Postgres</vt:lpstr>
      <vt:lpstr>Day 4 Overview </vt:lpstr>
      <vt:lpstr>Postgresql modules and extensions </vt:lpstr>
      <vt:lpstr>Postgresql PgPool2</vt:lpstr>
      <vt:lpstr>Full Text Searching</vt:lpstr>
      <vt:lpstr>Table Partitioning </vt:lpstr>
      <vt:lpstr>RDS for Postgresql </vt:lpstr>
      <vt:lpstr>Cross Region Replication with Read Replicas </vt:lpstr>
      <vt:lpstr>Best Practices </vt:lpstr>
      <vt:lpstr>Bucardo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spartansage</dc:creator>
  <cp:lastModifiedBy>spartansage</cp:lastModifiedBy>
  <cp:revision>46</cp:revision>
  <dcterms:created xsi:type="dcterms:W3CDTF">2016-08-17T12:39:33Z</dcterms:created>
  <dcterms:modified xsi:type="dcterms:W3CDTF">2016-09-17T02:25:57Z</dcterms:modified>
</cp:coreProperties>
</file>