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5" r:id="rId2"/>
  </p:sldMasterIdLst>
  <p:sldIdLst>
    <p:sldId id="256" r:id="rId3"/>
    <p:sldId id="257" r:id="rId4"/>
    <p:sldId id="258" r:id="rId5"/>
    <p:sldId id="288" r:id="rId6"/>
    <p:sldId id="280" r:id="rId7"/>
    <p:sldId id="259" r:id="rId8"/>
    <p:sldId id="281" r:id="rId9"/>
    <p:sldId id="282" r:id="rId10"/>
    <p:sldId id="284" r:id="rId11"/>
    <p:sldId id="278" r:id="rId12"/>
    <p:sldId id="262" r:id="rId13"/>
    <p:sldId id="285" r:id="rId14"/>
    <p:sldId id="286" r:id="rId15"/>
    <p:sldId id="289" r:id="rId16"/>
    <p:sldId id="290" r:id="rId17"/>
    <p:sldId id="279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1781174"/>
            <a:ext cx="9263743" cy="37923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0485" y="455611"/>
            <a:ext cx="9263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B01526F7-35F1-4149-9FEC-DCD9CC46B0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9753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485" y="1821089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6428" y="1821089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0485" y="455611"/>
            <a:ext cx="9263743" cy="1325563"/>
          </a:xfrm>
        </p:spPr>
        <p:txBody>
          <a:bodyPr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9ACFC6A4-B314-43B6-BA3A-B0DC54253850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99911" y="4604784"/>
            <a:ext cx="3010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0" hangingPunct="0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  <a:p>
            <a:pPr eaLnBrk="0" hangingPunct="0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EnterpriseDB.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072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0485" y="455611"/>
            <a:ext cx="9263743" cy="1325563"/>
          </a:xfrm>
        </p:spPr>
        <p:txBody>
          <a:bodyPr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0486" y="1781174"/>
            <a:ext cx="9263743" cy="37923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951663" y="1781175"/>
            <a:ext cx="4210050" cy="3792538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mtClean="0"/>
              <a:t>Click icon to add picture</a:t>
            </a:r>
            <a:endParaRPr lang="en-S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9ACFC6A4-B314-43B6-BA3A-B0DC54253850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99911" y="4604784"/>
            <a:ext cx="3010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0" hangingPunct="0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  <a:p>
            <a:pPr eaLnBrk="0" hangingPunct="0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EnterpriseDB.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9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9ACFC6A4-B314-43B6-BA3A-B0DC54253850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99911" y="4604784"/>
            <a:ext cx="3010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0" hangingPunct="0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  <a:p>
            <a:pPr eaLnBrk="0" hangingPunct="0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EnterpriseDB.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4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485" y="1821089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6428" y="1821089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0485" y="455611"/>
            <a:ext cx="9263743" cy="1325563"/>
          </a:xfrm>
        </p:spPr>
        <p:txBody>
          <a:bodyPr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B01526F7-35F1-4149-9FEC-DCD9CC46B0C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499911" y="4604784"/>
            <a:ext cx="3010354" cy="365125"/>
          </a:xfrm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7666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0485" y="455611"/>
            <a:ext cx="9263743" cy="1325563"/>
          </a:xfrm>
        </p:spPr>
        <p:txBody>
          <a:bodyPr/>
          <a:lstStyle>
            <a:lvl1pPr>
              <a:defRPr sz="3500"/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0486" y="1781174"/>
            <a:ext cx="9263743" cy="37923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951663" y="1781175"/>
            <a:ext cx="4210050" cy="3792538"/>
          </a:xfr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mtClean="0"/>
              <a:t>Click icon to add picture</a:t>
            </a:r>
            <a:endParaRPr lang="en-S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B01526F7-35F1-4149-9FEC-DCD9CC46B0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33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04261" y="4207101"/>
            <a:ext cx="3010354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B01526F7-35F1-4149-9FEC-DCD9CC46B0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65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50B89-138B-4779-9859-F3FDDF419E17}" type="datetimeFigureOut">
              <a:rPr lang="en-SG" smtClean="0"/>
              <a:t>22/9/2014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10447337" y="5159777"/>
            <a:ext cx="2743200" cy="365125"/>
          </a:xfrm>
          <a:prstGeom prst="rect">
            <a:avLst/>
          </a:prstGeom>
        </p:spPr>
        <p:txBody>
          <a:bodyPr/>
          <a:lstStyle/>
          <a:p>
            <a:fld id="{B01526F7-35F1-4149-9FEC-DCD9CC46B0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346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35100"/>
            <a:ext cx="53848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197600" y="1435100"/>
            <a:ext cx="5384800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7"/>
          <p:cNvSpPr>
            <a:spLocks noGrp="1"/>
          </p:cNvSpPr>
          <p:nvPr>
            <p:ph type="title"/>
          </p:nvPr>
        </p:nvSpPr>
        <p:spPr>
          <a:xfrm>
            <a:off x="609600" y="927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4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609600" y="927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3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609600" y="927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9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1781174"/>
            <a:ext cx="9263743" cy="37923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0485" y="455611"/>
            <a:ext cx="9263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6367" y="6356350"/>
            <a:ext cx="561747" cy="365125"/>
          </a:xfrm>
          <a:prstGeom prst="rect">
            <a:avLst/>
          </a:prstGeom>
        </p:spPr>
        <p:txBody>
          <a:bodyPr/>
          <a:lstStyle>
            <a:lvl1pPr>
              <a:defRPr sz="1300" b="0">
                <a:solidFill>
                  <a:srgbClr val="92D050"/>
                </a:solidFill>
              </a:defRPr>
            </a:lvl1pPr>
          </a:lstStyle>
          <a:p>
            <a:fld id="{9ACFC6A4-B314-43B6-BA3A-B0DC54253850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99911" y="4604784"/>
            <a:ext cx="3010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0" hangingPunct="0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  <a:p>
            <a:pPr eaLnBrk="0" hangingPunct="0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EnterpriseDB.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694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886" y="2407782"/>
            <a:ext cx="6462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886" y="3747860"/>
            <a:ext cx="6462485" cy="641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688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0B89-138B-4779-9859-F3FDDF419E17}" type="datetimeFigureOut">
              <a:rPr lang="en-SG" smtClean="0"/>
              <a:t>22/9/2014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99911" y="4604784"/>
            <a:ext cx="3010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 rot="16200000">
            <a:off x="9952038" y="46180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090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886" y="2407782"/>
            <a:ext cx="6462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886" y="3747860"/>
            <a:ext cx="6462485" cy="641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688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99911" y="4604784"/>
            <a:ext cx="3010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0" hangingPunct="0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  <a:p>
            <a:pPr eaLnBrk="0" hangingPunct="0"/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© 2011 EnterpriseDB. All rights reserved.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 rot="16200000">
            <a:off x="9952038" y="4618037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8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4898"/>
            <a:ext cx="7485529" cy="2387600"/>
          </a:xfrm>
        </p:spPr>
        <p:txBody>
          <a:bodyPr/>
          <a:lstStyle/>
          <a:p>
            <a:pPr algn="r"/>
            <a:r>
              <a:rPr lang="en-SG" b="1" dirty="0" smtClean="0"/>
              <a:t/>
            </a:r>
            <a:br>
              <a:rPr lang="en-SG" b="1" dirty="0" smtClean="0"/>
            </a:br>
            <a:r>
              <a:rPr lang="en-SG" b="1" dirty="0" smtClean="0"/>
              <a:t>Promising New Replication Features in </a:t>
            </a:r>
            <a:r>
              <a:rPr lang="en-SG" b="1" dirty="0" smtClean="0"/>
              <a:t>PostgreSQL v9.4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9690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4457" y="3086303"/>
            <a:ext cx="7126514" cy="1143000"/>
          </a:xfrm>
        </p:spPr>
        <p:txBody>
          <a:bodyPr/>
          <a:lstStyle/>
          <a:p>
            <a:pPr algn="r"/>
            <a:r>
              <a:rPr lang="en-SG" b="1" dirty="0" smtClean="0"/>
              <a:t>Time lagging DR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7875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Why would you need it?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Tx/>
              <a:buChar char="-"/>
            </a:pPr>
            <a:r>
              <a:rPr lang="en-US" sz="3500" dirty="0" smtClean="0">
                <a:latin typeface="+mn-lt"/>
              </a:rPr>
              <a:t>Ever tried Point-in-Time recovery?</a:t>
            </a:r>
          </a:p>
          <a:p>
            <a:pPr marL="1143000" lvl="1" indent="-457200">
              <a:buFontTx/>
              <a:buChar char="-"/>
            </a:pPr>
            <a:r>
              <a:rPr lang="en-US" sz="3100" dirty="0" smtClean="0"/>
              <a:t>Stop the Production Database</a:t>
            </a:r>
          </a:p>
          <a:p>
            <a:pPr marL="1143000" lvl="1" indent="-457200">
              <a:buFontTx/>
              <a:buChar char="-"/>
            </a:pPr>
            <a:r>
              <a:rPr lang="en-US" sz="3100" dirty="0" smtClean="0">
                <a:latin typeface="+mn-lt"/>
              </a:rPr>
              <a:t>Restore from a backup</a:t>
            </a:r>
          </a:p>
          <a:p>
            <a:pPr marL="1143000" lvl="1" indent="-457200">
              <a:buFontTx/>
              <a:buChar char="-"/>
            </a:pPr>
            <a:r>
              <a:rPr lang="en-US" sz="3100" dirty="0" smtClean="0"/>
              <a:t>Reapply the transaction log/archive WAL since the backup</a:t>
            </a:r>
          </a:p>
          <a:p>
            <a:pPr marL="1143000" lvl="1" indent="-457200">
              <a:buFontTx/>
              <a:buChar char="-"/>
            </a:pPr>
            <a:r>
              <a:rPr lang="en-US" sz="3100" dirty="0" smtClean="0"/>
              <a:t>Stop at the time just before the application issue/bug introduced data inconsistency/corruption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What if the Backup size is huge?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What if there are too many archived WAL to be applied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Higher Recovery Time = Higher Down Time = Loss of business</a:t>
            </a:r>
          </a:p>
          <a:p>
            <a:pPr marL="1143000" lvl="1" indent="-457200">
              <a:buFontTx/>
              <a:buChar char="-"/>
            </a:pPr>
            <a:endParaRPr lang="en-SG" sz="3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35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Setup a time-lagging DR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Tx/>
              <a:buChar char="-"/>
            </a:pPr>
            <a:r>
              <a:rPr lang="en-US" sz="3900" dirty="0" smtClean="0"/>
              <a:t>Setup a time-lagging DR in PostgreSQL v9.4 with acceptable amount of time-lag. Let’s say 2 hours</a:t>
            </a:r>
          </a:p>
          <a:p>
            <a:pPr marL="457200" indent="-457200">
              <a:buFontTx/>
              <a:buChar char="-"/>
            </a:pPr>
            <a:r>
              <a:rPr lang="en-US" sz="3900" dirty="0" smtClean="0"/>
              <a:t>If there is a need for Point-in-Time recovery</a:t>
            </a:r>
          </a:p>
          <a:p>
            <a:pPr marL="1143000" lvl="1" indent="-457200">
              <a:buFontTx/>
              <a:buChar char="-"/>
            </a:pPr>
            <a:r>
              <a:rPr lang="en-US" sz="3500" dirty="0" smtClean="0"/>
              <a:t>Stop Primary server</a:t>
            </a:r>
          </a:p>
          <a:p>
            <a:pPr marL="1143000" lvl="1" indent="-457200">
              <a:buFontTx/>
              <a:buChar char="-"/>
            </a:pPr>
            <a:r>
              <a:rPr lang="en-US" sz="3500" dirty="0" smtClean="0"/>
              <a:t>Apply only pending WALs (not since last backup but only 2hours)</a:t>
            </a:r>
          </a:p>
          <a:p>
            <a:pPr marL="1143000" lvl="1" indent="-457200">
              <a:buFontTx/>
              <a:buChar char="-"/>
            </a:pPr>
            <a:r>
              <a:rPr lang="en-US" sz="3500" dirty="0" smtClean="0"/>
              <a:t>Stop recovery before the point of corruption</a:t>
            </a:r>
          </a:p>
          <a:p>
            <a:pPr marL="1143000" lvl="1" indent="-457200">
              <a:buFontTx/>
              <a:buChar char="-"/>
            </a:pPr>
            <a:r>
              <a:rPr lang="en-US" sz="3500" dirty="0" smtClean="0"/>
              <a:t>Promote secondary server to be primary</a:t>
            </a:r>
          </a:p>
          <a:p>
            <a:pPr marL="1143000" lvl="1" indent="-457200">
              <a:buFontTx/>
              <a:buChar char="-"/>
            </a:pPr>
            <a:r>
              <a:rPr lang="en-US" sz="3500" dirty="0" smtClean="0"/>
              <a:t>Change connection </a:t>
            </a:r>
            <a:r>
              <a:rPr lang="en-US" sz="3500" dirty="0" err="1" smtClean="0"/>
              <a:t>conf</a:t>
            </a:r>
            <a:endParaRPr lang="en-US" sz="3500" dirty="0" smtClean="0"/>
          </a:p>
          <a:p>
            <a:pPr marL="457200" indent="-457200">
              <a:buFontTx/>
              <a:buChar char="-"/>
            </a:pPr>
            <a:r>
              <a:rPr lang="en-US" sz="3900" dirty="0" smtClean="0"/>
              <a:t>Less time taken to bring up the Server = Reduced the Loss of Business</a:t>
            </a:r>
          </a:p>
          <a:p>
            <a:pPr marL="457200" indent="-457200">
              <a:buFontTx/>
              <a:buChar char="-"/>
            </a:pPr>
            <a:endParaRPr lang="en-SG" sz="3900" dirty="0"/>
          </a:p>
        </p:txBody>
      </p:sp>
    </p:spTree>
    <p:extLst>
      <p:ext uri="{BB962C8B-B14F-4D97-AF65-F5344CB8AC3E}">
        <p14:creationId xmlns:p14="http://schemas.microsoft.com/office/powerpoint/2010/main" val="5953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Backdated Reporting and Time-travel Queries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sz="3900" dirty="0" smtClean="0"/>
              <a:t>Do correlation/comparative queries to check profit margin as compared to yesterday</a:t>
            </a:r>
          </a:p>
          <a:p>
            <a:pPr marL="1143000" lvl="1" indent="-457200">
              <a:buFontTx/>
              <a:buChar char="-"/>
            </a:pPr>
            <a:r>
              <a:rPr lang="en-US" sz="3500" dirty="0" smtClean="0"/>
              <a:t>Pull data from Primary Server and Secondary Server lagging by a day</a:t>
            </a:r>
          </a:p>
          <a:p>
            <a:pPr marL="457200" indent="-457200">
              <a:buFontTx/>
              <a:buChar char="-"/>
            </a:pPr>
            <a:r>
              <a:rPr lang="en-US" sz="3900" dirty="0" smtClean="0"/>
              <a:t>Pull reports from yesterday’s database</a:t>
            </a:r>
          </a:p>
          <a:p>
            <a:pPr marL="1143000" lvl="1" indent="-457200">
              <a:buFontTx/>
              <a:buChar char="-"/>
            </a:pPr>
            <a:r>
              <a:rPr lang="en-US" sz="3500" dirty="0" smtClean="0"/>
              <a:t>Pause recovery on secondary and pull reports</a:t>
            </a:r>
          </a:p>
          <a:p>
            <a:pPr marL="1143000" lvl="1" indent="-457200">
              <a:buFontTx/>
              <a:buChar char="-"/>
            </a:pPr>
            <a:r>
              <a:rPr lang="en-US" sz="3500" dirty="0" smtClean="0"/>
              <a:t>Reduces the downtime needed for Primary DB for end of day reporting</a:t>
            </a:r>
            <a:endParaRPr lang="en-SG" sz="3500" dirty="0"/>
          </a:p>
        </p:txBody>
      </p:sp>
    </p:spTree>
    <p:extLst>
      <p:ext uri="{BB962C8B-B14F-4D97-AF65-F5344CB8AC3E}">
        <p14:creationId xmlns:p14="http://schemas.microsoft.com/office/powerpoint/2010/main" val="16234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Demo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Tx/>
              <a:buChar char="-"/>
            </a:pPr>
            <a:r>
              <a:rPr lang="en-US" sz="3900" dirty="0" smtClean="0"/>
              <a:t>Primary Server running on port 5532 on localhost</a:t>
            </a:r>
          </a:p>
          <a:p>
            <a:pPr marL="457200" indent="-457200">
              <a:buFontTx/>
              <a:buChar char="-"/>
            </a:pPr>
            <a:r>
              <a:rPr lang="en-US" sz="3900" dirty="0" smtClean="0"/>
              <a:t>Secondary Server running on port 6532 on localhost</a:t>
            </a:r>
          </a:p>
          <a:p>
            <a:pPr marL="457200" indent="-457200">
              <a:buFontTx/>
              <a:buChar char="-"/>
            </a:pPr>
            <a:endParaRPr lang="en-US" sz="3900" dirty="0" smtClean="0"/>
          </a:p>
          <a:p>
            <a:pPr marL="457200" indent="-457200">
              <a:buFontTx/>
              <a:buChar char="-"/>
            </a:pPr>
            <a:r>
              <a:rPr lang="en-US" sz="3900" dirty="0" err="1"/>
              <a:t>p</a:t>
            </a:r>
            <a:r>
              <a:rPr lang="en-US" sz="3900" dirty="0" err="1" smtClean="0"/>
              <a:t>ostgresql.conf</a:t>
            </a:r>
            <a:r>
              <a:rPr lang="en-US" sz="3900" dirty="0" smtClean="0"/>
              <a:t> On </a:t>
            </a:r>
            <a:r>
              <a:rPr lang="en-US" sz="3900" dirty="0"/>
              <a:t>primary </a:t>
            </a:r>
          </a:p>
          <a:p>
            <a:pPr marL="1143000" lvl="1" indent="-457200">
              <a:buFontTx/>
              <a:buChar char="-"/>
            </a:pPr>
            <a:r>
              <a:rPr lang="en-US" sz="3500" dirty="0" err="1" smtClean="0"/>
              <a:t>max_replication_slot</a:t>
            </a:r>
            <a:r>
              <a:rPr lang="en-US" sz="3500" dirty="0" smtClean="0"/>
              <a:t> = 2  </a:t>
            </a:r>
          </a:p>
          <a:p>
            <a:pPr marL="1143000" lvl="1" indent="-457200">
              <a:buFontTx/>
              <a:buChar char="-"/>
            </a:pPr>
            <a:r>
              <a:rPr lang="en-US" sz="3500" dirty="0" err="1" smtClean="0"/>
              <a:t>max_wal_senders</a:t>
            </a:r>
            <a:r>
              <a:rPr lang="en-US" sz="3500" dirty="0" smtClean="0"/>
              <a:t> = 2</a:t>
            </a:r>
            <a:endParaRPr lang="en-US" sz="3500" dirty="0"/>
          </a:p>
          <a:p>
            <a:pPr marL="1143000" lvl="1" indent="-457200">
              <a:buFontTx/>
              <a:buChar char="-"/>
            </a:pPr>
            <a:r>
              <a:rPr lang="en-US" sz="3500" dirty="0" err="1" smtClean="0"/>
              <a:t>wal_level</a:t>
            </a:r>
            <a:r>
              <a:rPr lang="en-US" sz="3500" dirty="0" smtClean="0"/>
              <a:t> = </a:t>
            </a:r>
            <a:r>
              <a:rPr lang="en-US" sz="3500" dirty="0" err="1" smtClean="0"/>
              <a:t>hot_standby</a:t>
            </a:r>
            <a:endParaRPr lang="en-US" sz="3500" dirty="0" smtClean="0"/>
          </a:p>
          <a:p>
            <a:pPr marL="1143000" lvl="1" indent="-457200">
              <a:buFontTx/>
              <a:buChar char="-"/>
            </a:pPr>
            <a:r>
              <a:rPr lang="en-US" sz="3500" dirty="0" err="1" smtClean="0"/>
              <a:t>archive_mode</a:t>
            </a:r>
            <a:r>
              <a:rPr lang="en-US" sz="3500" dirty="0" smtClean="0"/>
              <a:t>=off     </a:t>
            </a:r>
            <a:r>
              <a:rPr lang="en-US" sz="3500" dirty="0" smtClean="0">
                <a:solidFill>
                  <a:srgbClr val="FF0000"/>
                </a:solidFill>
              </a:rPr>
              <a:t>#no archive setup</a:t>
            </a:r>
          </a:p>
          <a:p>
            <a:pPr marL="1143000" lvl="1" indent="-457200">
              <a:buFontTx/>
              <a:buChar char="-"/>
            </a:pPr>
            <a:endParaRPr lang="en-US" sz="3500" dirty="0"/>
          </a:p>
          <a:p>
            <a:pPr marL="457200" indent="-457200">
              <a:buFontTx/>
              <a:buChar char="-"/>
            </a:pPr>
            <a:r>
              <a:rPr lang="en-US" sz="3900" dirty="0" smtClean="0"/>
              <a:t>Create a replication slot on primary</a:t>
            </a:r>
          </a:p>
          <a:p>
            <a:pPr marL="1143000" lvl="1" indent="-457200">
              <a:buFontTx/>
              <a:buChar char="-"/>
            </a:pPr>
            <a:r>
              <a:rPr lang="en-US" sz="3500" dirty="0" smtClean="0"/>
              <a:t>select * from </a:t>
            </a:r>
            <a:r>
              <a:rPr lang="en-US" sz="3500" dirty="0" err="1" smtClean="0"/>
              <a:t>create_physical_replication_slot</a:t>
            </a:r>
            <a:r>
              <a:rPr lang="en-US" sz="3500" dirty="0"/>
              <a:t>('testingv94');</a:t>
            </a:r>
            <a:endParaRPr lang="en-US" sz="3500" dirty="0" smtClean="0"/>
          </a:p>
        </p:txBody>
      </p:sp>
    </p:spTree>
    <p:extLst>
      <p:ext uri="{BB962C8B-B14F-4D97-AF65-F5344CB8AC3E}">
        <p14:creationId xmlns:p14="http://schemas.microsoft.com/office/powerpoint/2010/main" val="5028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Demo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Tx/>
              <a:buChar char="-"/>
            </a:pPr>
            <a:r>
              <a:rPr lang="en-US" sz="3900" dirty="0" err="1" smtClean="0"/>
              <a:t>recovery.conf</a:t>
            </a:r>
            <a:r>
              <a:rPr lang="en-US" sz="3900" dirty="0" smtClean="0"/>
              <a:t> on Secondary Server</a:t>
            </a:r>
            <a:endParaRPr lang="en-US" sz="3900" dirty="0"/>
          </a:p>
          <a:p>
            <a:pPr marL="1143000" lvl="1" indent="-457200">
              <a:buFontTx/>
              <a:buChar char="-"/>
            </a:pPr>
            <a:r>
              <a:rPr lang="en-SG" sz="3500" dirty="0" err="1"/>
              <a:t>standby_mode</a:t>
            </a:r>
            <a:r>
              <a:rPr lang="en-SG" sz="3500" dirty="0"/>
              <a:t> = on</a:t>
            </a:r>
          </a:p>
          <a:p>
            <a:pPr marL="1143000" lvl="1" indent="-457200">
              <a:buFontTx/>
              <a:buChar char="-"/>
            </a:pPr>
            <a:r>
              <a:rPr lang="en-SG" sz="3500" dirty="0" err="1"/>
              <a:t>primary_conninfo</a:t>
            </a:r>
            <a:r>
              <a:rPr lang="en-SG" sz="3500" dirty="0"/>
              <a:t> </a:t>
            </a:r>
            <a:r>
              <a:rPr lang="en-SG" sz="3500"/>
              <a:t>= </a:t>
            </a:r>
            <a:r>
              <a:rPr lang="en-SG" sz="3500" smtClean="0"/>
              <a:t>'host=127.0.0.1 </a:t>
            </a:r>
            <a:r>
              <a:rPr lang="en-SG" sz="3500" dirty="0"/>
              <a:t>port=5532 user=</a:t>
            </a:r>
            <a:r>
              <a:rPr lang="en-SG" sz="3500" dirty="0" err="1"/>
              <a:t>postgres</a:t>
            </a:r>
            <a:r>
              <a:rPr lang="en-SG" sz="3500" dirty="0"/>
              <a:t>'</a:t>
            </a:r>
          </a:p>
          <a:p>
            <a:pPr marL="1143000" lvl="1" indent="-457200">
              <a:buFontTx/>
              <a:buChar char="-"/>
            </a:pPr>
            <a:r>
              <a:rPr lang="en-SG" sz="3500" dirty="0" err="1">
                <a:solidFill>
                  <a:srgbClr val="FF0000"/>
                </a:solidFill>
              </a:rPr>
              <a:t>primary_slot_name</a:t>
            </a:r>
            <a:r>
              <a:rPr lang="en-SG" sz="3500" dirty="0">
                <a:solidFill>
                  <a:srgbClr val="FF0000"/>
                </a:solidFill>
              </a:rPr>
              <a:t> = </a:t>
            </a:r>
            <a:r>
              <a:rPr lang="en-SG" sz="3500" dirty="0" smtClean="0">
                <a:solidFill>
                  <a:srgbClr val="FF0000"/>
                </a:solidFill>
              </a:rPr>
              <a:t>'testingv94</a:t>
            </a:r>
            <a:r>
              <a:rPr lang="en-SG" sz="3500" dirty="0">
                <a:solidFill>
                  <a:srgbClr val="FF0000"/>
                </a:solidFill>
              </a:rPr>
              <a:t>'</a:t>
            </a:r>
          </a:p>
          <a:p>
            <a:pPr marL="1143000" lvl="1" indent="-457200">
              <a:buFontTx/>
              <a:buChar char="-"/>
            </a:pPr>
            <a:r>
              <a:rPr lang="en-SG" sz="3500" dirty="0" err="1">
                <a:solidFill>
                  <a:srgbClr val="FF0000"/>
                </a:solidFill>
              </a:rPr>
              <a:t>recovery_min_apply_delay</a:t>
            </a:r>
            <a:r>
              <a:rPr lang="en-SG" sz="3500" dirty="0">
                <a:solidFill>
                  <a:srgbClr val="FF0000"/>
                </a:solidFill>
              </a:rPr>
              <a:t> = </a:t>
            </a:r>
            <a:r>
              <a:rPr lang="en-SG" sz="3500" dirty="0" smtClean="0">
                <a:solidFill>
                  <a:srgbClr val="FF0000"/>
                </a:solidFill>
              </a:rPr>
              <a:t>1min</a:t>
            </a:r>
          </a:p>
          <a:p>
            <a:pPr marL="1143000" lvl="1" indent="-457200">
              <a:buFontTx/>
              <a:buChar char="-"/>
            </a:pPr>
            <a:endParaRPr lang="en-SG" sz="35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3900" dirty="0" err="1">
                <a:solidFill>
                  <a:schemeClr val="tx1"/>
                </a:solidFill>
              </a:rPr>
              <a:t>postgresql.conf</a:t>
            </a:r>
            <a:r>
              <a:rPr lang="en-US" sz="3900" dirty="0">
                <a:solidFill>
                  <a:schemeClr val="tx1"/>
                </a:solidFill>
              </a:rPr>
              <a:t> on secondary</a:t>
            </a:r>
          </a:p>
          <a:p>
            <a:pPr marL="1143000" lvl="1" indent="-457200">
              <a:buFontTx/>
              <a:buChar char="-"/>
            </a:pPr>
            <a:r>
              <a:rPr lang="en-US" sz="3500" dirty="0" err="1"/>
              <a:t>hot_standby_mode</a:t>
            </a:r>
            <a:r>
              <a:rPr lang="en-US" sz="3500" dirty="0"/>
              <a:t> = on</a:t>
            </a:r>
            <a:endParaRPr lang="en-SG" sz="3500" dirty="0">
              <a:solidFill>
                <a:schemeClr val="bg2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en-SG" sz="3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0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2171" y="2926647"/>
            <a:ext cx="6981371" cy="1143000"/>
          </a:xfrm>
        </p:spPr>
        <p:txBody>
          <a:bodyPr/>
          <a:lstStyle/>
          <a:p>
            <a:pPr algn="r"/>
            <a:r>
              <a:rPr lang="en-US" sz="5400" b="1" dirty="0" smtClean="0"/>
              <a:t>Logical Replication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58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6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 quick recap!</a:t>
            </a:r>
            <a:endParaRPr lang="en-SG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 smtClean="0"/>
              <a:t>Earlier we saw: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What is Streaming Replication 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How to setup of Streaming Replication in v9.3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How v9.3 enhancements made switchover and switchback easier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How v9.3 enhancements ease the setup of Replication using </a:t>
            </a:r>
            <a:r>
              <a:rPr lang="en-US" sz="3500" dirty="0" err="1" smtClean="0"/>
              <a:t>pg_basebackup</a:t>
            </a:r>
            <a:endParaRPr lang="en-SG" sz="3500" dirty="0"/>
          </a:p>
        </p:txBody>
      </p:sp>
    </p:spTree>
    <p:extLst>
      <p:ext uri="{BB962C8B-B14F-4D97-AF65-F5344CB8AC3E}">
        <p14:creationId xmlns:p14="http://schemas.microsoft.com/office/powerpoint/2010/main" val="971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What are we going to do today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3500" dirty="0" smtClean="0"/>
              <a:t>See the new enhancements in v9.4 which takes away the pain of guessing right </a:t>
            </a:r>
            <a:r>
              <a:rPr lang="en-US" sz="3500" dirty="0" err="1" smtClean="0"/>
              <a:t>wal_keep_segment</a:t>
            </a:r>
            <a:endParaRPr lang="en-US" sz="3500" dirty="0" smtClean="0"/>
          </a:p>
          <a:p>
            <a:pPr marL="457200" indent="-457200">
              <a:buFontTx/>
              <a:buChar char="-"/>
            </a:pPr>
            <a:r>
              <a:rPr lang="en-US" sz="3500" dirty="0" smtClean="0"/>
              <a:t>See the new time lagging replication capability in v9.4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Short intro to logical replication introduced in v9.4</a:t>
            </a:r>
          </a:p>
        </p:txBody>
      </p:sp>
    </p:spTree>
    <p:extLst>
      <p:ext uri="{BB962C8B-B14F-4D97-AF65-F5344CB8AC3E}">
        <p14:creationId xmlns:p14="http://schemas.microsoft.com/office/powerpoint/2010/main" val="40915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Parameter Changes in v9.4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3500" dirty="0" smtClean="0"/>
              <a:t>New </a:t>
            </a:r>
            <a:r>
              <a:rPr lang="en-US" sz="3500" dirty="0" err="1" smtClean="0"/>
              <a:t>recovery.conf</a:t>
            </a:r>
            <a:r>
              <a:rPr lang="en-US" sz="3500" dirty="0" smtClean="0"/>
              <a:t> parameters:</a:t>
            </a:r>
          </a:p>
          <a:p>
            <a:pPr marL="1143000" lvl="1" indent="-457200">
              <a:buFontTx/>
              <a:buChar char="-"/>
            </a:pPr>
            <a:r>
              <a:rPr lang="en-US" sz="3100" dirty="0" err="1"/>
              <a:t>primary_slot_name</a:t>
            </a:r>
            <a:r>
              <a:rPr lang="en-US" sz="3100" dirty="0"/>
              <a:t> </a:t>
            </a:r>
          </a:p>
          <a:p>
            <a:pPr marL="1143000" lvl="1" indent="-457200">
              <a:buFontTx/>
              <a:buChar char="-"/>
            </a:pPr>
            <a:r>
              <a:rPr lang="en-US" sz="3100" dirty="0" err="1"/>
              <a:t>recovery_min_apply_delay</a:t>
            </a:r>
            <a:r>
              <a:rPr lang="en-US" sz="3100" dirty="0"/>
              <a:t> </a:t>
            </a:r>
            <a:endParaRPr lang="en-US" sz="3100" dirty="0" smtClean="0"/>
          </a:p>
          <a:p>
            <a:pPr marL="457200" indent="-457200">
              <a:buFontTx/>
              <a:buChar char="-"/>
            </a:pPr>
            <a:r>
              <a:rPr lang="en-US" sz="3500" dirty="0" smtClean="0"/>
              <a:t>New parameter </a:t>
            </a:r>
            <a:r>
              <a:rPr lang="en-US" sz="3500" dirty="0" err="1" smtClean="0"/>
              <a:t>postgresql.conf</a:t>
            </a:r>
            <a:endParaRPr lang="en-US" sz="3500" dirty="0" smtClean="0"/>
          </a:p>
          <a:p>
            <a:pPr marL="1143000" lvl="1" indent="-457200">
              <a:buFontTx/>
              <a:buChar char="-"/>
            </a:pPr>
            <a:r>
              <a:rPr lang="en-US" sz="3100" dirty="0" err="1" smtClean="0"/>
              <a:t>max_replication_slot</a:t>
            </a:r>
            <a:endParaRPr lang="en-US" sz="3100" dirty="0" smtClean="0"/>
          </a:p>
          <a:p>
            <a:pPr marL="457200" indent="-457200">
              <a:buFontTx/>
              <a:buChar char="-"/>
            </a:pPr>
            <a:r>
              <a:rPr lang="en-US" sz="3500" dirty="0" smtClean="0"/>
              <a:t>New parameter values for </a:t>
            </a:r>
            <a:r>
              <a:rPr lang="en-US" sz="3500" dirty="0" err="1" smtClean="0"/>
              <a:t>postgresql.conf</a:t>
            </a:r>
            <a:endParaRPr lang="en-US" sz="3500" dirty="0" smtClean="0"/>
          </a:p>
          <a:p>
            <a:pPr marL="1143000" lvl="1" indent="-457200">
              <a:buFontTx/>
              <a:buChar char="-"/>
            </a:pPr>
            <a:r>
              <a:rPr lang="en-SG" sz="3100" dirty="0" err="1"/>
              <a:t>wal_level</a:t>
            </a:r>
            <a:r>
              <a:rPr lang="en-SG" sz="3100" dirty="0"/>
              <a:t> can have a value logical</a:t>
            </a:r>
            <a:endParaRPr lang="en-US" sz="3100" dirty="0" smtClean="0"/>
          </a:p>
        </p:txBody>
      </p:sp>
    </p:spTree>
    <p:extLst>
      <p:ext uri="{BB962C8B-B14F-4D97-AF65-F5344CB8AC3E}">
        <p14:creationId xmlns:p14="http://schemas.microsoft.com/office/powerpoint/2010/main" val="29179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4898"/>
            <a:ext cx="7485529" cy="2387600"/>
          </a:xfrm>
        </p:spPr>
        <p:txBody>
          <a:bodyPr/>
          <a:lstStyle/>
          <a:p>
            <a:pPr algn="r"/>
            <a:r>
              <a:rPr lang="en-US" b="1" dirty="0" smtClean="0"/>
              <a:t>Replication Slot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7507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How DBAs do it today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3500" dirty="0" smtClean="0"/>
              <a:t>Guess a proper value for </a:t>
            </a:r>
            <a:r>
              <a:rPr lang="en-US" sz="3500" dirty="0" err="1" smtClean="0"/>
              <a:t>wal_keep_segment</a:t>
            </a:r>
            <a:r>
              <a:rPr lang="en-US" sz="3500" dirty="0" smtClean="0"/>
              <a:t> based on transaction volume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Keep monitoring the transaction rate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Increase the </a:t>
            </a:r>
            <a:r>
              <a:rPr lang="en-US" sz="3500" dirty="0" err="1" smtClean="0"/>
              <a:t>wal_keep_segment</a:t>
            </a:r>
            <a:r>
              <a:rPr lang="en-US" sz="3500" dirty="0" smtClean="0"/>
              <a:t> proactively</a:t>
            </a:r>
          </a:p>
          <a:p>
            <a:pPr marL="457200" indent="-457200">
              <a:buFontTx/>
              <a:buChar char="-"/>
            </a:pPr>
            <a:endParaRPr lang="en-US" sz="3500" dirty="0" smtClean="0"/>
          </a:p>
          <a:p>
            <a:pPr marL="457200" indent="-457200">
              <a:buFontTx/>
              <a:buChar char="-"/>
            </a:pPr>
            <a:endParaRPr lang="en-US" sz="3500" dirty="0" smtClean="0"/>
          </a:p>
          <a:p>
            <a:pPr marL="1143000" lvl="1" indent="-457200">
              <a:buFontTx/>
              <a:buChar char="-"/>
            </a:pPr>
            <a:endParaRPr lang="en-SG" sz="3500" dirty="0"/>
          </a:p>
        </p:txBody>
      </p:sp>
    </p:spTree>
    <p:extLst>
      <p:ext uri="{BB962C8B-B14F-4D97-AF65-F5344CB8AC3E}">
        <p14:creationId xmlns:p14="http://schemas.microsoft.com/office/powerpoint/2010/main" val="3873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What if you ‘guessed’ a wrong value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1781173"/>
            <a:ext cx="10120494" cy="4284775"/>
          </a:xfrm>
        </p:spPr>
        <p:txBody>
          <a:bodyPr>
            <a:normAutofit fontScale="92500"/>
          </a:bodyPr>
          <a:lstStyle/>
          <a:p>
            <a:pPr marL="457200" indent="-457200">
              <a:buFontTx/>
              <a:buChar char="-"/>
            </a:pPr>
            <a:r>
              <a:rPr lang="en-US" sz="3500" dirty="0" smtClean="0"/>
              <a:t>A smaller value means replication may go out of sync</a:t>
            </a:r>
          </a:p>
          <a:p>
            <a:pPr marL="1143000" lvl="1" indent="-457200">
              <a:buFontTx/>
              <a:buChar char="-"/>
            </a:pPr>
            <a:r>
              <a:rPr lang="en-US" sz="3100" dirty="0"/>
              <a:t>Need to rebuild the secondary node from a base backup </a:t>
            </a:r>
            <a:r>
              <a:rPr lang="en-US" sz="3100" dirty="0" smtClean="0"/>
              <a:t>of Primary </a:t>
            </a:r>
            <a:r>
              <a:rPr lang="en-US" sz="3100" dirty="0"/>
              <a:t>node</a:t>
            </a:r>
          </a:p>
          <a:p>
            <a:pPr marL="1143000" lvl="1" indent="-457200">
              <a:buFontTx/>
              <a:buChar char="-"/>
            </a:pPr>
            <a:r>
              <a:rPr lang="en-US" sz="3100" dirty="0"/>
              <a:t>Setup the replication again</a:t>
            </a:r>
          </a:p>
          <a:p>
            <a:pPr marL="1143000" lvl="1" indent="-457200">
              <a:buFontTx/>
              <a:buChar char="-"/>
            </a:pPr>
            <a:r>
              <a:rPr lang="en-US" sz="3100" dirty="0"/>
              <a:t>Guess the ‘</a:t>
            </a:r>
            <a:r>
              <a:rPr lang="en-US" sz="3100" dirty="0" err="1"/>
              <a:t>wal_keep_segment</a:t>
            </a:r>
            <a:r>
              <a:rPr lang="en-US" sz="3100" dirty="0"/>
              <a:t>’ value </a:t>
            </a:r>
            <a:r>
              <a:rPr lang="en-US" sz="3100" dirty="0" smtClean="0"/>
              <a:t>again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A larger value means you might be wasting storage space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Rebuild replication if secondary server goes down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Archived WALs to avoid these issues = more storage</a:t>
            </a:r>
          </a:p>
          <a:p>
            <a:pPr marL="457200" indent="-457200">
              <a:buFontTx/>
              <a:buChar char="-"/>
            </a:pPr>
            <a:endParaRPr lang="en-US" sz="3500" dirty="0" smtClean="0"/>
          </a:p>
          <a:p>
            <a:pPr marL="457200" indent="-457200">
              <a:buFontTx/>
              <a:buChar char="-"/>
            </a:pPr>
            <a:endParaRPr lang="en-US" sz="3500" dirty="0" smtClean="0"/>
          </a:p>
          <a:p>
            <a:pPr marL="457200" indent="-457200">
              <a:buFontTx/>
              <a:buChar char="-"/>
            </a:pPr>
            <a:endParaRPr lang="en-US" sz="3500" dirty="0" smtClean="0"/>
          </a:p>
          <a:p>
            <a:pPr marL="1143000" lvl="1" indent="-457200">
              <a:buFontTx/>
              <a:buChar char="-"/>
            </a:pPr>
            <a:endParaRPr lang="en-SG" sz="3500" dirty="0"/>
          </a:p>
        </p:txBody>
      </p:sp>
    </p:spTree>
    <p:extLst>
      <p:ext uri="{BB962C8B-B14F-4D97-AF65-F5344CB8AC3E}">
        <p14:creationId xmlns:p14="http://schemas.microsoft.com/office/powerpoint/2010/main" val="4257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How is that going to change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en-US" sz="3500" dirty="0" smtClean="0"/>
              <a:t>Create a replication slot on primary server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Add it in </a:t>
            </a:r>
            <a:r>
              <a:rPr lang="en-US" sz="3500" dirty="0" err="1" smtClean="0"/>
              <a:t>recovery.conf</a:t>
            </a:r>
            <a:r>
              <a:rPr lang="en-US" sz="3500" dirty="0" smtClean="0"/>
              <a:t> on secondary server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Primary server will keep WAL files unless the server using the replication slot has got them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No guess work!</a:t>
            </a:r>
          </a:p>
          <a:p>
            <a:pPr marL="457200" indent="-457200">
              <a:buFontTx/>
              <a:buChar char="-"/>
            </a:pPr>
            <a:r>
              <a:rPr lang="en-US" sz="3500" dirty="0" smtClean="0"/>
              <a:t>If secondary server goes down pending WALs are still kept with Primary Server</a:t>
            </a:r>
          </a:p>
          <a:p>
            <a:endParaRPr lang="en-US" sz="3500" dirty="0" smtClean="0"/>
          </a:p>
          <a:p>
            <a:pPr marL="457200" indent="-457200">
              <a:buFontTx/>
              <a:buChar char="-"/>
            </a:pPr>
            <a:endParaRPr lang="en-US" sz="3500" dirty="0" smtClean="0"/>
          </a:p>
          <a:p>
            <a:pPr marL="1143000" lvl="1" indent="-457200">
              <a:buFontTx/>
              <a:buChar char="-"/>
            </a:pPr>
            <a:endParaRPr lang="en-SG" sz="3500" dirty="0"/>
          </a:p>
        </p:txBody>
      </p:sp>
    </p:spTree>
    <p:extLst>
      <p:ext uri="{BB962C8B-B14F-4D97-AF65-F5344CB8AC3E}">
        <p14:creationId xmlns:p14="http://schemas.microsoft.com/office/powerpoint/2010/main" val="14386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Caveats</a:t>
            </a:r>
            <a:endParaRPr lang="en-S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3900" dirty="0" smtClean="0"/>
              <a:t>If the secondary server goes down for a long time</a:t>
            </a:r>
          </a:p>
          <a:p>
            <a:pPr marL="1143000" lvl="1" indent="-457200">
              <a:buFontTx/>
              <a:buChar char="-"/>
            </a:pPr>
            <a:r>
              <a:rPr lang="en-US" sz="3500" dirty="0" smtClean="0"/>
              <a:t>WAL files will continue to accumulate on primary server</a:t>
            </a:r>
          </a:p>
          <a:p>
            <a:pPr marL="1143000" lvl="1" indent="-457200">
              <a:buFontTx/>
              <a:buChar char="-"/>
            </a:pPr>
            <a:r>
              <a:rPr lang="en-US" sz="3500" dirty="0" smtClean="0"/>
              <a:t>Replication slot needs to be dropped manually in such cases</a:t>
            </a:r>
            <a:endParaRPr lang="en-SG" sz="3500" dirty="0"/>
          </a:p>
        </p:txBody>
      </p:sp>
    </p:spTree>
    <p:extLst>
      <p:ext uri="{BB962C8B-B14F-4D97-AF65-F5344CB8AC3E}">
        <p14:creationId xmlns:p14="http://schemas.microsoft.com/office/powerpoint/2010/main" val="222367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HNIK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SHNIK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Mumbai_workshop_presentations</Template>
  <TotalTime>1333</TotalTime>
  <Words>555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ASHNIK Theme</vt:lpstr>
      <vt:lpstr>1_ASHNIK Theme</vt:lpstr>
      <vt:lpstr> Promising New Replication Features in PostgreSQL v9.4</vt:lpstr>
      <vt:lpstr>A quick recap!</vt:lpstr>
      <vt:lpstr>What are we going to do today</vt:lpstr>
      <vt:lpstr>Parameter Changes in v9.4</vt:lpstr>
      <vt:lpstr>Replication Slot</vt:lpstr>
      <vt:lpstr>How DBAs do it today</vt:lpstr>
      <vt:lpstr>What if you ‘guessed’ a wrong value</vt:lpstr>
      <vt:lpstr>How is that going to change</vt:lpstr>
      <vt:lpstr>Caveats</vt:lpstr>
      <vt:lpstr>Time lagging DR</vt:lpstr>
      <vt:lpstr>Why would you need it?</vt:lpstr>
      <vt:lpstr>Setup a time-lagging DR</vt:lpstr>
      <vt:lpstr>Backdated Reporting and Time-travel Queries</vt:lpstr>
      <vt:lpstr>Demo</vt:lpstr>
      <vt:lpstr>Demo</vt:lpstr>
      <vt:lpstr>Logical Replication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 Kumar</dc:creator>
  <cp:lastModifiedBy>Sameer Kumar</cp:lastModifiedBy>
  <cp:revision>128</cp:revision>
  <dcterms:created xsi:type="dcterms:W3CDTF">2014-05-23T02:36:09Z</dcterms:created>
  <dcterms:modified xsi:type="dcterms:W3CDTF">2014-09-22T04:37:42Z</dcterms:modified>
</cp:coreProperties>
</file>