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handoutMasterIdLst>
    <p:handoutMasterId r:id="rId18"/>
  </p:handoutMasterIdLst>
  <p:sldIdLst>
    <p:sldId id="257" r:id="rId2"/>
    <p:sldId id="288" r:id="rId3"/>
    <p:sldId id="278" r:id="rId4"/>
    <p:sldId id="291" r:id="rId5"/>
    <p:sldId id="290" r:id="rId6"/>
    <p:sldId id="293" r:id="rId7"/>
    <p:sldId id="294" r:id="rId8"/>
    <p:sldId id="295" r:id="rId9"/>
    <p:sldId id="296" r:id="rId10"/>
    <p:sldId id="297" r:id="rId11"/>
    <p:sldId id="285" r:id="rId12"/>
    <p:sldId id="298" r:id="rId13"/>
    <p:sldId id="299" r:id="rId14"/>
    <p:sldId id="300" r:id="rId15"/>
    <p:sldId id="301" r:id="rId16"/>
    <p:sldId id="30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A92A65-2685-4FA5-8B48-11F8E673727C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51F42-15BF-4934-AFFC-8C156DCE3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40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30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448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8106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250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7775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421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870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78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68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88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8/28/2016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45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55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74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64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300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79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589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afaribooksonline.com/library/view/postgresql-for-data/9781783288601/ch06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PostgreSQL-Data-Architects-Jayadevan-Maymala/dp/1783288604/ref=sr_1_6?ie=UTF8&amp;qid=1471642346&amp;sr=8-6&amp;keywords=postgresql" TargetMode="External"/><Relationship Id="rId7" Type="http://schemas.openxmlformats.org/officeDocument/2006/relationships/hyperlink" Target="https://www.amazon.com/PostgreSQL-Administration-Essentials-Hans-Jurgen-Schonig/dp/1783988983/ref=sr_1_12?ie=UTF8&amp;qid=1471642346&amp;sr=8-12&amp;keywords=postgresql" TargetMode="External"/><Relationship Id="rId2" Type="http://schemas.openxmlformats.org/officeDocument/2006/relationships/hyperlink" Target="https://www.amazon.com/Learning-PostgreSQL-Salahaldin-Juba/dp/1783989181/ref=sr_1_4?ie=UTF8&amp;qid=1471642346&amp;sr=8-4&amp;keywords=postgresq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mazon.com/PostgreSQL-9-High-Availability-Cookbook/dp/1849516960/ref=sr_1_13?ie=UTF8&amp;qid=1471642346&amp;sr=8-13&amp;keywords=postgresql" TargetMode="External"/><Relationship Id="rId5" Type="http://schemas.openxmlformats.org/officeDocument/2006/relationships/hyperlink" Target="https://www.amazon.com/Troubleshooting-PostgreSQL-Hans-Jurgen-Schonig/dp/1783555319/ref=sr_1_14?ie=UTF8&amp;qid=1471642346&amp;sr=8-14&amp;keywords=postgresql" TargetMode="External"/><Relationship Id="rId4" Type="http://schemas.openxmlformats.org/officeDocument/2006/relationships/hyperlink" Target="https://www.amazon.com/PostgreSQL-9-Administration-Cookbook-Second/dp/1849519064/ref=sr_1_3?ie=UTF8&amp;qid=1471642346&amp;sr=8-3&amp;keywords=postgresq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faribooksonline.com/library/view/postgresql-for-data/9781783288601/ch02.html" TargetMode="External"/><Relationship Id="rId2" Type="http://schemas.openxmlformats.org/officeDocument/2006/relationships/hyperlink" Target="https://www.safaribooksonline.com/library/view/learning-postgresql/9781783989188/ch03s02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faribooksonline.com/library/view/learning-postgresql/9781783989188/ch08.html" TargetMode="External"/><Relationship Id="rId2" Type="http://schemas.openxmlformats.org/officeDocument/2006/relationships/hyperlink" Target="https://www.postgresql.org/docs/9.5/static/config-setting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faribooksonline.com/library/view/learning-postgresql/9781783989188/ch08.html" TargetMode="External"/><Relationship Id="rId2" Type="http://schemas.openxmlformats.org/officeDocument/2006/relationships/hyperlink" Target="https://www.postgresql.org/docs/9.5/static/config-setting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faribooksonline.com/library/view/learning-postgresql/9781783989188/ch09.html" TargetMode="External"/><Relationship Id="rId2" Type="http://schemas.openxmlformats.org/officeDocument/2006/relationships/hyperlink" Target="https://www.safaribooksonline.com/library/view/postgresql-9-administration/9781849519069/ch02s05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afaribooksonline.com/library/view/postgresql-for-data/9781783288601/ch02s07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afaribooksonline.com/library/view/troubleshooting-postgresql/9781783555314/ch08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Postgres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4-day series on Postgres RDMS covering everything from security to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03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878558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Client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77334" y="1219200"/>
            <a:ext cx="9768244" cy="5461685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www.safaribooksonline.com/library/view/postgresql-for-data/9781783288601/ch06.html</a:t>
            </a:r>
            <a:endParaRPr lang="en-US" dirty="0" smtClean="0"/>
          </a:p>
          <a:p>
            <a:pPr fontAlgn="base"/>
            <a:r>
              <a:rPr lang="en-US" dirty="0" err="1" smtClean="0"/>
              <a:t>Psql</a:t>
            </a:r>
            <a:endParaRPr lang="en-US" dirty="0" smtClean="0"/>
          </a:p>
          <a:p>
            <a:pPr fontAlgn="base"/>
            <a:r>
              <a:rPr lang="en-US" dirty="0" err="1" smtClean="0"/>
              <a:t>Pgadmin</a:t>
            </a:r>
            <a:r>
              <a:rPr lang="en-US" dirty="0" smtClean="0"/>
              <a:t> 3</a:t>
            </a:r>
          </a:p>
          <a:p>
            <a:pPr fontAlgn="base"/>
            <a:r>
              <a:rPr lang="en-US" dirty="0" err="1" smtClean="0"/>
              <a:t>Pgadmin</a:t>
            </a:r>
            <a:r>
              <a:rPr lang="en-US" dirty="0" smtClean="0"/>
              <a:t> 4</a:t>
            </a:r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  <a:p>
            <a:pPr marL="0" indent="0" fontAlgn="base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70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smtClean="0"/>
              <a:t>Appendix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77334" y="1219200"/>
            <a:ext cx="9768244" cy="5461685"/>
          </a:xfrm>
        </p:spPr>
        <p:txBody>
          <a:bodyPr>
            <a:normAutofit/>
          </a:bodyPr>
          <a:lstStyle/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200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smtClean="0"/>
              <a:t>Appendix – Backup And Recovery - Intro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77334" y="1219200"/>
            <a:ext cx="9768244" cy="5461685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Backup and recovery usually refers to protecting the database against the loss of data and enables the restoration of data in the event of a data loss. A backup, in simple terms, is a copy of your database data.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Backups are divided into two components:</a:t>
            </a:r>
          </a:p>
          <a:p>
            <a:pPr fontAlgn="base"/>
            <a:endParaRPr lang="en-US" dirty="0"/>
          </a:p>
          <a:p>
            <a:pPr lvl="1" fontAlgn="base"/>
            <a:r>
              <a:rPr lang="en-US" dirty="0"/>
              <a:t>Logical backups: A logical backup refers to the dump file that is created by the </a:t>
            </a:r>
            <a:r>
              <a:rPr lang="en-US" dirty="0" err="1"/>
              <a:t>pg_dump</a:t>
            </a:r>
            <a:r>
              <a:rPr lang="en-US" dirty="0"/>
              <a:t> utility and which might be used to restore the database in the case of a data loss or an accidental deletion of a database object, such as a table. The </a:t>
            </a:r>
            <a:r>
              <a:rPr lang="en-US" dirty="0" err="1"/>
              <a:t>pg_dump</a:t>
            </a:r>
            <a:r>
              <a:rPr lang="en-US" dirty="0"/>
              <a:t> utility is a PostgreSQL specific utility that can be run on the command line, which makes a connection to the database and initiates the logical backup.</a:t>
            </a:r>
          </a:p>
          <a:p>
            <a:pPr lvl="1" fontAlgn="base"/>
            <a:r>
              <a:rPr lang="en-US" dirty="0"/>
              <a:t>Physical backups: A physical backup refers to the OS level backup of a database directory and its associated files.</a:t>
            </a:r>
          </a:p>
          <a:p>
            <a:pPr fontAlgn="base"/>
            <a:r>
              <a:rPr lang="en-US" dirty="0"/>
              <a:t>It is essential to have a planning strategy in order to implement backups. This is desirable from the point of view of a recovery scenario, and in the event of such a situation arising, the type of backups that we initiate will influence the type of recovery that is possible.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79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Appendix – Backup – Logical Backups – Getting Ready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77334" y="1219200"/>
            <a:ext cx="9768244" cy="5461685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Please note that the dump keyword is evenly used here as a synonym for </a:t>
            </a:r>
            <a:r>
              <a:rPr lang="en-US" dirty="0" err="1"/>
              <a:t>backup.The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utility is considered to be a logical backup because it makes a copy of the data in the database by dumping out the contents of each table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The </a:t>
            </a:r>
            <a:r>
              <a:rPr lang="en-US" dirty="0"/>
              <a:t>basic syntax to take a logical backup of a single database is mentioned here</a:t>
            </a:r>
            <a:r>
              <a:rPr lang="en-US" dirty="0" smtClean="0"/>
              <a:t>:</a:t>
            </a:r>
          </a:p>
          <a:p>
            <a:pPr lvl="1" fontAlgn="base"/>
            <a:r>
              <a:rPr lang="en-US" dirty="0" err="1" smtClean="0"/>
              <a:t>pg_dump</a:t>
            </a:r>
            <a:r>
              <a:rPr lang="en-US" dirty="0" smtClean="0"/>
              <a:t> </a:t>
            </a:r>
            <a:r>
              <a:rPr lang="en-US" dirty="0"/>
              <a:t>-U username -W -F t </a:t>
            </a:r>
            <a:r>
              <a:rPr lang="en-US" dirty="0" err="1"/>
              <a:t>database_name</a:t>
            </a:r>
            <a:r>
              <a:rPr lang="en-US" dirty="0"/>
              <a:t> &gt; [Backup Location Path</a:t>
            </a:r>
            <a:r>
              <a:rPr lang="en-US" dirty="0" smtClean="0"/>
              <a:t>]</a:t>
            </a:r>
          </a:p>
          <a:p>
            <a:pPr fontAlgn="base"/>
            <a:r>
              <a:rPr lang="en-US" dirty="0" smtClean="0"/>
              <a:t>The </a:t>
            </a:r>
            <a:r>
              <a:rPr lang="en-US" dirty="0"/>
              <a:t>usage of the options used with the </a:t>
            </a:r>
            <a:r>
              <a:rPr lang="en-US" dirty="0" err="1"/>
              <a:t>pg_dump</a:t>
            </a:r>
            <a:r>
              <a:rPr lang="en-US" dirty="0"/>
              <a:t> command is explained here</a:t>
            </a:r>
            <a:r>
              <a:rPr lang="en-US" dirty="0" smtClean="0"/>
              <a:t>:</a:t>
            </a:r>
          </a:p>
          <a:p>
            <a:pPr lvl="1" fontAlgn="base"/>
            <a:r>
              <a:rPr lang="en-US" dirty="0" smtClean="0"/>
              <a:t>U </a:t>
            </a:r>
            <a:r>
              <a:rPr lang="en-US" dirty="0"/>
              <a:t>switch: The -U switch specifies the database user initiating the connection. As </a:t>
            </a:r>
            <a:r>
              <a:rPr lang="en-US" dirty="0" err="1"/>
              <a:t>pg_dump</a:t>
            </a:r>
            <a:r>
              <a:rPr lang="en-US" dirty="0"/>
              <a:t> is a command-line utility, we need to specify the username via which the </a:t>
            </a:r>
            <a:r>
              <a:rPr lang="en-US" dirty="0" err="1"/>
              <a:t>pg_dump</a:t>
            </a:r>
            <a:r>
              <a:rPr lang="en-US" dirty="0"/>
              <a:t> utility can make a database connection</a:t>
            </a:r>
            <a:r>
              <a:rPr lang="en-US" dirty="0" smtClean="0"/>
              <a:t>.</a:t>
            </a:r>
          </a:p>
          <a:p>
            <a:pPr lvl="1" fontAlgn="base"/>
            <a:r>
              <a:rPr lang="en-US" dirty="0" smtClean="0"/>
              <a:t>W </a:t>
            </a:r>
            <a:r>
              <a:rPr lang="en-US" dirty="0"/>
              <a:t>switch: This option is not mandatory. This option forces </a:t>
            </a:r>
            <a:r>
              <a:rPr lang="en-US" dirty="0" err="1"/>
              <a:t>pg_dump</a:t>
            </a:r>
            <a:r>
              <a:rPr lang="en-US" dirty="0"/>
              <a:t> to prompt for the password before connecting to the PostgreSQL database server. After you press Enter, </a:t>
            </a:r>
            <a:r>
              <a:rPr lang="en-US" dirty="0" err="1"/>
              <a:t>pg_dump</a:t>
            </a:r>
            <a:r>
              <a:rPr lang="en-US" dirty="0"/>
              <a:t> will prompt for the password of the database user from which the connection is initiated</a:t>
            </a:r>
            <a:r>
              <a:rPr lang="en-US" dirty="0" smtClean="0"/>
              <a:t>.</a:t>
            </a:r>
          </a:p>
          <a:p>
            <a:pPr lvl="1" fontAlgn="base"/>
            <a:r>
              <a:rPr lang="en-US" dirty="0" smtClean="0"/>
              <a:t>F </a:t>
            </a:r>
            <a:r>
              <a:rPr lang="en-US" dirty="0"/>
              <a:t>switch: The -F switch specifies the output file format that will be used. We specified the t option with the -F switch because the output file will be implemented as a tar format archive file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There </a:t>
            </a:r>
            <a:r>
              <a:rPr lang="en-US" dirty="0"/>
              <a:t>are plenty of other options available with the </a:t>
            </a:r>
            <a:r>
              <a:rPr lang="en-US" dirty="0" err="1"/>
              <a:t>pg_dump</a:t>
            </a:r>
            <a:r>
              <a:rPr lang="en-US" dirty="0"/>
              <a:t> command; however, for our purpose, we are going to the use the preceding options.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078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Appendix – Backup – Logical Backups – Doing It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77334" y="1219200"/>
            <a:ext cx="9768244" cy="5461685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Here, in our situation, we have a database named </a:t>
            </a:r>
            <a:r>
              <a:rPr lang="en-US" dirty="0" err="1"/>
              <a:t>dvdrental</a:t>
            </a:r>
            <a:r>
              <a:rPr lang="en-US" dirty="0"/>
              <a:t> for which we need to generate a logical dump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There </a:t>
            </a:r>
            <a:r>
              <a:rPr lang="en-US" dirty="0"/>
              <a:t>are two ways in which a logical dump can be initiated in PostgreSQL</a:t>
            </a:r>
            <a:r>
              <a:rPr lang="en-US" dirty="0" smtClean="0"/>
              <a:t>:</a:t>
            </a:r>
          </a:p>
          <a:p>
            <a:pPr lvl="1" fontAlgn="base"/>
            <a:r>
              <a:rPr lang="en-US" dirty="0" smtClean="0"/>
              <a:t>The </a:t>
            </a:r>
            <a:r>
              <a:rPr lang="en-US" dirty="0"/>
              <a:t>first approach is to use the command-line utility </a:t>
            </a:r>
            <a:r>
              <a:rPr lang="en-US" dirty="0" err="1"/>
              <a:t>pg_dump</a:t>
            </a:r>
            <a:r>
              <a:rPr lang="en-US" dirty="0"/>
              <a:t> to make a logical dump of a database. </a:t>
            </a:r>
            <a:endParaRPr lang="en-US" dirty="0" smtClean="0"/>
          </a:p>
          <a:p>
            <a:pPr lvl="1" fontAlgn="base"/>
            <a:r>
              <a:rPr lang="en-US" dirty="0" smtClean="0"/>
              <a:t>Here</a:t>
            </a:r>
            <a:r>
              <a:rPr lang="en-US" dirty="0"/>
              <a:t>, we use the </a:t>
            </a:r>
            <a:r>
              <a:rPr lang="en-US" dirty="0" err="1"/>
              <a:t>pg_dump</a:t>
            </a:r>
            <a:r>
              <a:rPr lang="en-US" dirty="0"/>
              <a:t> utility to back up the </a:t>
            </a:r>
            <a:r>
              <a:rPr lang="en-US" dirty="0" err="1"/>
              <a:t>dvdrental</a:t>
            </a:r>
            <a:r>
              <a:rPr lang="en-US" dirty="0"/>
              <a:t> database in an output file named dvdrental.tar, which is saved in the </a:t>
            </a:r>
            <a:r>
              <a:rPr lang="en-US" dirty="0" err="1"/>
              <a:t>abcd</a:t>
            </a:r>
            <a:r>
              <a:rPr lang="en-US" dirty="0"/>
              <a:t> subdirectory of the home directory</a:t>
            </a:r>
            <a:r>
              <a:rPr lang="en-US" dirty="0" smtClean="0"/>
              <a:t>:</a:t>
            </a:r>
          </a:p>
          <a:p>
            <a:pPr lvl="2" fontAlgn="base"/>
            <a:r>
              <a:rPr lang="en-US" dirty="0" err="1" smtClean="0"/>
              <a:t>pg_dump</a:t>
            </a:r>
            <a:r>
              <a:rPr lang="en-US" dirty="0" smtClean="0"/>
              <a:t> </a:t>
            </a:r>
            <a:r>
              <a:rPr lang="en-US" dirty="0"/>
              <a:t>-U </a:t>
            </a:r>
            <a:r>
              <a:rPr lang="en-US" dirty="0" err="1"/>
              <a:t>postgres</a:t>
            </a:r>
            <a:r>
              <a:rPr lang="en-US" dirty="0"/>
              <a:t> -W -F t </a:t>
            </a:r>
            <a:r>
              <a:rPr lang="en-US" dirty="0" err="1"/>
              <a:t>dvdrental</a:t>
            </a:r>
            <a:r>
              <a:rPr lang="en-US" dirty="0"/>
              <a:t> &gt; /</a:t>
            </a:r>
            <a:r>
              <a:rPr lang="en-US" dirty="0" smtClean="0"/>
              <a:t>home/</a:t>
            </a:r>
            <a:r>
              <a:rPr lang="en-US" dirty="0" err="1" smtClean="0"/>
              <a:t>abcd</a:t>
            </a:r>
            <a:r>
              <a:rPr lang="en-US" dirty="0" smtClean="0"/>
              <a:t>/dvdrental.tar</a:t>
            </a:r>
          </a:p>
          <a:p>
            <a:pPr fontAlgn="base"/>
            <a:r>
              <a:rPr lang="en-US" dirty="0" smtClean="0"/>
              <a:t>The second is </a:t>
            </a:r>
            <a:r>
              <a:rPr lang="en-US" dirty="0" err="1" smtClean="0"/>
              <a:t>pg</a:t>
            </a:r>
            <a:r>
              <a:rPr lang="en-US" dirty="0" smtClean="0"/>
              <a:t> admin/</a:t>
            </a:r>
            <a:r>
              <a:rPr lang="en-US" dirty="0" err="1" smtClean="0"/>
              <a:t>netcat</a:t>
            </a:r>
            <a:r>
              <a:rPr lang="en-US" dirty="0" smtClean="0"/>
              <a:t>/</a:t>
            </a:r>
            <a:r>
              <a:rPr lang="en-US" dirty="0" err="1" smtClean="0"/>
              <a:t>tsora</a:t>
            </a:r>
            <a:r>
              <a:rPr lang="en-US" dirty="0" smtClean="0"/>
              <a:t> tools.  A </a:t>
            </a:r>
            <a:r>
              <a:rPr lang="en-US" dirty="0" err="1" smtClean="0"/>
              <a:t>Gui</a:t>
            </a:r>
            <a:r>
              <a:rPr lang="en-US" dirty="0" smtClean="0"/>
              <a:t> basically</a:t>
            </a:r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092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Appendix – Backup – Logical Backups – All Databases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77334" y="1219200"/>
            <a:ext cx="9768244" cy="5461685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You can use the </a:t>
            </a:r>
            <a:r>
              <a:rPr lang="en-US" dirty="0" err="1"/>
              <a:t>pg_dump</a:t>
            </a:r>
            <a:r>
              <a:rPr lang="en-US" dirty="0"/>
              <a:t> command to back up each database in the server; however, </a:t>
            </a:r>
            <a:r>
              <a:rPr lang="en-US" dirty="0" err="1"/>
              <a:t>pg_dump</a:t>
            </a:r>
            <a:r>
              <a:rPr lang="en-US" dirty="0"/>
              <a:t> does not dump information about the role definition and tablespaces. </a:t>
            </a:r>
            <a:endParaRPr lang="en-US" dirty="0" smtClean="0"/>
          </a:p>
          <a:p>
            <a:pPr fontAlgn="base"/>
            <a:r>
              <a:rPr lang="en-US" dirty="0" smtClean="0"/>
              <a:t>To </a:t>
            </a:r>
            <a:r>
              <a:rPr lang="en-US" dirty="0"/>
              <a:t>dump the global information, use the following command</a:t>
            </a:r>
            <a:r>
              <a:rPr lang="en-US" dirty="0" smtClean="0"/>
              <a:t>:</a:t>
            </a:r>
          </a:p>
          <a:p>
            <a:pPr lvl="1" fontAlgn="base"/>
            <a:r>
              <a:rPr lang="en-US" dirty="0" err="1" smtClean="0"/>
              <a:t>pg_dumpall</a:t>
            </a:r>
            <a:r>
              <a:rPr lang="en-US" dirty="0" smtClean="0"/>
              <a:t> –g</a:t>
            </a:r>
          </a:p>
          <a:p>
            <a:pPr fontAlgn="base"/>
            <a:r>
              <a:rPr lang="en-US" dirty="0" smtClean="0"/>
              <a:t>To </a:t>
            </a:r>
            <a:r>
              <a:rPr lang="en-US" dirty="0"/>
              <a:t>back up all the databases in one go, you can use the </a:t>
            </a:r>
            <a:r>
              <a:rPr lang="en-US" dirty="0" err="1"/>
              <a:t>pg_dumpall</a:t>
            </a:r>
            <a:r>
              <a:rPr lang="en-US" dirty="0"/>
              <a:t> utility, as follows, in Windows</a:t>
            </a:r>
            <a:r>
              <a:rPr lang="en-US" dirty="0" smtClean="0"/>
              <a:t>:</a:t>
            </a:r>
          </a:p>
          <a:p>
            <a:pPr lvl="1" fontAlgn="base"/>
            <a:r>
              <a:rPr lang="en-US" dirty="0" err="1" smtClean="0"/>
              <a:t>pg_dumpall</a:t>
            </a:r>
            <a:r>
              <a:rPr lang="en-US" dirty="0" smtClean="0"/>
              <a:t> </a:t>
            </a:r>
            <a:r>
              <a:rPr lang="en-US" dirty="0"/>
              <a:t>-U </a:t>
            </a:r>
            <a:r>
              <a:rPr lang="en-US" dirty="0" err="1"/>
              <a:t>postgres</a:t>
            </a:r>
            <a:r>
              <a:rPr lang="en-US" dirty="0"/>
              <a:t> &gt; c:\</a:t>
            </a:r>
            <a:r>
              <a:rPr lang="en-US" dirty="0" smtClean="0"/>
              <a:t>pgbackup\all.sql</a:t>
            </a:r>
          </a:p>
          <a:p>
            <a:pPr fontAlgn="base"/>
            <a:r>
              <a:rPr lang="en-US" dirty="0" smtClean="0"/>
              <a:t>Similarly</a:t>
            </a:r>
            <a:r>
              <a:rPr lang="en-US" dirty="0"/>
              <a:t>, to back up all the databases in one go in Linux, use the </a:t>
            </a:r>
            <a:r>
              <a:rPr lang="en-US" dirty="0" err="1"/>
              <a:t>pg_dumpall</a:t>
            </a:r>
            <a:r>
              <a:rPr lang="en-US" dirty="0"/>
              <a:t> command, as follows</a:t>
            </a:r>
            <a:r>
              <a:rPr lang="en-US" dirty="0" smtClean="0"/>
              <a:t>:</a:t>
            </a:r>
          </a:p>
          <a:p>
            <a:pPr lvl="1" fontAlgn="base"/>
            <a:r>
              <a:rPr lang="en-US" dirty="0" err="1" smtClean="0"/>
              <a:t>pg_dumpall</a:t>
            </a:r>
            <a:r>
              <a:rPr lang="en-US" dirty="0" smtClean="0"/>
              <a:t> </a:t>
            </a:r>
            <a:r>
              <a:rPr lang="en-US" dirty="0"/>
              <a:t>-U </a:t>
            </a:r>
            <a:r>
              <a:rPr lang="en-US" dirty="0" err="1"/>
              <a:t>postgres</a:t>
            </a:r>
            <a:r>
              <a:rPr lang="en-US" dirty="0"/>
              <a:t> &gt;   /home/</a:t>
            </a:r>
            <a:r>
              <a:rPr lang="en-US" dirty="0" err="1"/>
              <a:t>pgbackup</a:t>
            </a:r>
            <a:r>
              <a:rPr lang="en-US" dirty="0"/>
              <a:t>/</a:t>
            </a:r>
            <a:r>
              <a:rPr lang="en-US" dirty="0" err="1"/>
              <a:t>all.sql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8375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Appendix – Backup – Logical Backups – Single Object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77334" y="1219200"/>
            <a:ext cx="9768244" cy="5461685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If you wish to back up some specific tables in a certain schema, you can use the </a:t>
            </a:r>
            <a:r>
              <a:rPr lang="en-US" dirty="0" err="1"/>
              <a:t>pg_dump</a:t>
            </a:r>
            <a:r>
              <a:rPr lang="en-US" dirty="0"/>
              <a:t> command, as follows</a:t>
            </a:r>
            <a:r>
              <a:rPr lang="en-US" dirty="0" smtClean="0"/>
              <a:t>:</a:t>
            </a:r>
          </a:p>
          <a:p>
            <a:pPr lvl="1" fontAlgn="base"/>
            <a:r>
              <a:rPr lang="en-US" dirty="0" err="1" smtClean="0"/>
              <a:t>pg_dump</a:t>
            </a:r>
            <a:r>
              <a:rPr lang="en-US" dirty="0" smtClean="0"/>
              <a:t> </a:t>
            </a:r>
            <a:r>
              <a:rPr lang="en-US" dirty="0"/>
              <a:t>-h localhost -p 5432 -U </a:t>
            </a:r>
            <a:r>
              <a:rPr lang="en-US" dirty="0" err="1"/>
              <a:t>agovil</a:t>
            </a:r>
            <a:r>
              <a:rPr lang="en-US" dirty="0"/>
              <a:t> -F c -b -v -f "C:\pgbak\testdb_test.backup" -t </a:t>
            </a:r>
            <a:r>
              <a:rPr lang="en-US" dirty="0" err="1"/>
              <a:t>case.test</a:t>
            </a:r>
            <a:r>
              <a:rPr lang="en-US" dirty="0"/>
              <a:t> </a:t>
            </a:r>
            <a:r>
              <a:rPr lang="en-US" dirty="0" err="1" smtClean="0"/>
              <a:t>postgres</a:t>
            </a:r>
            <a:endParaRPr lang="en-US" dirty="0" smtClean="0"/>
          </a:p>
          <a:p>
            <a:pPr fontAlgn="base"/>
            <a:r>
              <a:rPr lang="en-US" dirty="0" smtClean="0"/>
              <a:t>In </a:t>
            </a:r>
            <a:r>
              <a:rPr lang="en-US" dirty="0"/>
              <a:t>the previous command, we are backing up a table called test, which resides in the case schema in the PostgreSQL database.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4155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smtClean="0"/>
              <a:t>Day 1 Overview – Our New Schedule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77334" y="660400"/>
            <a:ext cx="9768244" cy="6197600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Introductions</a:t>
            </a:r>
          </a:p>
          <a:p>
            <a:pPr fontAlgn="base"/>
            <a:r>
              <a:rPr lang="en-US" dirty="0"/>
              <a:t>Your Project(s)</a:t>
            </a:r>
          </a:p>
          <a:p>
            <a:pPr fontAlgn="base"/>
            <a:r>
              <a:rPr lang="en-US" dirty="0"/>
              <a:t>Platforms</a:t>
            </a:r>
          </a:p>
          <a:p>
            <a:pPr lvl="1" fontAlgn="base"/>
            <a:r>
              <a:rPr lang="en-US" dirty="0"/>
              <a:t>Hardware</a:t>
            </a:r>
          </a:p>
          <a:p>
            <a:pPr lvl="1" fontAlgn="base"/>
            <a:r>
              <a:rPr lang="en-US" dirty="0"/>
              <a:t>AWS </a:t>
            </a:r>
            <a:r>
              <a:rPr lang="en-US" dirty="0" smtClean="0"/>
              <a:t>EC2;AWS </a:t>
            </a:r>
            <a:r>
              <a:rPr lang="en-US" dirty="0"/>
              <a:t>RDS</a:t>
            </a:r>
          </a:p>
          <a:p>
            <a:pPr fontAlgn="base"/>
            <a:r>
              <a:rPr lang="en-US" dirty="0" err="1"/>
              <a:t>Postgresql</a:t>
            </a:r>
            <a:r>
              <a:rPr lang="en-US" dirty="0"/>
              <a:t> Itself</a:t>
            </a:r>
          </a:p>
          <a:p>
            <a:pPr lvl="1" fontAlgn="base"/>
            <a:r>
              <a:rPr lang="en-US" dirty="0"/>
              <a:t>History</a:t>
            </a:r>
          </a:p>
          <a:p>
            <a:pPr lvl="1" fontAlgn="base"/>
            <a:r>
              <a:rPr lang="en-US" dirty="0"/>
              <a:t>Community/IRC/Mailing Lists</a:t>
            </a:r>
          </a:p>
          <a:p>
            <a:pPr lvl="1" fontAlgn="base"/>
            <a:r>
              <a:rPr lang="en-US" dirty="0" smtClean="0"/>
              <a:t>Capabilities</a:t>
            </a:r>
            <a:endParaRPr lang="en-US" dirty="0"/>
          </a:p>
          <a:p>
            <a:pPr fontAlgn="base"/>
            <a:r>
              <a:rPr lang="en-US" dirty="0" err="1"/>
              <a:t>Postgresql</a:t>
            </a:r>
            <a:r>
              <a:rPr lang="en-US" dirty="0"/>
              <a:t> Internals</a:t>
            </a:r>
          </a:p>
          <a:p>
            <a:pPr lvl="1" fontAlgn="base"/>
            <a:r>
              <a:rPr lang="en-US" dirty="0" err="1"/>
              <a:t>Databases;Tablespaces</a:t>
            </a:r>
            <a:endParaRPr lang="en-US" dirty="0"/>
          </a:p>
          <a:p>
            <a:pPr lvl="1" fontAlgn="base"/>
            <a:r>
              <a:rPr lang="en-US" dirty="0"/>
              <a:t>Schemas</a:t>
            </a:r>
          </a:p>
          <a:p>
            <a:pPr lvl="1" fontAlgn="base"/>
            <a:r>
              <a:rPr lang="en-US" dirty="0" smtClean="0"/>
              <a:t>Tables/Views/Indexes</a:t>
            </a:r>
            <a:endParaRPr lang="en-US" dirty="0"/>
          </a:p>
          <a:p>
            <a:pPr lvl="1" fontAlgn="base"/>
            <a:r>
              <a:rPr lang="en-US" dirty="0"/>
              <a:t>Roles</a:t>
            </a:r>
          </a:p>
          <a:p>
            <a:pPr fontAlgn="base"/>
            <a:r>
              <a:rPr lang="en-US" dirty="0" smtClean="0"/>
              <a:t>Labs</a:t>
            </a:r>
            <a:r>
              <a:rPr lang="en-US" dirty="0"/>
              <a:t>:</a:t>
            </a:r>
          </a:p>
          <a:p>
            <a:pPr lvl="1" fontAlgn="base"/>
            <a:r>
              <a:rPr lang="en-US" dirty="0"/>
              <a:t>Installing Postgres 9.4 on </a:t>
            </a:r>
            <a:r>
              <a:rPr lang="en-US" dirty="0" smtClean="0"/>
              <a:t>Ubuntu locally; Launching EC2 Ubuntu; Launching RDS Instances</a:t>
            </a:r>
          </a:p>
          <a:p>
            <a:pPr lvl="1" fontAlgn="base"/>
            <a:r>
              <a:rPr lang="en-US" dirty="0" smtClean="0"/>
              <a:t>Getting Involved with the Community</a:t>
            </a:r>
          </a:p>
          <a:p>
            <a:pPr lvl="1" fontAlgn="base"/>
            <a:r>
              <a:rPr lang="en-US" dirty="0" smtClean="0"/>
              <a:t>Playing Around with a database</a:t>
            </a:r>
          </a:p>
        </p:txBody>
      </p:sp>
    </p:spTree>
    <p:extLst>
      <p:ext uri="{BB962C8B-B14F-4D97-AF65-F5344CB8AC3E}">
        <p14:creationId xmlns:p14="http://schemas.microsoft.com/office/powerpoint/2010/main" val="287017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smtClean="0"/>
              <a:t>Day 2 </a:t>
            </a:r>
            <a:r>
              <a:rPr lang="en-US" dirty="0"/>
              <a:t>Overview - Our </a:t>
            </a:r>
            <a:r>
              <a:rPr lang="en-US" dirty="0" smtClean="0"/>
              <a:t>New </a:t>
            </a:r>
            <a:r>
              <a:rPr lang="en-US" dirty="0"/>
              <a:t>Schedule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77334" y="1219200"/>
            <a:ext cx="9768244" cy="5461685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Configuration Options in </a:t>
            </a:r>
            <a:r>
              <a:rPr lang="en-US" dirty="0" err="1" smtClean="0"/>
              <a:t>Postgresql</a:t>
            </a:r>
            <a:r>
              <a:rPr lang="en-US" dirty="0" smtClean="0"/>
              <a:t> (</a:t>
            </a:r>
            <a:r>
              <a:rPr lang="en-US" dirty="0" err="1" smtClean="0"/>
              <a:t>pg_hba.conf</a:t>
            </a:r>
            <a:r>
              <a:rPr lang="en-US" dirty="0" smtClean="0"/>
              <a:t> and </a:t>
            </a:r>
            <a:r>
              <a:rPr lang="en-US" dirty="0" err="1" smtClean="0"/>
              <a:t>postgresql.conf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Logging and Basic Troubleshooting</a:t>
            </a:r>
          </a:p>
          <a:p>
            <a:pPr fontAlgn="base"/>
            <a:r>
              <a:rPr lang="en-US" dirty="0" smtClean="0"/>
              <a:t>Backup and Restore</a:t>
            </a:r>
          </a:p>
          <a:p>
            <a:pPr lvl="1" fontAlgn="base"/>
            <a:r>
              <a:rPr lang="en-US" dirty="0" smtClean="0"/>
              <a:t>Generic</a:t>
            </a:r>
          </a:p>
          <a:p>
            <a:pPr lvl="1" fontAlgn="base"/>
            <a:r>
              <a:rPr lang="en-US" dirty="0" smtClean="0"/>
              <a:t>PITR</a:t>
            </a:r>
          </a:p>
          <a:p>
            <a:pPr fontAlgn="base"/>
            <a:r>
              <a:rPr lang="en-US" dirty="0" smtClean="0"/>
              <a:t>Client Tips and Tricks </a:t>
            </a:r>
          </a:p>
          <a:p>
            <a:pPr lvl="1" fontAlgn="base"/>
            <a:r>
              <a:rPr lang="en-US" dirty="0" smtClean="0"/>
              <a:t>PSQL</a:t>
            </a:r>
          </a:p>
          <a:p>
            <a:pPr lvl="1" fontAlgn="base"/>
            <a:r>
              <a:rPr lang="en-US" dirty="0" smtClean="0"/>
              <a:t>PGADMIN 3 (talk about 4)</a:t>
            </a:r>
          </a:p>
          <a:p>
            <a:pPr fontAlgn="base"/>
            <a:r>
              <a:rPr lang="en-US" dirty="0" smtClean="0"/>
              <a:t>Labs:</a:t>
            </a:r>
          </a:p>
          <a:p>
            <a:pPr lvl="1" fontAlgn="base"/>
            <a:r>
              <a:rPr lang="en-US" dirty="0" smtClean="0"/>
              <a:t>Changing Options in Configuration</a:t>
            </a:r>
          </a:p>
          <a:p>
            <a:pPr lvl="1" fontAlgn="base"/>
            <a:r>
              <a:rPr lang="en-US" dirty="0" smtClean="0"/>
              <a:t>Reading and Tracking Logs</a:t>
            </a:r>
          </a:p>
          <a:p>
            <a:pPr lvl="1" fontAlgn="base"/>
            <a:r>
              <a:rPr lang="en-US" dirty="0" smtClean="0"/>
              <a:t>Backups and Restoration (big lab)</a:t>
            </a:r>
          </a:p>
          <a:p>
            <a:pPr lvl="1" fontAlgn="base"/>
            <a:r>
              <a:rPr lang="en-US" dirty="0" smtClean="0"/>
              <a:t>PSQL </a:t>
            </a:r>
            <a:r>
              <a:rPr lang="en-US" dirty="0"/>
              <a:t>tips and tricks (big lab)</a:t>
            </a:r>
          </a:p>
        </p:txBody>
      </p:sp>
    </p:spTree>
    <p:extLst>
      <p:ext uri="{BB962C8B-B14F-4D97-AF65-F5344CB8AC3E}">
        <p14:creationId xmlns:p14="http://schemas.microsoft.com/office/powerpoint/2010/main" val="3963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smtClean="0"/>
              <a:t>Our primary reference works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77334" y="1219200"/>
            <a:ext cx="9768244" cy="5461685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www.amazon.com/Learning-PostgreSQL-Salahaldin-Juba/dp/1783989181/ref=sr_1_4?ie=UTF8&amp;qid=1471642346&amp;sr=8-4&amp;keywords=postgresql</a:t>
            </a:r>
            <a:endParaRPr lang="en-US" dirty="0" smtClean="0"/>
          </a:p>
          <a:p>
            <a:pPr fontAlgn="base"/>
            <a:r>
              <a:rPr lang="en-US" dirty="0" smtClean="0"/>
              <a:t>Secondary Works that you might consider</a:t>
            </a:r>
          </a:p>
          <a:p>
            <a:pPr lvl="1" fontAlgn="base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www.amazon.com/PostgreSQL-Data-Architects-Jayadevan-Maymala/dp/1783288604/ref=sr_1_6?ie=UTF8&amp;qid=1471642346&amp;sr=8-6&amp;keywords=postgresql</a:t>
            </a:r>
            <a:endParaRPr lang="en-US" dirty="0" smtClean="0"/>
          </a:p>
          <a:p>
            <a:pPr lvl="1" fontAlgn="base"/>
            <a:r>
              <a:rPr lang="en-US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www.amazon.com/PostgreSQL-9-Administration-Cookbook-Second/dp/1849519064/ref=sr_1_3?ie=UTF8&amp;qid=1471642346&amp;sr=8-3&amp;keywords=postgresql</a:t>
            </a:r>
            <a:endParaRPr lang="en-US" dirty="0" smtClean="0"/>
          </a:p>
          <a:p>
            <a:pPr lvl="1" fontAlgn="base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www.amazon.com/Troubleshooting-PostgreSQL-Hans-Jurgen-Schonig/dp/1783555319/ref=sr_1_14?ie=UTF8&amp;qid=1471642346&amp;sr=8-14&amp;keywords=postgresql</a:t>
            </a:r>
            <a:endParaRPr lang="en-US" dirty="0" smtClean="0"/>
          </a:p>
          <a:p>
            <a:pPr lvl="1" fontAlgn="base"/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www.amazon.com/PostgreSQL-9-High-Availability-Cookbook/dp/1849516960/ref=sr_1_13?ie=UTF8&amp;qid=1471642346&amp;sr=8-13&amp;keywords=postgresql</a:t>
            </a:r>
            <a:endParaRPr lang="en-US" dirty="0" smtClean="0"/>
          </a:p>
          <a:p>
            <a:pPr lvl="1" fontAlgn="base"/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www.amazon.com/PostgreSQL-Administration-Essentials-Hans-Jurgen-Schonig/dp/1783988983/ref=sr_1_12?ie=UTF8&amp;qid=1471642346&amp;sr=8-12&amp;keywords=postgresql</a:t>
            </a:r>
            <a:endParaRPr lang="en-US" dirty="0" smtClean="0"/>
          </a:p>
          <a:p>
            <a:pPr lvl="1"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70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878558" cy="1320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Postgresql</a:t>
            </a:r>
            <a:r>
              <a:rPr lang="en-US" dirty="0" smtClean="0"/>
              <a:t> – Internals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77334" y="1219200"/>
            <a:ext cx="9768244" cy="5461685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www.safaribooksonline.com/library/view/learning-postgresql/9781783989188/ch03s02.html</a:t>
            </a:r>
            <a:endParaRPr lang="en-US" dirty="0" smtClean="0"/>
          </a:p>
          <a:p>
            <a:pPr fontAlgn="base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www.safaribooksonline.com/library/view/postgresql-for-data/9781783288601/ch02.html</a:t>
            </a:r>
            <a:endParaRPr lang="en-US" dirty="0" smtClean="0"/>
          </a:p>
          <a:p>
            <a:pPr fontAlgn="base"/>
            <a:endParaRPr lang="en-US" dirty="0" smtClean="0"/>
          </a:p>
          <a:p>
            <a:pPr marL="0" indent="0" fontAlgn="base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91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878558" cy="1320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Postgresql</a:t>
            </a:r>
            <a:r>
              <a:rPr lang="en-US" dirty="0" smtClean="0"/>
              <a:t> – </a:t>
            </a:r>
            <a:r>
              <a:rPr lang="en-US" dirty="0" smtClean="0"/>
              <a:t>Settings and Other Sundries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77334" y="1219200"/>
            <a:ext cx="9768244" cy="5461685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www.postgresql.org/docs/9.5/static/config-setting.html</a:t>
            </a:r>
            <a:endParaRPr lang="en-US" dirty="0" smtClean="0"/>
          </a:p>
          <a:p>
            <a:pPr fontAlgn="base"/>
            <a:r>
              <a:rPr lang="en-US" dirty="0" smtClean="0"/>
              <a:t>Manual Review of </a:t>
            </a:r>
            <a:r>
              <a:rPr lang="en-US" dirty="0" err="1" smtClean="0"/>
              <a:t>postgresql.conf</a:t>
            </a:r>
            <a:endParaRPr lang="en-US" dirty="0" smtClean="0"/>
          </a:p>
          <a:p>
            <a:pPr fontAlgn="base"/>
            <a:r>
              <a:rPr lang="en-US" dirty="0" smtClean="0"/>
              <a:t>Manual Review of RDS Parameter Groups</a:t>
            </a:r>
          </a:p>
          <a:p>
            <a:pPr fontAlgn="base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www.safaribooksonline.com/library/view/learning-postgresql/9781783989188/ch08.html</a:t>
            </a:r>
            <a:endParaRPr lang="en-US" dirty="0" smtClean="0"/>
          </a:p>
          <a:p>
            <a:pPr fontAlgn="base"/>
            <a:r>
              <a:rPr lang="en-US" dirty="0" smtClean="0"/>
              <a:t>Manual Review of </a:t>
            </a:r>
            <a:r>
              <a:rPr lang="en-US" dirty="0" err="1" smtClean="0"/>
              <a:t>pg_hba.conf</a:t>
            </a:r>
            <a:endParaRPr lang="en-US" dirty="0" smtClean="0"/>
          </a:p>
          <a:p>
            <a:pPr fontAlgn="base"/>
            <a:r>
              <a:rPr lang="en-US" dirty="0" smtClean="0"/>
              <a:t>RDS Security Groups</a:t>
            </a:r>
          </a:p>
          <a:p>
            <a:pPr fontAlgn="base"/>
            <a:endParaRPr lang="en-US" dirty="0" smtClean="0"/>
          </a:p>
          <a:p>
            <a:pPr marL="0" indent="0" fontAlgn="base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16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878558" cy="1320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Postgresql</a:t>
            </a:r>
            <a:r>
              <a:rPr lang="en-US" dirty="0" smtClean="0"/>
              <a:t> – </a:t>
            </a:r>
            <a:r>
              <a:rPr lang="en-US" dirty="0" smtClean="0"/>
              <a:t>Settings and Other Sundries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77334" y="1219200"/>
            <a:ext cx="9768244" cy="5461685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www.postgresql.org/docs/9.5/static/config-setting.html</a:t>
            </a:r>
            <a:endParaRPr lang="en-US" dirty="0" smtClean="0"/>
          </a:p>
          <a:p>
            <a:pPr fontAlgn="base"/>
            <a:r>
              <a:rPr lang="en-US" dirty="0" smtClean="0"/>
              <a:t>Manual Review of </a:t>
            </a:r>
            <a:r>
              <a:rPr lang="en-US" dirty="0" err="1" smtClean="0"/>
              <a:t>postgresql.conf</a:t>
            </a:r>
            <a:endParaRPr lang="en-US" dirty="0" smtClean="0"/>
          </a:p>
          <a:p>
            <a:pPr fontAlgn="base"/>
            <a:r>
              <a:rPr lang="en-US" dirty="0" smtClean="0"/>
              <a:t>Manual Review of RDS Parameter Groups</a:t>
            </a:r>
          </a:p>
          <a:p>
            <a:pPr fontAlgn="base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www.safaribooksonline.com/library/view/learning-postgresql/9781783989188/ch08.html</a:t>
            </a:r>
            <a:endParaRPr lang="en-US" dirty="0" smtClean="0"/>
          </a:p>
          <a:p>
            <a:pPr fontAlgn="base"/>
            <a:r>
              <a:rPr lang="en-US" dirty="0" smtClean="0"/>
              <a:t>Manual Review of </a:t>
            </a:r>
            <a:r>
              <a:rPr lang="en-US" dirty="0" err="1" smtClean="0"/>
              <a:t>pg_hba.conf</a:t>
            </a:r>
            <a:endParaRPr lang="en-US" dirty="0" smtClean="0"/>
          </a:p>
          <a:p>
            <a:pPr fontAlgn="base"/>
            <a:r>
              <a:rPr lang="en-US" dirty="0" smtClean="0"/>
              <a:t>RDS Security Groups</a:t>
            </a:r>
          </a:p>
          <a:p>
            <a:pPr fontAlgn="base"/>
            <a:endParaRPr lang="en-US" dirty="0" smtClean="0"/>
          </a:p>
          <a:p>
            <a:pPr marL="0" indent="0" fontAlgn="base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1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878558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Logging and Getting Information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77334" y="1219200"/>
            <a:ext cx="9768244" cy="5461685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www.safaribooksonline.com/library/view/postgresql-9-administration/9781849519069/ch02s05.html</a:t>
            </a:r>
            <a:endParaRPr lang="en-US" dirty="0" smtClean="0"/>
          </a:p>
          <a:p>
            <a:pPr fontAlgn="base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www.safaribooksonline.com/library/view/learning-postgresql/9781783989188/ch09.html</a:t>
            </a:r>
            <a:endParaRPr lang="en-US" dirty="0" smtClean="0"/>
          </a:p>
          <a:p>
            <a:pPr fontAlgn="base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www.safaribooksonline.com/library/view/postgresql-for-data/9781783288601/ch02s07.html</a:t>
            </a:r>
            <a:endParaRPr lang="en-US" dirty="0" smtClean="0"/>
          </a:p>
          <a:p>
            <a:pPr fontAlgn="base"/>
            <a:endParaRPr lang="en-US" dirty="0" smtClean="0"/>
          </a:p>
          <a:p>
            <a:pPr marL="0" indent="0" fontAlgn="base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67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878558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Backup and Restore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77334" y="1219200"/>
            <a:ext cx="9768244" cy="5461685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www.safaribooksonline.com/library/view/troubleshooting-postgresql/9781783555314/ch08.html</a:t>
            </a:r>
            <a:endParaRPr lang="en-US" dirty="0" smtClean="0"/>
          </a:p>
          <a:p>
            <a:pPr fontAlgn="base"/>
            <a:endParaRPr lang="en-US" dirty="0" smtClean="0"/>
          </a:p>
          <a:p>
            <a:pPr marL="0" indent="0" fontAlgn="base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87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4369</TotalTime>
  <Words>1038</Words>
  <Application>Microsoft Office PowerPoint</Application>
  <PresentationFormat>Widescreen</PresentationFormat>
  <Paragraphs>109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Wingdings 3</vt:lpstr>
      <vt:lpstr>Facet</vt:lpstr>
      <vt:lpstr>Introduction to Postgres</vt:lpstr>
      <vt:lpstr>Day 1 Overview – Our New Schedule </vt:lpstr>
      <vt:lpstr>Day 2 Overview - Our New Schedule </vt:lpstr>
      <vt:lpstr>Our primary reference works </vt:lpstr>
      <vt:lpstr>Postgresql – Internals</vt:lpstr>
      <vt:lpstr>Postgresql – Settings and Other Sundries</vt:lpstr>
      <vt:lpstr>Postgresql – Settings and Other Sundries</vt:lpstr>
      <vt:lpstr>Logging and Getting Information</vt:lpstr>
      <vt:lpstr>Backup and Restore</vt:lpstr>
      <vt:lpstr>Client Tools</vt:lpstr>
      <vt:lpstr>Appendix </vt:lpstr>
      <vt:lpstr>Appendix – Backup And Recovery - Intro </vt:lpstr>
      <vt:lpstr>Appendix – Backup – Logical Backups – Getting Ready </vt:lpstr>
      <vt:lpstr>Appendix – Backup – Logical Backups – Doing It </vt:lpstr>
      <vt:lpstr>Appendix – Backup – Logical Backups – All Databases </vt:lpstr>
      <vt:lpstr>Appendix – Backup – Logical Backups – Single Object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spartansage</dc:creator>
  <cp:lastModifiedBy>spartansage</cp:lastModifiedBy>
  <cp:revision>40</cp:revision>
  <dcterms:created xsi:type="dcterms:W3CDTF">2016-08-17T12:39:33Z</dcterms:created>
  <dcterms:modified xsi:type="dcterms:W3CDTF">2016-08-28T10:24:22Z</dcterms:modified>
</cp:coreProperties>
</file>