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57" r:id="rId5"/>
    <p:sldId id="262" r:id="rId6"/>
    <p:sldId id="264" r:id="rId7"/>
    <p:sldId id="263" r:id="rId8"/>
    <p:sldId id="267" r:id="rId9"/>
    <p:sldId id="26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6"/>
  </p:normalViewPr>
  <p:slideViewPr>
    <p:cSldViewPr snapToGrid="0" snapToObjects="1">
      <p:cViewPr>
        <p:scale>
          <a:sx n="109" d="100"/>
          <a:sy n="109" d="100"/>
        </p:scale>
        <p:origin x="68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95378-A78F-054F-B0AA-07033B9B9BC4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98595-0EBE-664D-848C-4741C5D4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3340-1128-4B44-B3BA-4D2925626424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E84B-D06A-5A4C-99D2-EB7E54FC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3340-1128-4B44-B3BA-4D2925626424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E84B-D06A-5A4C-99D2-EB7E54FC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6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3340-1128-4B44-B3BA-4D2925626424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E84B-D06A-5A4C-99D2-EB7E54FC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3340-1128-4B44-B3BA-4D2925626424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E84B-D06A-5A4C-99D2-EB7E54FC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3340-1128-4B44-B3BA-4D2925626424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E84B-D06A-5A4C-99D2-EB7E54FC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3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3340-1128-4B44-B3BA-4D2925626424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E84B-D06A-5A4C-99D2-EB7E54FC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3340-1128-4B44-B3BA-4D2925626424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E84B-D06A-5A4C-99D2-EB7E54FC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9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3340-1128-4B44-B3BA-4D2925626424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E84B-D06A-5A4C-99D2-EB7E54FC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4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3340-1128-4B44-B3BA-4D2925626424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E84B-D06A-5A4C-99D2-EB7E54FC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3340-1128-4B44-B3BA-4D2925626424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E84B-D06A-5A4C-99D2-EB7E54FC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7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3340-1128-4B44-B3BA-4D2925626424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E84B-D06A-5A4C-99D2-EB7E54FC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2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3340-1128-4B44-B3BA-4D2925626424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7E84B-D06A-5A4C-99D2-EB7E54FC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7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8824" y="149531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UGly</a:t>
            </a:r>
            <a:r>
              <a:rPr lang="en-US" dirty="0" smtClean="0"/>
              <a:t> 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20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7130" y="1108038"/>
            <a:ext cx="9463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hypothesized that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the implicit condition, learning would occur faster in the nonsocial than the social condition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the explicit condition, learning would not differ between the social and the nonsocial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Learning would not differ between the implicit nonsocial and explicit social</a:t>
            </a:r>
          </a:p>
          <a:p>
            <a:endParaRPr lang="en-US" dirty="0" smtClean="0"/>
          </a:p>
          <a:p>
            <a:r>
              <a:rPr lang="en-US" dirty="0" smtClean="0"/>
              <a:t>For model-based analyses, for what could be any number of reasons, the priors predicted from the no-feedback task did not match with the first offers made during the task. Therefore we added prior estimates as additional free-parameters in the model estimated from the ultimatum game itself.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3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215" y="585523"/>
            <a:ext cx="104650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hypothesized that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the implicit condition, learning would occur faster in the nonsocial than the social condition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the explicit condition, learning would not differ between the social and the nonsocial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Learning would not differ between the implicit nonsocial and explicit social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test these hypotheses, we first ran “model-free” analyses </a:t>
            </a:r>
          </a:p>
          <a:p>
            <a:endParaRPr lang="en-US" dirty="0"/>
          </a:p>
          <a:p>
            <a:r>
              <a:rPr lang="en-US" dirty="0" smtClean="0"/>
              <a:t>Specifically, we used multilevel regressions.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3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216" y="694381"/>
            <a:ext cx="104650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lmer</a:t>
            </a:r>
            <a:r>
              <a:rPr lang="en-US" b="1" dirty="0" smtClean="0"/>
              <a:t>(offer ~ ( social * opponent  * </a:t>
            </a:r>
            <a:r>
              <a:rPr lang="en-US" b="1" dirty="0" err="1" smtClean="0"/>
              <a:t>opp_trial</a:t>
            </a:r>
            <a:r>
              <a:rPr lang="en-US" b="1" dirty="0" smtClean="0"/>
              <a:t> * explicit) + (1  | </a:t>
            </a:r>
            <a:r>
              <a:rPr lang="en-US" b="1" dirty="0" err="1" smtClean="0"/>
              <a:t>sub_name</a:t>
            </a:r>
            <a:r>
              <a:rPr lang="en-US" b="1" dirty="0" smtClean="0"/>
              <a:t>), data=UG)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Translation: the dependent variable is the offer (between 0 and 20), and the independent variables are social (binary factor), opponent (3 level factor), </a:t>
            </a:r>
            <a:r>
              <a:rPr lang="en-US" dirty="0" err="1" smtClean="0"/>
              <a:t>opp_trial</a:t>
            </a:r>
            <a:r>
              <a:rPr lang="en-US" dirty="0" smtClean="0"/>
              <a:t> (the opponent specific trial, i.e. the number of times that an opponent appears to a subject, continuous variable between 25 and 50*), and explicit (binary factor), as well as all the interactions between all of these, and subject as a random factor (intercept allowed to vary randomly across subjects)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3216" y="6052457"/>
            <a:ext cx="10584756" cy="64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*This range was due to a bug in a stimulus code which will be fixed in the next iteration of the study, should have been fixed as 40 trials </a:t>
            </a:r>
            <a:r>
              <a:rPr lang="en-US" smtClean="0"/>
              <a:t>per opponent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37315" y="0"/>
            <a:ext cx="228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Regression 1</a:t>
            </a:r>
            <a:r>
              <a:rPr lang="en-US" sz="2000" smtClean="0"/>
              <a:t>: model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43216" y="3460488"/>
            <a:ext cx="550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of Deviance Table (Type III Wald </a:t>
            </a:r>
            <a:r>
              <a:rPr lang="en-US" dirty="0" err="1" smtClean="0"/>
              <a:t>chisquare</a:t>
            </a:r>
            <a:r>
              <a:rPr lang="en-US" dirty="0" smtClean="0"/>
              <a:t> tests)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7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0" r="7728"/>
          <a:stretch/>
        </p:blipFill>
        <p:spPr>
          <a:xfrm>
            <a:off x="4488996" y="291293"/>
            <a:ext cx="4506446" cy="6348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05800" y="338916"/>
            <a:ext cx="3964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Social X explicit X opponent X </a:t>
            </a:r>
            <a:r>
              <a:rPr lang="en-US" dirty="0" err="1" smtClean="0"/>
              <a:t>opp_trial</a:t>
            </a:r>
            <a:endParaRPr lang="en-US" dirty="0" smtClean="0"/>
          </a:p>
          <a:p>
            <a:r>
              <a:rPr lang="en-US" dirty="0" smtClean="0"/>
              <a:t> (with </a:t>
            </a:r>
            <a:r>
              <a:rPr lang="en-US" dirty="0" err="1" smtClean="0"/>
              <a:t>Anova</a:t>
            </a:r>
            <a:r>
              <a:rPr lang="en-US" dirty="0" smtClean="0"/>
              <a:t> function on lme4 model)</a:t>
            </a:r>
          </a:p>
          <a:p>
            <a:r>
              <a:rPr lang="en-US" i="1" dirty="0" smtClean="0"/>
              <a:t>	</a:t>
            </a:r>
          </a:p>
          <a:p>
            <a:r>
              <a:rPr lang="en-US" b="1" i="1" dirty="0"/>
              <a:t>	</a:t>
            </a:r>
            <a:r>
              <a:rPr lang="en-US" b="1" i="1" dirty="0" smtClean="0"/>
              <a:t>p</a:t>
            </a:r>
            <a:r>
              <a:rPr lang="en-US" b="1" dirty="0" smtClean="0"/>
              <a:t> = 0.034</a:t>
            </a:r>
            <a:endParaRPr lang="en-US" b="1" i="1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3" r="51889"/>
          <a:stretch/>
        </p:blipFill>
        <p:spPr>
          <a:xfrm>
            <a:off x="-62833" y="291293"/>
            <a:ext cx="4551829" cy="63489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25753" y="1802545"/>
            <a:ext cx="26146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indicates that the extent to which offers differ to opponents as a function of exposure to those opponents differs according to explicit and implicit, social and non-social. </a:t>
            </a:r>
          </a:p>
          <a:p>
            <a:endParaRPr lang="en-US" dirty="0"/>
          </a:p>
          <a:p>
            <a:r>
              <a:rPr lang="en-US" dirty="0" smtClean="0"/>
              <a:t>Based on these plots, it appears that learning is taking place in explicit to a much higher degree than implicit. For this reason, we examined these effects in the explicit condition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9692" y="4339997"/>
            <a:ext cx="8745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4924" y="5006759"/>
            <a:ext cx="87505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212" y="4620988"/>
            <a:ext cx="8736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7315" y="0"/>
            <a:ext cx="2324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Regression 1: 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00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216" y="694381"/>
            <a:ext cx="104650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uglm</a:t>
            </a:r>
            <a:r>
              <a:rPr lang="en-US" b="1" dirty="0" smtClean="0"/>
              <a:t> = </a:t>
            </a:r>
            <a:r>
              <a:rPr lang="en-US" b="1" dirty="0" err="1" smtClean="0"/>
              <a:t>lmer</a:t>
            </a:r>
            <a:r>
              <a:rPr lang="en-US" b="1" dirty="0" smtClean="0"/>
              <a:t>(offer ~ ( social * opponent  * </a:t>
            </a:r>
            <a:r>
              <a:rPr lang="en-US" b="1" dirty="0" err="1" smtClean="0"/>
              <a:t>opp_trial</a:t>
            </a:r>
            <a:r>
              <a:rPr lang="en-US" b="1" dirty="0" smtClean="0"/>
              <a:t>) + (1  | </a:t>
            </a:r>
            <a:r>
              <a:rPr lang="en-US" b="1" dirty="0" err="1" smtClean="0"/>
              <a:t>sub_name</a:t>
            </a:r>
            <a:r>
              <a:rPr lang="en-US" b="1" dirty="0" smtClean="0"/>
              <a:t>), data=UG[which (</a:t>
            </a:r>
            <a:r>
              <a:rPr lang="en-US" b="1" dirty="0" err="1" smtClean="0"/>
              <a:t>UG$explicit</a:t>
            </a:r>
            <a:r>
              <a:rPr lang="en-US" b="1" dirty="0" smtClean="0"/>
              <a:t> == 1),])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Translation: within the explicit condition, the dependent variable is the offer (between 0 and 20), and the independent variables are social (binary factor), opponent (3 level factor), and </a:t>
            </a:r>
            <a:r>
              <a:rPr lang="en-US" dirty="0" err="1" smtClean="0"/>
              <a:t>opp_trial</a:t>
            </a:r>
            <a:r>
              <a:rPr lang="en-US" dirty="0" smtClean="0"/>
              <a:t> (the opponent specific trial, i.e. the number of times that an opponent appears to a subject, continuous variable between 25 and 50*), and subject as a random factor (intercept allowed to vary randomly across subjects)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3216" y="6052457"/>
            <a:ext cx="10584756" cy="64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*This range was due to a bug in a stimulus code which will be fixed in the next iteration of the study, should have been fixed as 40 trials per opponent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7315" y="0"/>
            <a:ext cx="228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Regression 2: model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43216" y="3093956"/>
            <a:ext cx="9348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mixed model fit by REML t-tests use  Satterthwaite approximations to degrees </a:t>
            </a:r>
            <a:r>
              <a:rPr lang="en-US" smtClean="0"/>
              <a:t>of freedom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Number of </a:t>
            </a:r>
            <a:r>
              <a:rPr lang="en-US" dirty="0" err="1" smtClean="0"/>
              <a:t>obs</a:t>
            </a:r>
            <a:r>
              <a:rPr lang="en-US" dirty="0" smtClean="0"/>
              <a:t>: 12000, groups:  </a:t>
            </a:r>
            <a:r>
              <a:rPr lang="en-US" dirty="0" err="1" smtClean="0"/>
              <a:t>sub_name</a:t>
            </a:r>
            <a:r>
              <a:rPr lang="en-US" dirty="0" smtClean="0"/>
              <a:t>,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5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70022"/>
              </p:ext>
            </p:extLst>
          </p:nvPr>
        </p:nvGraphicFramePr>
        <p:xfrm>
          <a:off x="109180" y="542737"/>
          <a:ext cx="11928144" cy="6185770"/>
        </p:xfrm>
        <a:graphic>
          <a:graphicData uri="http://schemas.openxmlformats.org/drawingml/2006/table">
            <a:tbl>
              <a:tblPr/>
              <a:tblGrid>
                <a:gridCol w="2156348"/>
                <a:gridCol w="1819700"/>
                <a:gridCol w="1988024"/>
                <a:gridCol w="1988024"/>
                <a:gridCol w="1988024"/>
                <a:gridCol w="1988024"/>
              </a:tblGrid>
              <a:tr h="21799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Estimate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Std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..Error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t.value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P-</a:t>
                      </a:r>
                      <a:r>
                        <a:rPr lang="nb-NO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value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92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(Intercept)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7.236493462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0.260577011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68.64018442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27.77103564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92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social1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0.436627607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0.148051737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11939.28013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2.949155576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0.003192613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5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opponent2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-1.115736267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0.148183318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11939.45567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-7.52943233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5.46E-14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5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opponent3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-1.773412154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0.148804996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11939.48698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-11.91769231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92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opp_trial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0.020422001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0.004381052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11939.98054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4.661437491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3.17E-06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92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social1:opponent2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0.027981791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0.209904913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11939.43466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0.133306987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0.893952849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92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social1:opponent3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0.270837437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0.2101475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11939.43148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1.288796852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0.197493692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92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social1:opp_trial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0.009541524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0.006170702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11939.82824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1.546262297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0.122067737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5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opponent2:opp_trial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-0.029867118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0.006184426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11940.39451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-4.829408235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1.39E-06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5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opponent3:opp_trial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-0.051373966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0.0062648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11940.47473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-8.200415562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2.22E-16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5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social1:opponent2:opp_trial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-0.00817223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0.008784846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11940.31942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-0.930264444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0.352252989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5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social1:opponent3:opp_trial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-0.021051811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0.0088194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11940.30338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-2.386988942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0.017002471</a:t>
                      </a:r>
                    </a:p>
                  </a:txBody>
                  <a:tcPr marL="4792" marR="4792" marT="4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37315" y="0"/>
            <a:ext cx="2324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Regression 2: 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94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0" t="49806" r="6121"/>
          <a:stretch/>
        </p:blipFill>
        <p:spPr>
          <a:xfrm>
            <a:off x="5926422" y="139231"/>
            <a:ext cx="6176456" cy="4187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3" t="51617" r="51889"/>
          <a:stretch/>
        </p:blipFill>
        <p:spPr>
          <a:xfrm>
            <a:off x="125692" y="288098"/>
            <a:ext cx="5980991" cy="4036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692" y="3556394"/>
            <a:ext cx="119771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Summary:</a:t>
            </a:r>
          </a:p>
          <a:p>
            <a:endParaRPr lang="en-US" dirty="0" smtClean="0"/>
          </a:p>
          <a:p>
            <a:r>
              <a:rPr lang="en-US" dirty="0" smtClean="0"/>
              <a:t>All trials:</a:t>
            </a:r>
          </a:p>
          <a:p>
            <a:r>
              <a:rPr lang="en-US" dirty="0" smtClean="0"/>
              <a:t>Social1 X opponent3 X </a:t>
            </a:r>
            <a:r>
              <a:rPr lang="en-US" dirty="0" err="1" smtClean="0"/>
              <a:t>opponent_trail</a:t>
            </a:r>
            <a:r>
              <a:rPr lang="en-US" dirty="0" smtClean="0"/>
              <a:t>: 𝛽 = -.021, </a:t>
            </a:r>
            <a:r>
              <a:rPr lang="en-US" i="1" dirty="0" smtClean="0"/>
              <a:t>t </a:t>
            </a:r>
            <a:r>
              <a:rPr lang="en-US" dirty="0" smtClean="0"/>
              <a:t>= -2.39, </a:t>
            </a:r>
            <a:r>
              <a:rPr lang="en-US" i="1" dirty="0" smtClean="0"/>
              <a:t>p </a:t>
            </a:r>
            <a:r>
              <a:rPr lang="en-US" dirty="0" smtClean="0"/>
              <a:t>= 0.017</a:t>
            </a:r>
          </a:p>
          <a:p>
            <a:endParaRPr lang="en-US" dirty="0" smtClean="0"/>
          </a:p>
          <a:p>
            <a:r>
              <a:rPr lang="en-US" dirty="0" smtClean="0"/>
              <a:t>Trials &lt; 45</a:t>
            </a:r>
          </a:p>
          <a:p>
            <a:r>
              <a:rPr lang="en-US" dirty="0" smtClean="0"/>
              <a:t>Social1 X opponent3 X </a:t>
            </a:r>
            <a:r>
              <a:rPr lang="en-US" dirty="0" err="1" smtClean="0"/>
              <a:t>opponent_trail</a:t>
            </a:r>
            <a:r>
              <a:rPr lang="en-US" dirty="0" smtClean="0"/>
              <a:t>: 𝛽 = -.019, </a:t>
            </a:r>
            <a:r>
              <a:rPr lang="en-US" i="1" dirty="0" smtClean="0"/>
              <a:t>t </a:t>
            </a:r>
            <a:r>
              <a:rPr lang="en-US" dirty="0" smtClean="0"/>
              <a:t>= -2.09, </a:t>
            </a:r>
            <a:r>
              <a:rPr lang="en-US" i="1" dirty="0" smtClean="0"/>
              <a:t>p </a:t>
            </a:r>
            <a:r>
              <a:rPr lang="en-US" dirty="0" smtClean="0"/>
              <a:t>= 0.036</a:t>
            </a:r>
          </a:p>
          <a:p>
            <a:endParaRPr lang="en-US" dirty="0" smtClean="0"/>
          </a:p>
          <a:p>
            <a:r>
              <a:rPr lang="en-US" dirty="0" smtClean="0"/>
              <a:t>Trials &lt; 40</a:t>
            </a:r>
          </a:p>
          <a:p>
            <a:r>
              <a:rPr lang="en-US" dirty="0" smtClean="0"/>
              <a:t>Social1 X opponent3 X </a:t>
            </a:r>
            <a:r>
              <a:rPr lang="en-US" dirty="0" err="1" smtClean="0"/>
              <a:t>opponent_trail</a:t>
            </a:r>
            <a:r>
              <a:rPr lang="en-US" dirty="0" smtClean="0"/>
              <a:t>: 𝛽 = -.014, </a:t>
            </a:r>
            <a:r>
              <a:rPr lang="en-US" i="1" dirty="0" smtClean="0"/>
              <a:t>t </a:t>
            </a:r>
            <a:r>
              <a:rPr lang="en-US" dirty="0" smtClean="0"/>
              <a:t>= -1.47, </a:t>
            </a:r>
            <a:r>
              <a:rPr lang="en-US" i="1" dirty="0" smtClean="0"/>
              <a:t>p </a:t>
            </a:r>
            <a:r>
              <a:rPr lang="en-US" dirty="0" smtClean="0"/>
              <a:t>= 0.14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24597" y="1387642"/>
            <a:ext cx="11132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23029" y="2229853"/>
            <a:ext cx="11066182" cy="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2549" y="1585228"/>
            <a:ext cx="110566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9041" y="3399752"/>
            <a:ext cx="11434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302023" y="600501"/>
            <a:ext cx="0" cy="3165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1021238" y="764275"/>
            <a:ext cx="0" cy="300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37315" y="0"/>
            <a:ext cx="2324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Regression 2: results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765878" y="575478"/>
            <a:ext cx="0" cy="3165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483751" y="739252"/>
            <a:ext cx="0" cy="300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0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0" t="49806" r="6121"/>
          <a:stretch/>
        </p:blipFill>
        <p:spPr>
          <a:xfrm>
            <a:off x="5926422" y="139231"/>
            <a:ext cx="6176456" cy="4187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3" t="51617" r="51889"/>
          <a:stretch/>
        </p:blipFill>
        <p:spPr>
          <a:xfrm>
            <a:off x="125692" y="288098"/>
            <a:ext cx="5980991" cy="4036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692" y="3556394"/>
            <a:ext cx="119771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Summary:</a:t>
            </a:r>
          </a:p>
          <a:p>
            <a:endParaRPr lang="en-US" dirty="0" smtClean="0"/>
          </a:p>
          <a:p>
            <a:r>
              <a:rPr lang="en-US" dirty="0" smtClean="0"/>
              <a:t>All trials:</a:t>
            </a:r>
          </a:p>
          <a:p>
            <a:r>
              <a:rPr lang="en-US" dirty="0" smtClean="0"/>
              <a:t>Social1 X opponent3 X </a:t>
            </a:r>
            <a:r>
              <a:rPr lang="en-US" dirty="0" err="1" smtClean="0"/>
              <a:t>opponent_trail</a:t>
            </a:r>
            <a:r>
              <a:rPr lang="en-US" dirty="0" smtClean="0"/>
              <a:t>: 𝛽 = -.021, </a:t>
            </a:r>
            <a:r>
              <a:rPr lang="en-US" i="1" dirty="0" smtClean="0"/>
              <a:t>t </a:t>
            </a:r>
            <a:r>
              <a:rPr lang="en-US" dirty="0" smtClean="0"/>
              <a:t>= -2.39, </a:t>
            </a:r>
            <a:r>
              <a:rPr lang="en-US" i="1" dirty="0" smtClean="0"/>
              <a:t>p </a:t>
            </a:r>
            <a:r>
              <a:rPr lang="en-US" dirty="0" smtClean="0"/>
              <a:t>= 0.017</a:t>
            </a:r>
          </a:p>
          <a:p>
            <a:endParaRPr lang="en-US" dirty="0" smtClean="0"/>
          </a:p>
          <a:p>
            <a:r>
              <a:rPr lang="en-US" dirty="0" smtClean="0"/>
              <a:t>Means that subjects in the social condition (social = 1) playing against opponent 3 (black squares, €20 starting endowment) offer significantly less over opponent-specific trials than they offer opponent 1 (red triangles, €0 starting endowment) with respect to the non-social condition. In other words, the difference between offers to opponents 1 and 3 over time is bigger in the social than in the non-social condition, within the explicit condition. However, this seems to be </a:t>
            </a:r>
            <a:r>
              <a:rPr lang="en-US" smtClean="0"/>
              <a:t>driven </a:t>
            </a:r>
            <a:r>
              <a:rPr lang="en-US" smtClean="0"/>
              <a:t>at least in part </a:t>
            </a:r>
            <a:r>
              <a:rPr lang="en-US" dirty="0" smtClean="0"/>
              <a:t>by noisy data at the end of the game.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24597" y="1387642"/>
            <a:ext cx="11132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23029" y="2229853"/>
            <a:ext cx="11066182" cy="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2549" y="1585228"/>
            <a:ext cx="110566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9041" y="3399752"/>
            <a:ext cx="11434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302023" y="600501"/>
            <a:ext cx="0" cy="3165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1021238" y="764275"/>
            <a:ext cx="0" cy="300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37315" y="0"/>
            <a:ext cx="2324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Regression 2: results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765878" y="575478"/>
            <a:ext cx="0" cy="3165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483751" y="739252"/>
            <a:ext cx="0" cy="300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2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0" t="49806" r="6121"/>
          <a:stretch/>
        </p:blipFill>
        <p:spPr>
          <a:xfrm>
            <a:off x="5926422" y="139231"/>
            <a:ext cx="6176456" cy="4187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3" t="51617" r="51889"/>
          <a:stretch/>
        </p:blipFill>
        <p:spPr>
          <a:xfrm>
            <a:off x="125692" y="288098"/>
            <a:ext cx="5980991" cy="4036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692" y="3556394"/>
            <a:ext cx="119771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Summary:</a:t>
            </a:r>
          </a:p>
          <a:p>
            <a:endParaRPr lang="en-US" dirty="0" smtClean="0"/>
          </a:p>
          <a:p>
            <a:r>
              <a:rPr lang="en-US" dirty="0" smtClean="0"/>
              <a:t>Notably, subjects start with a higher investment in the social than in the non-social condition, which could be attributing to the effect that we see.</a:t>
            </a:r>
          </a:p>
          <a:p>
            <a:endParaRPr lang="en-US" dirty="0" smtClean="0"/>
          </a:p>
          <a:p>
            <a:r>
              <a:rPr lang="en-US" dirty="0" smtClean="0"/>
              <a:t>Outstanding questions:</a:t>
            </a:r>
            <a:endParaRPr lang="en-US" dirty="0"/>
          </a:p>
          <a:p>
            <a:r>
              <a:rPr lang="en-US" dirty="0" smtClean="0"/>
              <a:t>Are subjects homing in more accurately on the optimal acceptance function of the opponent in the social condition?</a:t>
            </a:r>
          </a:p>
          <a:p>
            <a:endParaRPr lang="en-US" dirty="0"/>
          </a:p>
          <a:p>
            <a:r>
              <a:rPr lang="en-US" dirty="0" smtClean="0"/>
              <a:t>Is the fairness norm facilitating learning, instead of impeding it, as we first thought?</a:t>
            </a:r>
          </a:p>
          <a:p>
            <a:endParaRPr lang="en-US" dirty="0"/>
          </a:p>
          <a:p>
            <a:r>
              <a:rPr lang="en-US" dirty="0" smtClean="0"/>
              <a:t>To test this, we can simply compare how close our subjects have gotten to the true acceptance functions of their opponents in either condition.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24597" y="1387642"/>
            <a:ext cx="11132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23029" y="2229853"/>
            <a:ext cx="11066182" cy="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2549" y="1585228"/>
            <a:ext cx="110566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9041" y="3399752"/>
            <a:ext cx="11434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302023" y="600501"/>
            <a:ext cx="0" cy="3165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1021238" y="764275"/>
            <a:ext cx="0" cy="300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37315" y="0"/>
            <a:ext cx="2324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Regression 2: results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765878" y="575478"/>
            <a:ext cx="0" cy="3165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483751" y="739252"/>
            <a:ext cx="0" cy="300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3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969</Words>
  <Application>Microsoft Macintosh PowerPoint</Application>
  <PresentationFormat>Widescreen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Giffin</dc:creator>
  <cp:lastModifiedBy>Michael Giffin</cp:lastModifiedBy>
  <cp:revision>111</cp:revision>
  <dcterms:created xsi:type="dcterms:W3CDTF">2017-12-18T23:02:24Z</dcterms:created>
  <dcterms:modified xsi:type="dcterms:W3CDTF">2017-12-20T23:05:55Z</dcterms:modified>
</cp:coreProperties>
</file>