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7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026E-8436-447E-BAF7-68AA9CBCBCC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8DF9-AD21-4015-B93C-3AE3AA73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492552" y="3161393"/>
            <a:ext cx="9249834" cy="3067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92552" y="376040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6451" y="3277809"/>
            <a:ext cx="3420535" cy="155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757" y="2321767"/>
            <a:ext cx="915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1: generating different environments, where fairness norm differ.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task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without feedback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We are interested in the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behavior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5262" y="3296177"/>
            <a:ext cx="367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an endowment of 10€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an endowment of X€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101" y="3820030"/>
            <a:ext cx="2933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Conditions/Environments: </a:t>
            </a:r>
          </a:p>
          <a:p>
            <a:r>
              <a:rPr lang="en-US" sz="1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X = 0€     ~  fair 50/50 is 5€</a:t>
            </a:r>
          </a:p>
          <a:p>
            <a:r>
              <a:rPr lang="en-US" sz="1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X = 5€     ~  fair 50/50 is 2.5€</a:t>
            </a:r>
          </a:p>
          <a:p>
            <a:r>
              <a:rPr lang="en-US" sz="1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X = 10€   ~  fair 50/50 is 0€</a:t>
            </a:r>
          </a:p>
        </p:txBody>
      </p:sp>
      <p:sp>
        <p:nvSpPr>
          <p:cNvPr id="12" name="Arc 11"/>
          <p:cNvSpPr/>
          <p:nvPr/>
        </p:nvSpPr>
        <p:spPr>
          <a:xfrm>
            <a:off x="4466461" y="4336928"/>
            <a:ext cx="1375841" cy="1643865"/>
          </a:xfrm>
          <a:prstGeom prst="arc">
            <a:avLst>
              <a:gd name="adj1" fmla="val 16200000"/>
              <a:gd name="adj2" fmla="val 38057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72217"/>
              </p:ext>
            </p:extLst>
          </p:nvPr>
        </p:nvGraphicFramePr>
        <p:xfrm>
          <a:off x="2145544" y="5301882"/>
          <a:ext cx="4457694" cy="76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/>
                <a:gridCol w="451909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  <a:gridCol w="319135"/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gives: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54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</a:t>
                      </a:r>
                      <a:r>
                        <a:rPr lang="en-US" sz="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€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You: 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254000"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37593" y="4965126"/>
            <a:ext cx="377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Suggestion by giving payoff matrix in the instructions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703102" y="4464936"/>
            <a:ext cx="458791" cy="364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8102690" y="5393513"/>
            <a:ext cx="2113181" cy="559683"/>
            <a:chOff x="8066404" y="3089370"/>
            <a:chExt cx="2113181" cy="55968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1650" y="3089370"/>
              <a:ext cx="1884891" cy="91440"/>
              <a:chOff x="8121650" y="3038570"/>
              <a:chExt cx="1884891" cy="9144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8121650" y="3084290"/>
                <a:ext cx="18848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121650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064095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310139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8498628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687117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875606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252584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9441073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9629562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9818051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006541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8066404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632285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55031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3658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820912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386793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09539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98166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75420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23963" y="3341276"/>
              <a:ext cx="140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offers (€)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764047" y="3172480"/>
              <a:ext cx="120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38905" y="3172480"/>
              <a:ext cx="3406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47060" y="3806763"/>
            <a:ext cx="91440" cy="1588928"/>
            <a:chOff x="7910774" y="1502620"/>
            <a:chExt cx="91440" cy="1588928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7956494" y="1505352"/>
              <a:ext cx="0" cy="158619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>
              <a:off x="7956494" y="3044792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7956494" y="1456900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 rot="16200000">
            <a:off x="6989503" y="4395277"/>
            <a:ext cx="140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p(accept) (%)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7797110" y="5262709"/>
            <a:ext cx="12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7779013" y="3679593"/>
            <a:ext cx="120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251061" y="3819020"/>
            <a:ext cx="1386345" cy="1573983"/>
            <a:chOff x="8986160" y="3921037"/>
            <a:chExt cx="1856787" cy="1512756"/>
          </a:xfrm>
        </p:grpSpPr>
        <p:sp>
          <p:nvSpPr>
            <p:cNvPr id="56" name="Freeform 77"/>
            <p:cNvSpPr>
              <a:spLocks/>
            </p:cNvSpPr>
            <p:nvPr/>
          </p:nvSpPr>
          <p:spPr bwMode="auto">
            <a:xfrm rot="10800000">
              <a:off x="10224226" y="3921037"/>
              <a:ext cx="618721" cy="235034"/>
            </a:xfrm>
            <a:custGeom>
              <a:avLst/>
              <a:gdLst>
                <a:gd name="T0" fmla="*/ 16 w 992"/>
                <a:gd name="T1" fmla="*/ 424 h 424"/>
                <a:gd name="T2" fmla="*/ 40 w 992"/>
                <a:gd name="T3" fmla="*/ 424 h 424"/>
                <a:gd name="T4" fmla="*/ 64 w 992"/>
                <a:gd name="T5" fmla="*/ 424 h 424"/>
                <a:gd name="T6" fmla="*/ 88 w 992"/>
                <a:gd name="T7" fmla="*/ 424 h 424"/>
                <a:gd name="T8" fmla="*/ 112 w 992"/>
                <a:gd name="T9" fmla="*/ 424 h 424"/>
                <a:gd name="T10" fmla="*/ 136 w 992"/>
                <a:gd name="T11" fmla="*/ 416 h 424"/>
                <a:gd name="T12" fmla="*/ 160 w 992"/>
                <a:gd name="T13" fmla="*/ 416 h 424"/>
                <a:gd name="T14" fmla="*/ 184 w 992"/>
                <a:gd name="T15" fmla="*/ 416 h 424"/>
                <a:gd name="T16" fmla="*/ 208 w 992"/>
                <a:gd name="T17" fmla="*/ 416 h 424"/>
                <a:gd name="T18" fmla="*/ 232 w 992"/>
                <a:gd name="T19" fmla="*/ 416 h 424"/>
                <a:gd name="T20" fmla="*/ 256 w 992"/>
                <a:gd name="T21" fmla="*/ 408 h 424"/>
                <a:gd name="T22" fmla="*/ 280 w 992"/>
                <a:gd name="T23" fmla="*/ 408 h 424"/>
                <a:gd name="T24" fmla="*/ 304 w 992"/>
                <a:gd name="T25" fmla="*/ 408 h 424"/>
                <a:gd name="T26" fmla="*/ 328 w 992"/>
                <a:gd name="T27" fmla="*/ 400 h 424"/>
                <a:gd name="T28" fmla="*/ 352 w 992"/>
                <a:gd name="T29" fmla="*/ 400 h 424"/>
                <a:gd name="T30" fmla="*/ 376 w 992"/>
                <a:gd name="T31" fmla="*/ 392 h 424"/>
                <a:gd name="T32" fmla="*/ 400 w 992"/>
                <a:gd name="T33" fmla="*/ 392 h 424"/>
                <a:gd name="T34" fmla="*/ 424 w 992"/>
                <a:gd name="T35" fmla="*/ 384 h 424"/>
                <a:gd name="T36" fmla="*/ 448 w 992"/>
                <a:gd name="T37" fmla="*/ 376 h 424"/>
                <a:gd name="T38" fmla="*/ 472 w 992"/>
                <a:gd name="T39" fmla="*/ 376 h 424"/>
                <a:gd name="T40" fmla="*/ 496 w 992"/>
                <a:gd name="T41" fmla="*/ 368 h 424"/>
                <a:gd name="T42" fmla="*/ 520 w 992"/>
                <a:gd name="T43" fmla="*/ 360 h 424"/>
                <a:gd name="T44" fmla="*/ 544 w 992"/>
                <a:gd name="T45" fmla="*/ 352 h 424"/>
                <a:gd name="T46" fmla="*/ 568 w 992"/>
                <a:gd name="T47" fmla="*/ 344 h 424"/>
                <a:gd name="T48" fmla="*/ 592 w 992"/>
                <a:gd name="T49" fmla="*/ 328 h 424"/>
                <a:gd name="T50" fmla="*/ 616 w 992"/>
                <a:gd name="T51" fmla="*/ 320 h 424"/>
                <a:gd name="T52" fmla="*/ 640 w 992"/>
                <a:gd name="T53" fmla="*/ 312 h 424"/>
                <a:gd name="T54" fmla="*/ 664 w 992"/>
                <a:gd name="T55" fmla="*/ 296 h 424"/>
                <a:gd name="T56" fmla="*/ 688 w 992"/>
                <a:gd name="T57" fmla="*/ 280 h 424"/>
                <a:gd name="T58" fmla="*/ 712 w 992"/>
                <a:gd name="T59" fmla="*/ 264 h 424"/>
                <a:gd name="T60" fmla="*/ 736 w 992"/>
                <a:gd name="T61" fmla="*/ 256 h 424"/>
                <a:gd name="T62" fmla="*/ 760 w 992"/>
                <a:gd name="T63" fmla="*/ 232 h 424"/>
                <a:gd name="T64" fmla="*/ 784 w 992"/>
                <a:gd name="T65" fmla="*/ 216 h 424"/>
                <a:gd name="T66" fmla="*/ 808 w 992"/>
                <a:gd name="T67" fmla="*/ 192 h 424"/>
                <a:gd name="T68" fmla="*/ 832 w 992"/>
                <a:gd name="T69" fmla="*/ 176 h 424"/>
                <a:gd name="T70" fmla="*/ 856 w 992"/>
                <a:gd name="T71" fmla="*/ 152 h 424"/>
                <a:gd name="T72" fmla="*/ 888 w 992"/>
                <a:gd name="T73" fmla="*/ 120 h 424"/>
                <a:gd name="T74" fmla="*/ 904 w 992"/>
                <a:gd name="T75" fmla="*/ 104 h 424"/>
                <a:gd name="T76" fmla="*/ 920 w 992"/>
                <a:gd name="T77" fmla="*/ 88 h 424"/>
                <a:gd name="T78" fmla="*/ 936 w 992"/>
                <a:gd name="T79" fmla="*/ 64 h 424"/>
                <a:gd name="T80" fmla="*/ 960 w 992"/>
                <a:gd name="T81" fmla="*/ 40 h 424"/>
                <a:gd name="T82" fmla="*/ 976 w 992"/>
                <a:gd name="T83" fmla="*/ 1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424">
                  <a:moveTo>
                    <a:pt x="0" y="424"/>
                  </a:moveTo>
                  <a:lnTo>
                    <a:pt x="8" y="424"/>
                  </a:lnTo>
                  <a:lnTo>
                    <a:pt x="16" y="424"/>
                  </a:lnTo>
                  <a:lnTo>
                    <a:pt x="24" y="424"/>
                  </a:lnTo>
                  <a:lnTo>
                    <a:pt x="32" y="424"/>
                  </a:lnTo>
                  <a:lnTo>
                    <a:pt x="40" y="424"/>
                  </a:lnTo>
                  <a:lnTo>
                    <a:pt x="48" y="424"/>
                  </a:lnTo>
                  <a:lnTo>
                    <a:pt x="56" y="424"/>
                  </a:lnTo>
                  <a:lnTo>
                    <a:pt x="64" y="424"/>
                  </a:lnTo>
                  <a:lnTo>
                    <a:pt x="72" y="424"/>
                  </a:lnTo>
                  <a:lnTo>
                    <a:pt x="80" y="424"/>
                  </a:lnTo>
                  <a:lnTo>
                    <a:pt x="88" y="424"/>
                  </a:lnTo>
                  <a:lnTo>
                    <a:pt x="96" y="424"/>
                  </a:lnTo>
                  <a:lnTo>
                    <a:pt x="104" y="424"/>
                  </a:lnTo>
                  <a:lnTo>
                    <a:pt x="112" y="424"/>
                  </a:lnTo>
                  <a:lnTo>
                    <a:pt x="120" y="424"/>
                  </a:lnTo>
                  <a:lnTo>
                    <a:pt x="128" y="416"/>
                  </a:lnTo>
                  <a:lnTo>
                    <a:pt x="136" y="416"/>
                  </a:lnTo>
                  <a:lnTo>
                    <a:pt x="144" y="416"/>
                  </a:lnTo>
                  <a:lnTo>
                    <a:pt x="152" y="416"/>
                  </a:lnTo>
                  <a:lnTo>
                    <a:pt x="160" y="416"/>
                  </a:lnTo>
                  <a:lnTo>
                    <a:pt x="168" y="416"/>
                  </a:lnTo>
                  <a:lnTo>
                    <a:pt x="176" y="416"/>
                  </a:lnTo>
                  <a:lnTo>
                    <a:pt x="184" y="416"/>
                  </a:lnTo>
                  <a:lnTo>
                    <a:pt x="192" y="416"/>
                  </a:lnTo>
                  <a:lnTo>
                    <a:pt x="200" y="416"/>
                  </a:lnTo>
                  <a:lnTo>
                    <a:pt x="208" y="416"/>
                  </a:lnTo>
                  <a:lnTo>
                    <a:pt x="216" y="416"/>
                  </a:lnTo>
                  <a:lnTo>
                    <a:pt x="224" y="416"/>
                  </a:lnTo>
                  <a:lnTo>
                    <a:pt x="232" y="416"/>
                  </a:lnTo>
                  <a:lnTo>
                    <a:pt x="240" y="408"/>
                  </a:lnTo>
                  <a:lnTo>
                    <a:pt x="248" y="408"/>
                  </a:lnTo>
                  <a:lnTo>
                    <a:pt x="256" y="408"/>
                  </a:lnTo>
                  <a:lnTo>
                    <a:pt x="264" y="408"/>
                  </a:lnTo>
                  <a:lnTo>
                    <a:pt x="272" y="408"/>
                  </a:lnTo>
                  <a:lnTo>
                    <a:pt x="280" y="408"/>
                  </a:lnTo>
                  <a:lnTo>
                    <a:pt x="288" y="408"/>
                  </a:lnTo>
                  <a:lnTo>
                    <a:pt x="296" y="408"/>
                  </a:lnTo>
                  <a:lnTo>
                    <a:pt x="304" y="408"/>
                  </a:lnTo>
                  <a:lnTo>
                    <a:pt x="312" y="400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6" y="400"/>
                  </a:lnTo>
                  <a:lnTo>
                    <a:pt x="344" y="400"/>
                  </a:lnTo>
                  <a:lnTo>
                    <a:pt x="352" y="400"/>
                  </a:lnTo>
                  <a:lnTo>
                    <a:pt x="360" y="400"/>
                  </a:lnTo>
                  <a:lnTo>
                    <a:pt x="368" y="392"/>
                  </a:lnTo>
                  <a:lnTo>
                    <a:pt x="376" y="392"/>
                  </a:lnTo>
                  <a:lnTo>
                    <a:pt x="384" y="392"/>
                  </a:lnTo>
                  <a:lnTo>
                    <a:pt x="392" y="392"/>
                  </a:lnTo>
                  <a:lnTo>
                    <a:pt x="400" y="392"/>
                  </a:lnTo>
                  <a:lnTo>
                    <a:pt x="408" y="384"/>
                  </a:lnTo>
                  <a:lnTo>
                    <a:pt x="416" y="384"/>
                  </a:lnTo>
                  <a:lnTo>
                    <a:pt x="424" y="384"/>
                  </a:lnTo>
                  <a:lnTo>
                    <a:pt x="432" y="384"/>
                  </a:lnTo>
                  <a:lnTo>
                    <a:pt x="440" y="384"/>
                  </a:lnTo>
                  <a:lnTo>
                    <a:pt x="448" y="376"/>
                  </a:lnTo>
                  <a:lnTo>
                    <a:pt x="456" y="376"/>
                  </a:lnTo>
                  <a:lnTo>
                    <a:pt x="464" y="376"/>
                  </a:lnTo>
                  <a:lnTo>
                    <a:pt x="472" y="376"/>
                  </a:lnTo>
                  <a:lnTo>
                    <a:pt x="480" y="368"/>
                  </a:lnTo>
                  <a:lnTo>
                    <a:pt x="488" y="368"/>
                  </a:lnTo>
                  <a:lnTo>
                    <a:pt x="496" y="368"/>
                  </a:lnTo>
                  <a:lnTo>
                    <a:pt x="504" y="360"/>
                  </a:lnTo>
                  <a:lnTo>
                    <a:pt x="512" y="360"/>
                  </a:lnTo>
                  <a:lnTo>
                    <a:pt x="520" y="360"/>
                  </a:lnTo>
                  <a:lnTo>
                    <a:pt x="528" y="352"/>
                  </a:lnTo>
                  <a:lnTo>
                    <a:pt x="536" y="352"/>
                  </a:lnTo>
                  <a:lnTo>
                    <a:pt x="544" y="352"/>
                  </a:lnTo>
                  <a:lnTo>
                    <a:pt x="552" y="344"/>
                  </a:lnTo>
                  <a:lnTo>
                    <a:pt x="560" y="344"/>
                  </a:lnTo>
                  <a:lnTo>
                    <a:pt x="568" y="344"/>
                  </a:lnTo>
                  <a:lnTo>
                    <a:pt x="576" y="336"/>
                  </a:lnTo>
                  <a:lnTo>
                    <a:pt x="584" y="336"/>
                  </a:lnTo>
                  <a:lnTo>
                    <a:pt x="592" y="328"/>
                  </a:lnTo>
                  <a:lnTo>
                    <a:pt x="600" y="328"/>
                  </a:lnTo>
                  <a:lnTo>
                    <a:pt x="608" y="320"/>
                  </a:lnTo>
                  <a:lnTo>
                    <a:pt x="616" y="320"/>
                  </a:lnTo>
                  <a:lnTo>
                    <a:pt x="624" y="320"/>
                  </a:lnTo>
                  <a:lnTo>
                    <a:pt x="632" y="312"/>
                  </a:lnTo>
                  <a:lnTo>
                    <a:pt x="640" y="312"/>
                  </a:lnTo>
                  <a:lnTo>
                    <a:pt x="648" y="304"/>
                  </a:lnTo>
                  <a:lnTo>
                    <a:pt x="656" y="304"/>
                  </a:lnTo>
                  <a:lnTo>
                    <a:pt x="664" y="296"/>
                  </a:lnTo>
                  <a:lnTo>
                    <a:pt x="672" y="288"/>
                  </a:lnTo>
                  <a:lnTo>
                    <a:pt x="680" y="288"/>
                  </a:lnTo>
                  <a:lnTo>
                    <a:pt x="688" y="280"/>
                  </a:lnTo>
                  <a:lnTo>
                    <a:pt x="696" y="280"/>
                  </a:lnTo>
                  <a:lnTo>
                    <a:pt x="704" y="272"/>
                  </a:lnTo>
                  <a:lnTo>
                    <a:pt x="712" y="264"/>
                  </a:lnTo>
                  <a:lnTo>
                    <a:pt x="720" y="264"/>
                  </a:lnTo>
                  <a:lnTo>
                    <a:pt x="728" y="256"/>
                  </a:lnTo>
                  <a:lnTo>
                    <a:pt x="736" y="256"/>
                  </a:lnTo>
                  <a:lnTo>
                    <a:pt x="744" y="248"/>
                  </a:lnTo>
                  <a:lnTo>
                    <a:pt x="752" y="240"/>
                  </a:lnTo>
                  <a:lnTo>
                    <a:pt x="760" y="232"/>
                  </a:lnTo>
                  <a:lnTo>
                    <a:pt x="768" y="224"/>
                  </a:lnTo>
                  <a:lnTo>
                    <a:pt x="776" y="216"/>
                  </a:lnTo>
                  <a:lnTo>
                    <a:pt x="784" y="216"/>
                  </a:lnTo>
                  <a:lnTo>
                    <a:pt x="792" y="208"/>
                  </a:lnTo>
                  <a:lnTo>
                    <a:pt x="800" y="200"/>
                  </a:lnTo>
                  <a:lnTo>
                    <a:pt x="808" y="192"/>
                  </a:lnTo>
                  <a:lnTo>
                    <a:pt x="816" y="184"/>
                  </a:lnTo>
                  <a:lnTo>
                    <a:pt x="824" y="184"/>
                  </a:lnTo>
                  <a:lnTo>
                    <a:pt x="832" y="176"/>
                  </a:lnTo>
                  <a:lnTo>
                    <a:pt x="840" y="168"/>
                  </a:lnTo>
                  <a:lnTo>
                    <a:pt x="848" y="160"/>
                  </a:lnTo>
                  <a:lnTo>
                    <a:pt x="856" y="152"/>
                  </a:lnTo>
                  <a:lnTo>
                    <a:pt x="864" y="144"/>
                  </a:lnTo>
                  <a:lnTo>
                    <a:pt x="872" y="136"/>
                  </a:lnTo>
                  <a:lnTo>
                    <a:pt x="888" y="120"/>
                  </a:lnTo>
                  <a:lnTo>
                    <a:pt x="880" y="120"/>
                  </a:lnTo>
                  <a:lnTo>
                    <a:pt x="888" y="120"/>
                  </a:lnTo>
                  <a:lnTo>
                    <a:pt x="904" y="104"/>
                  </a:lnTo>
                  <a:lnTo>
                    <a:pt x="896" y="104"/>
                  </a:lnTo>
                  <a:lnTo>
                    <a:pt x="904" y="104"/>
                  </a:lnTo>
                  <a:lnTo>
                    <a:pt x="920" y="88"/>
                  </a:lnTo>
                  <a:lnTo>
                    <a:pt x="920" y="80"/>
                  </a:lnTo>
                  <a:lnTo>
                    <a:pt x="928" y="72"/>
                  </a:lnTo>
                  <a:lnTo>
                    <a:pt x="936" y="64"/>
                  </a:lnTo>
                  <a:lnTo>
                    <a:pt x="944" y="56"/>
                  </a:lnTo>
                  <a:lnTo>
                    <a:pt x="952" y="48"/>
                  </a:lnTo>
                  <a:lnTo>
                    <a:pt x="960" y="40"/>
                  </a:lnTo>
                  <a:lnTo>
                    <a:pt x="960" y="32"/>
                  </a:lnTo>
                  <a:lnTo>
                    <a:pt x="968" y="24"/>
                  </a:lnTo>
                  <a:lnTo>
                    <a:pt x="976" y="16"/>
                  </a:lnTo>
                  <a:lnTo>
                    <a:pt x="984" y="8"/>
                  </a:lnTo>
                  <a:lnTo>
                    <a:pt x="992" y="0"/>
                  </a:ln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 rot="10800000">
              <a:off x="9830040" y="4156072"/>
              <a:ext cx="394186" cy="687919"/>
            </a:xfrm>
            <a:custGeom>
              <a:avLst/>
              <a:gdLst>
                <a:gd name="T0" fmla="*/ 8 w 632"/>
                <a:gd name="T1" fmla="*/ 1225 h 1241"/>
                <a:gd name="T2" fmla="*/ 24 w 632"/>
                <a:gd name="T3" fmla="*/ 1201 h 1241"/>
                <a:gd name="T4" fmla="*/ 40 w 632"/>
                <a:gd name="T5" fmla="*/ 1177 h 1241"/>
                <a:gd name="T6" fmla="*/ 64 w 632"/>
                <a:gd name="T7" fmla="*/ 1153 h 1241"/>
                <a:gd name="T8" fmla="*/ 72 w 632"/>
                <a:gd name="T9" fmla="*/ 1129 h 1241"/>
                <a:gd name="T10" fmla="*/ 88 w 632"/>
                <a:gd name="T11" fmla="*/ 1105 h 1241"/>
                <a:gd name="T12" fmla="*/ 104 w 632"/>
                <a:gd name="T13" fmla="*/ 1081 h 1241"/>
                <a:gd name="T14" fmla="*/ 120 w 632"/>
                <a:gd name="T15" fmla="*/ 1057 h 1241"/>
                <a:gd name="T16" fmla="*/ 136 w 632"/>
                <a:gd name="T17" fmla="*/ 1033 h 1241"/>
                <a:gd name="T18" fmla="*/ 152 w 632"/>
                <a:gd name="T19" fmla="*/ 1009 h 1241"/>
                <a:gd name="T20" fmla="*/ 168 w 632"/>
                <a:gd name="T21" fmla="*/ 985 h 1241"/>
                <a:gd name="T22" fmla="*/ 176 w 632"/>
                <a:gd name="T23" fmla="*/ 953 h 1241"/>
                <a:gd name="T24" fmla="*/ 192 w 632"/>
                <a:gd name="T25" fmla="*/ 929 h 1241"/>
                <a:gd name="T26" fmla="*/ 208 w 632"/>
                <a:gd name="T27" fmla="*/ 897 h 1241"/>
                <a:gd name="T28" fmla="*/ 224 w 632"/>
                <a:gd name="T29" fmla="*/ 873 h 1241"/>
                <a:gd name="T30" fmla="*/ 240 w 632"/>
                <a:gd name="T31" fmla="*/ 841 h 1241"/>
                <a:gd name="T32" fmla="*/ 256 w 632"/>
                <a:gd name="T33" fmla="*/ 817 h 1241"/>
                <a:gd name="T34" fmla="*/ 272 w 632"/>
                <a:gd name="T35" fmla="*/ 785 h 1241"/>
                <a:gd name="T36" fmla="*/ 280 w 632"/>
                <a:gd name="T37" fmla="*/ 753 h 1241"/>
                <a:gd name="T38" fmla="*/ 296 w 632"/>
                <a:gd name="T39" fmla="*/ 729 h 1241"/>
                <a:gd name="T40" fmla="*/ 312 w 632"/>
                <a:gd name="T41" fmla="*/ 697 h 1241"/>
                <a:gd name="T42" fmla="*/ 328 w 632"/>
                <a:gd name="T43" fmla="*/ 664 h 1241"/>
                <a:gd name="T44" fmla="*/ 344 w 632"/>
                <a:gd name="T45" fmla="*/ 632 h 1241"/>
                <a:gd name="T46" fmla="*/ 360 w 632"/>
                <a:gd name="T47" fmla="*/ 600 h 1241"/>
                <a:gd name="T48" fmla="*/ 376 w 632"/>
                <a:gd name="T49" fmla="*/ 568 h 1241"/>
                <a:gd name="T50" fmla="*/ 384 w 632"/>
                <a:gd name="T51" fmla="*/ 536 h 1241"/>
                <a:gd name="T52" fmla="*/ 400 w 632"/>
                <a:gd name="T53" fmla="*/ 504 h 1241"/>
                <a:gd name="T54" fmla="*/ 416 w 632"/>
                <a:gd name="T55" fmla="*/ 472 h 1241"/>
                <a:gd name="T56" fmla="*/ 432 w 632"/>
                <a:gd name="T57" fmla="*/ 440 h 1241"/>
                <a:gd name="T58" fmla="*/ 448 w 632"/>
                <a:gd name="T59" fmla="*/ 408 h 1241"/>
                <a:gd name="T60" fmla="*/ 464 w 632"/>
                <a:gd name="T61" fmla="*/ 376 h 1241"/>
                <a:gd name="T62" fmla="*/ 480 w 632"/>
                <a:gd name="T63" fmla="*/ 344 h 1241"/>
                <a:gd name="T64" fmla="*/ 496 w 632"/>
                <a:gd name="T65" fmla="*/ 312 h 1241"/>
                <a:gd name="T66" fmla="*/ 504 w 632"/>
                <a:gd name="T67" fmla="*/ 280 h 1241"/>
                <a:gd name="T68" fmla="*/ 520 w 632"/>
                <a:gd name="T69" fmla="*/ 248 h 1241"/>
                <a:gd name="T70" fmla="*/ 536 w 632"/>
                <a:gd name="T71" fmla="*/ 216 h 1241"/>
                <a:gd name="T72" fmla="*/ 552 w 632"/>
                <a:gd name="T73" fmla="*/ 184 h 1241"/>
                <a:gd name="T74" fmla="*/ 568 w 632"/>
                <a:gd name="T75" fmla="*/ 144 h 1241"/>
                <a:gd name="T76" fmla="*/ 584 w 632"/>
                <a:gd name="T77" fmla="*/ 112 h 1241"/>
                <a:gd name="T78" fmla="*/ 600 w 632"/>
                <a:gd name="T79" fmla="*/ 80 h 1241"/>
                <a:gd name="T80" fmla="*/ 608 w 632"/>
                <a:gd name="T81" fmla="*/ 48 h 1241"/>
                <a:gd name="T82" fmla="*/ 624 w 632"/>
                <a:gd name="T83" fmla="*/ 16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241">
                  <a:moveTo>
                    <a:pt x="0" y="1241"/>
                  </a:moveTo>
                  <a:lnTo>
                    <a:pt x="0" y="1233"/>
                  </a:lnTo>
                  <a:lnTo>
                    <a:pt x="8" y="1225"/>
                  </a:lnTo>
                  <a:lnTo>
                    <a:pt x="16" y="1217"/>
                  </a:lnTo>
                  <a:lnTo>
                    <a:pt x="24" y="1209"/>
                  </a:lnTo>
                  <a:lnTo>
                    <a:pt x="24" y="1201"/>
                  </a:lnTo>
                  <a:lnTo>
                    <a:pt x="32" y="1193"/>
                  </a:lnTo>
                  <a:lnTo>
                    <a:pt x="32" y="1185"/>
                  </a:lnTo>
                  <a:lnTo>
                    <a:pt x="40" y="1177"/>
                  </a:lnTo>
                  <a:lnTo>
                    <a:pt x="48" y="1169"/>
                  </a:lnTo>
                  <a:lnTo>
                    <a:pt x="56" y="1161"/>
                  </a:lnTo>
                  <a:lnTo>
                    <a:pt x="64" y="1153"/>
                  </a:lnTo>
                  <a:lnTo>
                    <a:pt x="64" y="1145"/>
                  </a:lnTo>
                  <a:lnTo>
                    <a:pt x="72" y="1137"/>
                  </a:lnTo>
                  <a:lnTo>
                    <a:pt x="72" y="1129"/>
                  </a:lnTo>
                  <a:lnTo>
                    <a:pt x="80" y="1121"/>
                  </a:lnTo>
                  <a:lnTo>
                    <a:pt x="88" y="1113"/>
                  </a:lnTo>
                  <a:lnTo>
                    <a:pt x="88" y="1105"/>
                  </a:lnTo>
                  <a:lnTo>
                    <a:pt x="96" y="1097"/>
                  </a:lnTo>
                  <a:lnTo>
                    <a:pt x="104" y="1089"/>
                  </a:lnTo>
                  <a:lnTo>
                    <a:pt x="104" y="1081"/>
                  </a:lnTo>
                  <a:lnTo>
                    <a:pt x="112" y="1073"/>
                  </a:lnTo>
                  <a:lnTo>
                    <a:pt x="112" y="1065"/>
                  </a:lnTo>
                  <a:lnTo>
                    <a:pt x="120" y="1057"/>
                  </a:lnTo>
                  <a:lnTo>
                    <a:pt x="128" y="1049"/>
                  </a:lnTo>
                  <a:lnTo>
                    <a:pt x="128" y="1041"/>
                  </a:lnTo>
                  <a:lnTo>
                    <a:pt x="136" y="1033"/>
                  </a:lnTo>
                  <a:lnTo>
                    <a:pt x="136" y="1025"/>
                  </a:lnTo>
                  <a:lnTo>
                    <a:pt x="144" y="1017"/>
                  </a:lnTo>
                  <a:lnTo>
                    <a:pt x="152" y="1009"/>
                  </a:lnTo>
                  <a:lnTo>
                    <a:pt x="152" y="1001"/>
                  </a:lnTo>
                  <a:lnTo>
                    <a:pt x="160" y="993"/>
                  </a:lnTo>
                  <a:lnTo>
                    <a:pt x="168" y="985"/>
                  </a:lnTo>
                  <a:lnTo>
                    <a:pt x="168" y="969"/>
                  </a:lnTo>
                  <a:lnTo>
                    <a:pt x="176" y="961"/>
                  </a:lnTo>
                  <a:lnTo>
                    <a:pt x="176" y="953"/>
                  </a:lnTo>
                  <a:lnTo>
                    <a:pt x="184" y="945"/>
                  </a:lnTo>
                  <a:lnTo>
                    <a:pt x="192" y="937"/>
                  </a:lnTo>
                  <a:lnTo>
                    <a:pt x="192" y="929"/>
                  </a:lnTo>
                  <a:lnTo>
                    <a:pt x="200" y="921"/>
                  </a:lnTo>
                  <a:lnTo>
                    <a:pt x="208" y="913"/>
                  </a:lnTo>
                  <a:lnTo>
                    <a:pt x="208" y="897"/>
                  </a:lnTo>
                  <a:lnTo>
                    <a:pt x="216" y="889"/>
                  </a:lnTo>
                  <a:lnTo>
                    <a:pt x="216" y="881"/>
                  </a:lnTo>
                  <a:lnTo>
                    <a:pt x="224" y="873"/>
                  </a:lnTo>
                  <a:lnTo>
                    <a:pt x="232" y="865"/>
                  </a:lnTo>
                  <a:lnTo>
                    <a:pt x="232" y="857"/>
                  </a:lnTo>
                  <a:lnTo>
                    <a:pt x="240" y="841"/>
                  </a:lnTo>
                  <a:lnTo>
                    <a:pt x="248" y="833"/>
                  </a:lnTo>
                  <a:lnTo>
                    <a:pt x="248" y="825"/>
                  </a:lnTo>
                  <a:lnTo>
                    <a:pt x="256" y="817"/>
                  </a:lnTo>
                  <a:lnTo>
                    <a:pt x="256" y="809"/>
                  </a:lnTo>
                  <a:lnTo>
                    <a:pt x="264" y="793"/>
                  </a:lnTo>
                  <a:lnTo>
                    <a:pt x="272" y="785"/>
                  </a:lnTo>
                  <a:lnTo>
                    <a:pt x="272" y="777"/>
                  </a:lnTo>
                  <a:lnTo>
                    <a:pt x="280" y="769"/>
                  </a:lnTo>
                  <a:lnTo>
                    <a:pt x="280" y="753"/>
                  </a:lnTo>
                  <a:lnTo>
                    <a:pt x="288" y="745"/>
                  </a:lnTo>
                  <a:lnTo>
                    <a:pt x="296" y="737"/>
                  </a:lnTo>
                  <a:lnTo>
                    <a:pt x="296" y="729"/>
                  </a:lnTo>
                  <a:lnTo>
                    <a:pt x="304" y="713"/>
                  </a:lnTo>
                  <a:lnTo>
                    <a:pt x="312" y="705"/>
                  </a:lnTo>
                  <a:lnTo>
                    <a:pt x="312" y="697"/>
                  </a:lnTo>
                  <a:lnTo>
                    <a:pt x="320" y="689"/>
                  </a:lnTo>
                  <a:lnTo>
                    <a:pt x="320" y="673"/>
                  </a:lnTo>
                  <a:lnTo>
                    <a:pt x="328" y="664"/>
                  </a:lnTo>
                  <a:lnTo>
                    <a:pt x="336" y="656"/>
                  </a:lnTo>
                  <a:lnTo>
                    <a:pt x="336" y="640"/>
                  </a:lnTo>
                  <a:lnTo>
                    <a:pt x="344" y="632"/>
                  </a:lnTo>
                  <a:lnTo>
                    <a:pt x="352" y="624"/>
                  </a:lnTo>
                  <a:lnTo>
                    <a:pt x="352" y="616"/>
                  </a:lnTo>
                  <a:lnTo>
                    <a:pt x="360" y="600"/>
                  </a:lnTo>
                  <a:lnTo>
                    <a:pt x="360" y="592"/>
                  </a:lnTo>
                  <a:lnTo>
                    <a:pt x="368" y="584"/>
                  </a:lnTo>
                  <a:lnTo>
                    <a:pt x="376" y="568"/>
                  </a:lnTo>
                  <a:lnTo>
                    <a:pt x="376" y="560"/>
                  </a:lnTo>
                  <a:lnTo>
                    <a:pt x="384" y="552"/>
                  </a:lnTo>
                  <a:lnTo>
                    <a:pt x="384" y="536"/>
                  </a:lnTo>
                  <a:lnTo>
                    <a:pt x="392" y="528"/>
                  </a:lnTo>
                  <a:lnTo>
                    <a:pt x="400" y="520"/>
                  </a:lnTo>
                  <a:lnTo>
                    <a:pt x="400" y="504"/>
                  </a:lnTo>
                  <a:lnTo>
                    <a:pt x="408" y="496"/>
                  </a:lnTo>
                  <a:lnTo>
                    <a:pt x="416" y="488"/>
                  </a:lnTo>
                  <a:lnTo>
                    <a:pt x="416" y="472"/>
                  </a:lnTo>
                  <a:lnTo>
                    <a:pt x="424" y="464"/>
                  </a:lnTo>
                  <a:lnTo>
                    <a:pt x="424" y="456"/>
                  </a:lnTo>
                  <a:lnTo>
                    <a:pt x="432" y="440"/>
                  </a:lnTo>
                  <a:lnTo>
                    <a:pt x="440" y="432"/>
                  </a:lnTo>
                  <a:lnTo>
                    <a:pt x="440" y="416"/>
                  </a:lnTo>
                  <a:lnTo>
                    <a:pt x="448" y="408"/>
                  </a:lnTo>
                  <a:lnTo>
                    <a:pt x="456" y="400"/>
                  </a:lnTo>
                  <a:lnTo>
                    <a:pt x="456" y="384"/>
                  </a:lnTo>
                  <a:lnTo>
                    <a:pt x="464" y="376"/>
                  </a:lnTo>
                  <a:lnTo>
                    <a:pt x="464" y="368"/>
                  </a:lnTo>
                  <a:lnTo>
                    <a:pt x="472" y="352"/>
                  </a:lnTo>
                  <a:lnTo>
                    <a:pt x="480" y="344"/>
                  </a:lnTo>
                  <a:lnTo>
                    <a:pt x="480" y="336"/>
                  </a:lnTo>
                  <a:lnTo>
                    <a:pt x="488" y="320"/>
                  </a:lnTo>
                  <a:lnTo>
                    <a:pt x="496" y="312"/>
                  </a:lnTo>
                  <a:lnTo>
                    <a:pt x="496" y="304"/>
                  </a:lnTo>
                  <a:lnTo>
                    <a:pt x="504" y="288"/>
                  </a:lnTo>
                  <a:lnTo>
                    <a:pt x="504" y="280"/>
                  </a:lnTo>
                  <a:lnTo>
                    <a:pt x="512" y="264"/>
                  </a:lnTo>
                  <a:lnTo>
                    <a:pt x="520" y="256"/>
                  </a:lnTo>
                  <a:lnTo>
                    <a:pt x="520" y="248"/>
                  </a:lnTo>
                  <a:lnTo>
                    <a:pt x="528" y="232"/>
                  </a:lnTo>
                  <a:lnTo>
                    <a:pt x="528" y="224"/>
                  </a:lnTo>
                  <a:lnTo>
                    <a:pt x="536" y="216"/>
                  </a:lnTo>
                  <a:lnTo>
                    <a:pt x="544" y="200"/>
                  </a:lnTo>
                  <a:lnTo>
                    <a:pt x="544" y="192"/>
                  </a:lnTo>
                  <a:lnTo>
                    <a:pt x="552" y="184"/>
                  </a:lnTo>
                  <a:lnTo>
                    <a:pt x="560" y="168"/>
                  </a:lnTo>
                  <a:lnTo>
                    <a:pt x="560" y="160"/>
                  </a:lnTo>
                  <a:lnTo>
                    <a:pt x="568" y="144"/>
                  </a:lnTo>
                  <a:lnTo>
                    <a:pt x="568" y="136"/>
                  </a:lnTo>
                  <a:lnTo>
                    <a:pt x="576" y="128"/>
                  </a:lnTo>
                  <a:lnTo>
                    <a:pt x="584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08" y="48"/>
                  </a:lnTo>
                  <a:lnTo>
                    <a:pt x="616" y="40"/>
                  </a:lnTo>
                  <a:lnTo>
                    <a:pt x="624" y="32"/>
                  </a:lnTo>
                  <a:lnTo>
                    <a:pt x="624" y="16"/>
                  </a:lnTo>
                  <a:lnTo>
                    <a:pt x="632" y="8"/>
                  </a:lnTo>
                  <a:lnTo>
                    <a:pt x="632" y="0"/>
                  </a:ln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 rot="10800000">
              <a:off x="9340428" y="4843991"/>
              <a:ext cx="489613" cy="545457"/>
            </a:xfrm>
            <a:custGeom>
              <a:avLst/>
              <a:gdLst>
                <a:gd name="T0" fmla="*/ 16 w 785"/>
                <a:gd name="T1" fmla="*/ 960 h 984"/>
                <a:gd name="T2" fmla="*/ 32 w 785"/>
                <a:gd name="T3" fmla="*/ 928 h 984"/>
                <a:gd name="T4" fmla="*/ 40 w 785"/>
                <a:gd name="T5" fmla="*/ 896 h 984"/>
                <a:gd name="T6" fmla="*/ 56 w 785"/>
                <a:gd name="T7" fmla="*/ 872 h 984"/>
                <a:gd name="T8" fmla="*/ 72 w 785"/>
                <a:gd name="T9" fmla="*/ 840 h 984"/>
                <a:gd name="T10" fmla="*/ 88 w 785"/>
                <a:gd name="T11" fmla="*/ 808 h 984"/>
                <a:gd name="T12" fmla="*/ 105 w 785"/>
                <a:gd name="T13" fmla="*/ 776 h 984"/>
                <a:gd name="T14" fmla="*/ 121 w 785"/>
                <a:gd name="T15" fmla="*/ 752 h 984"/>
                <a:gd name="T16" fmla="*/ 137 w 785"/>
                <a:gd name="T17" fmla="*/ 720 h 984"/>
                <a:gd name="T18" fmla="*/ 145 w 785"/>
                <a:gd name="T19" fmla="*/ 696 h 984"/>
                <a:gd name="T20" fmla="*/ 161 w 785"/>
                <a:gd name="T21" fmla="*/ 664 h 984"/>
                <a:gd name="T22" fmla="*/ 177 w 785"/>
                <a:gd name="T23" fmla="*/ 640 h 984"/>
                <a:gd name="T24" fmla="*/ 193 w 785"/>
                <a:gd name="T25" fmla="*/ 616 h 984"/>
                <a:gd name="T26" fmla="*/ 209 w 785"/>
                <a:gd name="T27" fmla="*/ 584 h 984"/>
                <a:gd name="T28" fmla="*/ 225 w 785"/>
                <a:gd name="T29" fmla="*/ 560 h 984"/>
                <a:gd name="T30" fmla="*/ 241 w 785"/>
                <a:gd name="T31" fmla="*/ 536 h 984"/>
                <a:gd name="T32" fmla="*/ 249 w 785"/>
                <a:gd name="T33" fmla="*/ 512 h 984"/>
                <a:gd name="T34" fmla="*/ 265 w 785"/>
                <a:gd name="T35" fmla="*/ 488 h 984"/>
                <a:gd name="T36" fmla="*/ 281 w 785"/>
                <a:gd name="T37" fmla="*/ 464 h 984"/>
                <a:gd name="T38" fmla="*/ 297 w 785"/>
                <a:gd name="T39" fmla="*/ 440 h 984"/>
                <a:gd name="T40" fmla="*/ 313 w 785"/>
                <a:gd name="T41" fmla="*/ 416 h 984"/>
                <a:gd name="T42" fmla="*/ 329 w 785"/>
                <a:gd name="T43" fmla="*/ 392 h 984"/>
                <a:gd name="T44" fmla="*/ 345 w 785"/>
                <a:gd name="T45" fmla="*/ 368 h 984"/>
                <a:gd name="T46" fmla="*/ 369 w 785"/>
                <a:gd name="T47" fmla="*/ 344 h 984"/>
                <a:gd name="T48" fmla="*/ 385 w 785"/>
                <a:gd name="T49" fmla="*/ 320 h 984"/>
                <a:gd name="T50" fmla="*/ 401 w 785"/>
                <a:gd name="T51" fmla="*/ 296 h 984"/>
                <a:gd name="T52" fmla="*/ 425 w 785"/>
                <a:gd name="T53" fmla="*/ 272 h 984"/>
                <a:gd name="T54" fmla="*/ 441 w 785"/>
                <a:gd name="T55" fmla="*/ 256 h 984"/>
                <a:gd name="T56" fmla="*/ 457 w 785"/>
                <a:gd name="T57" fmla="*/ 240 h 984"/>
                <a:gd name="T58" fmla="*/ 481 w 785"/>
                <a:gd name="T59" fmla="*/ 208 h 984"/>
                <a:gd name="T60" fmla="*/ 505 w 785"/>
                <a:gd name="T61" fmla="*/ 184 h 984"/>
                <a:gd name="T62" fmla="*/ 529 w 785"/>
                <a:gd name="T63" fmla="*/ 160 h 984"/>
                <a:gd name="T64" fmla="*/ 553 w 785"/>
                <a:gd name="T65" fmla="*/ 144 h 984"/>
                <a:gd name="T66" fmla="*/ 577 w 785"/>
                <a:gd name="T67" fmla="*/ 120 h 984"/>
                <a:gd name="T68" fmla="*/ 601 w 785"/>
                <a:gd name="T69" fmla="*/ 104 h 984"/>
                <a:gd name="T70" fmla="*/ 625 w 785"/>
                <a:gd name="T71" fmla="*/ 88 h 984"/>
                <a:gd name="T72" fmla="*/ 649 w 785"/>
                <a:gd name="T73" fmla="*/ 72 h 984"/>
                <a:gd name="T74" fmla="*/ 673 w 785"/>
                <a:gd name="T75" fmla="*/ 56 h 984"/>
                <a:gd name="T76" fmla="*/ 697 w 785"/>
                <a:gd name="T77" fmla="*/ 40 h 984"/>
                <a:gd name="T78" fmla="*/ 721 w 785"/>
                <a:gd name="T79" fmla="*/ 32 h 984"/>
                <a:gd name="T80" fmla="*/ 745 w 785"/>
                <a:gd name="T81" fmla="*/ 16 h 984"/>
                <a:gd name="T82" fmla="*/ 769 w 785"/>
                <a:gd name="T83" fmla="*/ 8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5" h="984">
                  <a:moveTo>
                    <a:pt x="0" y="984"/>
                  </a:moveTo>
                  <a:lnTo>
                    <a:pt x="8" y="968"/>
                  </a:lnTo>
                  <a:lnTo>
                    <a:pt x="16" y="960"/>
                  </a:lnTo>
                  <a:lnTo>
                    <a:pt x="16" y="952"/>
                  </a:lnTo>
                  <a:lnTo>
                    <a:pt x="24" y="944"/>
                  </a:lnTo>
                  <a:lnTo>
                    <a:pt x="32" y="928"/>
                  </a:lnTo>
                  <a:lnTo>
                    <a:pt x="32" y="920"/>
                  </a:lnTo>
                  <a:lnTo>
                    <a:pt x="40" y="912"/>
                  </a:lnTo>
                  <a:lnTo>
                    <a:pt x="40" y="896"/>
                  </a:lnTo>
                  <a:lnTo>
                    <a:pt x="48" y="888"/>
                  </a:lnTo>
                  <a:lnTo>
                    <a:pt x="56" y="880"/>
                  </a:lnTo>
                  <a:lnTo>
                    <a:pt x="56" y="872"/>
                  </a:lnTo>
                  <a:lnTo>
                    <a:pt x="64" y="856"/>
                  </a:lnTo>
                  <a:lnTo>
                    <a:pt x="72" y="848"/>
                  </a:lnTo>
                  <a:lnTo>
                    <a:pt x="72" y="840"/>
                  </a:lnTo>
                  <a:lnTo>
                    <a:pt x="80" y="832"/>
                  </a:lnTo>
                  <a:lnTo>
                    <a:pt x="80" y="816"/>
                  </a:lnTo>
                  <a:lnTo>
                    <a:pt x="88" y="808"/>
                  </a:lnTo>
                  <a:lnTo>
                    <a:pt x="97" y="800"/>
                  </a:lnTo>
                  <a:lnTo>
                    <a:pt x="97" y="792"/>
                  </a:lnTo>
                  <a:lnTo>
                    <a:pt x="105" y="776"/>
                  </a:lnTo>
                  <a:lnTo>
                    <a:pt x="113" y="768"/>
                  </a:lnTo>
                  <a:lnTo>
                    <a:pt x="113" y="760"/>
                  </a:lnTo>
                  <a:lnTo>
                    <a:pt x="121" y="752"/>
                  </a:lnTo>
                  <a:lnTo>
                    <a:pt x="121" y="744"/>
                  </a:lnTo>
                  <a:lnTo>
                    <a:pt x="129" y="728"/>
                  </a:lnTo>
                  <a:lnTo>
                    <a:pt x="137" y="720"/>
                  </a:lnTo>
                  <a:lnTo>
                    <a:pt x="137" y="712"/>
                  </a:lnTo>
                  <a:lnTo>
                    <a:pt x="145" y="704"/>
                  </a:lnTo>
                  <a:lnTo>
                    <a:pt x="145" y="696"/>
                  </a:lnTo>
                  <a:lnTo>
                    <a:pt x="153" y="688"/>
                  </a:lnTo>
                  <a:lnTo>
                    <a:pt x="161" y="672"/>
                  </a:lnTo>
                  <a:lnTo>
                    <a:pt x="161" y="664"/>
                  </a:lnTo>
                  <a:lnTo>
                    <a:pt x="169" y="656"/>
                  </a:lnTo>
                  <a:lnTo>
                    <a:pt x="177" y="648"/>
                  </a:lnTo>
                  <a:lnTo>
                    <a:pt x="177" y="640"/>
                  </a:lnTo>
                  <a:lnTo>
                    <a:pt x="185" y="632"/>
                  </a:lnTo>
                  <a:lnTo>
                    <a:pt x="185" y="624"/>
                  </a:lnTo>
                  <a:lnTo>
                    <a:pt x="193" y="616"/>
                  </a:lnTo>
                  <a:lnTo>
                    <a:pt x="201" y="600"/>
                  </a:lnTo>
                  <a:lnTo>
                    <a:pt x="201" y="592"/>
                  </a:lnTo>
                  <a:lnTo>
                    <a:pt x="209" y="584"/>
                  </a:lnTo>
                  <a:lnTo>
                    <a:pt x="217" y="576"/>
                  </a:lnTo>
                  <a:lnTo>
                    <a:pt x="217" y="568"/>
                  </a:lnTo>
                  <a:lnTo>
                    <a:pt x="225" y="560"/>
                  </a:lnTo>
                  <a:lnTo>
                    <a:pt x="225" y="552"/>
                  </a:lnTo>
                  <a:lnTo>
                    <a:pt x="233" y="544"/>
                  </a:lnTo>
                  <a:lnTo>
                    <a:pt x="241" y="536"/>
                  </a:lnTo>
                  <a:lnTo>
                    <a:pt x="241" y="528"/>
                  </a:lnTo>
                  <a:lnTo>
                    <a:pt x="249" y="520"/>
                  </a:lnTo>
                  <a:lnTo>
                    <a:pt x="249" y="512"/>
                  </a:lnTo>
                  <a:lnTo>
                    <a:pt x="257" y="504"/>
                  </a:lnTo>
                  <a:lnTo>
                    <a:pt x="265" y="496"/>
                  </a:lnTo>
                  <a:lnTo>
                    <a:pt x="265" y="488"/>
                  </a:lnTo>
                  <a:lnTo>
                    <a:pt x="273" y="480"/>
                  </a:lnTo>
                  <a:lnTo>
                    <a:pt x="281" y="472"/>
                  </a:lnTo>
                  <a:lnTo>
                    <a:pt x="281" y="464"/>
                  </a:lnTo>
                  <a:lnTo>
                    <a:pt x="289" y="456"/>
                  </a:lnTo>
                  <a:lnTo>
                    <a:pt x="289" y="448"/>
                  </a:lnTo>
                  <a:lnTo>
                    <a:pt x="297" y="440"/>
                  </a:lnTo>
                  <a:lnTo>
                    <a:pt x="305" y="432"/>
                  </a:lnTo>
                  <a:lnTo>
                    <a:pt x="305" y="424"/>
                  </a:lnTo>
                  <a:lnTo>
                    <a:pt x="313" y="416"/>
                  </a:lnTo>
                  <a:lnTo>
                    <a:pt x="321" y="408"/>
                  </a:lnTo>
                  <a:lnTo>
                    <a:pt x="329" y="400"/>
                  </a:lnTo>
                  <a:lnTo>
                    <a:pt x="329" y="392"/>
                  </a:lnTo>
                  <a:lnTo>
                    <a:pt x="337" y="384"/>
                  </a:lnTo>
                  <a:lnTo>
                    <a:pt x="345" y="376"/>
                  </a:lnTo>
                  <a:lnTo>
                    <a:pt x="345" y="368"/>
                  </a:lnTo>
                  <a:lnTo>
                    <a:pt x="353" y="360"/>
                  </a:lnTo>
                  <a:lnTo>
                    <a:pt x="361" y="352"/>
                  </a:lnTo>
                  <a:lnTo>
                    <a:pt x="369" y="344"/>
                  </a:lnTo>
                  <a:lnTo>
                    <a:pt x="369" y="336"/>
                  </a:lnTo>
                  <a:lnTo>
                    <a:pt x="377" y="328"/>
                  </a:lnTo>
                  <a:lnTo>
                    <a:pt x="385" y="320"/>
                  </a:lnTo>
                  <a:lnTo>
                    <a:pt x="393" y="312"/>
                  </a:lnTo>
                  <a:lnTo>
                    <a:pt x="393" y="304"/>
                  </a:lnTo>
                  <a:lnTo>
                    <a:pt x="401" y="296"/>
                  </a:lnTo>
                  <a:lnTo>
                    <a:pt x="409" y="288"/>
                  </a:lnTo>
                  <a:lnTo>
                    <a:pt x="417" y="280"/>
                  </a:lnTo>
                  <a:lnTo>
                    <a:pt x="425" y="272"/>
                  </a:lnTo>
                  <a:lnTo>
                    <a:pt x="441" y="256"/>
                  </a:lnTo>
                  <a:lnTo>
                    <a:pt x="433" y="256"/>
                  </a:lnTo>
                  <a:lnTo>
                    <a:pt x="441" y="256"/>
                  </a:lnTo>
                  <a:lnTo>
                    <a:pt x="457" y="240"/>
                  </a:lnTo>
                  <a:lnTo>
                    <a:pt x="449" y="240"/>
                  </a:lnTo>
                  <a:lnTo>
                    <a:pt x="457" y="240"/>
                  </a:lnTo>
                  <a:lnTo>
                    <a:pt x="473" y="224"/>
                  </a:lnTo>
                  <a:lnTo>
                    <a:pt x="473" y="216"/>
                  </a:lnTo>
                  <a:lnTo>
                    <a:pt x="481" y="208"/>
                  </a:lnTo>
                  <a:lnTo>
                    <a:pt x="489" y="200"/>
                  </a:lnTo>
                  <a:lnTo>
                    <a:pt x="497" y="192"/>
                  </a:lnTo>
                  <a:lnTo>
                    <a:pt x="505" y="184"/>
                  </a:lnTo>
                  <a:lnTo>
                    <a:pt x="513" y="176"/>
                  </a:lnTo>
                  <a:lnTo>
                    <a:pt x="521" y="168"/>
                  </a:lnTo>
                  <a:lnTo>
                    <a:pt x="529" y="160"/>
                  </a:lnTo>
                  <a:lnTo>
                    <a:pt x="537" y="152"/>
                  </a:lnTo>
                  <a:lnTo>
                    <a:pt x="545" y="152"/>
                  </a:lnTo>
                  <a:lnTo>
                    <a:pt x="553" y="144"/>
                  </a:lnTo>
                  <a:lnTo>
                    <a:pt x="561" y="136"/>
                  </a:lnTo>
                  <a:lnTo>
                    <a:pt x="569" y="128"/>
                  </a:lnTo>
                  <a:lnTo>
                    <a:pt x="577" y="120"/>
                  </a:lnTo>
                  <a:lnTo>
                    <a:pt x="585" y="120"/>
                  </a:lnTo>
                  <a:lnTo>
                    <a:pt x="593" y="112"/>
                  </a:lnTo>
                  <a:lnTo>
                    <a:pt x="601" y="104"/>
                  </a:lnTo>
                  <a:lnTo>
                    <a:pt x="609" y="96"/>
                  </a:lnTo>
                  <a:lnTo>
                    <a:pt x="617" y="88"/>
                  </a:lnTo>
                  <a:lnTo>
                    <a:pt x="625" y="88"/>
                  </a:lnTo>
                  <a:lnTo>
                    <a:pt x="633" y="80"/>
                  </a:lnTo>
                  <a:lnTo>
                    <a:pt x="641" y="72"/>
                  </a:lnTo>
                  <a:lnTo>
                    <a:pt x="649" y="72"/>
                  </a:lnTo>
                  <a:lnTo>
                    <a:pt x="657" y="64"/>
                  </a:lnTo>
                  <a:lnTo>
                    <a:pt x="665" y="64"/>
                  </a:lnTo>
                  <a:lnTo>
                    <a:pt x="673" y="56"/>
                  </a:lnTo>
                  <a:lnTo>
                    <a:pt x="681" y="48"/>
                  </a:lnTo>
                  <a:lnTo>
                    <a:pt x="689" y="48"/>
                  </a:lnTo>
                  <a:lnTo>
                    <a:pt x="697" y="40"/>
                  </a:lnTo>
                  <a:lnTo>
                    <a:pt x="705" y="40"/>
                  </a:lnTo>
                  <a:lnTo>
                    <a:pt x="713" y="32"/>
                  </a:lnTo>
                  <a:lnTo>
                    <a:pt x="721" y="32"/>
                  </a:lnTo>
                  <a:lnTo>
                    <a:pt x="729" y="24"/>
                  </a:lnTo>
                  <a:lnTo>
                    <a:pt x="737" y="24"/>
                  </a:lnTo>
                  <a:lnTo>
                    <a:pt x="745" y="16"/>
                  </a:lnTo>
                  <a:lnTo>
                    <a:pt x="753" y="16"/>
                  </a:lnTo>
                  <a:lnTo>
                    <a:pt x="761" y="16"/>
                  </a:lnTo>
                  <a:lnTo>
                    <a:pt x="769" y="8"/>
                  </a:lnTo>
                  <a:lnTo>
                    <a:pt x="777" y="8"/>
                  </a:lnTo>
                  <a:lnTo>
                    <a:pt x="785" y="0"/>
                  </a:ln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59" name="Freeform 80"/>
            <p:cNvSpPr>
              <a:spLocks/>
            </p:cNvSpPr>
            <p:nvPr/>
          </p:nvSpPr>
          <p:spPr bwMode="auto">
            <a:xfrm rot="10800000">
              <a:off x="8986160" y="5389448"/>
              <a:ext cx="354269" cy="44345"/>
            </a:xfrm>
            <a:custGeom>
              <a:avLst/>
              <a:gdLst>
                <a:gd name="T0" fmla="*/ 8 w 568"/>
                <a:gd name="T1" fmla="*/ 80 h 80"/>
                <a:gd name="T2" fmla="*/ 24 w 568"/>
                <a:gd name="T3" fmla="*/ 72 h 80"/>
                <a:gd name="T4" fmla="*/ 40 w 568"/>
                <a:gd name="T5" fmla="*/ 64 h 80"/>
                <a:gd name="T6" fmla="*/ 56 w 568"/>
                <a:gd name="T7" fmla="*/ 64 h 80"/>
                <a:gd name="T8" fmla="*/ 72 w 568"/>
                <a:gd name="T9" fmla="*/ 56 h 80"/>
                <a:gd name="T10" fmla="*/ 88 w 568"/>
                <a:gd name="T11" fmla="*/ 56 h 80"/>
                <a:gd name="T12" fmla="*/ 104 w 568"/>
                <a:gd name="T13" fmla="*/ 48 h 80"/>
                <a:gd name="T14" fmla="*/ 120 w 568"/>
                <a:gd name="T15" fmla="*/ 48 h 80"/>
                <a:gd name="T16" fmla="*/ 136 w 568"/>
                <a:gd name="T17" fmla="*/ 40 h 80"/>
                <a:gd name="T18" fmla="*/ 152 w 568"/>
                <a:gd name="T19" fmla="*/ 40 h 80"/>
                <a:gd name="T20" fmla="*/ 168 w 568"/>
                <a:gd name="T21" fmla="*/ 32 h 80"/>
                <a:gd name="T22" fmla="*/ 184 w 568"/>
                <a:gd name="T23" fmla="*/ 32 h 80"/>
                <a:gd name="T24" fmla="*/ 200 w 568"/>
                <a:gd name="T25" fmla="*/ 32 h 80"/>
                <a:gd name="T26" fmla="*/ 216 w 568"/>
                <a:gd name="T27" fmla="*/ 24 h 80"/>
                <a:gd name="T28" fmla="*/ 232 w 568"/>
                <a:gd name="T29" fmla="*/ 24 h 80"/>
                <a:gd name="T30" fmla="*/ 248 w 568"/>
                <a:gd name="T31" fmla="*/ 24 h 80"/>
                <a:gd name="T32" fmla="*/ 264 w 568"/>
                <a:gd name="T33" fmla="*/ 16 h 80"/>
                <a:gd name="T34" fmla="*/ 280 w 568"/>
                <a:gd name="T35" fmla="*/ 16 h 80"/>
                <a:gd name="T36" fmla="*/ 296 w 568"/>
                <a:gd name="T37" fmla="*/ 16 h 80"/>
                <a:gd name="T38" fmla="*/ 312 w 568"/>
                <a:gd name="T39" fmla="*/ 16 h 80"/>
                <a:gd name="T40" fmla="*/ 328 w 568"/>
                <a:gd name="T41" fmla="*/ 16 h 80"/>
                <a:gd name="T42" fmla="*/ 344 w 568"/>
                <a:gd name="T43" fmla="*/ 8 h 80"/>
                <a:gd name="T44" fmla="*/ 360 w 568"/>
                <a:gd name="T45" fmla="*/ 8 h 80"/>
                <a:gd name="T46" fmla="*/ 376 w 568"/>
                <a:gd name="T47" fmla="*/ 8 h 80"/>
                <a:gd name="T48" fmla="*/ 392 w 568"/>
                <a:gd name="T49" fmla="*/ 8 h 80"/>
                <a:gd name="T50" fmla="*/ 408 w 568"/>
                <a:gd name="T51" fmla="*/ 8 h 80"/>
                <a:gd name="T52" fmla="*/ 424 w 568"/>
                <a:gd name="T53" fmla="*/ 8 h 80"/>
                <a:gd name="T54" fmla="*/ 440 w 568"/>
                <a:gd name="T55" fmla="*/ 8 h 80"/>
                <a:gd name="T56" fmla="*/ 456 w 568"/>
                <a:gd name="T57" fmla="*/ 0 h 80"/>
                <a:gd name="T58" fmla="*/ 472 w 568"/>
                <a:gd name="T59" fmla="*/ 0 h 80"/>
                <a:gd name="T60" fmla="*/ 488 w 568"/>
                <a:gd name="T61" fmla="*/ 0 h 80"/>
                <a:gd name="T62" fmla="*/ 504 w 568"/>
                <a:gd name="T63" fmla="*/ 0 h 80"/>
                <a:gd name="T64" fmla="*/ 520 w 568"/>
                <a:gd name="T65" fmla="*/ 0 h 80"/>
                <a:gd name="T66" fmla="*/ 536 w 568"/>
                <a:gd name="T67" fmla="*/ 0 h 80"/>
                <a:gd name="T68" fmla="*/ 552 w 568"/>
                <a:gd name="T69" fmla="*/ 0 h 80"/>
                <a:gd name="T70" fmla="*/ 568 w 568"/>
                <a:gd name="T7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8" h="80">
                  <a:moveTo>
                    <a:pt x="0" y="80"/>
                  </a:moveTo>
                  <a:lnTo>
                    <a:pt x="8" y="80"/>
                  </a:lnTo>
                  <a:lnTo>
                    <a:pt x="16" y="80"/>
                  </a:lnTo>
                  <a:lnTo>
                    <a:pt x="24" y="72"/>
                  </a:lnTo>
                  <a:lnTo>
                    <a:pt x="32" y="72"/>
                  </a:lnTo>
                  <a:lnTo>
                    <a:pt x="40" y="64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64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88" y="56"/>
                  </a:lnTo>
                  <a:lnTo>
                    <a:pt x="96" y="48"/>
                  </a:lnTo>
                  <a:lnTo>
                    <a:pt x="104" y="48"/>
                  </a:lnTo>
                  <a:lnTo>
                    <a:pt x="112" y="48"/>
                  </a:lnTo>
                  <a:lnTo>
                    <a:pt x="120" y="48"/>
                  </a:lnTo>
                  <a:lnTo>
                    <a:pt x="128" y="40"/>
                  </a:lnTo>
                  <a:lnTo>
                    <a:pt x="136" y="40"/>
                  </a:lnTo>
                  <a:lnTo>
                    <a:pt x="144" y="40"/>
                  </a:lnTo>
                  <a:lnTo>
                    <a:pt x="152" y="40"/>
                  </a:lnTo>
                  <a:lnTo>
                    <a:pt x="160" y="40"/>
                  </a:lnTo>
                  <a:lnTo>
                    <a:pt x="168" y="32"/>
                  </a:lnTo>
                  <a:lnTo>
                    <a:pt x="176" y="32"/>
                  </a:lnTo>
                  <a:lnTo>
                    <a:pt x="184" y="32"/>
                  </a:lnTo>
                  <a:lnTo>
                    <a:pt x="192" y="32"/>
                  </a:lnTo>
                  <a:lnTo>
                    <a:pt x="200" y="32"/>
                  </a:lnTo>
                  <a:lnTo>
                    <a:pt x="208" y="24"/>
                  </a:lnTo>
                  <a:lnTo>
                    <a:pt x="216" y="24"/>
                  </a:lnTo>
                  <a:lnTo>
                    <a:pt x="224" y="24"/>
                  </a:lnTo>
                  <a:lnTo>
                    <a:pt x="232" y="24"/>
                  </a:lnTo>
                  <a:lnTo>
                    <a:pt x="240" y="24"/>
                  </a:lnTo>
                  <a:lnTo>
                    <a:pt x="248" y="24"/>
                  </a:lnTo>
                  <a:lnTo>
                    <a:pt x="256" y="24"/>
                  </a:lnTo>
                  <a:lnTo>
                    <a:pt x="264" y="16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8" y="16"/>
                  </a:lnTo>
                  <a:lnTo>
                    <a:pt x="296" y="16"/>
                  </a:lnTo>
                  <a:lnTo>
                    <a:pt x="304" y="16"/>
                  </a:lnTo>
                  <a:lnTo>
                    <a:pt x="312" y="16"/>
                  </a:lnTo>
                  <a:lnTo>
                    <a:pt x="320" y="16"/>
                  </a:lnTo>
                  <a:lnTo>
                    <a:pt x="328" y="16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8"/>
                  </a:lnTo>
                  <a:lnTo>
                    <a:pt x="392" y="8"/>
                  </a:lnTo>
                  <a:lnTo>
                    <a:pt x="400" y="8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8"/>
                  </a:lnTo>
                  <a:lnTo>
                    <a:pt x="440" y="8"/>
                  </a:lnTo>
                  <a:lnTo>
                    <a:pt x="448" y="0"/>
                  </a:lnTo>
                  <a:lnTo>
                    <a:pt x="456" y="0"/>
                  </a:lnTo>
                  <a:lnTo>
                    <a:pt x="464" y="0"/>
                  </a:lnTo>
                  <a:lnTo>
                    <a:pt x="472" y="0"/>
                  </a:lnTo>
                  <a:lnTo>
                    <a:pt x="480" y="0"/>
                  </a:lnTo>
                  <a:lnTo>
                    <a:pt x="488" y="0"/>
                  </a:lnTo>
                  <a:lnTo>
                    <a:pt x="496" y="0"/>
                  </a:lnTo>
                  <a:lnTo>
                    <a:pt x="504" y="0"/>
                  </a:lnTo>
                  <a:lnTo>
                    <a:pt x="512" y="0"/>
                  </a:lnTo>
                  <a:lnTo>
                    <a:pt x="520" y="0"/>
                  </a:lnTo>
                  <a:lnTo>
                    <a:pt x="528" y="0"/>
                  </a:lnTo>
                  <a:lnTo>
                    <a:pt x="536" y="0"/>
                  </a:lnTo>
                  <a:lnTo>
                    <a:pt x="544" y="0"/>
                  </a:lnTo>
                  <a:lnTo>
                    <a:pt x="552" y="0"/>
                  </a:lnTo>
                  <a:lnTo>
                    <a:pt x="560" y="0"/>
                  </a:lnTo>
                  <a:lnTo>
                    <a:pt x="568" y="0"/>
                  </a:ln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135155" y="3819020"/>
            <a:ext cx="1121836" cy="1527843"/>
            <a:chOff x="9340428" y="3921037"/>
            <a:chExt cx="1502519" cy="1468411"/>
          </a:xfrm>
        </p:grpSpPr>
        <p:sp>
          <p:nvSpPr>
            <p:cNvPr id="62" name="Freeform 77"/>
            <p:cNvSpPr>
              <a:spLocks/>
            </p:cNvSpPr>
            <p:nvPr/>
          </p:nvSpPr>
          <p:spPr bwMode="auto">
            <a:xfrm rot="10800000">
              <a:off x="10224226" y="3921037"/>
              <a:ext cx="618721" cy="235034"/>
            </a:xfrm>
            <a:custGeom>
              <a:avLst/>
              <a:gdLst>
                <a:gd name="T0" fmla="*/ 16 w 992"/>
                <a:gd name="T1" fmla="*/ 424 h 424"/>
                <a:gd name="T2" fmla="*/ 40 w 992"/>
                <a:gd name="T3" fmla="*/ 424 h 424"/>
                <a:gd name="T4" fmla="*/ 64 w 992"/>
                <a:gd name="T5" fmla="*/ 424 h 424"/>
                <a:gd name="T6" fmla="*/ 88 w 992"/>
                <a:gd name="T7" fmla="*/ 424 h 424"/>
                <a:gd name="T8" fmla="*/ 112 w 992"/>
                <a:gd name="T9" fmla="*/ 424 h 424"/>
                <a:gd name="T10" fmla="*/ 136 w 992"/>
                <a:gd name="T11" fmla="*/ 416 h 424"/>
                <a:gd name="T12" fmla="*/ 160 w 992"/>
                <a:gd name="T13" fmla="*/ 416 h 424"/>
                <a:gd name="T14" fmla="*/ 184 w 992"/>
                <a:gd name="T15" fmla="*/ 416 h 424"/>
                <a:gd name="T16" fmla="*/ 208 w 992"/>
                <a:gd name="T17" fmla="*/ 416 h 424"/>
                <a:gd name="T18" fmla="*/ 232 w 992"/>
                <a:gd name="T19" fmla="*/ 416 h 424"/>
                <a:gd name="T20" fmla="*/ 256 w 992"/>
                <a:gd name="T21" fmla="*/ 408 h 424"/>
                <a:gd name="T22" fmla="*/ 280 w 992"/>
                <a:gd name="T23" fmla="*/ 408 h 424"/>
                <a:gd name="T24" fmla="*/ 304 w 992"/>
                <a:gd name="T25" fmla="*/ 408 h 424"/>
                <a:gd name="T26" fmla="*/ 328 w 992"/>
                <a:gd name="T27" fmla="*/ 400 h 424"/>
                <a:gd name="T28" fmla="*/ 352 w 992"/>
                <a:gd name="T29" fmla="*/ 400 h 424"/>
                <a:gd name="T30" fmla="*/ 376 w 992"/>
                <a:gd name="T31" fmla="*/ 392 h 424"/>
                <a:gd name="T32" fmla="*/ 400 w 992"/>
                <a:gd name="T33" fmla="*/ 392 h 424"/>
                <a:gd name="T34" fmla="*/ 424 w 992"/>
                <a:gd name="T35" fmla="*/ 384 h 424"/>
                <a:gd name="T36" fmla="*/ 448 w 992"/>
                <a:gd name="T37" fmla="*/ 376 h 424"/>
                <a:gd name="T38" fmla="*/ 472 w 992"/>
                <a:gd name="T39" fmla="*/ 376 h 424"/>
                <a:gd name="T40" fmla="*/ 496 w 992"/>
                <a:gd name="T41" fmla="*/ 368 h 424"/>
                <a:gd name="T42" fmla="*/ 520 w 992"/>
                <a:gd name="T43" fmla="*/ 360 h 424"/>
                <a:gd name="T44" fmla="*/ 544 w 992"/>
                <a:gd name="T45" fmla="*/ 352 h 424"/>
                <a:gd name="T46" fmla="*/ 568 w 992"/>
                <a:gd name="T47" fmla="*/ 344 h 424"/>
                <a:gd name="T48" fmla="*/ 592 w 992"/>
                <a:gd name="T49" fmla="*/ 328 h 424"/>
                <a:gd name="T50" fmla="*/ 616 w 992"/>
                <a:gd name="T51" fmla="*/ 320 h 424"/>
                <a:gd name="T52" fmla="*/ 640 w 992"/>
                <a:gd name="T53" fmla="*/ 312 h 424"/>
                <a:gd name="T54" fmla="*/ 664 w 992"/>
                <a:gd name="T55" fmla="*/ 296 h 424"/>
                <a:gd name="T56" fmla="*/ 688 w 992"/>
                <a:gd name="T57" fmla="*/ 280 h 424"/>
                <a:gd name="T58" fmla="*/ 712 w 992"/>
                <a:gd name="T59" fmla="*/ 264 h 424"/>
                <a:gd name="T60" fmla="*/ 736 w 992"/>
                <a:gd name="T61" fmla="*/ 256 h 424"/>
                <a:gd name="T62" fmla="*/ 760 w 992"/>
                <a:gd name="T63" fmla="*/ 232 h 424"/>
                <a:gd name="T64" fmla="*/ 784 w 992"/>
                <a:gd name="T65" fmla="*/ 216 h 424"/>
                <a:gd name="T66" fmla="*/ 808 w 992"/>
                <a:gd name="T67" fmla="*/ 192 h 424"/>
                <a:gd name="T68" fmla="*/ 832 w 992"/>
                <a:gd name="T69" fmla="*/ 176 h 424"/>
                <a:gd name="T70" fmla="*/ 856 w 992"/>
                <a:gd name="T71" fmla="*/ 152 h 424"/>
                <a:gd name="T72" fmla="*/ 888 w 992"/>
                <a:gd name="T73" fmla="*/ 120 h 424"/>
                <a:gd name="T74" fmla="*/ 904 w 992"/>
                <a:gd name="T75" fmla="*/ 104 h 424"/>
                <a:gd name="T76" fmla="*/ 920 w 992"/>
                <a:gd name="T77" fmla="*/ 88 h 424"/>
                <a:gd name="T78" fmla="*/ 936 w 992"/>
                <a:gd name="T79" fmla="*/ 64 h 424"/>
                <a:gd name="T80" fmla="*/ 960 w 992"/>
                <a:gd name="T81" fmla="*/ 40 h 424"/>
                <a:gd name="T82" fmla="*/ 976 w 992"/>
                <a:gd name="T83" fmla="*/ 1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424">
                  <a:moveTo>
                    <a:pt x="0" y="424"/>
                  </a:moveTo>
                  <a:lnTo>
                    <a:pt x="8" y="424"/>
                  </a:lnTo>
                  <a:lnTo>
                    <a:pt x="16" y="424"/>
                  </a:lnTo>
                  <a:lnTo>
                    <a:pt x="24" y="424"/>
                  </a:lnTo>
                  <a:lnTo>
                    <a:pt x="32" y="424"/>
                  </a:lnTo>
                  <a:lnTo>
                    <a:pt x="40" y="424"/>
                  </a:lnTo>
                  <a:lnTo>
                    <a:pt x="48" y="424"/>
                  </a:lnTo>
                  <a:lnTo>
                    <a:pt x="56" y="424"/>
                  </a:lnTo>
                  <a:lnTo>
                    <a:pt x="64" y="424"/>
                  </a:lnTo>
                  <a:lnTo>
                    <a:pt x="72" y="424"/>
                  </a:lnTo>
                  <a:lnTo>
                    <a:pt x="80" y="424"/>
                  </a:lnTo>
                  <a:lnTo>
                    <a:pt x="88" y="424"/>
                  </a:lnTo>
                  <a:lnTo>
                    <a:pt x="96" y="424"/>
                  </a:lnTo>
                  <a:lnTo>
                    <a:pt x="104" y="424"/>
                  </a:lnTo>
                  <a:lnTo>
                    <a:pt x="112" y="424"/>
                  </a:lnTo>
                  <a:lnTo>
                    <a:pt x="120" y="424"/>
                  </a:lnTo>
                  <a:lnTo>
                    <a:pt x="128" y="416"/>
                  </a:lnTo>
                  <a:lnTo>
                    <a:pt x="136" y="416"/>
                  </a:lnTo>
                  <a:lnTo>
                    <a:pt x="144" y="416"/>
                  </a:lnTo>
                  <a:lnTo>
                    <a:pt x="152" y="416"/>
                  </a:lnTo>
                  <a:lnTo>
                    <a:pt x="160" y="416"/>
                  </a:lnTo>
                  <a:lnTo>
                    <a:pt x="168" y="416"/>
                  </a:lnTo>
                  <a:lnTo>
                    <a:pt x="176" y="416"/>
                  </a:lnTo>
                  <a:lnTo>
                    <a:pt x="184" y="416"/>
                  </a:lnTo>
                  <a:lnTo>
                    <a:pt x="192" y="416"/>
                  </a:lnTo>
                  <a:lnTo>
                    <a:pt x="200" y="416"/>
                  </a:lnTo>
                  <a:lnTo>
                    <a:pt x="208" y="416"/>
                  </a:lnTo>
                  <a:lnTo>
                    <a:pt x="216" y="416"/>
                  </a:lnTo>
                  <a:lnTo>
                    <a:pt x="224" y="416"/>
                  </a:lnTo>
                  <a:lnTo>
                    <a:pt x="232" y="416"/>
                  </a:lnTo>
                  <a:lnTo>
                    <a:pt x="240" y="408"/>
                  </a:lnTo>
                  <a:lnTo>
                    <a:pt x="248" y="408"/>
                  </a:lnTo>
                  <a:lnTo>
                    <a:pt x="256" y="408"/>
                  </a:lnTo>
                  <a:lnTo>
                    <a:pt x="264" y="408"/>
                  </a:lnTo>
                  <a:lnTo>
                    <a:pt x="272" y="408"/>
                  </a:lnTo>
                  <a:lnTo>
                    <a:pt x="280" y="408"/>
                  </a:lnTo>
                  <a:lnTo>
                    <a:pt x="288" y="408"/>
                  </a:lnTo>
                  <a:lnTo>
                    <a:pt x="296" y="408"/>
                  </a:lnTo>
                  <a:lnTo>
                    <a:pt x="304" y="408"/>
                  </a:lnTo>
                  <a:lnTo>
                    <a:pt x="312" y="400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6" y="400"/>
                  </a:lnTo>
                  <a:lnTo>
                    <a:pt x="344" y="400"/>
                  </a:lnTo>
                  <a:lnTo>
                    <a:pt x="352" y="400"/>
                  </a:lnTo>
                  <a:lnTo>
                    <a:pt x="360" y="400"/>
                  </a:lnTo>
                  <a:lnTo>
                    <a:pt x="368" y="392"/>
                  </a:lnTo>
                  <a:lnTo>
                    <a:pt x="376" y="392"/>
                  </a:lnTo>
                  <a:lnTo>
                    <a:pt x="384" y="392"/>
                  </a:lnTo>
                  <a:lnTo>
                    <a:pt x="392" y="392"/>
                  </a:lnTo>
                  <a:lnTo>
                    <a:pt x="400" y="392"/>
                  </a:lnTo>
                  <a:lnTo>
                    <a:pt x="408" y="384"/>
                  </a:lnTo>
                  <a:lnTo>
                    <a:pt x="416" y="384"/>
                  </a:lnTo>
                  <a:lnTo>
                    <a:pt x="424" y="384"/>
                  </a:lnTo>
                  <a:lnTo>
                    <a:pt x="432" y="384"/>
                  </a:lnTo>
                  <a:lnTo>
                    <a:pt x="440" y="384"/>
                  </a:lnTo>
                  <a:lnTo>
                    <a:pt x="448" y="376"/>
                  </a:lnTo>
                  <a:lnTo>
                    <a:pt x="456" y="376"/>
                  </a:lnTo>
                  <a:lnTo>
                    <a:pt x="464" y="376"/>
                  </a:lnTo>
                  <a:lnTo>
                    <a:pt x="472" y="376"/>
                  </a:lnTo>
                  <a:lnTo>
                    <a:pt x="480" y="368"/>
                  </a:lnTo>
                  <a:lnTo>
                    <a:pt x="488" y="368"/>
                  </a:lnTo>
                  <a:lnTo>
                    <a:pt x="496" y="368"/>
                  </a:lnTo>
                  <a:lnTo>
                    <a:pt x="504" y="360"/>
                  </a:lnTo>
                  <a:lnTo>
                    <a:pt x="512" y="360"/>
                  </a:lnTo>
                  <a:lnTo>
                    <a:pt x="520" y="360"/>
                  </a:lnTo>
                  <a:lnTo>
                    <a:pt x="528" y="352"/>
                  </a:lnTo>
                  <a:lnTo>
                    <a:pt x="536" y="352"/>
                  </a:lnTo>
                  <a:lnTo>
                    <a:pt x="544" y="352"/>
                  </a:lnTo>
                  <a:lnTo>
                    <a:pt x="552" y="344"/>
                  </a:lnTo>
                  <a:lnTo>
                    <a:pt x="560" y="344"/>
                  </a:lnTo>
                  <a:lnTo>
                    <a:pt x="568" y="344"/>
                  </a:lnTo>
                  <a:lnTo>
                    <a:pt x="576" y="336"/>
                  </a:lnTo>
                  <a:lnTo>
                    <a:pt x="584" y="336"/>
                  </a:lnTo>
                  <a:lnTo>
                    <a:pt x="592" y="328"/>
                  </a:lnTo>
                  <a:lnTo>
                    <a:pt x="600" y="328"/>
                  </a:lnTo>
                  <a:lnTo>
                    <a:pt x="608" y="320"/>
                  </a:lnTo>
                  <a:lnTo>
                    <a:pt x="616" y="320"/>
                  </a:lnTo>
                  <a:lnTo>
                    <a:pt x="624" y="320"/>
                  </a:lnTo>
                  <a:lnTo>
                    <a:pt x="632" y="312"/>
                  </a:lnTo>
                  <a:lnTo>
                    <a:pt x="640" y="312"/>
                  </a:lnTo>
                  <a:lnTo>
                    <a:pt x="648" y="304"/>
                  </a:lnTo>
                  <a:lnTo>
                    <a:pt x="656" y="304"/>
                  </a:lnTo>
                  <a:lnTo>
                    <a:pt x="664" y="296"/>
                  </a:lnTo>
                  <a:lnTo>
                    <a:pt x="672" y="288"/>
                  </a:lnTo>
                  <a:lnTo>
                    <a:pt x="680" y="288"/>
                  </a:lnTo>
                  <a:lnTo>
                    <a:pt x="688" y="280"/>
                  </a:lnTo>
                  <a:lnTo>
                    <a:pt x="696" y="280"/>
                  </a:lnTo>
                  <a:lnTo>
                    <a:pt x="704" y="272"/>
                  </a:lnTo>
                  <a:lnTo>
                    <a:pt x="712" y="264"/>
                  </a:lnTo>
                  <a:lnTo>
                    <a:pt x="720" y="264"/>
                  </a:lnTo>
                  <a:lnTo>
                    <a:pt x="728" y="256"/>
                  </a:lnTo>
                  <a:lnTo>
                    <a:pt x="736" y="256"/>
                  </a:lnTo>
                  <a:lnTo>
                    <a:pt x="744" y="248"/>
                  </a:lnTo>
                  <a:lnTo>
                    <a:pt x="752" y="240"/>
                  </a:lnTo>
                  <a:lnTo>
                    <a:pt x="760" y="232"/>
                  </a:lnTo>
                  <a:lnTo>
                    <a:pt x="768" y="224"/>
                  </a:lnTo>
                  <a:lnTo>
                    <a:pt x="776" y="216"/>
                  </a:lnTo>
                  <a:lnTo>
                    <a:pt x="784" y="216"/>
                  </a:lnTo>
                  <a:lnTo>
                    <a:pt x="792" y="208"/>
                  </a:lnTo>
                  <a:lnTo>
                    <a:pt x="800" y="200"/>
                  </a:lnTo>
                  <a:lnTo>
                    <a:pt x="808" y="192"/>
                  </a:lnTo>
                  <a:lnTo>
                    <a:pt x="816" y="184"/>
                  </a:lnTo>
                  <a:lnTo>
                    <a:pt x="824" y="184"/>
                  </a:lnTo>
                  <a:lnTo>
                    <a:pt x="832" y="176"/>
                  </a:lnTo>
                  <a:lnTo>
                    <a:pt x="840" y="168"/>
                  </a:lnTo>
                  <a:lnTo>
                    <a:pt x="848" y="160"/>
                  </a:lnTo>
                  <a:lnTo>
                    <a:pt x="856" y="152"/>
                  </a:lnTo>
                  <a:lnTo>
                    <a:pt x="864" y="144"/>
                  </a:lnTo>
                  <a:lnTo>
                    <a:pt x="872" y="136"/>
                  </a:lnTo>
                  <a:lnTo>
                    <a:pt x="888" y="120"/>
                  </a:lnTo>
                  <a:lnTo>
                    <a:pt x="880" y="120"/>
                  </a:lnTo>
                  <a:lnTo>
                    <a:pt x="888" y="120"/>
                  </a:lnTo>
                  <a:lnTo>
                    <a:pt x="904" y="104"/>
                  </a:lnTo>
                  <a:lnTo>
                    <a:pt x="896" y="104"/>
                  </a:lnTo>
                  <a:lnTo>
                    <a:pt x="904" y="104"/>
                  </a:lnTo>
                  <a:lnTo>
                    <a:pt x="920" y="88"/>
                  </a:lnTo>
                  <a:lnTo>
                    <a:pt x="920" y="80"/>
                  </a:lnTo>
                  <a:lnTo>
                    <a:pt x="928" y="72"/>
                  </a:lnTo>
                  <a:lnTo>
                    <a:pt x="936" y="64"/>
                  </a:lnTo>
                  <a:lnTo>
                    <a:pt x="944" y="56"/>
                  </a:lnTo>
                  <a:lnTo>
                    <a:pt x="952" y="48"/>
                  </a:lnTo>
                  <a:lnTo>
                    <a:pt x="960" y="40"/>
                  </a:lnTo>
                  <a:lnTo>
                    <a:pt x="960" y="32"/>
                  </a:lnTo>
                  <a:lnTo>
                    <a:pt x="968" y="24"/>
                  </a:lnTo>
                  <a:lnTo>
                    <a:pt x="976" y="16"/>
                  </a:lnTo>
                  <a:lnTo>
                    <a:pt x="984" y="8"/>
                  </a:lnTo>
                  <a:lnTo>
                    <a:pt x="992" y="0"/>
                  </a:lnTo>
                </a:path>
              </a:pathLst>
            </a:custGeom>
            <a:noFill/>
            <a:ln w="12700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63" name="Freeform 78"/>
            <p:cNvSpPr>
              <a:spLocks/>
            </p:cNvSpPr>
            <p:nvPr/>
          </p:nvSpPr>
          <p:spPr bwMode="auto">
            <a:xfrm rot="10800000">
              <a:off x="9830040" y="4156072"/>
              <a:ext cx="394186" cy="687919"/>
            </a:xfrm>
            <a:custGeom>
              <a:avLst/>
              <a:gdLst>
                <a:gd name="T0" fmla="*/ 8 w 632"/>
                <a:gd name="T1" fmla="*/ 1225 h 1241"/>
                <a:gd name="T2" fmla="*/ 24 w 632"/>
                <a:gd name="T3" fmla="*/ 1201 h 1241"/>
                <a:gd name="T4" fmla="*/ 40 w 632"/>
                <a:gd name="T5" fmla="*/ 1177 h 1241"/>
                <a:gd name="T6" fmla="*/ 64 w 632"/>
                <a:gd name="T7" fmla="*/ 1153 h 1241"/>
                <a:gd name="T8" fmla="*/ 72 w 632"/>
                <a:gd name="T9" fmla="*/ 1129 h 1241"/>
                <a:gd name="T10" fmla="*/ 88 w 632"/>
                <a:gd name="T11" fmla="*/ 1105 h 1241"/>
                <a:gd name="T12" fmla="*/ 104 w 632"/>
                <a:gd name="T13" fmla="*/ 1081 h 1241"/>
                <a:gd name="T14" fmla="*/ 120 w 632"/>
                <a:gd name="T15" fmla="*/ 1057 h 1241"/>
                <a:gd name="T16" fmla="*/ 136 w 632"/>
                <a:gd name="T17" fmla="*/ 1033 h 1241"/>
                <a:gd name="T18" fmla="*/ 152 w 632"/>
                <a:gd name="T19" fmla="*/ 1009 h 1241"/>
                <a:gd name="T20" fmla="*/ 168 w 632"/>
                <a:gd name="T21" fmla="*/ 985 h 1241"/>
                <a:gd name="T22" fmla="*/ 176 w 632"/>
                <a:gd name="T23" fmla="*/ 953 h 1241"/>
                <a:gd name="T24" fmla="*/ 192 w 632"/>
                <a:gd name="T25" fmla="*/ 929 h 1241"/>
                <a:gd name="T26" fmla="*/ 208 w 632"/>
                <a:gd name="T27" fmla="*/ 897 h 1241"/>
                <a:gd name="T28" fmla="*/ 224 w 632"/>
                <a:gd name="T29" fmla="*/ 873 h 1241"/>
                <a:gd name="T30" fmla="*/ 240 w 632"/>
                <a:gd name="T31" fmla="*/ 841 h 1241"/>
                <a:gd name="T32" fmla="*/ 256 w 632"/>
                <a:gd name="T33" fmla="*/ 817 h 1241"/>
                <a:gd name="T34" fmla="*/ 272 w 632"/>
                <a:gd name="T35" fmla="*/ 785 h 1241"/>
                <a:gd name="T36" fmla="*/ 280 w 632"/>
                <a:gd name="T37" fmla="*/ 753 h 1241"/>
                <a:gd name="T38" fmla="*/ 296 w 632"/>
                <a:gd name="T39" fmla="*/ 729 h 1241"/>
                <a:gd name="T40" fmla="*/ 312 w 632"/>
                <a:gd name="T41" fmla="*/ 697 h 1241"/>
                <a:gd name="T42" fmla="*/ 328 w 632"/>
                <a:gd name="T43" fmla="*/ 664 h 1241"/>
                <a:gd name="T44" fmla="*/ 344 w 632"/>
                <a:gd name="T45" fmla="*/ 632 h 1241"/>
                <a:gd name="T46" fmla="*/ 360 w 632"/>
                <a:gd name="T47" fmla="*/ 600 h 1241"/>
                <a:gd name="T48" fmla="*/ 376 w 632"/>
                <a:gd name="T49" fmla="*/ 568 h 1241"/>
                <a:gd name="T50" fmla="*/ 384 w 632"/>
                <a:gd name="T51" fmla="*/ 536 h 1241"/>
                <a:gd name="T52" fmla="*/ 400 w 632"/>
                <a:gd name="T53" fmla="*/ 504 h 1241"/>
                <a:gd name="T54" fmla="*/ 416 w 632"/>
                <a:gd name="T55" fmla="*/ 472 h 1241"/>
                <a:gd name="T56" fmla="*/ 432 w 632"/>
                <a:gd name="T57" fmla="*/ 440 h 1241"/>
                <a:gd name="T58" fmla="*/ 448 w 632"/>
                <a:gd name="T59" fmla="*/ 408 h 1241"/>
                <a:gd name="T60" fmla="*/ 464 w 632"/>
                <a:gd name="T61" fmla="*/ 376 h 1241"/>
                <a:gd name="T62" fmla="*/ 480 w 632"/>
                <a:gd name="T63" fmla="*/ 344 h 1241"/>
                <a:gd name="T64" fmla="*/ 496 w 632"/>
                <a:gd name="T65" fmla="*/ 312 h 1241"/>
                <a:gd name="T66" fmla="*/ 504 w 632"/>
                <a:gd name="T67" fmla="*/ 280 h 1241"/>
                <a:gd name="T68" fmla="*/ 520 w 632"/>
                <a:gd name="T69" fmla="*/ 248 h 1241"/>
                <a:gd name="T70" fmla="*/ 536 w 632"/>
                <a:gd name="T71" fmla="*/ 216 h 1241"/>
                <a:gd name="T72" fmla="*/ 552 w 632"/>
                <a:gd name="T73" fmla="*/ 184 h 1241"/>
                <a:gd name="T74" fmla="*/ 568 w 632"/>
                <a:gd name="T75" fmla="*/ 144 h 1241"/>
                <a:gd name="T76" fmla="*/ 584 w 632"/>
                <a:gd name="T77" fmla="*/ 112 h 1241"/>
                <a:gd name="T78" fmla="*/ 600 w 632"/>
                <a:gd name="T79" fmla="*/ 80 h 1241"/>
                <a:gd name="T80" fmla="*/ 608 w 632"/>
                <a:gd name="T81" fmla="*/ 48 h 1241"/>
                <a:gd name="T82" fmla="*/ 624 w 632"/>
                <a:gd name="T83" fmla="*/ 16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241">
                  <a:moveTo>
                    <a:pt x="0" y="1241"/>
                  </a:moveTo>
                  <a:lnTo>
                    <a:pt x="0" y="1233"/>
                  </a:lnTo>
                  <a:lnTo>
                    <a:pt x="8" y="1225"/>
                  </a:lnTo>
                  <a:lnTo>
                    <a:pt x="16" y="1217"/>
                  </a:lnTo>
                  <a:lnTo>
                    <a:pt x="24" y="1209"/>
                  </a:lnTo>
                  <a:lnTo>
                    <a:pt x="24" y="1201"/>
                  </a:lnTo>
                  <a:lnTo>
                    <a:pt x="32" y="1193"/>
                  </a:lnTo>
                  <a:lnTo>
                    <a:pt x="32" y="1185"/>
                  </a:lnTo>
                  <a:lnTo>
                    <a:pt x="40" y="1177"/>
                  </a:lnTo>
                  <a:lnTo>
                    <a:pt x="48" y="1169"/>
                  </a:lnTo>
                  <a:lnTo>
                    <a:pt x="56" y="1161"/>
                  </a:lnTo>
                  <a:lnTo>
                    <a:pt x="64" y="1153"/>
                  </a:lnTo>
                  <a:lnTo>
                    <a:pt x="64" y="1145"/>
                  </a:lnTo>
                  <a:lnTo>
                    <a:pt x="72" y="1137"/>
                  </a:lnTo>
                  <a:lnTo>
                    <a:pt x="72" y="1129"/>
                  </a:lnTo>
                  <a:lnTo>
                    <a:pt x="80" y="1121"/>
                  </a:lnTo>
                  <a:lnTo>
                    <a:pt x="88" y="1113"/>
                  </a:lnTo>
                  <a:lnTo>
                    <a:pt x="88" y="1105"/>
                  </a:lnTo>
                  <a:lnTo>
                    <a:pt x="96" y="1097"/>
                  </a:lnTo>
                  <a:lnTo>
                    <a:pt x="104" y="1089"/>
                  </a:lnTo>
                  <a:lnTo>
                    <a:pt x="104" y="1081"/>
                  </a:lnTo>
                  <a:lnTo>
                    <a:pt x="112" y="1073"/>
                  </a:lnTo>
                  <a:lnTo>
                    <a:pt x="112" y="1065"/>
                  </a:lnTo>
                  <a:lnTo>
                    <a:pt x="120" y="1057"/>
                  </a:lnTo>
                  <a:lnTo>
                    <a:pt x="128" y="1049"/>
                  </a:lnTo>
                  <a:lnTo>
                    <a:pt x="128" y="1041"/>
                  </a:lnTo>
                  <a:lnTo>
                    <a:pt x="136" y="1033"/>
                  </a:lnTo>
                  <a:lnTo>
                    <a:pt x="136" y="1025"/>
                  </a:lnTo>
                  <a:lnTo>
                    <a:pt x="144" y="1017"/>
                  </a:lnTo>
                  <a:lnTo>
                    <a:pt x="152" y="1009"/>
                  </a:lnTo>
                  <a:lnTo>
                    <a:pt x="152" y="1001"/>
                  </a:lnTo>
                  <a:lnTo>
                    <a:pt x="160" y="993"/>
                  </a:lnTo>
                  <a:lnTo>
                    <a:pt x="168" y="985"/>
                  </a:lnTo>
                  <a:lnTo>
                    <a:pt x="168" y="969"/>
                  </a:lnTo>
                  <a:lnTo>
                    <a:pt x="176" y="961"/>
                  </a:lnTo>
                  <a:lnTo>
                    <a:pt x="176" y="953"/>
                  </a:lnTo>
                  <a:lnTo>
                    <a:pt x="184" y="945"/>
                  </a:lnTo>
                  <a:lnTo>
                    <a:pt x="192" y="937"/>
                  </a:lnTo>
                  <a:lnTo>
                    <a:pt x="192" y="929"/>
                  </a:lnTo>
                  <a:lnTo>
                    <a:pt x="200" y="921"/>
                  </a:lnTo>
                  <a:lnTo>
                    <a:pt x="208" y="913"/>
                  </a:lnTo>
                  <a:lnTo>
                    <a:pt x="208" y="897"/>
                  </a:lnTo>
                  <a:lnTo>
                    <a:pt x="216" y="889"/>
                  </a:lnTo>
                  <a:lnTo>
                    <a:pt x="216" y="881"/>
                  </a:lnTo>
                  <a:lnTo>
                    <a:pt x="224" y="873"/>
                  </a:lnTo>
                  <a:lnTo>
                    <a:pt x="232" y="865"/>
                  </a:lnTo>
                  <a:lnTo>
                    <a:pt x="232" y="857"/>
                  </a:lnTo>
                  <a:lnTo>
                    <a:pt x="240" y="841"/>
                  </a:lnTo>
                  <a:lnTo>
                    <a:pt x="248" y="833"/>
                  </a:lnTo>
                  <a:lnTo>
                    <a:pt x="248" y="825"/>
                  </a:lnTo>
                  <a:lnTo>
                    <a:pt x="256" y="817"/>
                  </a:lnTo>
                  <a:lnTo>
                    <a:pt x="256" y="809"/>
                  </a:lnTo>
                  <a:lnTo>
                    <a:pt x="264" y="793"/>
                  </a:lnTo>
                  <a:lnTo>
                    <a:pt x="272" y="785"/>
                  </a:lnTo>
                  <a:lnTo>
                    <a:pt x="272" y="777"/>
                  </a:lnTo>
                  <a:lnTo>
                    <a:pt x="280" y="769"/>
                  </a:lnTo>
                  <a:lnTo>
                    <a:pt x="280" y="753"/>
                  </a:lnTo>
                  <a:lnTo>
                    <a:pt x="288" y="745"/>
                  </a:lnTo>
                  <a:lnTo>
                    <a:pt x="296" y="737"/>
                  </a:lnTo>
                  <a:lnTo>
                    <a:pt x="296" y="729"/>
                  </a:lnTo>
                  <a:lnTo>
                    <a:pt x="304" y="713"/>
                  </a:lnTo>
                  <a:lnTo>
                    <a:pt x="312" y="705"/>
                  </a:lnTo>
                  <a:lnTo>
                    <a:pt x="312" y="697"/>
                  </a:lnTo>
                  <a:lnTo>
                    <a:pt x="320" y="689"/>
                  </a:lnTo>
                  <a:lnTo>
                    <a:pt x="320" y="673"/>
                  </a:lnTo>
                  <a:lnTo>
                    <a:pt x="328" y="664"/>
                  </a:lnTo>
                  <a:lnTo>
                    <a:pt x="336" y="656"/>
                  </a:lnTo>
                  <a:lnTo>
                    <a:pt x="336" y="640"/>
                  </a:lnTo>
                  <a:lnTo>
                    <a:pt x="344" y="632"/>
                  </a:lnTo>
                  <a:lnTo>
                    <a:pt x="352" y="624"/>
                  </a:lnTo>
                  <a:lnTo>
                    <a:pt x="352" y="616"/>
                  </a:lnTo>
                  <a:lnTo>
                    <a:pt x="360" y="600"/>
                  </a:lnTo>
                  <a:lnTo>
                    <a:pt x="360" y="592"/>
                  </a:lnTo>
                  <a:lnTo>
                    <a:pt x="368" y="584"/>
                  </a:lnTo>
                  <a:lnTo>
                    <a:pt x="376" y="568"/>
                  </a:lnTo>
                  <a:lnTo>
                    <a:pt x="376" y="560"/>
                  </a:lnTo>
                  <a:lnTo>
                    <a:pt x="384" y="552"/>
                  </a:lnTo>
                  <a:lnTo>
                    <a:pt x="384" y="536"/>
                  </a:lnTo>
                  <a:lnTo>
                    <a:pt x="392" y="528"/>
                  </a:lnTo>
                  <a:lnTo>
                    <a:pt x="400" y="520"/>
                  </a:lnTo>
                  <a:lnTo>
                    <a:pt x="400" y="504"/>
                  </a:lnTo>
                  <a:lnTo>
                    <a:pt x="408" y="496"/>
                  </a:lnTo>
                  <a:lnTo>
                    <a:pt x="416" y="488"/>
                  </a:lnTo>
                  <a:lnTo>
                    <a:pt x="416" y="472"/>
                  </a:lnTo>
                  <a:lnTo>
                    <a:pt x="424" y="464"/>
                  </a:lnTo>
                  <a:lnTo>
                    <a:pt x="424" y="456"/>
                  </a:lnTo>
                  <a:lnTo>
                    <a:pt x="432" y="440"/>
                  </a:lnTo>
                  <a:lnTo>
                    <a:pt x="440" y="432"/>
                  </a:lnTo>
                  <a:lnTo>
                    <a:pt x="440" y="416"/>
                  </a:lnTo>
                  <a:lnTo>
                    <a:pt x="448" y="408"/>
                  </a:lnTo>
                  <a:lnTo>
                    <a:pt x="456" y="400"/>
                  </a:lnTo>
                  <a:lnTo>
                    <a:pt x="456" y="384"/>
                  </a:lnTo>
                  <a:lnTo>
                    <a:pt x="464" y="376"/>
                  </a:lnTo>
                  <a:lnTo>
                    <a:pt x="464" y="368"/>
                  </a:lnTo>
                  <a:lnTo>
                    <a:pt x="472" y="352"/>
                  </a:lnTo>
                  <a:lnTo>
                    <a:pt x="480" y="344"/>
                  </a:lnTo>
                  <a:lnTo>
                    <a:pt x="480" y="336"/>
                  </a:lnTo>
                  <a:lnTo>
                    <a:pt x="488" y="320"/>
                  </a:lnTo>
                  <a:lnTo>
                    <a:pt x="496" y="312"/>
                  </a:lnTo>
                  <a:lnTo>
                    <a:pt x="496" y="304"/>
                  </a:lnTo>
                  <a:lnTo>
                    <a:pt x="504" y="288"/>
                  </a:lnTo>
                  <a:lnTo>
                    <a:pt x="504" y="280"/>
                  </a:lnTo>
                  <a:lnTo>
                    <a:pt x="512" y="264"/>
                  </a:lnTo>
                  <a:lnTo>
                    <a:pt x="520" y="256"/>
                  </a:lnTo>
                  <a:lnTo>
                    <a:pt x="520" y="248"/>
                  </a:lnTo>
                  <a:lnTo>
                    <a:pt x="528" y="232"/>
                  </a:lnTo>
                  <a:lnTo>
                    <a:pt x="528" y="224"/>
                  </a:lnTo>
                  <a:lnTo>
                    <a:pt x="536" y="216"/>
                  </a:lnTo>
                  <a:lnTo>
                    <a:pt x="544" y="200"/>
                  </a:lnTo>
                  <a:lnTo>
                    <a:pt x="544" y="192"/>
                  </a:lnTo>
                  <a:lnTo>
                    <a:pt x="552" y="184"/>
                  </a:lnTo>
                  <a:lnTo>
                    <a:pt x="560" y="168"/>
                  </a:lnTo>
                  <a:lnTo>
                    <a:pt x="560" y="160"/>
                  </a:lnTo>
                  <a:lnTo>
                    <a:pt x="568" y="144"/>
                  </a:lnTo>
                  <a:lnTo>
                    <a:pt x="568" y="136"/>
                  </a:lnTo>
                  <a:lnTo>
                    <a:pt x="576" y="128"/>
                  </a:lnTo>
                  <a:lnTo>
                    <a:pt x="584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08" y="48"/>
                  </a:lnTo>
                  <a:lnTo>
                    <a:pt x="616" y="40"/>
                  </a:lnTo>
                  <a:lnTo>
                    <a:pt x="624" y="32"/>
                  </a:lnTo>
                  <a:lnTo>
                    <a:pt x="624" y="16"/>
                  </a:lnTo>
                  <a:lnTo>
                    <a:pt x="632" y="8"/>
                  </a:lnTo>
                  <a:lnTo>
                    <a:pt x="632" y="0"/>
                  </a:lnTo>
                </a:path>
              </a:pathLst>
            </a:custGeom>
            <a:noFill/>
            <a:ln w="12700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64" name="Freeform 79"/>
            <p:cNvSpPr>
              <a:spLocks/>
            </p:cNvSpPr>
            <p:nvPr/>
          </p:nvSpPr>
          <p:spPr bwMode="auto">
            <a:xfrm rot="10800000">
              <a:off x="9340428" y="4843991"/>
              <a:ext cx="489613" cy="545457"/>
            </a:xfrm>
            <a:custGeom>
              <a:avLst/>
              <a:gdLst>
                <a:gd name="T0" fmla="*/ 16 w 785"/>
                <a:gd name="T1" fmla="*/ 960 h 984"/>
                <a:gd name="T2" fmla="*/ 32 w 785"/>
                <a:gd name="T3" fmla="*/ 928 h 984"/>
                <a:gd name="T4" fmla="*/ 40 w 785"/>
                <a:gd name="T5" fmla="*/ 896 h 984"/>
                <a:gd name="T6" fmla="*/ 56 w 785"/>
                <a:gd name="T7" fmla="*/ 872 h 984"/>
                <a:gd name="T8" fmla="*/ 72 w 785"/>
                <a:gd name="T9" fmla="*/ 840 h 984"/>
                <a:gd name="T10" fmla="*/ 88 w 785"/>
                <a:gd name="T11" fmla="*/ 808 h 984"/>
                <a:gd name="T12" fmla="*/ 105 w 785"/>
                <a:gd name="T13" fmla="*/ 776 h 984"/>
                <a:gd name="T14" fmla="*/ 121 w 785"/>
                <a:gd name="T15" fmla="*/ 752 h 984"/>
                <a:gd name="T16" fmla="*/ 137 w 785"/>
                <a:gd name="T17" fmla="*/ 720 h 984"/>
                <a:gd name="T18" fmla="*/ 145 w 785"/>
                <a:gd name="T19" fmla="*/ 696 h 984"/>
                <a:gd name="T20" fmla="*/ 161 w 785"/>
                <a:gd name="T21" fmla="*/ 664 h 984"/>
                <a:gd name="T22" fmla="*/ 177 w 785"/>
                <a:gd name="T23" fmla="*/ 640 h 984"/>
                <a:gd name="T24" fmla="*/ 193 w 785"/>
                <a:gd name="T25" fmla="*/ 616 h 984"/>
                <a:gd name="T26" fmla="*/ 209 w 785"/>
                <a:gd name="T27" fmla="*/ 584 h 984"/>
                <a:gd name="T28" fmla="*/ 225 w 785"/>
                <a:gd name="T29" fmla="*/ 560 h 984"/>
                <a:gd name="T30" fmla="*/ 241 w 785"/>
                <a:gd name="T31" fmla="*/ 536 h 984"/>
                <a:gd name="T32" fmla="*/ 249 w 785"/>
                <a:gd name="T33" fmla="*/ 512 h 984"/>
                <a:gd name="T34" fmla="*/ 265 w 785"/>
                <a:gd name="T35" fmla="*/ 488 h 984"/>
                <a:gd name="T36" fmla="*/ 281 w 785"/>
                <a:gd name="T37" fmla="*/ 464 h 984"/>
                <a:gd name="T38" fmla="*/ 297 w 785"/>
                <a:gd name="T39" fmla="*/ 440 h 984"/>
                <a:gd name="T40" fmla="*/ 313 w 785"/>
                <a:gd name="T41" fmla="*/ 416 h 984"/>
                <a:gd name="T42" fmla="*/ 329 w 785"/>
                <a:gd name="T43" fmla="*/ 392 h 984"/>
                <a:gd name="T44" fmla="*/ 345 w 785"/>
                <a:gd name="T45" fmla="*/ 368 h 984"/>
                <a:gd name="T46" fmla="*/ 369 w 785"/>
                <a:gd name="T47" fmla="*/ 344 h 984"/>
                <a:gd name="T48" fmla="*/ 385 w 785"/>
                <a:gd name="T49" fmla="*/ 320 h 984"/>
                <a:gd name="T50" fmla="*/ 401 w 785"/>
                <a:gd name="T51" fmla="*/ 296 h 984"/>
                <a:gd name="T52" fmla="*/ 425 w 785"/>
                <a:gd name="T53" fmla="*/ 272 h 984"/>
                <a:gd name="T54" fmla="*/ 441 w 785"/>
                <a:gd name="T55" fmla="*/ 256 h 984"/>
                <a:gd name="T56" fmla="*/ 457 w 785"/>
                <a:gd name="T57" fmla="*/ 240 h 984"/>
                <a:gd name="T58" fmla="*/ 481 w 785"/>
                <a:gd name="T59" fmla="*/ 208 h 984"/>
                <a:gd name="T60" fmla="*/ 505 w 785"/>
                <a:gd name="T61" fmla="*/ 184 h 984"/>
                <a:gd name="T62" fmla="*/ 529 w 785"/>
                <a:gd name="T63" fmla="*/ 160 h 984"/>
                <a:gd name="T64" fmla="*/ 553 w 785"/>
                <a:gd name="T65" fmla="*/ 144 h 984"/>
                <a:gd name="T66" fmla="*/ 577 w 785"/>
                <a:gd name="T67" fmla="*/ 120 h 984"/>
                <a:gd name="T68" fmla="*/ 601 w 785"/>
                <a:gd name="T69" fmla="*/ 104 h 984"/>
                <a:gd name="T70" fmla="*/ 625 w 785"/>
                <a:gd name="T71" fmla="*/ 88 h 984"/>
                <a:gd name="T72" fmla="*/ 649 w 785"/>
                <a:gd name="T73" fmla="*/ 72 h 984"/>
                <a:gd name="T74" fmla="*/ 673 w 785"/>
                <a:gd name="T75" fmla="*/ 56 h 984"/>
                <a:gd name="T76" fmla="*/ 697 w 785"/>
                <a:gd name="T77" fmla="*/ 40 h 984"/>
                <a:gd name="T78" fmla="*/ 721 w 785"/>
                <a:gd name="T79" fmla="*/ 32 h 984"/>
                <a:gd name="T80" fmla="*/ 745 w 785"/>
                <a:gd name="T81" fmla="*/ 16 h 984"/>
                <a:gd name="T82" fmla="*/ 769 w 785"/>
                <a:gd name="T83" fmla="*/ 8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5" h="984">
                  <a:moveTo>
                    <a:pt x="0" y="984"/>
                  </a:moveTo>
                  <a:lnTo>
                    <a:pt x="8" y="968"/>
                  </a:lnTo>
                  <a:lnTo>
                    <a:pt x="16" y="960"/>
                  </a:lnTo>
                  <a:lnTo>
                    <a:pt x="16" y="952"/>
                  </a:lnTo>
                  <a:lnTo>
                    <a:pt x="24" y="944"/>
                  </a:lnTo>
                  <a:lnTo>
                    <a:pt x="32" y="928"/>
                  </a:lnTo>
                  <a:lnTo>
                    <a:pt x="32" y="920"/>
                  </a:lnTo>
                  <a:lnTo>
                    <a:pt x="40" y="912"/>
                  </a:lnTo>
                  <a:lnTo>
                    <a:pt x="40" y="896"/>
                  </a:lnTo>
                  <a:lnTo>
                    <a:pt x="48" y="888"/>
                  </a:lnTo>
                  <a:lnTo>
                    <a:pt x="56" y="880"/>
                  </a:lnTo>
                  <a:lnTo>
                    <a:pt x="56" y="872"/>
                  </a:lnTo>
                  <a:lnTo>
                    <a:pt x="64" y="856"/>
                  </a:lnTo>
                  <a:lnTo>
                    <a:pt x="72" y="848"/>
                  </a:lnTo>
                  <a:lnTo>
                    <a:pt x="72" y="840"/>
                  </a:lnTo>
                  <a:lnTo>
                    <a:pt x="80" y="832"/>
                  </a:lnTo>
                  <a:lnTo>
                    <a:pt x="80" y="816"/>
                  </a:lnTo>
                  <a:lnTo>
                    <a:pt x="88" y="808"/>
                  </a:lnTo>
                  <a:lnTo>
                    <a:pt x="97" y="800"/>
                  </a:lnTo>
                  <a:lnTo>
                    <a:pt x="97" y="792"/>
                  </a:lnTo>
                  <a:lnTo>
                    <a:pt x="105" y="776"/>
                  </a:lnTo>
                  <a:lnTo>
                    <a:pt x="113" y="768"/>
                  </a:lnTo>
                  <a:lnTo>
                    <a:pt x="113" y="760"/>
                  </a:lnTo>
                  <a:lnTo>
                    <a:pt x="121" y="752"/>
                  </a:lnTo>
                  <a:lnTo>
                    <a:pt x="121" y="744"/>
                  </a:lnTo>
                  <a:lnTo>
                    <a:pt x="129" y="728"/>
                  </a:lnTo>
                  <a:lnTo>
                    <a:pt x="137" y="720"/>
                  </a:lnTo>
                  <a:lnTo>
                    <a:pt x="137" y="712"/>
                  </a:lnTo>
                  <a:lnTo>
                    <a:pt x="145" y="704"/>
                  </a:lnTo>
                  <a:lnTo>
                    <a:pt x="145" y="696"/>
                  </a:lnTo>
                  <a:lnTo>
                    <a:pt x="153" y="688"/>
                  </a:lnTo>
                  <a:lnTo>
                    <a:pt x="161" y="672"/>
                  </a:lnTo>
                  <a:lnTo>
                    <a:pt x="161" y="664"/>
                  </a:lnTo>
                  <a:lnTo>
                    <a:pt x="169" y="656"/>
                  </a:lnTo>
                  <a:lnTo>
                    <a:pt x="177" y="648"/>
                  </a:lnTo>
                  <a:lnTo>
                    <a:pt x="177" y="640"/>
                  </a:lnTo>
                  <a:lnTo>
                    <a:pt x="185" y="632"/>
                  </a:lnTo>
                  <a:lnTo>
                    <a:pt x="185" y="624"/>
                  </a:lnTo>
                  <a:lnTo>
                    <a:pt x="193" y="616"/>
                  </a:lnTo>
                  <a:lnTo>
                    <a:pt x="201" y="600"/>
                  </a:lnTo>
                  <a:lnTo>
                    <a:pt x="201" y="592"/>
                  </a:lnTo>
                  <a:lnTo>
                    <a:pt x="209" y="584"/>
                  </a:lnTo>
                  <a:lnTo>
                    <a:pt x="217" y="576"/>
                  </a:lnTo>
                  <a:lnTo>
                    <a:pt x="217" y="568"/>
                  </a:lnTo>
                  <a:lnTo>
                    <a:pt x="225" y="560"/>
                  </a:lnTo>
                  <a:lnTo>
                    <a:pt x="225" y="552"/>
                  </a:lnTo>
                  <a:lnTo>
                    <a:pt x="233" y="544"/>
                  </a:lnTo>
                  <a:lnTo>
                    <a:pt x="241" y="536"/>
                  </a:lnTo>
                  <a:lnTo>
                    <a:pt x="241" y="528"/>
                  </a:lnTo>
                  <a:lnTo>
                    <a:pt x="249" y="520"/>
                  </a:lnTo>
                  <a:lnTo>
                    <a:pt x="249" y="512"/>
                  </a:lnTo>
                  <a:lnTo>
                    <a:pt x="257" y="504"/>
                  </a:lnTo>
                  <a:lnTo>
                    <a:pt x="265" y="496"/>
                  </a:lnTo>
                  <a:lnTo>
                    <a:pt x="265" y="488"/>
                  </a:lnTo>
                  <a:lnTo>
                    <a:pt x="273" y="480"/>
                  </a:lnTo>
                  <a:lnTo>
                    <a:pt x="281" y="472"/>
                  </a:lnTo>
                  <a:lnTo>
                    <a:pt x="281" y="464"/>
                  </a:lnTo>
                  <a:lnTo>
                    <a:pt x="289" y="456"/>
                  </a:lnTo>
                  <a:lnTo>
                    <a:pt x="289" y="448"/>
                  </a:lnTo>
                  <a:lnTo>
                    <a:pt x="297" y="440"/>
                  </a:lnTo>
                  <a:lnTo>
                    <a:pt x="305" y="432"/>
                  </a:lnTo>
                  <a:lnTo>
                    <a:pt x="305" y="424"/>
                  </a:lnTo>
                  <a:lnTo>
                    <a:pt x="313" y="416"/>
                  </a:lnTo>
                  <a:lnTo>
                    <a:pt x="321" y="408"/>
                  </a:lnTo>
                  <a:lnTo>
                    <a:pt x="329" y="400"/>
                  </a:lnTo>
                  <a:lnTo>
                    <a:pt x="329" y="392"/>
                  </a:lnTo>
                  <a:lnTo>
                    <a:pt x="337" y="384"/>
                  </a:lnTo>
                  <a:lnTo>
                    <a:pt x="345" y="376"/>
                  </a:lnTo>
                  <a:lnTo>
                    <a:pt x="345" y="368"/>
                  </a:lnTo>
                  <a:lnTo>
                    <a:pt x="353" y="360"/>
                  </a:lnTo>
                  <a:lnTo>
                    <a:pt x="361" y="352"/>
                  </a:lnTo>
                  <a:lnTo>
                    <a:pt x="369" y="344"/>
                  </a:lnTo>
                  <a:lnTo>
                    <a:pt x="369" y="336"/>
                  </a:lnTo>
                  <a:lnTo>
                    <a:pt x="377" y="328"/>
                  </a:lnTo>
                  <a:lnTo>
                    <a:pt x="385" y="320"/>
                  </a:lnTo>
                  <a:lnTo>
                    <a:pt x="393" y="312"/>
                  </a:lnTo>
                  <a:lnTo>
                    <a:pt x="393" y="304"/>
                  </a:lnTo>
                  <a:lnTo>
                    <a:pt x="401" y="296"/>
                  </a:lnTo>
                  <a:lnTo>
                    <a:pt x="409" y="288"/>
                  </a:lnTo>
                  <a:lnTo>
                    <a:pt x="417" y="280"/>
                  </a:lnTo>
                  <a:lnTo>
                    <a:pt x="425" y="272"/>
                  </a:lnTo>
                  <a:lnTo>
                    <a:pt x="441" y="256"/>
                  </a:lnTo>
                  <a:lnTo>
                    <a:pt x="433" y="256"/>
                  </a:lnTo>
                  <a:lnTo>
                    <a:pt x="441" y="256"/>
                  </a:lnTo>
                  <a:lnTo>
                    <a:pt x="457" y="240"/>
                  </a:lnTo>
                  <a:lnTo>
                    <a:pt x="449" y="240"/>
                  </a:lnTo>
                  <a:lnTo>
                    <a:pt x="457" y="240"/>
                  </a:lnTo>
                  <a:lnTo>
                    <a:pt x="473" y="224"/>
                  </a:lnTo>
                  <a:lnTo>
                    <a:pt x="473" y="216"/>
                  </a:lnTo>
                  <a:lnTo>
                    <a:pt x="481" y="208"/>
                  </a:lnTo>
                  <a:lnTo>
                    <a:pt x="489" y="200"/>
                  </a:lnTo>
                  <a:lnTo>
                    <a:pt x="497" y="192"/>
                  </a:lnTo>
                  <a:lnTo>
                    <a:pt x="505" y="184"/>
                  </a:lnTo>
                  <a:lnTo>
                    <a:pt x="513" y="176"/>
                  </a:lnTo>
                  <a:lnTo>
                    <a:pt x="521" y="168"/>
                  </a:lnTo>
                  <a:lnTo>
                    <a:pt x="529" y="160"/>
                  </a:lnTo>
                  <a:lnTo>
                    <a:pt x="537" y="152"/>
                  </a:lnTo>
                  <a:lnTo>
                    <a:pt x="545" y="152"/>
                  </a:lnTo>
                  <a:lnTo>
                    <a:pt x="553" y="144"/>
                  </a:lnTo>
                  <a:lnTo>
                    <a:pt x="561" y="136"/>
                  </a:lnTo>
                  <a:lnTo>
                    <a:pt x="569" y="128"/>
                  </a:lnTo>
                  <a:lnTo>
                    <a:pt x="577" y="120"/>
                  </a:lnTo>
                  <a:lnTo>
                    <a:pt x="585" y="120"/>
                  </a:lnTo>
                  <a:lnTo>
                    <a:pt x="593" y="112"/>
                  </a:lnTo>
                  <a:lnTo>
                    <a:pt x="601" y="104"/>
                  </a:lnTo>
                  <a:lnTo>
                    <a:pt x="609" y="96"/>
                  </a:lnTo>
                  <a:lnTo>
                    <a:pt x="617" y="88"/>
                  </a:lnTo>
                  <a:lnTo>
                    <a:pt x="625" y="88"/>
                  </a:lnTo>
                  <a:lnTo>
                    <a:pt x="633" y="80"/>
                  </a:lnTo>
                  <a:lnTo>
                    <a:pt x="641" y="72"/>
                  </a:lnTo>
                  <a:lnTo>
                    <a:pt x="649" y="72"/>
                  </a:lnTo>
                  <a:lnTo>
                    <a:pt x="657" y="64"/>
                  </a:lnTo>
                  <a:lnTo>
                    <a:pt x="665" y="64"/>
                  </a:lnTo>
                  <a:lnTo>
                    <a:pt x="673" y="56"/>
                  </a:lnTo>
                  <a:lnTo>
                    <a:pt x="681" y="48"/>
                  </a:lnTo>
                  <a:lnTo>
                    <a:pt x="689" y="48"/>
                  </a:lnTo>
                  <a:lnTo>
                    <a:pt x="697" y="40"/>
                  </a:lnTo>
                  <a:lnTo>
                    <a:pt x="705" y="40"/>
                  </a:lnTo>
                  <a:lnTo>
                    <a:pt x="713" y="32"/>
                  </a:lnTo>
                  <a:lnTo>
                    <a:pt x="721" y="32"/>
                  </a:lnTo>
                  <a:lnTo>
                    <a:pt x="729" y="24"/>
                  </a:lnTo>
                  <a:lnTo>
                    <a:pt x="737" y="24"/>
                  </a:lnTo>
                  <a:lnTo>
                    <a:pt x="745" y="16"/>
                  </a:lnTo>
                  <a:lnTo>
                    <a:pt x="753" y="16"/>
                  </a:lnTo>
                  <a:lnTo>
                    <a:pt x="761" y="16"/>
                  </a:lnTo>
                  <a:lnTo>
                    <a:pt x="769" y="8"/>
                  </a:lnTo>
                  <a:lnTo>
                    <a:pt x="777" y="8"/>
                  </a:lnTo>
                  <a:lnTo>
                    <a:pt x="785" y="0"/>
                  </a:lnTo>
                </a:path>
              </a:pathLst>
            </a:custGeom>
            <a:noFill/>
            <a:ln w="12700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146482" y="3819020"/>
            <a:ext cx="756274" cy="960309"/>
            <a:chOff x="9830040" y="3921037"/>
            <a:chExt cx="1012907" cy="922954"/>
          </a:xfrm>
        </p:grpSpPr>
        <p:sp>
          <p:nvSpPr>
            <p:cNvPr id="67" name="Freeform 77"/>
            <p:cNvSpPr>
              <a:spLocks/>
            </p:cNvSpPr>
            <p:nvPr/>
          </p:nvSpPr>
          <p:spPr bwMode="auto">
            <a:xfrm rot="10800000">
              <a:off x="10224226" y="3921037"/>
              <a:ext cx="618721" cy="235034"/>
            </a:xfrm>
            <a:custGeom>
              <a:avLst/>
              <a:gdLst>
                <a:gd name="T0" fmla="*/ 16 w 992"/>
                <a:gd name="T1" fmla="*/ 424 h 424"/>
                <a:gd name="T2" fmla="*/ 40 w 992"/>
                <a:gd name="T3" fmla="*/ 424 h 424"/>
                <a:gd name="T4" fmla="*/ 64 w 992"/>
                <a:gd name="T5" fmla="*/ 424 h 424"/>
                <a:gd name="T6" fmla="*/ 88 w 992"/>
                <a:gd name="T7" fmla="*/ 424 h 424"/>
                <a:gd name="T8" fmla="*/ 112 w 992"/>
                <a:gd name="T9" fmla="*/ 424 h 424"/>
                <a:gd name="T10" fmla="*/ 136 w 992"/>
                <a:gd name="T11" fmla="*/ 416 h 424"/>
                <a:gd name="T12" fmla="*/ 160 w 992"/>
                <a:gd name="T13" fmla="*/ 416 h 424"/>
                <a:gd name="T14" fmla="*/ 184 w 992"/>
                <a:gd name="T15" fmla="*/ 416 h 424"/>
                <a:gd name="T16" fmla="*/ 208 w 992"/>
                <a:gd name="T17" fmla="*/ 416 h 424"/>
                <a:gd name="T18" fmla="*/ 232 w 992"/>
                <a:gd name="T19" fmla="*/ 416 h 424"/>
                <a:gd name="T20" fmla="*/ 256 w 992"/>
                <a:gd name="T21" fmla="*/ 408 h 424"/>
                <a:gd name="T22" fmla="*/ 280 w 992"/>
                <a:gd name="T23" fmla="*/ 408 h 424"/>
                <a:gd name="T24" fmla="*/ 304 w 992"/>
                <a:gd name="T25" fmla="*/ 408 h 424"/>
                <a:gd name="T26" fmla="*/ 328 w 992"/>
                <a:gd name="T27" fmla="*/ 400 h 424"/>
                <a:gd name="T28" fmla="*/ 352 w 992"/>
                <a:gd name="T29" fmla="*/ 400 h 424"/>
                <a:gd name="T30" fmla="*/ 376 w 992"/>
                <a:gd name="T31" fmla="*/ 392 h 424"/>
                <a:gd name="T32" fmla="*/ 400 w 992"/>
                <a:gd name="T33" fmla="*/ 392 h 424"/>
                <a:gd name="T34" fmla="*/ 424 w 992"/>
                <a:gd name="T35" fmla="*/ 384 h 424"/>
                <a:gd name="T36" fmla="*/ 448 w 992"/>
                <a:gd name="T37" fmla="*/ 376 h 424"/>
                <a:gd name="T38" fmla="*/ 472 w 992"/>
                <a:gd name="T39" fmla="*/ 376 h 424"/>
                <a:gd name="T40" fmla="*/ 496 w 992"/>
                <a:gd name="T41" fmla="*/ 368 h 424"/>
                <a:gd name="T42" fmla="*/ 520 w 992"/>
                <a:gd name="T43" fmla="*/ 360 h 424"/>
                <a:gd name="T44" fmla="*/ 544 w 992"/>
                <a:gd name="T45" fmla="*/ 352 h 424"/>
                <a:gd name="T46" fmla="*/ 568 w 992"/>
                <a:gd name="T47" fmla="*/ 344 h 424"/>
                <a:gd name="T48" fmla="*/ 592 w 992"/>
                <a:gd name="T49" fmla="*/ 328 h 424"/>
                <a:gd name="T50" fmla="*/ 616 w 992"/>
                <a:gd name="T51" fmla="*/ 320 h 424"/>
                <a:gd name="T52" fmla="*/ 640 w 992"/>
                <a:gd name="T53" fmla="*/ 312 h 424"/>
                <a:gd name="T54" fmla="*/ 664 w 992"/>
                <a:gd name="T55" fmla="*/ 296 h 424"/>
                <a:gd name="T56" fmla="*/ 688 w 992"/>
                <a:gd name="T57" fmla="*/ 280 h 424"/>
                <a:gd name="T58" fmla="*/ 712 w 992"/>
                <a:gd name="T59" fmla="*/ 264 h 424"/>
                <a:gd name="T60" fmla="*/ 736 w 992"/>
                <a:gd name="T61" fmla="*/ 256 h 424"/>
                <a:gd name="T62" fmla="*/ 760 w 992"/>
                <a:gd name="T63" fmla="*/ 232 h 424"/>
                <a:gd name="T64" fmla="*/ 784 w 992"/>
                <a:gd name="T65" fmla="*/ 216 h 424"/>
                <a:gd name="T66" fmla="*/ 808 w 992"/>
                <a:gd name="T67" fmla="*/ 192 h 424"/>
                <a:gd name="T68" fmla="*/ 832 w 992"/>
                <a:gd name="T69" fmla="*/ 176 h 424"/>
                <a:gd name="T70" fmla="*/ 856 w 992"/>
                <a:gd name="T71" fmla="*/ 152 h 424"/>
                <a:gd name="T72" fmla="*/ 888 w 992"/>
                <a:gd name="T73" fmla="*/ 120 h 424"/>
                <a:gd name="T74" fmla="*/ 904 w 992"/>
                <a:gd name="T75" fmla="*/ 104 h 424"/>
                <a:gd name="T76" fmla="*/ 920 w 992"/>
                <a:gd name="T77" fmla="*/ 88 h 424"/>
                <a:gd name="T78" fmla="*/ 936 w 992"/>
                <a:gd name="T79" fmla="*/ 64 h 424"/>
                <a:gd name="T80" fmla="*/ 960 w 992"/>
                <a:gd name="T81" fmla="*/ 40 h 424"/>
                <a:gd name="T82" fmla="*/ 976 w 992"/>
                <a:gd name="T83" fmla="*/ 1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424">
                  <a:moveTo>
                    <a:pt x="0" y="424"/>
                  </a:moveTo>
                  <a:lnTo>
                    <a:pt x="8" y="424"/>
                  </a:lnTo>
                  <a:lnTo>
                    <a:pt x="16" y="424"/>
                  </a:lnTo>
                  <a:lnTo>
                    <a:pt x="24" y="424"/>
                  </a:lnTo>
                  <a:lnTo>
                    <a:pt x="32" y="424"/>
                  </a:lnTo>
                  <a:lnTo>
                    <a:pt x="40" y="424"/>
                  </a:lnTo>
                  <a:lnTo>
                    <a:pt x="48" y="424"/>
                  </a:lnTo>
                  <a:lnTo>
                    <a:pt x="56" y="424"/>
                  </a:lnTo>
                  <a:lnTo>
                    <a:pt x="64" y="424"/>
                  </a:lnTo>
                  <a:lnTo>
                    <a:pt x="72" y="424"/>
                  </a:lnTo>
                  <a:lnTo>
                    <a:pt x="80" y="424"/>
                  </a:lnTo>
                  <a:lnTo>
                    <a:pt x="88" y="424"/>
                  </a:lnTo>
                  <a:lnTo>
                    <a:pt x="96" y="424"/>
                  </a:lnTo>
                  <a:lnTo>
                    <a:pt x="104" y="424"/>
                  </a:lnTo>
                  <a:lnTo>
                    <a:pt x="112" y="424"/>
                  </a:lnTo>
                  <a:lnTo>
                    <a:pt x="120" y="424"/>
                  </a:lnTo>
                  <a:lnTo>
                    <a:pt x="128" y="416"/>
                  </a:lnTo>
                  <a:lnTo>
                    <a:pt x="136" y="416"/>
                  </a:lnTo>
                  <a:lnTo>
                    <a:pt x="144" y="416"/>
                  </a:lnTo>
                  <a:lnTo>
                    <a:pt x="152" y="416"/>
                  </a:lnTo>
                  <a:lnTo>
                    <a:pt x="160" y="416"/>
                  </a:lnTo>
                  <a:lnTo>
                    <a:pt x="168" y="416"/>
                  </a:lnTo>
                  <a:lnTo>
                    <a:pt x="176" y="416"/>
                  </a:lnTo>
                  <a:lnTo>
                    <a:pt x="184" y="416"/>
                  </a:lnTo>
                  <a:lnTo>
                    <a:pt x="192" y="416"/>
                  </a:lnTo>
                  <a:lnTo>
                    <a:pt x="200" y="416"/>
                  </a:lnTo>
                  <a:lnTo>
                    <a:pt x="208" y="416"/>
                  </a:lnTo>
                  <a:lnTo>
                    <a:pt x="216" y="416"/>
                  </a:lnTo>
                  <a:lnTo>
                    <a:pt x="224" y="416"/>
                  </a:lnTo>
                  <a:lnTo>
                    <a:pt x="232" y="416"/>
                  </a:lnTo>
                  <a:lnTo>
                    <a:pt x="240" y="408"/>
                  </a:lnTo>
                  <a:lnTo>
                    <a:pt x="248" y="408"/>
                  </a:lnTo>
                  <a:lnTo>
                    <a:pt x="256" y="408"/>
                  </a:lnTo>
                  <a:lnTo>
                    <a:pt x="264" y="408"/>
                  </a:lnTo>
                  <a:lnTo>
                    <a:pt x="272" y="408"/>
                  </a:lnTo>
                  <a:lnTo>
                    <a:pt x="280" y="408"/>
                  </a:lnTo>
                  <a:lnTo>
                    <a:pt x="288" y="408"/>
                  </a:lnTo>
                  <a:lnTo>
                    <a:pt x="296" y="408"/>
                  </a:lnTo>
                  <a:lnTo>
                    <a:pt x="304" y="408"/>
                  </a:lnTo>
                  <a:lnTo>
                    <a:pt x="312" y="400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6" y="400"/>
                  </a:lnTo>
                  <a:lnTo>
                    <a:pt x="344" y="400"/>
                  </a:lnTo>
                  <a:lnTo>
                    <a:pt x="352" y="400"/>
                  </a:lnTo>
                  <a:lnTo>
                    <a:pt x="360" y="400"/>
                  </a:lnTo>
                  <a:lnTo>
                    <a:pt x="368" y="392"/>
                  </a:lnTo>
                  <a:lnTo>
                    <a:pt x="376" y="392"/>
                  </a:lnTo>
                  <a:lnTo>
                    <a:pt x="384" y="392"/>
                  </a:lnTo>
                  <a:lnTo>
                    <a:pt x="392" y="392"/>
                  </a:lnTo>
                  <a:lnTo>
                    <a:pt x="400" y="392"/>
                  </a:lnTo>
                  <a:lnTo>
                    <a:pt x="408" y="384"/>
                  </a:lnTo>
                  <a:lnTo>
                    <a:pt x="416" y="384"/>
                  </a:lnTo>
                  <a:lnTo>
                    <a:pt x="424" y="384"/>
                  </a:lnTo>
                  <a:lnTo>
                    <a:pt x="432" y="384"/>
                  </a:lnTo>
                  <a:lnTo>
                    <a:pt x="440" y="384"/>
                  </a:lnTo>
                  <a:lnTo>
                    <a:pt x="448" y="376"/>
                  </a:lnTo>
                  <a:lnTo>
                    <a:pt x="456" y="376"/>
                  </a:lnTo>
                  <a:lnTo>
                    <a:pt x="464" y="376"/>
                  </a:lnTo>
                  <a:lnTo>
                    <a:pt x="472" y="376"/>
                  </a:lnTo>
                  <a:lnTo>
                    <a:pt x="480" y="368"/>
                  </a:lnTo>
                  <a:lnTo>
                    <a:pt x="488" y="368"/>
                  </a:lnTo>
                  <a:lnTo>
                    <a:pt x="496" y="368"/>
                  </a:lnTo>
                  <a:lnTo>
                    <a:pt x="504" y="360"/>
                  </a:lnTo>
                  <a:lnTo>
                    <a:pt x="512" y="360"/>
                  </a:lnTo>
                  <a:lnTo>
                    <a:pt x="520" y="360"/>
                  </a:lnTo>
                  <a:lnTo>
                    <a:pt x="528" y="352"/>
                  </a:lnTo>
                  <a:lnTo>
                    <a:pt x="536" y="352"/>
                  </a:lnTo>
                  <a:lnTo>
                    <a:pt x="544" y="352"/>
                  </a:lnTo>
                  <a:lnTo>
                    <a:pt x="552" y="344"/>
                  </a:lnTo>
                  <a:lnTo>
                    <a:pt x="560" y="344"/>
                  </a:lnTo>
                  <a:lnTo>
                    <a:pt x="568" y="344"/>
                  </a:lnTo>
                  <a:lnTo>
                    <a:pt x="576" y="336"/>
                  </a:lnTo>
                  <a:lnTo>
                    <a:pt x="584" y="336"/>
                  </a:lnTo>
                  <a:lnTo>
                    <a:pt x="592" y="328"/>
                  </a:lnTo>
                  <a:lnTo>
                    <a:pt x="600" y="328"/>
                  </a:lnTo>
                  <a:lnTo>
                    <a:pt x="608" y="320"/>
                  </a:lnTo>
                  <a:lnTo>
                    <a:pt x="616" y="320"/>
                  </a:lnTo>
                  <a:lnTo>
                    <a:pt x="624" y="320"/>
                  </a:lnTo>
                  <a:lnTo>
                    <a:pt x="632" y="312"/>
                  </a:lnTo>
                  <a:lnTo>
                    <a:pt x="640" y="312"/>
                  </a:lnTo>
                  <a:lnTo>
                    <a:pt x="648" y="304"/>
                  </a:lnTo>
                  <a:lnTo>
                    <a:pt x="656" y="304"/>
                  </a:lnTo>
                  <a:lnTo>
                    <a:pt x="664" y="296"/>
                  </a:lnTo>
                  <a:lnTo>
                    <a:pt x="672" y="288"/>
                  </a:lnTo>
                  <a:lnTo>
                    <a:pt x="680" y="288"/>
                  </a:lnTo>
                  <a:lnTo>
                    <a:pt x="688" y="280"/>
                  </a:lnTo>
                  <a:lnTo>
                    <a:pt x="696" y="280"/>
                  </a:lnTo>
                  <a:lnTo>
                    <a:pt x="704" y="272"/>
                  </a:lnTo>
                  <a:lnTo>
                    <a:pt x="712" y="264"/>
                  </a:lnTo>
                  <a:lnTo>
                    <a:pt x="720" y="264"/>
                  </a:lnTo>
                  <a:lnTo>
                    <a:pt x="728" y="256"/>
                  </a:lnTo>
                  <a:lnTo>
                    <a:pt x="736" y="256"/>
                  </a:lnTo>
                  <a:lnTo>
                    <a:pt x="744" y="248"/>
                  </a:lnTo>
                  <a:lnTo>
                    <a:pt x="752" y="240"/>
                  </a:lnTo>
                  <a:lnTo>
                    <a:pt x="760" y="232"/>
                  </a:lnTo>
                  <a:lnTo>
                    <a:pt x="768" y="224"/>
                  </a:lnTo>
                  <a:lnTo>
                    <a:pt x="776" y="216"/>
                  </a:lnTo>
                  <a:lnTo>
                    <a:pt x="784" y="216"/>
                  </a:lnTo>
                  <a:lnTo>
                    <a:pt x="792" y="208"/>
                  </a:lnTo>
                  <a:lnTo>
                    <a:pt x="800" y="200"/>
                  </a:lnTo>
                  <a:lnTo>
                    <a:pt x="808" y="192"/>
                  </a:lnTo>
                  <a:lnTo>
                    <a:pt x="816" y="184"/>
                  </a:lnTo>
                  <a:lnTo>
                    <a:pt x="824" y="184"/>
                  </a:lnTo>
                  <a:lnTo>
                    <a:pt x="832" y="176"/>
                  </a:lnTo>
                  <a:lnTo>
                    <a:pt x="840" y="168"/>
                  </a:lnTo>
                  <a:lnTo>
                    <a:pt x="848" y="160"/>
                  </a:lnTo>
                  <a:lnTo>
                    <a:pt x="856" y="152"/>
                  </a:lnTo>
                  <a:lnTo>
                    <a:pt x="864" y="144"/>
                  </a:lnTo>
                  <a:lnTo>
                    <a:pt x="872" y="136"/>
                  </a:lnTo>
                  <a:lnTo>
                    <a:pt x="888" y="120"/>
                  </a:lnTo>
                  <a:lnTo>
                    <a:pt x="880" y="120"/>
                  </a:lnTo>
                  <a:lnTo>
                    <a:pt x="888" y="120"/>
                  </a:lnTo>
                  <a:lnTo>
                    <a:pt x="904" y="104"/>
                  </a:lnTo>
                  <a:lnTo>
                    <a:pt x="896" y="104"/>
                  </a:lnTo>
                  <a:lnTo>
                    <a:pt x="904" y="104"/>
                  </a:lnTo>
                  <a:lnTo>
                    <a:pt x="920" y="88"/>
                  </a:lnTo>
                  <a:lnTo>
                    <a:pt x="920" y="80"/>
                  </a:lnTo>
                  <a:lnTo>
                    <a:pt x="928" y="72"/>
                  </a:lnTo>
                  <a:lnTo>
                    <a:pt x="936" y="64"/>
                  </a:lnTo>
                  <a:lnTo>
                    <a:pt x="944" y="56"/>
                  </a:lnTo>
                  <a:lnTo>
                    <a:pt x="952" y="48"/>
                  </a:lnTo>
                  <a:lnTo>
                    <a:pt x="960" y="40"/>
                  </a:lnTo>
                  <a:lnTo>
                    <a:pt x="960" y="32"/>
                  </a:lnTo>
                  <a:lnTo>
                    <a:pt x="968" y="24"/>
                  </a:lnTo>
                  <a:lnTo>
                    <a:pt x="976" y="16"/>
                  </a:lnTo>
                  <a:lnTo>
                    <a:pt x="984" y="8"/>
                  </a:lnTo>
                  <a:lnTo>
                    <a:pt x="99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  <p:sp>
          <p:nvSpPr>
            <p:cNvPr id="68" name="Freeform 78"/>
            <p:cNvSpPr>
              <a:spLocks/>
            </p:cNvSpPr>
            <p:nvPr/>
          </p:nvSpPr>
          <p:spPr bwMode="auto">
            <a:xfrm rot="10800000">
              <a:off x="9830040" y="4156072"/>
              <a:ext cx="394186" cy="687919"/>
            </a:xfrm>
            <a:custGeom>
              <a:avLst/>
              <a:gdLst>
                <a:gd name="T0" fmla="*/ 8 w 632"/>
                <a:gd name="T1" fmla="*/ 1225 h 1241"/>
                <a:gd name="T2" fmla="*/ 24 w 632"/>
                <a:gd name="T3" fmla="*/ 1201 h 1241"/>
                <a:gd name="T4" fmla="*/ 40 w 632"/>
                <a:gd name="T5" fmla="*/ 1177 h 1241"/>
                <a:gd name="T6" fmla="*/ 64 w 632"/>
                <a:gd name="T7" fmla="*/ 1153 h 1241"/>
                <a:gd name="T8" fmla="*/ 72 w 632"/>
                <a:gd name="T9" fmla="*/ 1129 h 1241"/>
                <a:gd name="T10" fmla="*/ 88 w 632"/>
                <a:gd name="T11" fmla="*/ 1105 h 1241"/>
                <a:gd name="T12" fmla="*/ 104 w 632"/>
                <a:gd name="T13" fmla="*/ 1081 h 1241"/>
                <a:gd name="T14" fmla="*/ 120 w 632"/>
                <a:gd name="T15" fmla="*/ 1057 h 1241"/>
                <a:gd name="T16" fmla="*/ 136 w 632"/>
                <a:gd name="T17" fmla="*/ 1033 h 1241"/>
                <a:gd name="T18" fmla="*/ 152 w 632"/>
                <a:gd name="T19" fmla="*/ 1009 h 1241"/>
                <a:gd name="T20" fmla="*/ 168 w 632"/>
                <a:gd name="T21" fmla="*/ 985 h 1241"/>
                <a:gd name="T22" fmla="*/ 176 w 632"/>
                <a:gd name="T23" fmla="*/ 953 h 1241"/>
                <a:gd name="T24" fmla="*/ 192 w 632"/>
                <a:gd name="T25" fmla="*/ 929 h 1241"/>
                <a:gd name="T26" fmla="*/ 208 w 632"/>
                <a:gd name="T27" fmla="*/ 897 h 1241"/>
                <a:gd name="T28" fmla="*/ 224 w 632"/>
                <a:gd name="T29" fmla="*/ 873 h 1241"/>
                <a:gd name="T30" fmla="*/ 240 w 632"/>
                <a:gd name="T31" fmla="*/ 841 h 1241"/>
                <a:gd name="T32" fmla="*/ 256 w 632"/>
                <a:gd name="T33" fmla="*/ 817 h 1241"/>
                <a:gd name="T34" fmla="*/ 272 w 632"/>
                <a:gd name="T35" fmla="*/ 785 h 1241"/>
                <a:gd name="T36" fmla="*/ 280 w 632"/>
                <a:gd name="T37" fmla="*/ 753 h 1241"/>
                <a:gd name="T38" fmla="*/ 296 w 632"/>
                <a:gd name="T39" fmla="*/ 729 h 1241"/>
                <a:gd name="T40" fmla="*/ 312 w 632"/>
                <a:gd name="T41" fmla="*/ 697 h 1241"/>
                <a:gd name="T42" fmla="*/ 328 w 632"/>
                <a:gd name="T43" fmla="*/ 664 h 1241"/>
                <a:gd name="T44" fmla="*/ 344 w 632"/>
                <a:gd name="T45" fmla="*/ 632 h 1241"/>
                <a:gd name="T46" fmla="*/ 360 w 632"/>
                <a:gd name="T47" fmla="*/ 600 h 1241"/>
                <a:gd name="T48" fmla="*/ 376 w 632"/>
                <a:gd name="T49" fmla="*/ 568 h 1241"/>
                <a:gd name="T50" fmla="*/ 384 w 632"/>
                <a:gd name="T51" fmla="*/ 536 h 1241"/>
                <a:gd name="T52" fmla="*/ 400 w 632"/>
                <a:gd name="T53" fmla="*/ 504 h 1241"/>
                <a:gd name="T54" fmla="*/ 416 w 632"/>
                <a:gd name="T55" fmla="*/ 472 h 1241"/>
                <a:gd name="T56" fmla="*/ 432 w 632"/>
                <a:gd name="T57" fmla="*/ 440 h 1241"/>
                <a:gd name="T58" fmla="*/ 448 w 632"/>
                <a:gd name="T59" fmla="*/ 408 h 1241"/>
                <a:gd name="T60" fmla="*/ 464 w 632"/>
                <a:gd name="T61" fmla="*/ 376 h 1241"/>
                <a:gd name="T62" fmla="*/ 480 w 632"/>
                <a:gd name="T63" fmla="*/ 344 h 1241"/>
                <a:gd name="T64" fmla="*/ 496 w 632"/>
                <a:gd name="T65" fmla="*/ 312 h 1241"/>
                <a:gd name="T66" fmla="*/ 504 w 632"/>
                <a:gd name="T67" fmla="*/ 280 h 1241"/>
                <a:gd name="T68" fmla="*/ 520 w 632"/>
                <a:gd name="T69" fmla="*/ 248 h 1241"/>
                <a:gd name="T70" fmla="*/ 536 w 632"/>
                <a:gd name="T71" fmla="*/ 216 h 1241"/>
                <a:gd name="T72" fmla="*/ 552 w 632"/>
                <a:gd name="T73" fmla="*/ 184 h 1241"/>
                <a:gd name="T74" fmla="*/ 568 w 632"/>
                <a:gd name="T75" fmla="*/ 144 h 1241"/>
                <a:gd name="T76" fmla="*/ 584 w 632"/>
                <a:gd name="T77" fmla="*/ 112 h 1241"/>
                <a:gd name="T78" fmla="*/ 600 w 632"/>
                <a:gd name="T79" fmla="*/ 80 h 1241"/>
                <a:gd name="T80" fmla="*/ 608 w 632"/>
                <a:gd name="T81" fmla="*/ 48 h 1241"/>
                <a:gd name="T82" fmla="*/ 624 w 632"/>
                <a:gd name="T83" fmla="*/ 16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1241">
                  <a:moveTo>
                    <a:pt x="0" y="1241"/>
                  </a:moveTo>
                  <a:lnTo>
                    <a:pt x="0" y="1233"/>
                  </a:lnTo>
                  <a:lnTo>
                    <a:pt x="8" y="1225"/>
                  </a:lnTo>
                  <a:lnTo>
                    <a:pt x="16" y="1217"/>
                  </a:lnTo>
                  <a:lnTo>
                    <a:pt x="24" y="1209"/>
                  </a:lnTo>
                  <a:lnTo>
                    <a:pt x="24" y="1201"/>
                  </a:lnTo>
                  <a:lnTo>
                    <a:pt x="32" y="1193"/>
                  </a:lnTo>
                  <a:lnTo>
                    <a:pt x="32" y="1185"/>
                  </a:lnTo>
                  <a:lnTo>
                    <a:pt x="40" y="1177"/>
                  </a:lnTo>
                  <a:lnTo>
                    <a:pt x="48" y="1169"/>
                  </a:lnTo>
                  <a:lnTo>
                    <a:pt x="56" y="1161"/>
                  </a:lnTo>
                  <a:lnTo>
                    <a:pt x="64" y="1153"/>
                  </a:lnTo>
                  <a:lnTo>
                    <a:pt x="64" y="1145"/>
                  </a:lnTo>
                  <a:lnTo>
                    <a:pt x="72" y="1137"/>
                  </a:lnTo>
                  <a:lnTo>
                    <a:pt x="72" y="1129"/>
                  </a:lnTo>
                  <a:lnTo>
                    <a:pt x="80" y="1121"/>
                  </a:lnTo>
                  <a:lnTo>
                    <a:pt x="88" y="1113"/>
                  </a:lnTo>
                  <a:lnTo>
                    <a:pt x="88" y="1105"/>
                  </a:lnTo>
                  <a:lnTo>
                    <a:pt x="96" y="1097"/>
                  </a:lnTo>
                  <a:lnTo>
                    <a:pt x="104" y="1089"/>
                  </a:lnTo>
                  <a:lnTo>
                    <a:pt x="104" y="1081"/>
                  </a:lnTo>
                  <a:lnTo>
                    <a:pt x="112" y="1073"/>
                  </a:lnTo>
                  <a:lnTo>
                    <a:pt x="112" y="1065"/>
                  </a:lnTo>
                  <a:lnTo>
                    <a:pt x="120" y="1057"/>
                  </a:lnTo>
                  <a:lnTo>
                    <a:pt x="128" y="1049"/>
                  </a:lnTo>
                  <a:lnTo>
                    <a:pt x="128" y="1041"/>
                  </a:lnTo>
                  <a:lnTo>
                    <a:pt x="136" y="1033"/>
                  </a:lnTo>
                  <a:lnTo>
                    <a:pt x="136" y="1025"/>
                  </a:lnTo>
                  <a:lnTo>
                    <a:pt x="144" y="1017"/>
                  </a:lnTo>
                  <a:lnTo>
                    <a:pt x="152" y="1009"/>
                  </a:lnTo>
                  <a:lnTo>
                    <a:pt x="152" y="1001"/>
                  </a:lnTo>
                  <a:lnTo>
                    <a:pt x="160" y="993"/>
                  </a:lnTo>
                  <a:lnTo>
                    <a:pt x="168" y="985"/>
                  </a:lnTo>
                  <a:lnTo>
                    <a:pt x="168" y="969"/>
                  </a:lnTo>
                  <a:lnTo>
                    <a:pt x="176" y="961"/>
                  </a:lnTo>
                  <a:lnTo>
                    <a:pt x="176" y="953"/>
                  </a:lnTo>
                  <a:lnTo>
                    <a:pt x="184" y="945"/>
                  </a:lnTo>
                  <a:lnTo>
                    <a:pt x="192" y="937"/>
                  </a:lnTo>
                  <a:lnTo>
                    <a:pt x="192" y="929"/>
                  </a:lnTo>
                  <a:lnTo>
                    <a:pt x="200" y="921"/>
                  </a:lnTo>
                  <a:lnTo>
                    <a:pt x="208" y="913"/>
                  </a:lnTo>
                  <a:lnTo>
                    <a:pt x="208" y="897"/>
                  </a:lnTo>
                  <a:lnTo>
                    <a:pt x="216" y="889"/>
                  </a:lnTo>
                  <a:lnTo>
                    <a:pt x="216" y="881"/>
                  </a:lnTo>
                  <a:lnTo>
                    <a:pt x="224" y="873"/>
                  </a:lnTo>
                  <a:lnTo>
                    <a:pt x="232" y="865"/>
                  </a:lnTo>
                  <a:lnTo>
                    <a:pt x="232" y="857"/>
                  </a:lnTo>
                  <a:lnTo>
                    <a:pt x="240" y="841"/>
                  </a:lnTo>
                  <a:lnTo>
                    <a:pt x="248" y="833"/>
                  </a:lnTo>
                  <a:lnTo>
                    <a:pt x="248" y="825"/>
                  </a:lnTo>
                  <a:lnTo>
                    <a:pt x="256" y="817"/>
                  </a:lnTo>
                  <a:lnTo>
                    <a:pt x="256" y="809"/>
                  </a:lnTo>
                  <a:lnTo>
                    <a:pt x="264" y="793"/>
                  </a:lnTo>
                  <a:lnTo>
                    <a:pt x="272" y="785"/>
                  </a:lnTo>
                  <a:lnTo>
                    <a:pt x="272" y="777"/>
                  </a:lnTo>
                  <a:lnTo>
                    <a:pt x="280" y="769"/>
                  </a:lnTo>
                  <a:lnTo>
                    <a:pt x="280" y="753"/>
                  </a:lnTo>
                  <a:lnTo>
                    <a:pt x="288" y="745"/>
                  </a:lnTo>
                  <a:lnTo>
                    <a:pt x="296" y="737"/>
                  </a:lnTo>
                  <a:lnTo>
                    <a:pt x="296" y="729"/>
                  </a:lnTo>
                  <a:lnTo>
                    <a:pt x="304" y="713"/>
                  </a:lnTo>
                  <a:lnTo>
                    <a:pt x="312" y="705"/>
                  </a:lnTo>
                  <a:lnTo>
                    <a:pt x="312" y="697"/>
                  </a:lnTo>
                  <a:lnTo>
                    <a:pt x="320" y="689"/>
                  </a:lnTo>
                  <a:lnTo>
                    <a:pt x="320" y="673"/>
                  </a:lnTo>
                  <a:lnTo>
                    <a:pt x="328" y="664"/>
                  </a:lnTo>
                  <a:lnTo>
                    <a:pt x="336" y="656"/>
                  </a:lnTo>
                  <a:lnTo>
                    <a:pt x="336" y="640"/>
                  </a:lnTo>
                  <a:lnTo>
                    <a:pt x="344" y="632"/>
                  </a:lnTo>
                  <a:lnTo>
                    <a:pt x="352" y="624"/>
                  </a:lnTo>
                  <a:lnTo>
                    <a:pt x="352" y="616"/>
                  </a:lnTo>
                  <a:lnTo>
                    <a:pt x="360" y="600"/>
                  </a:lnTo>
                  <a:lnTo>
                    <a:pt x="360" y="592"/>
                  </a:lnTo>
                  <a:lnTo>
                    <a:pt x="368" y="584"/>
                  </a:lnTo>
                  <a:lnTo>
                    <a:pt x="376" y="568"/>
                  </a:lnTo>
                  <a:lnTo>
                    <a:pt x="376" y="560"/>
                  </a:lnTo>
                  <a:lnTo>
                    <a:pt x="384" y="552"/>
                  </a:lnTo>
                  <a:lnTo>
                    <a:pt x="384" y="536"/>
                  </a:lnTo>
                  <a:lnTo>
                    <a:pt x="392" y="528"/>
                  </a:lnTo>
                  <a:lnTo>
                    <a:pt x="400" y="520"/>
                  </a:lnTo>
                  <a:lnTo>
                    <a:pt x="400" y="504"/>
                  </a:lnTo>
                  <a:lnTo>
                    <a:pt x="408" y="496"/>
                  </a:lnTo>
                  <a:lnTo>
                    <a:pt x="416" y="488"/>
                  </a:lnTo>
                  <a:lnTo>
                    <a:pt x="416" y="472"/>
                  </a:lnTo>
                  <a:lnTo>
                    <a:pt x="424" y="464"/>
                  </a:lnTo>
                  <a:lnTo>
                    <a:pt x="424" y="456"/>
                  </a:lnTo>
                  <a:lnTo>
                    <a:pt x="432" y="440"/>
                  </a:lnTo>
                  <a:lnTo>
                    <a:pt x="440" y="432"/>
                  </a:lnTo>
                  <a:lnTo>
                    <a:pt x="440" y="416"/>
                  </a:lnTo>
                  <a:lnTo>
                    <a:pt x="448" y="408"/>
                  </a:lnTo>
                  <a:lnTo>
                    <a:pt x="456" y="400"/>
                  </a:lnTo>
                  <a:lnTo>
                    <a:pt x="456" y="384"/>
                  </a:lnTo>
                  <a:lnTo>
                    <a:pt x="464" y="376"/>
                  </a:lnTo>
                  <a:lnTo>
                    <a:pt x="464" y="368"/>
                  </a:lnTo>
                  <a:lnTo>
                    <a:pt x="472" y="352"/>
                  </a:lnTo>
                  <a:lnTo>
                    <a:pt x="480" y="344"/>
                  </a:lnTo>
                  <a:lnTo>
                    <a:pt x="480" y="336"/>
                  </a:lnTo>
                  <a:lnTo>
                    <a:pt x="488" y="320"/>
                  </a:lnTo>
                  <a:lnTo>
                    <a:pt x="496" y="312"/>
                  </a:lnTo>
                  <a:lnTo>
                    <a:pt x="496" y="304"/>
                  </a:lnTo>
                  <a:lnTo>
                    <a:pt x="504" y="288"/>
                  </a:lnTo>
                  <a:lnTo>
                    <a:pt x="504" y="280"/>
                  </a:lnTo>
                  <a:lnTo>
                    <a:pt x="512" y="264"/>
                  </a:lnTo>
                  <a:lnTo>
                    <a:pt x="520" y="256"/>
                  </a:lnTo>
                  <a:lnTo>
                    <a:pt x="520" y="248"/>
                  </a:lnTo>
                  <a:lnTo>
                    <a:pt x="528" y="232"/>
                  </a:lnTo>
                  <a:lnTo>
                    <a:pt x="528" y="224"/>
                  </a:lnTo>
                  <a:lnTo>
                    <a:pt x="536" y="216"/>
                  </a:lnTo>
                  <a:lnTo>
                    <a:pt x="544" y="200"/>
                  </a:lnTo>
                  <a:lnTo>
                    <a:pt x="544" y="192"/>
                  </a:lnTo>
                  <a:lnTo>
                    <a:pt x="552" y="184"/>
                  </a:lnTo>
                  <a:lnTo>
                    <a:pt x="560" y="168"/>
                  </a:lnTo>
                  <a:lnTo>
                    <a:pt x="560" y="160"/>
                  </a:lnTo>
                  <a:lnTo>
                    <a:pt x="568" y="144"/>
                  </a:lnTo>
                  <a:lnTo>
                    <a:pt x="568" y="136"/>
                  </a:lnTo>
                  <a:lnTo>
                    <a:pt x="576" y="128"/>
                  </a:lnTo>
                  <a:lnTo>
                    <a:pt x="584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08" y="48"/>
                  </a:lnTo>
                  <a:lnTo>
                    <a:pt x="616" y="40"/>
                  </a:lnTo>
                  <a:lnTo>
                    <a:pt x="624" y="32"/>
                  </a:lnTo>
                  <a:lnTo>
                    <a:pt x="624" y="16"/>
                  </a:lnTo>
                  <a:lnTo>
                    <a:pt x="632" y="8"/>
                  </a:lnTo>
                  <a:lnTo>
                    <a:pt x="63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GB" sz="400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058676" y="3235081"/>
            <a:ext cx="259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Hopefully, this will generate different functions p(accept) = f(o)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036335" y="587520"/>
                <a:ext cx="1058960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ultimatum game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game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economic experiments. </a:t>
                </a:r>
              </a:p>
              <a:p>
                <a:pPr algn="just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first player </a:t>
                </a:r>
                <a:r>
                  <a:rPr lang="en-US" b="1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b="1" i="1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conditionally receives a sum of money and proposes how to divide the sum between the proposer and the other player.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second player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𝑹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make a decision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to either accept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or reject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this proposal.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35" y="587520"/>
                <a:ext cx="10589608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61" t="-2538" r="-51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2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9" y="2263598"/>
            <a:ext cx="5980213" cy="33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8540" y="2423669"/>
            <a:ext cx="5427690" cy="1137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849" y="1797948"/>
            <a:ext cx="57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2a: social norms VS maximizing reward.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0" y="2502443"/>
            <a:ext cx="5416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an endowment of 10€.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will be repeatedly sampled from one of 3 experiments which received a fixed (but unknown to you) endowment of [0-10€].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experiment will be indicated by an abstract symbol (■, ●, ♦)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26003" y="2263599"/>
            <a:ext cx="6012895" cy="3387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77315" y="2423669"/>
            <a:ext cx="5860145" cy="1131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78752" y="1753980"/>
            <a:ext cx="48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2b: non-social framing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54461" y="2484001"/>
            <a:ext cx="570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received an endowment of 10€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play against three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which have specific (but different, and imprecise) threshold of acceptance.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Each machine will be indicated by an abstract symbol (□, ○, ◊)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0126" y="3639967"/>
            <a:ext cx="37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 pair the conditions/environments with the abstract symbols, e.g. </a:t>
            </a:r>
            <a:r>
              <a:rPr lang="en-US" sz="12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■ / </a:t>
            </a:r>
            <a:r>
              <a:rPr lang="en-US" sz="1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● / </a:t>
            </a:r>
            <a:r>
              <a:rPr lang="en-US" sz="1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♦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14849" y="4105429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0" y="4176889"/>
            <a:ext cx="147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 play with a participant from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268140" y="4220491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51700" y="4294269"/>
            <a:ext cx="147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your offer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350490" y="4700048"/>
            <a:ext cx="1248611" cy="420469"/>
            <a:chOff x="8066404" y="3089370"/>
            <a:chExt cx="2277544" cy="442630"/>
          </a:xfrm>
        </p:grpSpPr>
        <p:grpSp>
          <p:nvGrpSpPr>
            <p:cNvPr id="142" name="Group 141"/>
            <p:cNvGrpSpPr/>
            <p:nvPr/>
          </p:nvGrpSpPr>
          <p:grpSpPr>
            <a:xfrm>
              <a:off x="8121650" y="3089370"/>
              <a:ext cx="1884891" cy="91440"/>
              <a:chOff x="8121650" y="3038570"/>
              <a:chExt cx="1884891" cy="91440"/>
            </a:xfrm>
          </p:grpSpPr>
          <p:cxnSp>
            <p:nvCxnSpPr>
              <p:cNvPr id="155" name="Straight Arrow Connector 154"/>
              <p:cNvCxnSpPr/>
              <p:nvPr/>
            </p:nvCxnSpPr>
            <p:spPr>
              <a:xfrm flipV="1">
                <a:off x="8121650" y="3084290"/>
                <a:ext cx="18848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121650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9064095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8310139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8498628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687117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8875606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9252584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9441073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9629562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9818051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0006541" y="3038570"/>
                <a:ext cx="0" cy="914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8066404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632285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255031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443658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820912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386793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009539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198166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575420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493459" y="3301168"/>
              <a:ext cx="14045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offers (€)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764047" y="3172480"/>
              <a:ext cx="1206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717634" y="3172480"/>
              <a:ext cx="626314" cy="210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7" name="Rectangle 166"/>
          <p:cNvSpPr/>
          <p:nvPr/>
        </p:nvSpPr>
        <p:spPr>
          <a:xfrm>
            <a:off x="581143" y="4687374"/>
            <a:ext cx="292100" cy="21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440594" y="4340774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323808" y="4554005"/>
            <a:ext cx="147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your offered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3€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522096" y="4434570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454156" y="4443732"/>
            <a:ext cx="147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participant from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009766" y="4749851"/>
            <a:ext cx="292100" cy="215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426736" y="5015028"/>
            <a:ext cx="147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accepted 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05484" y="4539182"/>
            <a:ext cx="128016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650769" y="4670702"/>
            <a:ext cx="147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your final payoff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10 – 3 = 7€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5" name="Group 284"/>
          <p:cNvGrpSpPr/>
          <p:nvPr/>
        </p:nvGrpSpPr>
        <p:grpSpPr>
          <a:xfrm>
            <a:off x="6069157" y="3655821"/>
            <a:ext cx="6129250" cy="1813615"/>
            <a:chOff x="5673135" y="5252333"/>
            <a:chExt cx="6129250" cy="1813615"/>
          </a:xfrm>
        </p:grpSpPr>
        <p:sp>
          <p:nvSpPr>
            <p:cNvPr id="245" name="TextBox 244"/>
            <p:cNvSpPr txBox="1"/>
            <p:nvPr/>
          </p:nvSpPr>
          <p:spPr>
            <a:xfrm>
              <a:off x="6133261" y="5252333"/>
              <a:ext cx="377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 pair the machines with the abstract symbols, e.g. </a:t>
              </a:r>
              <a:r>
                <a:rPr lang="en-US" sz="1200" b="1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□ / </a:t>
              </a:r>
              <a:r>
                <a:rPr lang="en-US" sz="1200" b="1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○ / </a:t>
              </a:r>
              <a:r>
                <a:rPr lang="en-US" sz="12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◊ 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787984" y="5717795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673135" y="5789255"/>
              <a:ext cx="1478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 play with  machine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941275" y="5832857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24835" y="5906635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Select your offer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7023625" y="6312414"/>
              <a:ext cx="1248611" cy="420469"/>
              <a:chOff x="8066404" y="3089370"/>
              <a:chExt cx="2277544" cy="442630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8121650" y="3089370"/>
                <a:ext cx="1884891" cy="91440"/>
                <a:chOff x="8121650" y="3038570"/>
                <a:chExt cx="1884891" cy="91440"/>
              </a:xfrm>
            </p:grpSpPr>
            <p:cxnSp>
              <p:nvCxnSpPr>
                <p:cNvPr id="264" name="Straight Arrow Connector 263"/>
                <p:cNvCxnSpPr/>
                <p:nvPr/>
              </p:nvCxnSpPr>
              <p:spPr>
                <a:xfrm flipV="1">
                  <a:off x="8121650" y="3084290"/>
                  <a:ext cx="188489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8121650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9064095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8310139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498628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8687117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8875606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9252584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9441073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9629562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9818051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006541" y="3038570"/>
                  <a:ext cx="0" cy="914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2" name="TextBox 251"/>
              <p:cNvSpPr txBox="1"/>
              <p:nvPr/>
            </p:nvSpPr>
            <p:spPr>
              <a:xfrm>
                <a:off x="8066404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8632285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8255031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443658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820912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9386793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9009539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9198166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9575420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8493459" y="3301168"/>
                <a:ext cx="14045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offers (€)</a:t>
                </a:r>
                <a:endParaRPr 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764047" y="3172480"/>
                <a:ext cx="1206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9717634" y="3172480"/>
                <a:ext cx="626314" cy="2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6" name="Rectangle 275"/>
            <p:cNvSpPr/>
            <p:nvPr/>
          </p:nvSpPr>
          <p:spPr>
            <a:xfrm>
              <a:off x="6254278" y="6299740"/>
              <a:ext cx="292100" cy="215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8113729" y="5953140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7996943" y="6166371"/>
              <a:ext cx="1478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 offered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3€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9195231" y="6046936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9127291" y="6056098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 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9682901" y="6362217"/>
              <a:ext cx="292100" cy="215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9099871" y="6627394"/>
              <a:ext cx="1478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accepted !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10378619" y="6151548"/>
              <a:ext cx="128016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0323904" y="6283068"/>
              <a:ext cx="1478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 final payoff 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 – 3 = 7€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2533895" y="677868"/>
            <a:ext cx="656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Step 2: Investigating norm learning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tasks involve feedback. We focus on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behavior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23616" y="5368232"/>
            <a:ext cx="377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 feedback, we use the behavior from step 1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217128" y="5363683"/>
            <a:ext cx="449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 feedback, we generate known acceptance functions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0" y="899885"/>
            <a:ext cx="108097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</a:p>
          <a:p>
            <a:pPr algn="just"/>
            <a:endParaRPr lang="en-US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1: in all conditions, offeror start with a (distributional) prior about the norm, but gradually integrate feedback to update the norm and improve payoff,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i.e., there is learning.</a:t>
            </a:r>
          </a:p>
          <a:p>
            <a:pPr algn="just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can be captured in an RL framework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by assuming that offeror learn the intercept of the acceptance function by trial-and-error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differ between social and non-social conditions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asymmetric learning in social (learn more from rejection than acceptance, because of social “acceptability”) than in non-social, leading to sub-optimal behavior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priors differ between social and non-social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Uniform in the non-social condition, while driven by a norm expectation (50/50) in the social condition.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functions differ between social and non-social (?)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maximizer in non-social, and more exploratory (i.e. “soft”) in social.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8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607" y="290286"/>
            <a:ext cx="597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Task Characteristics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343" y="1349829"/>
            <a:ext cx="818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XX responders; XXX trials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343" y="2195287"/>
            <a:ext cx="10920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section without feedback to estimate priors (XX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trials to be determined /w model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prior sims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recovery)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XX sessions of XX conditions and XX trials per condition (to be determined /w model sims recovery)</a:t>
            </a:r>
          </a:p>
          <a:p>
            <a:r>
              <a:rPr lang="en-US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×2 for social and non-social framing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607" y="5014686"/>
            <a:ext cx="597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Ideas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 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717</Words>
  <Application>Microsoft Office PowerPoint</Application>
  <PresentationFormat>Widescreen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MAEL</dc:creator>
  <cp:lastModifiedBy>MAEL</cp:lastModifiedBy>
  <cp:revision>16</cp:revision>
  <dcterms:created xsi:type="dcterms:W3CDTF">2017-09-05T11:06:27Z</dcterms:created>
  <dcterms:modified xsi:type="dcterms:W3CDTF">2017-09-05T13:41:22Z</dcterms:modified>
</cp:coreProperties>
</file>