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3" r:id="rId3"/>
    <p:sldId id="257" r:id="rId4"/>
    <p:sldId id="264" r:id="rId5"/>
    <p:sldId id="265" r:id="rId6"/>
    <p:sldId id="266" r:id="rId7"/>
    <p:sldId id="267" r:id="rId8"/>
    <p:sldId id="269" r:id="rId9"/>
    <p:sldId id="291" r:id="rId10"/>
    <p:sldId id="270" r:id="rId11"/>
    <p:sldId id="289" r:id="rId12"/>
    <p:sldId id="279" r:id="rId13"/>
    <p:sldId id="268" r:id="rId14"/>
    <p:sldId id="282" r:id="rId15"/>
    <p:sldId id="283" r:id="rId16"/>
    <p:sldId id="285" r:id="rId17"/>
    <p:sldId id="287" r:id="rId18"/>
    <p:sldId id="290" r:id="rId19"/>
    <p:sldId id="286" r:id="rId20"/>
    <p:sldId id="274" r:id="rId21"/>
    <p:sldId id="275" r:id="rId22"/>
    <p:sldId id="276"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7"/>
    <p:restoredTop sz="94802"/>
  </p:normalViewPr>
  <p:slideViewPr>
    <p:cSldViewPr snapToGrid="0" snapToObjects="1">
      <p:cViewPr>
        <p:scale>
          <a:sx n="108" d="100"/>
          <a:sy n="108" d="100"/>
        </p:scale>
        <p:origin x="45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9/26/17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21</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22</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23</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9/26/17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9/26/17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9/26/17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9/26/17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416320"/>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for risk sensitive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86940"/>
            <a:ext cx="5027221" cy="37704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86940"/>
            <a:ext cx="5027221" cy="3770416"/>
          </a:xfrm>
          <a:prstGeom prst="rect">
            <a:avLst/>
          </a:prstGeom>
        </p:spPr>
      </p:pic>
    </p:spTree>
    <p:extLst>
      <p:ext uri="{BB962C8B-B14F-4D97-AF65-F5344CB8AC3E}">
        <p14:creationId xmlns:p14="http://schemas.microsoft.com/office/powerpoint/2010/main" val="143453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710963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Simulations</a:t>
            </a:r>
          </a:p>
          <a:p>
            <a:pPr>
              <a:lnSpc>
                <a:spcPct val="200000"/>
              </a:lnSpc>
            </a:pPr>
            <a:r>
              <a:rPr lang="en-US" sz="1600" dirty="0" smtClean="0">
                <a:latin typeface="Arial" charset="0"/>
                <a:ea typeface="Arial" charset="0"/>
                <a:cs typeface="Arial" charset="0"/>
              </a:rPr>
              <a:t>We ran simulations in order to test for (</a:t>
            </a:r>
            <a:r>
              <a:rPr lang="en-US" sz="1600" dirty="0" err="1" smtClean="0">
                <a:latin typeface="Arial" charset="0"/>
                <a:ea typeface="Arial" charset="0"/>
                <a:cs typeface="Arial" charset="0"/>
              </a:rPr>
              <a:t>i</a:t>
            </a:r>
            <a:r>
              <a:rPr lang="en-US" sz="1600" dirty="0" smtClean="0">
                <a:latin typeface="Arial" charset="0"/>
                <a:ea typeface="Arial" charset="0"/>
                <a:cs typeface="Arial" charset="0"/>
              </a:rPr>
              <a:t>) model recoverability and (ii) model identifiability.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Importantly, we ran simulations that approximated the parameters of each experiment to which we want to fit our models. These include the following:</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60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166199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1 and 2. 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131340" y="3669475"/>
            <a:ext cx="3844322" cy="276999"/>
          </a:xfrm>
          <a:prstGeom prst="rect">
            <a:avLst/>
          </a:prstGeom>
          <a:noFill/>
        </p:spPr>
        <p:txBody>
          <a:bodyPr wrap="none" rtlCol="0">
            <a:spAutoFit/>
          </a:bodyPr>
          <a:lstStyle/>
          <a:p>
            <a:r>
              <a:rPr lang="en-US" sz="1200" dirty="0" smtClean="0"/>
              <a:t>from PPG/test_recovery_models_MG_2017_09_21.m</a:t>
            </a:r>
            <a:endParaRPr lang="en-US" sz="1200" dirty="0"/>
          </a:p>
        </p:txBody>
      </p:sp>
    </p:spTree>
    <p:extLst>
      <p:ext uri="{BB962C8B-B14F-4D97-AF65-F5344CB8AC3E}">
        <p14:creationId xmlns:p14="http://schemas.microsoft.com/office/powerpoint/2010/main" val="38655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Tree>
    <p:extLst>
      <p:ext uri="{BB962C8B-B14F-4D97-AF65-F5344CB8AC3E}">
        <p14:creationId xmlns:p14="http://schemas.microsoft.com/office/powerpoint/2010/main" val="1354838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1 and 2.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4" y="1599948"/>
            <a:ext cx="5630113" cy="4222584"/>
          </a:xfrm>
          <a:prstGeom prst="rect">
            <a:avLst/>
          </a:prstGeom>
        </p:spPr>
      </p:pic>
    </p:spTree>
    <p:extLst>
      <p:ext uri="{BB962C8B-B14F-4D97-AF65-F5344CB8AC3E}">
        <p14:creationId xmlns:p14="http://schemas.microsoft.com/office/powerpoint/2010/main" val="202938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4" y="1599947"/>
            <a:ext cx="5630113" cy="42225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7"/>
            <a:ext cx="5630113" cy="4222585"/>
          </a:xfrm>
          <a:prstGeom prst="rect">
            <a:avLst/>
          </a:prstGeom>
        </p:spPr>
      </p:pic>
    </p:spTree>
    <p:extLst>
      <p:ext uri="{BB962C8B-B14F-4D97-AF65-F5344CB8AC3E}">
        <p14:creationId xmlns:p14="http://schemas.microsoft.com/office/powerpoint/2010/main" val="175888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54553"/>
            <a:ext cx="11281558" cy="1569660"/>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Lower Bayesian information criterion (BIC) indicates a better fit of the model to the data. Therefore, for optimal model identifiability, we would hope for a dark diagonal, and white everywhere else. While this is not the case with these models, in almost every case, the model used the generate the data does yield the lowest BIC when used to fit the data. In other words, while the models do appear to be identifiable, we should interpret BIC’s near one another with caution. </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0" y="484434"/>
            <a:ext cx="5842658" cy="43819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12" y="484434"/>
            <a:ext cx="5842658" cy="4381994"/>
          </a:xfrm>
          <a:prstGeom prst="rect">
            <a:avLst/>
          </a:prstGeom>
        </p:spPr>
      </p:pic>
    </p:spTree>
    <p:extLst>
      <p:ext uri="{BB962C8B-B14F-4D97-AF65-F5344CB8AC3E}">
        <p14:creationId xmlns:p14="http://schemas.microsoft.com/office/powerpoint/2010/main" val="1003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66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endParaRPr lang="en-US" dirty="0"/>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endParaRPr lang="en-US" dirty="0"/>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endParaRPr lang="en-US" dirty="0"/>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endParaRPr lang="en-US" dirty="0"/>
          </a:p>
        </p:txBody>
      </p:sp>
    </p:spTree>
    <p:extLst>
      <p:ext uri="{BB962C8B-B14F-4D97-AF65-F5344CB8AC3E}">
        <p14:creationId xmlns:p14="http://schemas.microsoft.com/office/powerpoint/2010/main" val="133403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797141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a:t>
            </a:r>
            <a:r>
              <a:rPr lang="en-US" sz="1600" dirty="0">
                <a:latin typeface="Arial" charset="0"/>
                <a:ea typeface="Arial" charset="0"/>
                <a:cs typeface="Arial" charset="0"/>
              </a:rPr>
              <a:t>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190005" y="233663"/>
                <a:ext cx="11827824" cy="5000984"/>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Arial" charset="0"/>
                            <a:ea typeface="Arial" charset="0"/>
                            <a:cs typeface="Arial" charset="0"/>
                          </a:rPr>
                        </m:ctrlPr>
                      </m:fPr>
                      <m:num>
                        <m:r>
                          <a:rPr lang="en-US" b="1" i="1">
                            <a:latin typeface="Arial" charset="0"/>
                            <a:ea typeface="Arial" charset="0"/>
                            <a:cs typeface="Arial" charset="0"/>
                          </a:rPr>
                          <m:t>𝒆</m:t>
                        </m:r>
                        <m:r>
                          <a:rPr lang="en-US" b="1" i="1" smtClean="0">
                            <a:latin typeface="Arial" charset="0"/>
                            <a:ea typeface="Arial" charset="0"/>
                            <a:cs typeface="Arial" charset="0"/>
                          </a:rPr>
                          <m:t>𝜷</m:t>
                        </m:r>
                        <m:r>
                          <a:rPr lang="en-US" b="1" i="1">
                            <a:latin typeface="Arial" charset="0"/>
                            <a:ea typeface="Arial" charset="0"/>
                            <a:cs typeface="Arial" charset="0"/>
                          </a:rPr>
                          <m:t>×</m:t>
                        </m:r>
                        <m:sSub>
                          <m:sSubPr>
                            <m:ctrlPr>
                              <a:rPr lang="en-US" b="1" i="1">
                                <a:latin typeface="Arial" charset="0"/>
                                <a:ea typeface="Arial" charset="0"/>
                                <a:cs typeface="Arial" charset="0"/>
                              </a:rPr>
                            </m:ctrlPr>
                          </m:sSubPr>
                          <m:e>
                            <m:r>
                              <a:rPr lang="en-US" b="1" i="1">
                                <a:latin typeface="Arial" charset="0"/>
                                <a:ea typeface="Arial" charset="0"/>
                                <a:cs typeface="Arial" charset="0"/>
                              </a:rPr>
                              <m:t>𝑽</m:t>
                            </m:r>
                          </m:e>
                          <m:sub>
                            <m:r>
                              <a:rPr lang="en-US" b="1" i="1" smtClean="0">
                                <a:latin typeface="Cambria Math" charset="0"/>
                                <a:ea typeface="Arial" charset="0"/>
                                <a:cs typeface="Arial" charset="0"/>
                              </a:rPr>
                              <m:t>𝑰</m:t>
                            </m:r>
                          </m:sub>
                        </m:sSub>
                      </m:num>
                      <m:den>
                        <m:nary>
                          <m:naryPr>
                            <m:chr m:val="∑"/>
                            <m:limLoc m:val="subSup"/>
                            <m:ctrlPr>
                              <a:rPr lang="en-US" b="1" i="1">
                                <a:latin typeface="Arial" charset="0"/>
                                <a:ea typeface="Arial" charset="0"/>
                                <a:cs typeface="Arial" charset="0"/>
                              </a:rPr>
                            </m:ctrlPr>
                          </m:naryPr>
                          <m:sub>
                            <m:r>
                              <a:rPr lang="en-US" b="1" i="1">
                                <a:latin typeface="Arial" charset="0"/>
                                <a:ea typeface="Arial" charset="0"/>
                                <a:cs typeface="Arial" charset="0"/>
                              </a:rPr>
                              <m:t>𝒋</m:t>
                            </m:r>
                            <m:r>
                              <a:rPr lang="en-US" b="1" i="1">
                                <a:latin typeface="Arial" charset="0"/>
                                <a:ea typeface="Arial" charset="0"/>
                                <a:cs typeface="Arial" charset="0"/>
                              </a:rPr>
                              <m:t>=</m:t>
                            </m:r>
                            <m:r>
                              <a:rPr lang="en-US" b="1" i="1">
                                <a:latin typeface="Arial" charset="0"/>
                                <a:ea typeface="Arial" charset="0"/>
                                <a:cs typeface="Arial" charset="0"/>
                              </a:rPr>
                              <m:t>𝟏</m:t>
                            </m:r>
                          </m:sub>
                          <m:sup>
                            <m:r>
                              <a:rPr lang="en-US" b="1" i="1">
                                <a:latin typeface="Arial" charset="0"/>
                                <a:ea typeface="Arial" charset="0"/>
                                <a:cs typeface="Arial" charset="0"/>
                              </a:rPr>
                              <m:t>𝒏</m:t>
                            </m:r>
                          </m:sup>
                          <m:e>
                            <m:r>
                              <a:rPr lang="en-US" b="1" i="1" smtClean="0">
                                <a:latin typeface="Arial" charset="0"/>
                                <a:ea typeface="Arial" charset="0"/>
                                <a:cs typeface="Arial" charset="0"/>
                              </a:rPr>
                              <m:t>𝜷</m:t>
                            </m:r>
                            <m:r>
                              <a:rPr lang="en-US" b="1" i="1">
                                <a:latin typeface="Arial" charset="0"/>
                                <a:ea typeface="Arial" charset="0"/>
                                <a:cs typeface="Arial" charset="0"/>
                              </a:rPr>
                              <m:t>×</m:t>
                            </m:r>
                            <m:sSub>
                              <m:sSubPr>
                                <m:ctrlPr>
                                  <a:rPr lang="en-US" b="1" i="1" smtClean="0">
                                    <a:latin typeface="Arial" charset="0"/>
                                    <a:ea typeface="Arial" charset="0"/>
                                    <a:cs typeface="Arial" charset="0"/>
                                  </a:rPr>
                                </m:ctrlPr>
                              </m:sSubPr>
                              <m:e>
                                <m:r>
                                  <a:rPr lang="en-US" b="1" i="1">
                                    <a:latin typeface="Arial" charset="0"/>
                                    <a:ea typeface="Arial" charset="0"/>
                                    <a:cs typeface="Arial" charset="0"/>
                                  </a:rPr>
                                  <m:t>𝑽</m:t>
                                </m:r>
                              </m:e>
                              <m:sub>
                                <m:r>
                                  <a:rPr lang="en-US" b="1" i="1" smtClean="0">
                                    <a:latin typeface="Cambria Math" charset="0"/>
                                    <a:ea typeface="Arial" charset="0"/>
                                    <a:cs typeface="Arial" charset="0"/>
                                  </a:rPr>
                                  <m:t>𝑰</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190005" y="233663"/>
                <a:ext cx="11827824" cy="5000984"/>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you increase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464727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10354</TotalTime>
  <Words>1852</Words>
  <Application>Microsoft Macintosh PowerPoint</Application>
  <PresentationFormat>Widescreen</PresentationFormat>
  <Paragraphs>227</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Cambria Math</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424</cp:revision>
  <cp:lastPrinted>2017-09-28T11:35:14Z</cp:lastPrinted>
  <dcterms:created xsi:type="dcterms:W3CDTF">2017-09-26T12:36:56Z</dcterms:created>
  <dcterms:modified xsi:type="dcterms:W3CDTF">2017-10-03T18:37:12Z</dcterms:modified>
</cp:coreProperties>
</file>