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263" r:id="rId3"/>
    <p:sldId id="257" r:id="rId4"/>
    <p:sldId id="264" r:id="rId5"/>
    <p:sldId id="265" r:id="rId6"/>
    <p:sldId id="266" r:id="rId7"/>
    <p:sldId id="267" r:id="rId8"/>
    <p:sldId id="269" r:id="rId9"/>
    <p:sldId id="291" r:id="rId10"/>
    <p:sldId id="270" r:id="rId11"/>
    <p:sldId id="289" r:id="rId12"/>
    <p:sldId id="268" r:id="rId13"/>
    <p:sldId id="282" r:id="rId14"/>
    <p:sldId id="283" r:id="rId15"/>
    <p:sldId id="285" r:id="rId16"/>
    <p:sldId id="287" r:id="rId17"/>
    <p:sldId id="290" r:id="rId18"/>
    <p:sldId id="279" r:id="rId19"/>
    <p:sldId id="292" r:id="rId20"/>
    <p:sldId id="294" r:id="rId21"/>
    <p:sldId id="304" r:id="rId22"/>
    <p:sldId id="298" r:id="rId23"/>
    <p:sldId id="297" r:id="rId24"/>
    <p:sldId id="300" r:id="rId25"/>
    <p:sldId id="299" r:id="rId26"/>
    <p:sldId id="293" r:id="rId27"/>
    <p:sldId id="302" r:id="rId28"/>
    <p:sldId id="303" r:id="rId29"/>
    <p:sldId id="301" r:id="rId30"/>
    <p:sldId id="286" r:id="rId31"/>
    <p:sldId id="274" r:id="rId32"/>
    <p:sldId id="275" r:id="rId33"/>
    <p:sldId id="276" r:id="rId34"/>
    <p:sldId id="28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3"/>
    <p:restoredTop sz="94876"/>
  </p:normalViewPr>
  <p:slideViewPr>
    <p:cSldViewPr snapToGrid="0" snapToObjects="1">
      <p:cViewPr>
        <p:scale>
          <a:sx n="114" d="100"/>
          <a:sy n="114" d="100"/>
        </p:scale>
        <p:origin x="1200" y="5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497C26-5219-954A-A522-4F368E7A7ADA}" type="datetimeFigureOut">
              <a:rPr lang="en-US" smtClean="0"/>
              <a:t>10/12/17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BA52DA-B0BC-A24E-B717-007855D4CE0B}" type="slidenum">
              <a:rPr lang="en-US" smtClean="0"/>
              <a:t>‹#›</a:t>
            </a:fld>
            <a:endParaRPr lang="en-US"/>
          </a:p>
        </p:txBody>
      </p:sp>
    </p:spTree>
    <p:extLst>
      <p:ext uri="{BB962C8B-B14F-4D97-AF65-F5344CB8AC3E}">
        <p14:creationId xmlns:p14="http://schemas.microsoft.com/office/powerpoint/2010/main" val="637923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6</a:t>
            </a:fld>
            <a:endParaRPr lang="en-US"/>
          </a:p>
        </p:txBody>
      </p:sp>
    </p:spTree>
    <p:extLst>
      <p:ext uri="{BB962C8B-B14F-4D97-AF65-F5344CB8AC3E}">
        <p14:creationId xmlns:p14="http://schemas.microsoft.com/office/powerpoint/2010/main" val="1742140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7</a:t>
            </a:fld>
            <a:endParaRPr lang="en-US"/>
          </a:p>
        </p:txBody>
      </p:sp>
    </p:spTree>
    <p:extLst>
      <p:ext uri="{BB962C8B-B14F-4D97-AF65-F5344CB8AC3E}">
        <p14:creationId xmlns:p14="http://schemas.microsoft.com/office/powerpoint/2010/main" val="949982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27</a:t>
            </a:fld>
            <a:endParaRPr lang="en-US"/>
          </a:p>
        </p:txBody>
      </p:sp>
    </p:spTree>
    <p:extLst>
      <p:ext uri="{BB962C8B-B14F-4D97-AF65-F5344CB8AC3E}">
        <p14:creationId xmlns:p14="http://schemas.microsoft.com/office/powerpoint/2010/main" val="1668090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28</a:t>
            </a:fld>
            <a:endParaRPr lang="en-US"/>
          </a:p>
        </p:txBody>
      </p:sp>
    </p:spTree>
    <p:extLst>
      <p:ext uri="{BB962C8B-B14F-4D97-AF65-F5344CB8AC3E}">
        <p14:creationId xmlns:p14="http://schemas.microsoft.com/office/powerpoint/2010/main" val="766678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32</a:t>
            </a:fld>
            <a:endParaRPr lang="en-US"/>
          </a:p>
        </p:txBody>
      </p:sp>
    </p:spTree>
    <p:extLst>
      <p:ext uri="{BB962C8B-B14F-4D97-AF65-F5344CB8AC3E}">
        <p14:creationId xmlns:p14="http://schemas.microsoft.com/office/powerpoint/2010/main" val="485749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33</a:t>
            </a:fld>
            <a:endParaRPr lang="en-US"/>
          </a:p>
        </p:txBody>
      </p:sp>
    </p:spTree>
    <p:extLst>
      <p:ext uri="{BB962C8B-B14F-4D97-AF65-F5344CB8AC3E}">
        <p14:creationId xmlns:p14="http://schemas.microsoft.com/office/powerpoint/2010/main" val="2139118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34</a:t>
            </a:fld>
            <a:endParaRPr lang="en-US"/>
          </a:p>
        </p:txBody>
      </p:sp>
    </p:spTree>
    <p:extLst>
      <p:ext uri="{BB962C8B-B14F-4D97-AF65-F5344CB8AC3E}">
        <p14:creationId xmlns:p14="http://schemas.microsoft.com/office/powerpoint/2010/main" val="1058365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AB24BD30-CF79-6742-90BF-1953A7F126BB}" type="datetimeFigureOut">
              <a:rPr lang="en-US" smtClean="0"/>
              <a:t>10/12/17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518536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24BD30-CF79-6742-90BF-1953A7F126BB}" type="datetimeFigureOut">
              <a:rPr lang="en-US" smtClean="0"/>
              <a:t>10/12/17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972827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24BD30-CF79-6742-90BF-1953A7F126BB}" type="datetimeFigureOut">
              <a:rPr lang="en-US" smtClean="0"/>
              <a:t>10/12/17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59980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24BD30-CF79-6742-90BF-1953A7F126BB}" type="datetimeFigureOut">
              <a:rPr lang="en-US" smtClean="0"/>
              <a:t>10/12/17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352622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24BD30-CF79-6742-90BF-1953A7F126BB}" type="datetimeFigureOut">
              <a:rPr lang="en-US" smtClean="0"/>
              <a:t>10/12/17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262302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24BD30-CF79-6742-90BF-1953A7F126BB}" type="datetimeFigureOut">
              <a:rPr lang="en-US" smtClean="0"/>
              <a:t>10/12/17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877556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24BD30-CF79-6742-90BF-1953A7F126BB}" type="datetimeFigureOut">
              <a:rPr lang="en-US" smtClean="0"/>
              <a:t>10/12/17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961352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24BD30-CF79-6742-90BF-1953A7F126BB}" type="datetimeFigureOut">
              <a:rPr lang="en-US" smtClean="0"/>
              <a:t>10/12/17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936512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24BD30-CF79-6742-90BF-1953A7F126BB}" type="datetimeFigureOut">
              <a:rPr lang="en-US" smtClean="0"/>
              <a:t>10/12/17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845908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24BD30-CF79-6742-90BF-1953A7F126BB}" type="datetimeFigureOut">
              <a:rPr lang="en-US" smtClean="0"/>
              <a:t>10/12/17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639243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24BD30-CF79-6742-90BF-1953A7F126BB}" type="datetimeFigureOut">
              <a:rPr lang="en-US" smtClean="0"/>
              <a:t>10/12/17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7018476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24BD30-CF79-6742-90BF-1953A7F126BB}" type="datetimeFigureOut">
              <a:rPr lang="en-US" smtClean="0"/>
              <a:t>10/12/17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4A5A68-9FBF-9649-8596-BD0A679FB322}" type="slidenum">
              <a:rPr lang="en-US" smtClean="0"/>
              <a:t>‹#›</a:t>
            </a:fld>
            <a:endParaRPr lang="en-US"/>
          </a:p>
        </p:txBody>
      </p:sp>
    </p:spTree>
    <p:extLst>
      <p:ext uri="{BB962C8B-B14F-4D97-AF65-F5344CB8AC3E}">
        <p14:creationId xmlns:p14="http://schemas.microsoft.com/office/powerpoint/2010/main" val="1256739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00150"/>
            <a:ext cx="12192000" cy="3970318"/>
          </a:xfrm>
          <a:prstGeom prst="rect">
            <a:avLst/>
          </a:prstGeom>
          <a:noFill/>
        </p:spPr>
        <p:txBody>
          <a:bodyPr wrap="square" rtlCol="0">
            <a:spAutoFit/>
          </a:bodyPr>
          <a:lstStyle/>
          <a:p>
            <a:r>
              <a:rPr lang="en-US" dirty="0" smtClean="0"/>
              <a:t>What to talk about</a:t>
            </a:r>
          </a:p>
          <a:p>
            <a:r>
              <a:rPr lang="en-US" dirty="0"/>
              <a:t>	</a:t>
            </a:r>
            <a:r>
              <a:rPr lang="en-US" dirty="0" smtClean="0"/>
              <a:t>- What models are we using</a:t>
            </a:r>
          </a:p>
          <a:p>
            <a:r>
              <a:rPr lang="en-US" dirty="0"/>
              <a:t>	</a:t>
            </a:r>
            <a:r>
              <a:rPr lang="en-US" dirty="0" smtClean="0"/>
              <a:t>	- why? </a:t>
            </a:r>
            <a:r>
              <a:rPr lang="en-US" dirty="0" err="1" smtClean="0"/>
              <a:t>Niv</a:t>
            </a:r>
            <a:r>
              <a:rPr lang="en-US" dirty="0" smtClean="0"/>
              <a:t> et al., </a:t>
            </a:r>
            <a:r>
              <a:rPr lang="en-US" dirty="0" smtClean="0"/>
              <a:t>2012; Lefebvre et al., 2017 </a:t>
            </a:r>
            <a:r>
              <a:rPr lang="en-US" dirty="0" smtClean="0"/>
              <a:t>for </a:t>
            </a:r>
            <a:r>
              <a:rPr lang="en-US" dirty="0" smtClean="0"/>
              <a:t>2 learning rate (risk sensitive) temporal difference </a:t>
            </a:r>
            <a:r>
              <a:rPr lang="en-US" dirty="0" smtClean="0"/>
              <a:t>learning </a:t>
            </a:r>
          </a:p>
          <a:p>
            <a:r>
              <a:rPr lang="en-US" dirty="0"/>
              <a:t>	</a:t>
            </a:r>
            <a:r>
              <a:rPr lang="en-US" dirty="0" smtClean="0"/>
              <a:t>	- how well do they recover in predator and prey simulations (show plots)</a:t>
            </a:r>
          </a:p>
          <a:p>
            <a:r>
              <a:rPr lang="en-US" dirty="0"/>
              <a:t>	</a:t>
            </a:r>
            <a:r>
              <a:rPr lang="en-US" dirty="0" smtClean="0"/>
              <a:t>		- I’m running it with 83 simulations, which mimics the sample size I have with the hormone dataset</a:t>
            </a:r>
          </a:p>
          <a:p>
            <a:r>
              <a:rPr lang="en-US" dirty="0"/>
              <a:t>	</a:t>
            </a:r>
            <a:r>
              <a:rPr lang="en-US" dirty="0" smtClean="0"/>
              <a:t>	- how well are they identified with respect to each other? (show confusion matrix)</a:t>
            </a:r>
          </a:p>
          <a:p>
            <a:r>
              <a:rPr lang="en-US" dirty="0"/>
              <a:t>	</a:t>
            </a:r>
            <a:r>
              <a:rPr lang="en-US" dirty="0" smtClean="0"/>
              <a:t>- How did we estimate the priors </a:t>
            </a:r>
          </a:p>
          <a:p>
            <a:r>
              <a:rPr lang="en-US" dirty="0"/>
              <a:t>	</a:t>
            </a:r>
            <a:r>
              <a:rPr lang="en-US" dirty="0" smtClean="0"/>
              <a:t>	- fixed effect across first decisions of many subjects (all datasets)</a:t>
            </a:r>
          </a:p>
          <a:p>
            <a:r>
              <a:rPr lang="en-US" dirty="0"/>
              <a:t>	</a:t>
            </a:r>
            <a:r>
              <a:rPr lang="en-US" dirty="0" smtClean="0"/>
              <a:t>- How well do the models with the parameters recovered from real data predict actual behavior? </a:t>
            </a:r>
          </a:p>
          <a:p>
            <a:r>
              <a:rPr lang="en-US" dirty="0"/>
              <a:t>	</a:t>
            </a:r>
            <a:r>
              <a:rPr lang="en-US" dirty="0" smtClean="0"/>
              <a:t>	- plot expected offer against actual offers</a:t>
            </a:r>
          </a:p>
          <a:p>
            <a:r>
              <a:rPr lang="en-US" dirty="0"/>
              <a:t>	</a:t>
            </a:r>
            <a:r>
              <a:rPr lang="en-US" dirty="0" smtClean="0"/>
              <a:t>	- plot different learning outcomes of several subjects</a:t>
            </a:r>
          </a:p>
          <a:p>
            <a:r>
              <a:rPr lang="en-US" dirty="0"/>
              <a:t>	</a:t>
            </a:r>
            <a:r>
              <a:rPr lang="en-US" dirty="0" smtClean="0"/>
              <a:t>- Start analyzing the behavioral, neural, and hormonal data with the parameters!</a:t>
            </a:r>
          </a:p>
        </p:txBody>
      </p:sp>
    </p:spTree>
    <p:extLst>
      <p:ext uri="{BB962C8B-B14F-4D97-AF65-F5344CB8AC3E}">
        <p14:creationId xmlns:p14="http://schemas.microsoft.com/office/powerpoint/2010/main" val="138165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946577" cy="6001643"/>
          </a:xfrm>
          <a:prstGeom prst="rect">
            <a:avLst/>
          </a:prstGeom>
        </p:spPr>
        <p:txBody>
          <a:bodyPr wrap="square">
            <a:spAutoFit/>
          </a:bodyPr>
          <a:lstStyle/>
          <a:p>
            <a:pPr>
              <a:lnSpc>
                <a:spcPct val="200000"/>
              </a:lnSpc>
            </a:pP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 is then used by </a:t>
            </a:r>
            <a:r>
              <a:rPr lang="en-US" sz="1600" b="1" i="1" dirty="0" smtClean="0">
                <a:latin typeface="Arial" charset="0"/>
                <a:ea typeface="Arial" charset="0"/>
                <a:cs typeface="Arial" charset="0"/>
              </a:rPr>
              <a:t>P </a:t>
            </a:r>
            <a:r>
              <a:rPr lang="en-US" sz="1600" dirty="0" smtClean="0">
                <a:latin typeface="Arial" charset="0"/>
                <a:ea typeface="Arial" charset="0"/>
                <a:cs typeface="Arial" charset="0"/>
              </a:rPr>
              <a:t>to update </a:t>
            </a:r>
            <a:r>
              <a:rPr lang="en-US" sz="1600" dirty="0" err="1" smtClean="0">
                <a:latin typeface="Arial" charset="0"/>
                <a:ea typeface="Arial" charset="0"/>
                <a:cs typeface="Arial" charset="0"/>
              </a:rPr>
              <a:t>ϑ</a:t>
            </a:r>
            <a:r>
              <a:rPr lang="en-US" sz="1600" dirty="0" smtClean="0">
                <a:latin typeface="Arial" charset="0"/>
                <a:ea typeface="Arial" charset="0"/>
                <a:cs typeface="Arial" charset="0"/>
              </a:rPr>
              <a:t> in the same way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was used in cases 1 and 2:</a:t>
            </a:r>
          </a:p>
          <a:p>
            <a:pPr>
              <a:lnSpc>
                <a:spcPct val="200000"/>
              </a:lnSpc>
            </a:pPr>
            <a:endParaRPr lang="en-US" sz="1600" b="1" i="1" dirty="0">
              <a:latin typeface="Arial" charset="0"/>
              <a:ea typeface="Arial" charset="0"/>
              <a:cs typeface="Arial" charset="0"/>
            </a:endParaRPr>
          </a:p>
          <a:p>
            <a:pPr>
              <a:lnSpc>
                <a:spcPct val="200000"/>
              </a:lnSpc>
            </a:pPr>
            <a:r>
              <a:rPr lang="en-US" sz="1600" i="1" dirty="0">
                <a:latin typeface="Arial" charset="0"/>
                <a:ea typeface="Arial" charset="0"/>
                <a:cs typeface="Arial" charset="0"/>
              </a:rPr>
              <a:t>𝛃</a:t>
            </a:r>
            <a:r>
              <a:rPr lang="en-US" sz="1600" b="1" i="1" baseline="-25000" dirty="0">
                <a:latin typeface="Arial" charset="0"/>
                <a:ea typeface="Arial" charset="0"/>
                <a:cs typeface="Arial" charset="0"/>
              </a:rPr>
              <a:t>R0,t</a:t>
            </a:r>
            <a:r>
              <a:rPr lang="en-US" sz="1600" b="1" baseline="-25000" dirty="0">
                <a:latin typeface="Arial" charset="0"/>
                <a:ea typeface="Arial" charset="0"/>
                <a:cs typeface="Arial" charset="0"/>
              </a:rPr>
              <a:t>+1</a:t>
            </a:r>
            <a:r>
              <a:rPr lang="en-US" sz="1600" dirty="0">
                <a:latin typeface="Arial" charset="0"/>
                <a:ea typeface="Arial" charset="0"/>
                <a:cs typeface="Arial" charset="0"/>
              </a:rPr>
              <a:t>=</a:t>
            </a:r>
            <a:r>
              <a:rPr lang="en-US" sz="1600" i="1" dirty="0">
                <a:latin typeface="Arial" charset="0"/>
                <a:ea typeface="Arial" charset="0"/>
                <a:cs typeface="Arial" charset="0"/>
              </a:rPr>
              <a:t>𝛃</a:t>
            </a:r>
            <a:r>
              <a:rPr lang="en-US" sz="1600" b="1" i="1" baseline="-25000" dirty="0">
                <a:latin typeface="Arial" charset="0"/>
                <a:ea typeface="Arial" charset="0"/>
                <a:cs typeface="Arial" charset="0"/>
              </a:rPr>
              <a:t>R0,t</a:t>
            </a:r>
            <a:r>
              <a:rPr lang="en-US" sz="1600" dirty="0">
                <a:latin typeface="Arial" charset="0"/>
                <a:ea typeface="Arial" charset="0"/>
                <a:cs typeface="Arial" charset="0"/>
              </a:rPr>
              <a:t>+α×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(9)</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Case 4: </a:t>
            </a:r>
            <a:r>
              <a:rPr lang="en-US" sz="1600" b="1" i="1" dirty="0">
                <a:latin typeface="Arial" charset="0"/>
                <a:ea typeface="Arial" charset="0"/>
                <a:cs typeface="Arial" charset="0"/>
              </a:rPr>
              <a:t>P</a:t>
            </a:r>
            <a:r>
              <a:rPr lang="en-US" sz="1600" dirty="0">
                <a:latin typeface="Arial" charset="0"/>
                <a:ea typeface="Arial" charset="0"/>
                <a:cs typeface="Arial" charset="0"/>
              </a:rPr>
              <a:t> updates his/her </a:t>
            </a:r>
            <a:r>
              <a:rPr lang="en-US" sz="1600" i="1" dirty="0">
                <a:latin typeface="Arial" charset="0"/>
                <a:ea typeface="Arial" charset="0"/>
                <a:cs typeface="Arial" charset="0"/>
              </a:rPr>
              <a:t>𝛃</a:t>
            </a:r>
            <a:r>
              <a:rPr lang="en-US" sz="1600" b="1" i="1" baseline="-25000" dirty="0">
                <a:latin typeface="Arial" charset="0"/>
                <a:ea typeface="Arial" charset="0"/>
                <a:cs typeface="Arial" charset="0"/>
              </a:rPr>
              <a:t>R0</a:t>
            </a:r>
            <a:r>
              <a:rPr lang="en-US" sz="1600" i="1" dirty="0">
                <a:latin typeface="Arial" charset="0"/>
                <a:ea typeface="Arial" charset="0"/>
                <a:cs typeface="Arial" charset="0"/>
              </a:rPr>
              <a:t> </a:t>
            </a:r>
            <a:r>
              <a:rPr lang="en-US" sz="1600" dirty="0">
                <a:latin typeface="Arial" charset="0"/>
                <a:ea typeface="Arial" charset="0"/>
                <a:cs typeface="Arial" charset="0"/>
              </a:rPr>
              <a:t>at time </a:t>
            </a:r>
            <a:r>
              <a:rPr lang="en-US" sz="1600" i="1" dirty="0">
                <a:latin typeface="Arial" charset="0"/>
                <a:ea typeface="Arial" charset="0"/>
                <a:cs typeface="Arial" charset="0"/>
              </a:rPr>
              <a:t>t </a:t>
            </a:r>
            <a:r>
              <a:rPr lang="en-US" sz="1600" dirty="0">
                <a:latin typeface="Arial" charset="0"/>
                <a:ea typeface="Arial" charset="0"/>
                <a:cs typeface="Arial" charset="0"/>
              </a:rPr>
              <a:t>using the reward prediction error</a:t>
            </a:r>
            <a:r>
              <a:rPr lang="en-US" sz="1600" baseline="-250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and two learning rates: α</a:t>
            </a:r>
            <a:r>
              <a:rPr lang="en-US" sz="1600" baseline="30000" dirty="0">
                <a:latin typeface="Arial" charset="0"/>
                <a:ea typeface="Arial" charset="0"/>
                <a:cs typeface="Arial" charset="0"/>
              </a:rPr>
              <a:t>+</a:t>
            </a:r>
            <a:r>
              <a:rPr lang="en-US" sz="1600" dirty="0">
                <a:latin typeface="Arial" charset="0"/>
                <a:ea typeface="Arial" charset="0"/>
                <a:cs typeface="Arial" charset="0"/>
              </a:rPr>
              <a:t> for positive prediction errors, and α</a:t>
            </a:r>
            <a:r>
              <a:rPr lang="en-US" sz="1600" baseline="30000" dirty="0">
                <a:latin typeface="Arial" charset="0"/>
                <a:ea typeface="Arial" charset="0"/>
                <a:cs typeface="Arial" charset="0"/>
              </a:rPr>
              <a:t>-</a:t>
            </a:r>
            <a:r>
              <a:rPr lang="en-US" sz="1600" dirty="0">
                <a:latin typeface="Arial" charset="0"/>
                <a:ea typeface="Arial" charset="0"/>
                <a:cs typeface="Arial" charset="0"/>
              </a:rPr>
              <a:t> for a negative prediction errors:</a:t>
            </a: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baseline="-25000" dirty="0">
                <a:latin typeface="Arial" charset="0"/>
                <a:ea typeface="Arial" charset="0"/>
                <a:cs typeface="Arial" charset="0"/>
              </a:rPr>
              <a:t>+1</a:t>
            </a: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dirty="0">
                <a:latin typeface="Arial" charset="0"/>
                <a:ea typeface="Arial" charset="0"/>
                <a:cs typeface="Arial" charset="0"/>
              </a:rPr>
              <a:t>+α</a:t>
            </a:r>
            <a:r>
              <a:rPr lang="en-US" sz="1600" baseline="30000" dirty="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a:latin typeface="Arial" charset="0"/>
                <a:ea typeface="Arial" charset="0"/>
                <a:cs typeface="Arial" charset="0"/>
              </a:rPr>
              <a:t> </a:t>
            </a:r>
            <a:r>
              <a:rPr lang="en-US" sz="1600" dirty="0">
                <a:latin typeface="Arial" charset="0"/>
                <a:ea typeface="Arial" charset="0"/>
                <a:cs typeface="Arial" charset="0"/>
              </a:rPr>
              <a:t>&gt; 0		(10)</a:t>
            </a:r>
          </a:p>
          <a:p>
            <a:pPr>
              <a:lnSpc>
                <a:spcPct val="200000"/>
              </a:lnSpc>
            </a:pP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baseline="-25000" dirty="0">
                <a:latin typeface="Arial" charset="0"/>
                <a:ea typeface="Arial" charset="0"/>
                <a:cs typeface="Arial" charset="0"/>
              </a:rPr>
              <a:t>+1</a:t>
            </a: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dirty="0">
                <a:latin typeface="Arial" charset="0"/>
                <a:ea typeface="Arial" charset="0"/>
                <a:cs typeface="Arial" charset="0"/>
              </a:rPr>
              <a:t>+α</a:t>
            </a:r>
            <a:r>
              <a:rPr lang="en-US" sz="1600" baseline="30000" dirty="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a:latin typeface="Arial" charset="0"/>
                <a:ea typeface="Arial" charset="0"/>
                <a:cs typeface="Arial" charset="0"/>
              </a:rPr>
              <a:t> </a:t>
            </a:r>
            <a:r>
              <a:rPr lang="en-US" sz="1600" dirty="0">
                <a:latin typeface="Arial" charset="0"/>
                <a:ea typeface="Arial" charset="0"/>
                <a:cs typeface="Arial" charset="0"/>
              </a:rPr>
              <a:t>&lt; 0</a:t>
            </a: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Tree>
    <p:extLst>
      <p:ext uri="{BB962C8B-B14F-4D97-AF65-F5344CB8AC3E}">
        <p14:creationId xmlns:p14="http://schemas.microsoft.com/office/powerpoint/2010/main" val="743489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8222"/>
            <a:ext cx="12192000" cy="5693866"/>
          </a:xfrm>
          <a:prstGeom prst="rect">
            <a:avLst/>
          </a:prstGeom>
        </p:spPr>
        <p:txBody>
          <a:bodyPr wrap="square">
            <a:spAutoFit/>
          </a:bodyPr>
          <a:lstStyle/>
          <a:p>
            <a:pPr>
              <a:lnSpc>
                <a:spcPct val="200000"/>
              </a:lnSpc>
            </a:pPr>
            <a:r>
              <a:rPr lang="en-US" sz="2000" b="1" dirty="0" smtClean="0">
                <a:latin typeface="Arial" charset="0"/>
                <a:ea typeface="Arial" charset="0"/>
                <a:cs typeface="Arial" charset="0"/>
              </a:rPr>
              <a:t>Empirical Priors</a:t>
            </a:r>
          </a:p>
          <a:p>
            <a:pPr>
              <a:lnSpc>
                <a:spcPct val="200000"/>
              </a:lnSpc>
            </a:pPr>
            <a:r>
              <a:rPr lang="en-US" sz="1600" dirty="0">
                <a:latin typeface="Arial" charset="0"/>
                <a:ea typeface="Arial" charset="0"/>
                <a:cs typeface="Arial" charset="0"/>
              </a:rPr>
              <a:t>Importantly, to avoid fitting additional free parameters, the model requires initial estimates of 𝜷</a:t>
            </a:r>
            <a:r>
              <a:rPr lang="en-US" sz="1600" baseline="-25000" dirty="0">
                <a:latin typeface="Arial" charset="0"/>
                <a:ea typeface="Arial" charset="0"/>
                <a:cs typeface="Arial" charset="0"/>
              </a:rPr>
              <a:t>𝑹𝟎</a:t>
            </a:r>
            <a:r>
              <a:rPr lang="en-US" sz="1600" dirty="0">
                <a:latin typeface="Arial" charset="0"/>
                <a:ea typeface="Arial" charset="0"/>
                <a:cs typeface="Arial" charset="0"/>
              </a:rPr>
              <a:t> and 𝜷</a:t>
            </a:r>
            <a:r>
              <a:rPr lang="en-US" sz="1600" baseline="-25000" dirty="0">
                <a:latin typeface="Arial" charset="0"/>
                <a:ea typeface="Arial" charset="0"/>
                <a:cs typeface="Arial" charset="0"/>
              </a:rPr>
              <a:t>𝑹𝟏</a:t>
            </a:r>
            <a:r>
              <a:rPr lang="en-US" sz="1600" dirty="0">
                <a:latin typeface="Arial" charset="0"/>
                <a:ea typeface="Arial" charset="0"/>
                <a:cs typeface="Arial" charset="0"/>
              </a:rPr>
              <a:t>. </a:t>
            </a:r>
          </a:p>
          <a:p>
            <a:pPr>
              <a:lnSpc>
                <a:spcPct val="200000"/>
              </a:lnSpc>
            </a:pPr>
            <a:r>
              <a:rPr lang="en-US" sz="1600" dirty="0">
                <a:latin typeface="Arial" charset="0"/>
                <a:ea typeface="Arial" charset="0"/>
                <a:cs typeface="Arial" charset="0"/>
              </a:rPr>
              <a:t>We estimated these as fixed effects from the first investments made by subjects playing the game for the first time. We used data from several datasets, amounting to a total of 267 subjects, 130 player as prey and 137 playing as predator</a:t>
            </a:r>
            <a:r>
              <a:rPr lang="en-US" sz="1600" dirty="0" smtClean="0">
                <a:latin typeface="Arial" charset="0"/>
                <a:ea typeface="Arial" charset="0"/>
                <a:cs typeface="Arial" charset="0"/>
              </a:rPr>
              <a:t>*. Importantly, we constrained the parameters using a Laplace procedure, allowing us to stay away from the bounds of the parameter space.</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gn="r">
              <a:lnSpc>
                <a:spcPct val="200000"/>
              </a:lnSpc>
            </a:pPr>
            <a:endParaRPr lang="en-US" sz="1400" dirty="0">
              <a:latin typeface="Arial" charset="0"/>
              <a:ea typeface="Arial" charset="0"/>
              <a:cs typeface="Arial" charset="0"/>
            </a:endParaRPr>
          </a:p>
          <a:p>
            <a:pPr>
              <a:lnSpc>
                <a:spcPct val="200000"/>
              </a:lnSpc>
            </a:pPr>
            <a:endParaRPr lang="en-US" sz="2000" b="1" dirty="0" smtClean="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
        <p:nvSpPr>
          <p:cNvPr id="2" name="TextBox 1"/>
          <p:cNvSpPr txBox="1"/>
          <p:nvPr/>
        </p:nvSpPr>
        <p:spPr>
          <a:xfrm>
            <a:off x="0" y="5987374"/>
            <a:ext cx="11875324" cy="1508105"/>
          </a:xfrm>
          <a:prstGeom prst="rect">
            <a:avLst/>
          </a:prstGeom>
          <a:noFill/>
        </p:spPr>
        <p:txBody>
          <a:bodyPr wrap="square" rtlCol="0">
            <a:spAutoFit/>
          </a:bodyPr>
          <a:lstStyle/>
          <a:p>
            <a:pPr>
              <a:lnSpc>
                <a:spcPct val="200000"/>
              </a:lnSpc>
            </a:pPr>
            <a:r>
              <a:rPr lang="en-US" sz="1600" dirty="0" smtClean="0">
                <a:latin typeface="Arial" charset="0"/>
                <a:ea typeface="Arial" charset="0"/>
                <a:cs typeface="Arial" charset="0"/>
              </a:rPr>
              <a:t>*</a:t>
            </a:r>
            <a:r>
              <a:rPr lang="en-US" sz="1200" dirty="0" smtClean="0">
                <a:latin typeface="Arial" charset="0"/>
                <a:ea typeface="Arial" charset="0"/>
                <a:cs typeface="Arial" charset="0"/>
              </a:rPr>
              <a:t>  </a:t>
            </a:r>
            <a:r>
              <a:rPr lang="en-US" sz="1200" dirty="0">
                <a:latin typeface="Arial" charset="0"/>
                <a:ea typeface="Arial" charset="0"/>
                <a:cs typeface="Arial" charset="0"/>
              </a:rPr>
              <a:t>Prey: 12 (</a:t>
            </a:r>
            <a:r>
              <a:rPr lang="en-US" sz="1200" dirty="0" err="1">
                <a:latin typeface="Arial" charset="0"/>
                <a:ea typeface="Arial" charset="0"/>
                <a:cs typeface="Arial" charset="0"/>
              </a:rPr>
              <a:t>old_hor</a:t>
            </a:r>
            <a:r>
              <a:rPr lang="en-US" sz="1200" dirty="0">
                <a:latin typeface="Arial" charset="0"/>
                <a:ea typeface="Arial" charset="0"/>
                <a:cs typeface="Arial" charset="0"/>
              </a:rPr>
              <a:t>) + 81 (</a:t>
            </a:r>
            <a:r>
              <a:rPr lang="en-US" sz="1200" dirty="0" err="1">
                <a:latin typeface="Arial" charset="0"/>
                <a:ea typeface="Arial" charset="0"/>
                <a:cs typeface="Arial" charset="0"/>
              </a:rPr>
              <a:t>hor</a:t>
            </a:r>
            <a:r>
              <a:rPr lang="en-US" sz="1200" dirty="0">
                <a:latin typeface="Arial" charset="0"/>
                <a:ea typeface="Arial" charset="0"/>
                <a:cs typeface="Arial" charset="0"/>
              </a:rPr>
              <a:t>) + 25 (</a:t>
            </a:r>
            <a:r>
              <a:rPr lang="en-US" sz="1200" dirty="0" err="1">
                <a:latin typeface="Arial" charset="0"/>
                <a:ea typeface="Arial" charset="0"/>
                <a:cs typeface="Arial" charset="0"/>
              </a:rPr>
              <a:t>ital</a:t>
            </a:r>
            <a:r>
              <a:rPr lang="en-US" sz="1200" dirty="0">
                <a:latin typeface="Arial" charset="0"/>
                <a:ea typeface="Arial" charset="0"/>
                <a:cs typeface="Arial" charset="0"/>
              </a:rPr>
              <a:t>) + 12 (OT) </a:t>
            </a:r>
          </a:p>
          <a:p>
            <a:pPr>
              <a:lnSpc>
                <a:spcPct val="200000"/>
              </a:lnSpc>
            </a:pPr>
            <a:r>
              <a:rPr lang="en-US" sz="1200" dirty="0" smtClean="0">
                <a:latin typeface="Arial" charset="0"/>
                <a:ea typeface="Arial" charset="0"/>
                <a:cs typeface="Arial" charset="0"/>
              </a:rPr>
              <a:t>   Predator</a:t>
            </a:r>
            <a:r>
              <a:rPr lang="en-US" sz="1200" dirty="0">
                <a:latin typeface="Arial" charset="0"/>
                <a:ea typeface="Arial" charset="0"/>
                <a:cs typeface="Arial" charset="0"/>
              </a:rPr>
              <a:t>: 12 (</a:t>
            </a:r>
            <a:r>
              <a:rPr lang="en-US" sz="1200" dirty="0" err="1">
                <a:latin typeface="Arial" charset="0"/>
                <a:ea typeface="Arial" charset="0"/>
                <a:cs typeface="Arial" charset="0"/>
              </a:rPr>
              <a:t>old_hor</a:t>
            </a:r>
            <a:r>
              <a:rPr lang="en-US" sz="1200" dirty="0">
                <a:latin typeface="Arial" charset="0"/>
                <a:ea typeface="Arial" charset="0"/>
                <a:cs typeface="Arial" charset="0"/>
              </a:rPr>
              <a:t>) + 85 (</a:t>
            </a:r>
            <a:r>
              <a:rPr lang="en-US" sz="1200" dirty="0" err="1">
                <a:latin typeface="Arial" charset="0"/>
                <a:ea typeface="Arial" charset="0"/>
                <a:cs typeface="Arial" charset="0"/>
              </a:rPr>
              <a:t>hor</a:t>
            </a:r>
            <a:r>
              <a:rPr lang="en-US" sz="1200" dirty="0">
                <a:latin typeface="Arial" charset="0"/>
                <a:ea typeface="Arial" charset="0"/>
                <a:cs typeface="Arial" charset="0"/>
              </a:rPr>
              <a:t>) + 25 (</a:t>
            </a:r>
            <a:r>
              <a:rPr lang="en-US" sz="1200" dirty="0" err="1">
                <a:latin typeface="Arial" charset="0"/>
                <a:ea typeface="Arial" charset="0"/>
                <a:cs typeface="Arial" charset="0"/>
              </a:rPr>
              <a:t>ital</a:t>
            </a:r>
            <a:r>
              <a:rPr lang="en-US" sz="1200" dirty="0">
                <a:latin typeface="Arial" charset="0"/>
                <a:ea typeface="Arial" charset="0"/>
                <a:cs typeface="Arial" charset="0"/>
              </a:rPr>
              <a:t>) + 15 (OT</a:t>
            </a:r>
            <a:r>
              <a:rPr lang="en-US" sz="1200" dirty="0" smtClean="0">
                <a:latin typeface="Arial" charset="0"/>
                <a:ea typeface="Arial" charset="0"/>
                <a:cs typeface="Arial" charset="0"/>
              </a:rPr>
              <a:t>)         the parameters and accompanying plots were produced by PPG/empirical_priors_mg_predprey_2017_10_03.m </a:t>
            </a:r>
          </a:p>
          <a:p>
            <a:pPr>
              <a:lnSpc>
                <a:spcPct val="200000"/>
              </a:lnSpc>
            </a:pPr>
            <a:r>
              <a:rPr lang="en-US" sz="1200" dirty="0" smtClean="0">
                <a:latin typeface="Arial" charset="0"/>
                <a:ea typeface="Arial" charset="0"/>
                <a:cs typeface="Arial" charset="0"/>
              </a:rPr>
              <a:t> </a:t>
            </a:r>
            <a:endParaRPr lang="en-US" sz="1200" dirty="0">
              <a:latin typeface="Arial" charset="0"/>
              <a:ea typeface="Arial" charset="0"/>
              <a:cs typeface="Arial" charset="0"/>
            </a:endParaRPr>
          </a:p>
          <a:p>
            <a:endParaRPr lang="en-US" sz="1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386940"/>
            <a:ext cx="5027221" cy="377041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386940"/>
            <a:ext cx="5027221" cy="3770416"/>
          </a:xfrm>
          <a:prstGeom prst="rect">
            <a:avLst/>
          </a:prstGeom>
        </p:spPr>
      </p:pic>
    </p:spTree>
    <p:extLst>
      <p:ext uri="{BB962C8B-B14F-4D97-AF65-F5344CB8AC3E}">
        <p14:creationId xmlns:p14="http://schemas.microsoft.com/office/powerpoint/2010/main" val="1434530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1863449" cy="1661993"/>
          </a:xfrm>
          <a:prstGeom prst="rect">
            <a:avLst/>
          </a:prstGeom>
          <a:noFill/>
        </p:spPr>
        <p:txBody>
          <a:bodyPr wrap="square" rtlCol="0">
            <a:spAutoFit/>
          </a:bodyPr>
          <a:lstStyle/>
          <a:p>
            <a:r>
              <a:rPr lang="en-US" sz="2000" b="1" dirty="0" smtClean="0">
                <a:latin typeface="Arial" charset="0"/>
                <a:ea typeface="Arial" charset="0"/>
                <a:cs typeface="Arial" charset="0"/>
              </a:rPr>
              <a:t>Simulations: Experiment 4 Recovery for Predators</a:t>
            </a:r>
            <a:endParaRPr lang="en-US" sz="2000" b="1" dirty="0">
              <a:latin typeface="Arial" charset="0"/>
              <a:ea typeface="Arial" charset="0"/>
              <a:cs typeface="Arial" charset="0"/>
            </a:endParaRPr>
          </a:p>
          <a:p>
            <a:endParaRPr lang="en-US" dirty="0" smtClean="0"/>
          </a:p>
          <a:p>
            <a:r>
              <a:rPr lang="en-US" sz="1600" dirty="0" smtClean="0"/>
              <a:t>166 subjects simulated for cases 1 and 2. For each simulation, model parameters were randomly selected. Models were then fit to data generated from those simulations. These plots show correlations between the parameters recovered from the fitting process and the true parameters used to generate the data</a:t>
            </a:r>
          </a:p>
          <a:p>
            <a:endParaRPr lang="en-US" sz="1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393" y="1599948"/>
            <a:ext cx="5630113" cy="422258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1887" y="1599948"/>
            <a:ext cx="5630113" cy="4222584"/>
          </a:xfrm>
          <a:prstGeom prst="rect">
            <a:avLst/>
          </a:prstGeom>
        </p:spPr>
      </p:pic>
      <p:sp>
        <p:nvSpPr>
          <p:cNvPr id="12" name="TextBox 11"/>
          <p:cNvSpPr txBox="1"/>
          <p:nvPr/>
        </p:nvSpPr>
        <p:spPr>
          <a:xfrm>
            <a:off x="0" y="6273225"/>
            <a:ext cx="11008425" cy="584775"/>
          </a:xfrm>
          <a:prstGeom prst="rect">
            <a:avLst/>
          </a:prstGeom>
          <a:noFill/>
        </p:spPr>
        <p:txBody>
          <a:bodyPr wrap="square" rtlCol="0">
            <a:spAutoFit/>
          </a:bodyPr>
          <a:lstStyle/>
          <a:p>
            <a:r>
              <a:rPr lang="en-US" sz="1600" dirty="0" smtClean="0"/>
              <a:t>Top row represents unconstrained parameter estimation, bottom row represents Laplace constrained. Columns 1 and 2 represent parameters for case 1, columns 3-5 represent parameters from case 2.  </a:t>
            </a:r>
            <a:endParaRPr lang="en-US" sz="1600" dirty="0"/>
          </a:p>
        </p:txBody>
      </p:sp>
      <p:sp>
        <p:nvSpPr>
          <p:cNvPr id="13" name="TextBox 12"/>
          <p:cNvSpPr txBox="1"/>
          <p:nvPr/>
        </p:nvSpPr>
        <p:spPr>
          <a:xfrm rot="16200000">
            <a:off x="10131340" y="3669475"/>
            <a:ext cx="3844322" cy="276999"/>
          </a:xfrm>
          <a:prstGeom prst="rect">
            <a:avLst/>
          </a:prstGeom>
          <a:noFill/>
        </p:spPr>
        <p:txBody>
          <a:bodyPr wrap="none" rtlCol="0">
            <a:spAutoFit/>
          </a:bodyPr>
          <a:lstStyle/>
          <a:p>
            <a:r>
              <a:rPr lang="en-US" sz="1200" dirty="0" smtClean="0"/>
              <a:t>from PPG/test_recovery_models_MG_2017_09_21.m</a:t>
            </a:r>
            <a:endParaRPr lang="en-US" sz="1200" dirty="0"/>
          </a:p>
        </p:txBody>
      </p:sp>
    </p:spTree>
    <p:extLst>
      <p:ext uri="{BB962C8B-B14F-4D97-AF65-F5344CB8AC3E}">
        <p14:creationId xmlns:p14="http://schemas.microsoft.com/office/powerpoint/2010/main" val="386556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65330" cy="1908215"/>
          </a:xfrm>
          <a:prstGeom prst="rect">
            <a:avLst/>
          </a:prstGeom>
          <a:noFill/>
        </p:spPr>
        <p:txBody>
          <a:bodyPr wrap="square" rtlCol="0">
            <a:spAutoFit/>
          </a:bodyPr>
          <a:lstStyle/>
          <a:p>
            <a:r>
              <a:rPr lang="en-US" sz="2000" b="1" dirty="0" smtClean="0">
                <a:latin typeface="Arial" charset="0"/>
                <a:ea typeface="Arial" charset="0"/>
                <a:cs typeface="Arial" charset="0"/>
              </a:rPr>
              <a:t>Simulations: Experiment 4 Recovery for Predators</a:t>
            </a:r>
            <a:endParaRPr lang="en-US" sz="2000" b="1" dirty="0">
              <a:latin typeface="Arial" charset="0"/>
              <a:ea typeface="Arial" charset="0"/>
              <a:cs typeface="Arial" charset="0"/>
            </a:endParaRPr>
          </a:p>
          <a:p>
            <a:endParaRPr lang="en-US" dirty="0" smtClean="0"/>
          </a:p>
          <a:p>
            <a:r>
              <a:rPr lang="en-US" sz="1600" dirty="0" smtClean="0"/>
              <a:t>166 subjects simulated for cases 3 and 4. </a:t>
            </a:r>
            <a:r>
              <a:rPr lang="en-US" sz="1600" dirty="0"/>
              <a:t>For each simulation, model parameters were randomly selected. Models were then fit to data generated from those simulations. These plots show correlations between the parameters recovered from the fitting process and the true parameters used to generate the data</a:t>
            </a:r>
          </a:p>
          <a:p>
            <a:endParaRPr lang="en-US" sz="1600" dirty="0" smtClean="0"/>
          </a:p>
          <a:p>
            <a:endParaRPr lang="en-US" sz="16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393" y="1599948"/>
            <a:ext cx="5630113" cy="4222584"/>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1887" y="1599948"/>
            <a:ext cx="5630113" cy="4222584"/>
          </a:xfrm>
          <a:prstGeom prst="rect">
            <a:avLst/>
          </a:prstGeom>
        </p:spPr>
      </p:pic>
      <p:sp>
        <p:nvSpPr>
          <p:cNvPr id="13" name="TextBox 12"/>
          <p:cNvSpPr txBox="1"/>
          <p:nvPr/>
        </p:nvSpPr>
        <p:spPr>
          <a:xfrm>
            <a:off x="0" y="6273225"/>
            <a:ext cx="11008425" cy="584775"/>
          </a:xfrm>
          <a:prstGeom prst="rect">
            <a:avLst/>
          </a:prstGeom>
          <a:noFill/>
        </p:spPr>
        <p:txBody>
          <a:bodyPr wrap="square" rtlCol="0">
            <a:spAutoFit/>
          </a:bodyPr>
          <a:lstStyle/>
          <a:p>
            <a:r>
              <a:rPr lang="en-US" sz="1600" dirty="0" smtClean="0"/>
              <a:t>Top row represents unconstrained parameter estimation, bottom row represents Laplace constrained. Columns 1 and 2 represent parameters for case 1, columns 3-5 represent parameters from case 2.  </a:t>
            </a:r>
            <a:endParaRPr lang="en-US" sz="1600" dirty="0"/>
          </a:p>
        </p:txBody>
      </p:sp>
    </p:spTree>
    <p:extLst>
      <p:ext uri="{BB962C8B-B14F-4D97-AF65-F5344CB8AC3E}">
        <p14:creationId xmlns:p14="http://schemas.microsoft.com/office/powerpoint/2010/main" val="1354838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1908215"/>
          </a:xfrm>
          <a:prstGeom prst="rect">
            <a:avLst/>
          </a:prstGeom>
          <a:noFill/>
        </p:spPr>
        <p:txBody>
          <a:bodyPr wrap="square" rtlCol="0">
            <a:spAutoFit/>
          </a:bodyPr>
          <a:lstStyle/>
          <a:p>
            <a:r>
              <a:rPr lang="en-US" sz="2000" b="1" dirty="0" smtClean="0">
                <a:latin typeface="Arial" charset="0"/>
                <a:ea typeface="Arial" charset="0"/>
                <a:cs typeface="Arial" charset="0"/>
              </a:rPr>
              <a:t>Simulations: Experiment 4 Recovery for Prey</a:t>
            </a:r>
            <a:endParaRPr lang="en-US" sz="2000" b="1" dirty="0">
              <a:latin typeface="Arial" charset="0"/>
              <a:ea typeface="Arial" charset="0"/>
              <a:cs typeface="Arial" charset="0"/>
            </a:endParaRPr>
          </a:p>
          <a:p>
            <a:endParaRPr lang="en-US" dirty="0" smtClean="0"/>
          </a:p>
          <a:p>
            <a:r>
              <a:rPr lang="en-US" sz="1600" dirty="0" smtClean="0"/>
              <a:t>166 subjects simulated for cases 1 and 2. </a:t>
            </a:r>
            <a:r>
              <a:rPr lang="en-US" sz="1600" dirty="0"/>
              <a:t>For each simulation, model parameters were randomly selected. Models were then fit to data generated from those simulations. These plots show correlations between the parameters recovered from the fitting process and the true parameters used to generate the data</a:t>
            </a:r>
          </a:p>
          <a:p>
            <a:endParaRPr lang="en-US" sz="1600" dirty="0" smtClean="0"/>
          </a:p>
          <a:p>
            <a:endParaRPr lang="en-US" sz="1600" dirty="0"/>
          </a:p>
        </p:txBody>
      </p:sp>
      <p:sp>
        <p:nvSpPr>
          <p:cNvPr id="12" name="TextBox 11"/>
          <p:cNvSpPr txBox="1"/>
          <p:nvPr/>
        </p:nvSpPr>
        <p:spPr>
          <a:xfrm>
            <a:off x="0" y="6273225"/>
            <a:ext cx="11008425" cy="584775"/>
          </a:xfrm>
          <a:prstGeom prst="rect">
            <a:avLst/>
          </a:prstGeom>
          <a:noFill/>
        </p:spPr>
        <p:txBody>
          <a:bodyPr wrap="square" rtlCol="0">
            <a:spAutoFit/>
          </a:bodyPr>
          <a:lstStyle/>
          <a:p>
            <a:r>
              <a:rPr lang="en-US" sz="1600" dirty="0" smtClean="0"/>
              <a:t>Top row represents unconstrained parameter estimation, bottom row represents Laplace constrained. Columns 1 and 2 represent parameters for case 1, columns 3-5 represent parameters from case 2.  </a:t>
            </a:r>
            <a:endParaRPr lang="en-US" sz="1600" dirty="0"/>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1887" y="1599948"/>
            <a:ext cx="5630113" cy="4222584"/>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394" y="1599948"/>
            <a:ext cx="5630113" cy="4222584"/>
          </a:xfrm>
          <a:prstGeom prst="rect">
            <a:avLst/>
          </a:prstGeom>
        </p:spPr>
      </p:pic>
    </p:spTree>
    <p:extLst>
      <p:ext uri="{BB962C8B-B14F-4D97-AF65-F5344CB8AC3E}">
        <p14:creationId xmlns:p14="http://schemas.microsoft.com/office/powerpoint/2010/main" val="20293867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1908215"/>
          </a:xfrm>
          <a:prstGeom prst="rect">
            <a:avLst/>
          </a:prstGeom>
          <a:noFill/>
        </p:spPr>
        <p:txBody>
          <a:bodyPr wrap="square" rtlCol="0">
            <a:spAutoFit/>
          </a:bodyPr>
          <a:lstStyle/>
          <a:p>
            <a:r>
              <a:rPr lang="en-US" sz="2000" b="1" dirty="0" smtClean="0">
                <a:latin typeface="Arial" charset="0"/>
                <a:ea typeface="Arial" charset="0"/>
                <a:cs typeface="Arial" charset="0"/>
              </a:rPr>
              <a:t>Simulations: Experiment 4 Recovery for Prey</a:t>
            </a:r>
            <a:endParaRPr lang="en-US" sz="2000" b="1" dirty="0">
              <a:latin typeface="Arial" charset="0"/>
              <a:ea typeface="Arial" charset="0"/>
              <a:cs typeface="Arial" charset="0"/>
            </a:endParaRPr>
          </a:p>
          <a:p>
            <a:endParaRPr lang="en-US" dirty="0" smtClean="0"/>
          </a:p>
          <a:p>
            <a:r>
              <a:rPr lang="en-US" sz="1600" dirty="0" smtClean="0"/>
              <a:t>166 subjects simulated for cases 3 and 4. </a:t>
            </a:r>
            <a:r>
              <a:rPr lang="en-US" sz="1600" dirty="0"/>
              <a:t>For each simulation, model parameters were randomly selected. Models were then fit to data generated from those simulations. These plots show correlations between the parameters recovered from the fitting process and the true parameters used to generate the data</a:t>
            </a:r>
          </a:p>
          <a:p>
            <a:endParaRPr lang="en-US" sz="1600" dirty="0" smtClean="0"/>
          </a:p>
          <a:p>
            <a:endParaRPr lang="en-US" sz="1600" dirty="0"/>
          </a:p>
        </p:txBody>
      </p:sp>
      <p:sp>
        <p:nvSpPr>
          <p:cNvPr id="12" name="TextBox 11"/>
          <p:cNvSpPr txBox="1"/>
          <p:nvPr/>
        </p:nvSpPr>
        <p:spPr>
          <a:xfrm>
            <a:off x="0" y="6276848"/>
            <a:ext cx="11008425" cy="584775"/>
          </a:xfrm>
          <a:prstGeom prst="rect">
            <a:avLst/>
          </a:prstGeom>
          <a:noFill/>
        </p:spPr>
        <p:txBody>
          <a:bodyPr wrap="square" rtlCol="0">
            <a:spAutoFit/>
          </a:bodyPr>
          <a:lstStyle/>
          <a:p>
            <a:r>
              <a:rPr lang="en-US" sz="1600" dirty="0" smtClean="0"/>
              <a:t>Top row represents unconstrained parameter estimation, bottom row represents Laplace constrained estimation. Columns 1 and 2 represent parameters for case 3, columns 3-5 represent parameters from case 4.  </a:t>
            </a:r>
            <a:endParaRPr lang="en-US" sz="16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394" y="1599947"/>
            <a:ext cx="5630113" cy="4222585"/>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1887" y="1599947"/>
            <a:ext cx="5630113" cy="4222585"/>
          </a:xfrm>
          <a:prstGeom prst="rect">
            <a:avLst/>
          </a:prstGeom>
        </p:spPr>
      </p:pic>
    </p:spTree>
    <p:extLst>
      <p:ext uri="{BB962C8B-B14F-4D97-AF65-F5344CB8AC3E}">
        <p14:creationId xmlns:p14="http://schemas.microsoft.com/office/powerpoint/2010/main" val="17588873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8811491" cy="1538883"/>
          </a:xfrm>
          <a:prstGeom prst="rect">
            <a:avLst/>
          </a:prstGeom>
          <a:noFill/>
        </p:spPr>
        <p:txBody>
          <a:bodyPr wrap="square" rtlCol="0">
            <a:spAutoFit/>
          </a:bodyPr>
          <a:lstStyle/>
          <a:p>
            <a:r>
              <a:rPr lang="en-US" sz="2000" b="1" dirty="0" smtClean="0">
                <a:latin typeface="Arial" charset="0"/>
                <a:ea typeface="Arial" charset="0"/>
                <a:cs typeface="Arial" charset="0"/>
              </a:rPr>
              <a:t>Simulations: Experiment 4 Model Identifiability: </a:t>
            </a:r>
            <a:r>
              <a:rPr lang="en-US" sz="2000" b="1" dirty="0">
                <a:latin typeface="Arial" charset="0"/>
                <a:ea typeface="Arial" charset="0"/>
                <a:cs typeface="Arial" charset="0"/>
              </a:rPr>
              <a:t>Confusion Matrices </a:t>
            </a:r>
          </a:p>
          <a:p>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sp>
        <p:nvSpPr>
          <p:cNvPr id="14" name="TextBox 13"/>
          <p:cNvSpPr txBox="1"/>
          <p:nvPr/>
        </p:nvSpPr>
        <p:spPr>
          <a:xfrm>
            <a:off x="217712" y="4866428"/>
            <a:ext cx="11281558" cy="2308324"/>
          </a:xfrm>
          <a:prstGeom prst="rect">
            <a:avLst/>
          </a:prstGeom>
          <a:noFill/>
        </p:spPr>
        <p:txBody>
          <a:bodyPr wrap="square" rtlCol="0">
            <a:spAutoFit/>
          </a:bodyPr>
          <a:lstStyle/>
          <a:p>
            <a:r>
              <a:rPr lang="en-US" sz="1600" dirty="0" smtClean="0"/>
              <a:t>Confusion matrices. Each row represents the model that was used to simulate the data (cases 1-4), and each column represents the model that was used to fit the data. Lower Bayesian information criterion (BIC) indicates a better fit of the model to the data. Therefore, for optimal model identifiability, we would hope for a dark diagonal, and white everywhere else. While this is not the case with these models, in almost every case, the model used the generate the data does yield the lowest BIC when used to fit the data. In other words, while the models do appear to be identifiable, we should interpret BIC’s near one another with caution. </a:t>
            </a:r>
            <a:endParaRPr lang="en-US" sz="1600" dirty="0" smtClean="0"/>
          </a:p>
          <a:p>
            <a:r>
              <a:rPr lang="en-US" sz="1600" dirty="0"/>
              <a:t>\</a:t>
            </a:r>
            <a:endParaRPr lang="en-US" sz="1600" dirty="0" smtClean="0"/>
          </a:p>
          <a:p>
            <a:r>
              <a:rPr lang="en-US" sz="1600" dirty="0" smtClean="0"/>
              <a:t>What this suggests to me is that there’s hardly any difference between choice prediction error and reward prediction error, which would mean the models are pretty much the same. Look </a:t>
            </a:r>
            <a:r>
              <a:rPr lang="en-US" sz="1600" smtClean="0"/>
              <a:t>into that.</a:t>
            </a:r>
            <a:endParaRPr lang="en-US" sz="1600" dirty="0" smtClean="0"/>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090" y="484434"/>
            <a:ext cx="5842658" cy="4381994"/>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6612" y="484434"/>
            <a:ext cx="5842658" cy="4381994"/>
          </a:xfrm>
          <a:prstGeom prst="rect">
            <a:avLst/>
          </a:prstGeom>
        </p:spPr>
      </p:pic>
    </p:spTree>
    <p:extLst>
      <p:ext uri="{BB962C8B-B14F-4D97-AF65-F5344CB8AC3E}">
        <p14:creationId xmlns:p14="http://schemas.microsoft.com/office/powerpoint/2010/main" val="100364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8811491" cy="2031325"/>
          </a:xfrm>
          <a:prstGeom prst="rect">
            <a:avLst/>
          </a:prstGeom>
          <a:noFill/>
        </p:spPr>
        <p:txBody>
          <a:bodyPr wrap="square" rtlCol="0">
            <a:spAutoFit/>
          </a:bodyPr>
          <a:lstStyle/>
          <a:p>
            <a:r>
              <a:rPr lang="en-US" sz="2000" b="1" dirty="0" smtClean="0">
                <a:latin typeface="Arial" charset="0"/>
                <a:ea typeface="Arial" charset="0"/>
                <a:cs typeface="Arial" charset="0"/>
              </a:rPr>
              <a:t>Simulations summary</a:t>
            </a:r>
          </a:p>
          <a:p>
            <a:endParaRPr lang="en-US" sz="1600" b="1" dirty="0">
              <a:latin typeface="Arial" charset="0"/>
              <a:ea typeface="Arial" charset="0"/>
              <a:cs typeface="Arial" charset="0"/>
            </a:endParaRPr>
          </a:p>
          <a:p>
            <a:r>
              <a:rPr lang="en-US" sz="1600" dirty="0" smtClean="0">
                <a:latin typeface="Arial" charset="0"/>
                <a:ea typeface="Arial" charset="0"/>
                <a:cs typeface="Arial" charset="0"/>
              </a:rPr>
              <a:t>As can be seen from figures 1-</a:t>
            </a:r>
            <a:endParaRPr lang="en-US" sz="1600" dirty="0">
              <a:latin typeface="Arial" charset="0"/>
              <a:ea typeface="Arial" charset="0"/>
              <a:cs typeface="Arial" charset="0"/>
            </a:endParaRPr>
          </a:p>
          <a:p>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spTree>
    <p:extLst>
      <p:ext uri="{BB962C8B-B14F-4D97-AF65-F5344CB8AC3E}">
        <p14:creationId xmlns:p14="http://schemas.microsoft.com/office/powerpoint/2010/main" val="16150644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8222"/>
            <a:ext cx="11756571" cy="5139869"/>
          </a:xfrm>
          <a:prstGeom prst="rect">
            <a:avLst/>
          </a:prstGeom>
        </p:spPr>
        <p:txBody>
          <a:bodyPr wrap="square">
            <a:spAutoFit/>
          </a:bodyPr>
          <a:lstStyle/>
          <a:p>
            <a:pPr>
              <a:lnSpc>
                <a:spcPct val="200000"/>
              </a:lnSpc>
            </a:pPr>
            <a:r>
              <a:rPr lang="en-US" sz="2000" b="1" dirty="0" smtClean="0">
                <a:latin typeface="Arial" charset="0"/>
                <a:ea typeface="Arial" charset="0"/>
                <a:cs typeface="Arial" charset="0"/>
              </a:rPr>
              <a:t>Experiments</a:t>
            </a:r>
            <a:endParaRPr lang="en-US" sz="1600" dirty="0" smtClean="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Experiment 1: within subject design; 27 subjects played both roles in blocks of 20 trials for 1 session, total of </a:t>
            </a:r>
            <a:r>
              <a:rPr lang="en-US" sz="1600" dirty="0" smtClean="0">
                <a:latin typeface="Arial" charset="0"/>
                <a:ea typeface="Arial" charset="0"/>
                <a:cs typeface="Arial" charset="0"/>
              </a:rPr>
              <a:t>120 trials </a:t>
            </a:r>
            <a:r>
              <a:rPr lang="en-US" sz="1600" dirty="0" smtClean="0">
                <a:latin typeface="Arial" charset="0"/>
                <a:ea typeface="Arial" charset="0"/>
                <a:cs typeface="Arial" charset="0"/>
              </a:rPr>
              <a:t>in fMRI machine.</a:t>
            </a:r>
          </a:p>
          <a:p>
            <a:pPr>
              <a:lnSpc>
                <a:spcPct val="200000"/>
              </a:lnSpc>
            </a:pPr>
            <a:r>
              <a:rPr lang="en-US" sz="1600" dirty="0" smtClean="0">
                <a:latin typeface="Arial" charset="0"/>
                <a:ea typeface="Arial" charset="0"/>
                <a:cs typeface="Arial" charset="0"/>
              </a:rPr>
              <a:t>Experiment 2: </a:t>
            </a:r>
            <a:r>
              <a:rPr lang="en-US" sz="1600" dirty="0">
                <a:latin typeface="Arial" charset="0"/>
                <a:ea typeface="Arial" charset="0"/>
                <a:cs typeface="Arial" charset="0"/>
              </a:rPr>
              <a:t>within subject design; </a:t>
            </a:r>
            <a:r>
              <a:rPr lang="en-US" sz="1600" dirty="0" smtClean="0">
                <a:latin typeface="Arial" charset="0"/>
                <a:ea typeface="Arial" charset="0"/>
                <a:cs typeface="Arial" charset="0"/>
              </a:rPr>
              <a:t>24 subjects played both roles in blocks of 60 over two sessions, total of 120 trials in behavior lab (hormone study)</a:t>
            </a:r>
          </a:p>
          <a:p>
            <a:pPr>
              <a:lnSpc>
                <a:spcPct val="200000"/>
              </a:lnSpc>
            </a:pPr>
            <a:r>
              <a:rPr lang="en-US" sz="1600" dirty="0" smtClean="0">
                <a:latin typeface="Arial" charset="0"/>
                <a:ea typeface="Arial" charset="0"/>
                <a:cs typeface="Arial" charset="0"/>
              </a:rPr>
              <a:t>Experiment 3: between subject design; 50 subjects played in one role for one block of 60 trials, total of 60 trials (hormone study)</a:t>
            </a:r>
          </a:p>
          <a:p>
            <a:pPr>
              <a:lnSpc>
                <a:spcPct val="200000"/>
              </a:lnSpc>
            </a:pPr>
            <a:r>
              <a:rPr lang="en-US" sz="1600" dirty="0" smtClean="0">
                <a:latin typeface="Arial" charset="0"/>
                <a:ea typeface="Arial" charset="0"/>
                <a:cs typeface="Arial" charset="0"/>
              </a:rPr>
              <a:t>Experiment 4: between subject design; 166 subjects played in one role for one block of 60 trials, total of 60 trials per subject (hormone study)</a:t>
            </a: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Tree>
    <p:extLst>
      <p:ext uri="{BB962C8B-B14F-4D97-AF65-F5344CB8AC3E}">
        <p14:creationId xmlns:p14="http://schemas.microsoft.com/office/powerpoint/2010/main" val="1431044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3508653"/>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latin typeface="Arial" charset="0"/>
                <a:ea typeface="Arial" charset="0"/>
                <a:cs typeface="Arial" charset="0"/>
              </a:rPr>
              <a:t>I fit each model to the behavioral data of three different datasets and assessed the goodness of fit by comparing the BIC of each model, across subjects, separately for predator and for prey. As can be seen from figures #, in each dataset model 3 yields the lowest BIC for predators (red bars), indicating a better fit to the data, while model 4 yields the lowest BIC for prey (blue bars). This means that predator behavior is better explained by a learning model with 1 learning rate, and prey behavior is better explained by a learning model with 2 learning rates. Furthermore, while there is no significant difference between models 1 and 3 for predators nor models 2 and 4 for prey, based on the simulated model identifiability test visualized in the confusion matrices in figure #, in which these models are likewise similar in terms of BIC, we should not expect a significant difference between these models even if subjects were using them perfectly to generate their behavior. </a:t>
            </a:r>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sp>
        <p:nvSpPr>
          <p:cNvPr id="6" name="TextBox 5"/>
          <p:cNvSpPr txBox="1"/>
          <p:nvPr/>
        </p:nvSpPr>
        <p:spPr>
          <a:xfrm>
            <a:off x="458223" y="5849250"/>
            <a:ext cx="2666114" cy="369332"/>
          </a:xfrm>
          <a:prstGeom prst="rect">
            <a:avLst/>
          </a:prstGeom>
          <a:noFill/>
        </p:spPr>
        <p:txBody>
          <a:bodyPr wrap="none" rtlCol="0">
            <a:spAutoFit/>
          </a:bodyPr>
          <a:lstStyle/>
          <a:p>
            <a:r>
              <a:rPr lang="en-US" dirty="0" smtClean="0"/>
              <a:t>N = 166, b/w sub design</a:t>
            </a:r>
            <a:endParaRPr lang="en-US" dirty="0"/>
          </a:p>
        </p:txBody>
      </p:sp>
      <p:sp>
        <p:nvSpPr>
          <p:cNvPr id="7" name="TextBox 6"/>
          <p:cNvSpPr txBox="1"/>
          <p:nvPr/>
        </p:nvSpPr>
        <p:spPr>
          <a:xfrm>
            <a:off x="4752867" y="5849250"/>
            <a:ext cx="2537874" cy="369332"/>
          </a:xfrm>
          <a:prstGeom prst="rect">
            <a:avLst/>
          </a:prstGeom>
          <a:noFill/>
        </p:spPr>
        <p:txBody>
          <a:bodyPr wrap="none" rtlCol="0">
            <a:spAutoFit/>
          </a:bodyPr>
          <a:lstStyle/>
          <a:p>
            <a:r>
              <a:rPr lang="en-US" smtClean="0"/>
              <a:t>N = 50, b/w sub design</a:t>
            </a:r>
            <a:endParaRPr lang="en-US"/>
          </a:p>
        </p:txBody>
      </p:sp>
      <p:sp>
        <p:nvSpPr>
          <p:cNvPr id="8" name="TextBox 7"/>
          <p:cNvSpPr txBox="1"/>
          <p:nvPr/>
        </p:nvSpPr>
        <p:spPr>
          <a:xfrm>
            <a:off x="8766908" y="5849250"/>
            <a:ext cx="2589170" cy="369332"/>
          </a:xfrm>
          <a:prstGeom prst="rect">
            <a:avLst/>
          </a:prstGeom>
          <a:noFill/>
        </p:spPr>
        <p:txBody>
          <a:bodyPr wrap="none" rtlCol="0">
            <a:spAutoFit/>
          </a:bodyPr>
          <a:lstStyle/>
          <a:p>
            <a:r>
              <a:rPr lang="en-US" dirty="0" smtClean="0"/>
              <a:t>N = 24, w/in sub design</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6" y="2646471"/>
            <a:ext cx="4061742" cy="3202528"/>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9437" y="2646471"/>
            <a:ext cx="4061742" cy="3202528"/>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44211" y="2646471"/>
            <a:ext cx="4061742" cy="3202528"/>
          </a:xfrm>
          <a:prstGeom prst="rect">
            <a:avLst/>
          </a:prstGeom>
        </p:spPr>
      </p:pic>
      <p:cxnSp>
        <p:nvCxnSpPr>
          <p:cNvPr id="4" name="Straight Connector 3"/>
          <p:cNvCxnSpPr/>
          <p:nvPr/>
        </p:nvCxnSpPr>
        <p:spPr>
          <a:xfrm flipV="1">
            <a:off x="1662545" y="2996953"/>
            <a:ext cx="0" cy="148947"/>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276326" y="2996702"/>
            <a:ext cx="0" cy="298146"/>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76326" y="2996702"/>
            <a:ext cx="386219" cy="251"/>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242450" y="2798263"/>
            <a:ext cx="453970" cy="369332"/>
          </a:xfrm>
          <a:prstGeom prst="rect">
            <a:avLst/>
          </a:prstGeom>
          <a:noFill/>
        </p:spPr>
        <p:txBody>
          <a:bodyPr wrap="none" rtlCol="0">
            <a:spAutoFit/>
          </a:bodyPr>
          <a:lstStyle/>
          <a:p>
            <a:r>
              <a:rPr lang="en-US" dirty="0" smtClean="0"/>
              <a:t>***</a:t>
            </a:r>
            <a:endParaRPr lang="en-US" dirty="0"/>
          </a:p>
        </p:txBody>
      </p:sp>
      <p:cxnSp>
        <p:nvCxnSpPr>
          <p:cNvPr id="19" name="Straight Connector 18"/>
          <p:cNvCxnSpPr/>
          <p:nvPr/>
        </p:nvCxnSpPr>
        <p:spPr>
          <a:xfrm flipH="1" flipV="1">
            <a:off x="3200738" y="3591315"/>
            <a:ext cx="1528" cy="569524"/>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2814113" y="3591063"/>
            <a:ext cx="407" cy="95781"/>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814519" y="3591062"/>
            <a:ext cx="386219" cy="251"/>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780643" y="3393092"/>
            <a:ext cx="453970" cy="369332"/>
          </a:xfrm>
          <a:prstGeom prst="rect">
            <a:avLst/>
          </a:prstGeom>
          <a:noFill/>
        </p:spPr>
        <p:txBody>
          <a:bodyPr wrap="none" rtlCol="0">
            <a:spAutoFit/>
          </a:bodyPr>
          <a:lstStyle/>
          <a:p>
            <a:r>
              <a:rPr lang="en-US" dirty="0" smtClean="0"/>
              <a:t>***</a:t>
            </a:r>
            <a:endParaRPr lang="en-US" dirty="0"/>
          </a:p>
        </p:txBody>
      </p:sp>
      <p:sp>
        <p:nvSpPr>
          <p:cNvPr id="51" name="TextBox 50"/>
          <p:cNvSpPr txBox="1"/>
          <p:nvPr/>
        </p:nvSpPr>
        <p:spPr>
          <a:xfrm>
            <a:off x="908980" y="2795130"/>
            <a:ext cx="453970" cy="369332"/>
          </a:xfrm>
          <a:prstGeom prst="rect">
            <a:avLst/>
          </a:prstGeom>
          <a:noFill/>
        </p:spPr>
        <p:txBody>
          <a:bodyPr wrap="none" rtlCol="0">
            <a:spAutoFit/>
          </a:bodyPr>
          <a:lstStyle/>
          <a:p>
            <a:r>
              <a:rPr lang="en-US" dirty="0" smtClean="0"/>
              <a:t>***</a:t>
            </a:r>
            <a:endParaRPr lang="en-US" dirty="0"/>
          </a:p>
        </p:txBody>
      </p:sp>
      <p:cxnSp>
        <p:nvCxnSpPr>
          <p:cNvPr id="52" name="Straight Connector 51"/>
          <p:cNvCxnSpPr/>
          <p:nvPr/>
        </p:nvCxnSpPr>
        <p:spPr>
          <a:xfrm flipV="1">
            <a:off x="3200738" y="3325427"/>
            <a:ext cx="6885" cy="636973"/>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2044652" y="3331306"/>
            <a:ext cx="6382" cy="177347"/>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2051034" y="3325428"/>
            <a:ext cx="1157744" cy="5878"/>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375597" y="3264308"/>
            <a:ext cx="453970" cy="369332"/>
          </a:xfrm>
          <a:prstGeom prst="rect">
            <a:avLst/>
          </a:prstGeom>
          <a:noFill/>
        </p:spPr>
        <p:txBody>
          <a:bodyPr wrap="square" rtlCol="0">
            <a:spAutoFit/>
          </a:bodyPr>
          <a:lstStyle/>
          <a:p>
            <a:r>
              <a:rPr lang="en-US" dirty="0" smtClean="0"/>
              <a:t>***</a:t>
            </a:r>
            <a:endParaRPr lang="en-US" dirty="0"/>
          </a:p>
        </p:txBody>
      </p:sp>
      <p:cxnSp>
        <p:nvCxnSpPr>
          <p:cNvPr id="67" name="Straight Connector 66"/>
          <p:cNvCxnSpPr/>
          <p:nvPr/>
        </p:nvCxnSpPr>
        <p:spPr>
          <a:xfrm flipH="1" flipV="1">
            <a:off x="7097988" y="3582079"/>
            <a:ext cx="1528" cy="569524"/>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6711363" y="3581827"/>
            <a:ext cx="407" cy="95781"/>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6711769" y="3581826"/>
            <a:ext cx="386219" cy="251"/>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6782524" y="3370603"/>
            <a:ext cx="274434" cy="369332"/>
          </a:xfrm>
          <a:prstGeom prst="rect">
            <a:avLst/>
          </a:prstGeom>
          <a:noFill/>
        </p:spPr>
        <p:txBody>
          <a:bodyPr wrap="none" rtlCol="0">
            <a:spAutoFit/>
          </a:bodyPr>
          <a:lstStyle/>
          <a:p>
            <a:r>
              <a:rPr lang="en-US" smtClean="0"/>
              <a:t>*</a:t>
            </a:r>
            <a:endParaRPr lang="en-US" dirty="0"/>
          </a:p>
        </p:txBody>
      </p:sp>
      <p:sp>
        <p:nvSpPr>
          <p:cNvPr id="71" name="TextBox 70"/>
          <p:cNvSpPr txBox="1"/>
          <p:nvPr/>
        </p:nvSpPr>
        <p:spPr>
          <a:xfrm>
            <a:off x="25425" y="6466836"/>
            <a:ext cx="11980528" cy="338554"/>
          </a:xfrm>
          <a:prstGeom prst="rect">
            <a:avLst/>
          </a:prstGeom>
          <a:noFill/>
        </p:spPr>
        <p:txBody>
          <a:bodyPr wrap="square" rtlCol="0">
            <a:spAutoFit/>
          </a:bodyPr>
          <a:lstStyle/>
          <a:p>
            <a:r>
              <a:rPr lang="en-US" sz="1600" dirty="0" smtClean="0"/>
              <a:t>Asterisks represent significant results of paired </a:t>
            </a:r>
            <a:r>
              <a:rPr lang="en-US" sz="1600" i="1" dirty="0" smtClean="0"/>
              <a:t>t</a:t>
            </a:r>
            <a:r>
              <a:rPr lang="en-US" sz="1600" dirty="0" smtClean="0"/>
              <a:t>-tests, ”*” represents </a:t>
            </a:r>
            <a:r>
              <a:rPr lang="en-US" sz="1600" i="1" dirty="0" smtClean="0"/>
              <a:t>p</a:t>
            </a:r>
            <a:r>
              <a:rPr lang="en-US" sz="1600" dirty="0" smtClean="0"/>
              <a:t>&lt;0.05, “**” represents </a:t>
            </a:r>
            <a:r>
              <a:rPr lang="en-US" sz="1600" i="1" dirty="0" smtClean="0"/>
              <a:t>p</a:t>
            </a:r>
            <a:r>
              <a:rPr lang="en-US" sz="1600" dirty="0" smtClean="0"/>
              <a:t>&lt;0.01, and “***” represents </a:t>
            </a:r>
            <a:r>
              <a:rPr lang="en-US" sz="1600" i="1" dirty="0" smtClean="0"/>
              <a:t>p</a:t>
            </a:r>
            <a:r>
              <a:rPr lang="en-US" sz="1600" dirty="0" smtClean="0"/>
              <a:t>&lt;0.0001</a:t>
            </a:r>
            <a:endParaRPr lang="en-US" sz="1600" dirty="0"/>
          </a:p>
        </p:txBody>
      </p:sp>
      <p:sp>
        <p:nvSpPr>
          <p:cNvPr id="5" name="TextBox 4"/>
          <p:cNvSpPr txBox="1"/>
          <p:nvPr/>
        </p:nvSpPr>
        <p:spPr>
          <a:xfrm>
            <a:off x="2223197" y="2783640"/>
            <a:ext cx="620683" cy="276999"/>
          </a:xfrm>
          <a:prstGeom prst="rect">
            <a:avLst/>
          </a:prstGeom>
          <a:noFill/>
        </p:spPr>
        <p:txBody>
          <a:bodyPr wrap="none" rtlCol="0">
            <a:spAutoFit/>
          </a:bodyPr>
          <a:lstStyle/>
          <a:p>
            <a:r>
              <a:rPr lang="en-US" sz="1200" dirty="0" smtClean="0"/>
              <a:t>Exp. 4</a:t>
            </a:r>
            <a:endParaRPr lang="en-US" sz="1200" dirty="0"/>
          </a:p>
        </p:txBody>
      </p:sp>
      <p:sp>
        <p:nvSpPr>
          <p:cNvPr id="32" name="TextBox 31"/>
          <p:cNvSpPr txBox="1"/>
          <p:nvPr/>
        </p:nvSpPr>
        <p:spPr>
          <a:xfrm>
            <a:off x="6437198" y="2783640"/>
            <a:ext cx="620683" cy="276999"/>
          </a:xfrm>
          <a:prstGeom prst="rect">
            <a:avLst/>
          </a:prstGeom>
          <a:noFill/>
        </p:spPr>
        <p:txBody>
          <a:bodyPr wrap="none" rtlCol="0">
            <a:spAutoFit/>
          </a:bodyPr>
          <a:lstStyle/>
          <a:p>
            <a:r>
              <a:rPr lang="en-US" sz="1200" dirty="0" smtClean="0"/>
              <a:t>Exp. 3</a:t>
            </a:r>
            <a:endParaRPr lang="en-US" sz="1200" dirty="0"/>
          </a:p>
        </p:txBody>
      </p:sp>
      <p:sp>
        <p:nvSpPr>
          <p:cNvPr id="33" name="TextBox 32"/>
          <p:cNvSpPr txBox="1"/>
          <p:nvPr/>
        </p:nvSpPr>
        <p:spPr>
          <a:xfrm>
            <a:off x="10922784" y="2777598"/>
            <a:ext cx="620683" cy="276999"/>
          </a:xfrm>
          <a:prstGeom prst="rect">
            <a:avLst/>
          </a:prstGeom>
          <a:noFill/>
        </p:spPr>
        <p:txBody>
          <a:bodyPr wrap="none" rtlCol="0">
            <a:spAutoFit/>
          </a:bodyPr>
          <a:lstStyle/>
          <a:p>
            <a:r>
              <a:rPr lang="en-US" sz="1200" dirty="0" smtClean="0"/>
              <a:t>Exp. 2</a:t>
            </a:r>
            <a:endParaRPr lang="en-US" sz="1200" dirty="0"/>
          </a:p>
        </p:txBody>
      </p:sp>
      <p:cxnSp>
        <p:nvCxnSpPr>
          <p:cNvPr id="34" name="Straight Connector 33"/>
          <p:cNvCxnSpPr/>
          <p:nvPr/>
        </p:nvCxnSpPr>
        <p:spPr>
          <a:xfrm flipV="1">
            <a:off x="1276327" y="3020864"/>
            <a:ext cx="0" cy="148946"/>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890108" y="2994236"/>
            <a:ext cx="0" cy="149198"/>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90108" y="2998632"/>
            <a:ext cx="386219" cy="251"/>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53306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8124" y="609600"/>
            <a:ext cx="719108" cy="369332"/>
          </a:xfrm>
          <a:prstGeom prst="rect">
            <a:avLst/>
          </a:prstGeom>
          <a:noFill/>
        </p:spPr>
        <p:txBody>
          <a:bodyPr wrap="none" rtlCol="0">
            <a:spAutoFit/>
          </a:bodyPr>
          <a:lstStyle/>
          <a:p>
            <a:r>
              <a:rPr lang="en-US" dirty="0" smtClean="0"/>
              <a:t>Why?</a:t>
            </a:r>
            <a:endParaRPr lang="en-US" dirty="0"/>
          </a:p>
        </p:txBody>
      </p:sp>
      <p:sp>
        <p:nvSpPr>
          <p:cNvPr id="6" name="TextBox 5"/>
          <p:cNvSpPr txBox="1"/>
          <p:nvPr/>
        </p:nvSpPr>
        <p:spPr>
          <a:xfrm>
            <a:off x="2336801" y="1659464"/>
            <a:ext cx="7721599" cy="3416320"/>
          </a:xfrm>
          <a:prstGeom prst="rect">
            <a:avLst/>
          </a:prstGeom>
          <a:noFill/>
        </p:spPr>
        <p:txBody>
          <a:bodyPr wrap="square" rtlCol="0">
            <a:spAutoFit/>
          </a:bodyPr>
          <a:lstStyle/>
          <a:p>
            <a:pPr marL="285750" indent="-285750">
              <a:buFont typeface="Arial" charset="0"/>
              <a:buChar char="•"/>
            </a:pPr>
            <a:r>
              <a:rPr lang="en-US" dirty="0" smtClean="0"/>
              <a:t>Individuals often act cooperatively even when the alternative is more personally profitable</a:t>
            </a:r>
          </a:p>
          <a:p>
            <a:pPr marL="285750" indent="-285750">
              <a:buFont typeface="Arial" charset="0"/>
              <a:buChar char="•"/>
            </a:pPr>
            <a:r>
              <a:rPr lang="en-US" dirty="0" smtClean="0"/>
              <a:t>Examples, people also fight each other all the damn time</a:t>
            </a:r>
          </a:p>
          <a:p>
            <a:pPr marL="285750" indent="-285750">
              <a:buFont typeface="Arial" charset="0"/>
              <a:buChar char="•"/>
            </a:pPr>
            <a:endParaRPr lang="en-US" dirty="0"/>
          </a:p>
          <a:p>
            <a:pPr marL="285750" indent="-285750">
              <a:buFont typeface="Arial" charset="0"/>
              <a:buChar char="•"/>
            </a:pPr>
            <a:r>
              <a:rPr lang="en-US" dirty="0" smtClean="0"/>
              <a:t>Also interesting, in every day situations, we need to constantly interact with anonymous others. Predicting the behavior of these others is difficult, yet we do employ heuristics in order to accomplish this.</a:t>
            </a:r>
            <a:endParaRPr lang="en-US" dirty="0"/>
          </a:p>
          <a:p>
            <a:pPr marL="742950" lvl="1" indent="-285750">
              <a:buFont typeface="Arial" charset="0"/>
              <a:buChar char="•"/>
            </a:pPr>
            <a:r>
              <a:rPr lang="en-US" dirty="0" smtClean="0"/>
              <a:t>Perhaps one way that we acquire these heuristics is by learning an optimal distribution of behaviors that fits in certain situations. </a:t>
            </a:r>
            <a:endParaRPr lang="en-US" dirty="0"/>
          </a:p>
          <a:p>
            <a:pPr marL="285750" indent="-285750">
              <a:buFont typeface="Arial" charset="0"/>
              <a:buChar char="•"/>
            </a:pPr>
            <a:endParaRPr lang="en-US" dirty="0" smtClean="0"/>
          </a:p>
          <a:p>
            <a:pPr marL="285750" indent="-285750">
              <a:buFont typeface="Arial" charset="0"/>
              <a:buChar char="•"/>
            </a:pPr>
            <a:r>
              <a:rPr lang="en-US" dirty="0" smtClean="0"/>
              <a:t>Maybe </a:t>
            </a:r>
            <a:r>
              <a:rPr lang="en-US" dirty="0"/>
              <a:t>our paradigm allows us to address this</a:t>
            </a:r>
          </a:p>
          <a:p>
            <a:endParaRPr lang="en-US" dirty="0"/>
          </a:p>
        </p:txBody>
      </p:sp>
    </p:spTree>
    <p:extLst>
      <p:ext uri="{BB962C8B-B14F-4D97-AF65-F5344CB8AC3E}">
        <p14:creationId xmlns:p14="http://schemas.microsoft.com/office/powerpoint/2010/main" val="1608482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2523768"/>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latin typeface="Arial" charset="0"/>
                <a:ea typeface="Arial" charset="0"/>
                <a:cs typeface="Arial" charset="0"/>
              </a:rPr>
              <a:t>When examining the model parameters of the most parsimonious models, we see that prey in fact exhibit a large difference in terms of learning rate, but only for two out of the three datasets (results of paired t-tests). This </a:t>
            </a:r>
            <a:r>
              <a:rPr lang="en-US" sz="1600" dirty="0">
                <a:latin typeface="Arial" charset="0"/>
                <a:ea typeface="Arial" charset="0"/>
                <a:cs typeface="Arial" charset="0"/>
              </a:rPr>
              <a:t>means that </a:t>
            </a:r>
            <a:r>
              <a:rPr lang="en-US" sz="1600" dirty="0" smtClean="0">
                <a:latin typeface="Arial" charset="0"/>
                <a:ea typeface="Arial" charset="0"/>
                <a:cs typeface="Arial" charset="0"/>
              </a:rPr>
              <a:t>prey their </a:t>
            </a:r>
            <a:r>
              <a:rPr lang="en-US" sz="1600" dirty="0">
                <a:latin typeface="Arial" charset="0"/>
                <a:ea typeface="Arial" charset="0"/>
                <a:cs typeface="Arial" charset="0"/>
              </a:rPr>
              <a:t>behavior much stronger to a positive prediction error than to a negative prediction </a:t>
            </a:r>
            <a:r>
              <a:rPr lang="en-US" sz="1600" dirty="0" smtClean="0">
                <a:latin typeface="Arial" charset="0"/>
                <a:ea typeface="Arial" charset="0"/>
                <a:cs typeface="Arial" charset="0"/>
              </a:rPr>
              <a:t>error, and in effect indicates that they behave in risk-seeking rather than risk-avoiding manner.</a:t>
            </a:r>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sp>
        <p:nvSpPr>
          <p:cNvPr id="4" name="TextBox 3"/>
          <p:cNvSpPr txBox="1"/>
          <p:nvPr/>
        </p:nvSpPr>
        <p:spPr>
          <a:xfrm>
            <a:off x="463137" y="5718338"/>
            <a:ext cx="2595582" cy="369332"/>
          </a:xfrm>
          <a:prstGeom prst="rect">
            <a:avLst/>
          </a:prstGeom>
          <a:noFill/>
        </p:spPr>
        <p:txBody>
          <a:bodyPr wrap="none" rtlCol="0">
            <a:spAutoFit/>
          </a:bodyPr>
          <a:lstStyle/>
          <a:p>
            <a:r>
              <a:rPr lang="en-US" i="1">
                <a:latin typeface="Arial" charset="0"/>
                <a:ea typeface="Arial" charset="0"/>
                <a:cs typeface="Arial" charset="0"/>
              </a:rPr>
              <a:t>t</a:t>
            </a:r>
            <a:r>
              <a:rPr lang="en-US">
                <a:latin typeface="Arial" charset="0"/>
                <a:ea typeface="Arial" charset="0"/>
                <a:cs typeface="Arial" charset="0"/>
              </a:rPr>
              <a:t>(1, 80)=5.26, </a:t>
            </a:r>
            <a:r>
              <a:rPr lang="en-US" i="1">
                <a:latin typeface="Arial" charset="0"/>
                <a:ea typeface="Arial" charset="0"/>
                <a:cs typeface="Arial" charset="0"/>
              </a:rPr>
              <a:t>p</a:t>
            </a:r>
            <a:r>
              <a:rPr lang="en-US">
                <a:latin typeface="Arial" charset="0"/>
                <a:ea typeface="Arial" charset="0"/>
                <a:cs typeface="Arial" charset="0"/>
              </a:rPr>
              <a:t>&lt;0.0001</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9096" y="2581961"/>
            <a:ext cx="3746582" cy="2954036"/>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418" y="2581961"/>
            <a:ext cx="3746582" cy="2954036"/>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774" y="2523768"/>
            <a:ext cx="3746582" cy="2954036"/>
          </a:xfrm>
          <a:prstGeom prst="rect">
            <a:avLst/>
          </a:prstGeom>
        </p:spPr>
      </p:pic>
      <p:sp>
        <p:nvSpPr>
          <p:cNvPr id="14" name="TextBox 13"/>
          <p:cNvSpPr txBox="1"/>
          <p:nvPr/>
        </p:nvSpPr>
        <p:spPr>
          <a:xfrm>
            <a:off x="4833425" y="5718338"/>
            <a:ext cx="2339102" cy="369332"/>
          </a:xfrm>
          <a:prstGeom prst="rect">
            <a:avLst/>
          </a:prstGeom>
          <a:noFill/>
        </p:spPr>
        <p:txBody>
          <a:bodyPr wrap="none" rtlCol="0">
            <a:spAutoFit/>
          </a:bodyPr>
          <a:lstStyle/>
          <a:p>
            <a:r>
              <a:rPr lang="en-US" i="1" smtClean="0"/>
              <a:t>t</a:t>
            </a:r>
            <a:r>
              <a:rPr lang="en-US" smtClean="0"/>
              <a:t>(1, 24)=0.81, </a:t>
            </a:r>
            <a:r>
              <a:rPr lang="en-US" i="1" smtClean="0"/>
              <a:t>p</a:t>
            </a:r>
            <a:r>
              <a:rPr lang="en-US" smtClean="0"/>
              <a:t>=0.43</a:t>
            </a:r>
            <a:endParaRPr lang="en-US" i="1"/>
          </a:p>
        </p:txBody>
      </p:sp>
      <p:sp>
        <p:nvSpPr>
          <p:cNvPr id="15" name="TextBox 14"/>
          <p:cNvSpPr txBox="1"/>
          <p:nvPr/>
        </p:nvSpPr>
        <p:spPr>
          <a:xfrm>
            <a:off x="8726552" y="5718338"/>
            <a:ext cx="2595582" cy="369332"/>
          </a:xfrm>
          <a:prstGeom prst="rect">
            <a:avLst/>
          </a:prstGeom>
          <a:noFill/>
        </p:spPr>
        <p:txBody>
          <a:bodyPr wrap="none" rtlCol="0">
            <a:spAutoFit/>
          </a:bodyPr>
          <a:lstStyle/>
          <a:p>
            <a:r>
              <a:rPr lang="en-US" i="1" dirty="0" smtClean="0"/>
              <a:t>t</a:t>
            </a:r>
            <a:r>
              <a:rPr lang="en-US" dirty="0" smtClean="0"/>
              <a:t>(1, 23)=3.22, </a:t>
            </a:r>
            <a:r>
              <a:rPr lang="en-US" i="1" dirty="0" smtClean="0"/>
              <a:t>p</a:t>
            </a:r>
            <a:r>
              <a:rPr lang="en-US" dirty="0" smtClean="0"/>
              <a:t>=0.0038</a:t>
            </a:r>
            <a:endParaRPr lang="en-US" i="1" dirty="0"/>
          </a:p>
        </p:txBody>
      </p:sp>
      <p:sp>
        <p:nvSpPr>
          <p:cNvPr id="9" name="TextBox 8"/>
          <p:cNvSpPr txBox="1"/>
          <p:nvPr/>
        </p:nvSpPr>
        <p:spPr>
          <a:xfrm>
            <a:off x="2223197" y="2783640"/>
            <a:ext cx="620683" cy="276999"/>
          </a:xfrm>
          <a:prstGeom prst="rect">
            <a:avLst/>
          </a:prstGeom>
          <a:noFill/>
        </p:spPr>
        <p:txBody>
          <a:bodyPr wrap="none" rtlCol="0">
            <a:spAutoFit/>
          </a:bodyPr>
          <a:lstStyle/>
          <a:p>
            <a:r>
              <a:rPr lang="en-US" sz="1200" dirty="0" smtClean="0"/>
              <a:t>Exp. 4</a:t>
            </a:r>
            <a:endParaRPr lang="en-US" sz="1200" dirty="0"/>
          </a:p>
        </p:txBody>
      </p:sp>
      <p:sp>
        <p:nvSpPr>
          <p:cNvPr id="10" name="TextBox 9"/>
          <p:cNvSpPr txBox="1"/>
          <p:nvPr/>
        </p:nvSpPr>
        <p:spPr>
          <a:xfrm>
            <a:off x="6437198" y="2783640"/>
            <a:ext cx="620683" cy="276999"/>
          </a:xfrm>
          <a:prstGeom prst="rect">
            <a:avLst/>
          </a:prstGeom>
          <a:noFill/>
        </p:spPr>
        <p:txBody>
          <a:bodyPr wrap="none" rtlCol="0">
            <a:spAutoFit/>
          </a:bodyPr>
          <a:lstStyle/>
          <a:p>
            <a:r>
              <a:rPr lang="en-US" sz="1200" dirty="0" smtClean="0"/>
              <a:t>Exp. 3</a:t>
            </a:r>
            <a:endParaRPr lang="en-US" sz="1200" dirty="0"/>
          </a:p>
        </p:txBody>
      </p:sp>
      <p:sp>
        <p:nvSpPr>
          <p:cNvPr id="11" name="TextBox 10"/>
          <p:cNvSpPr txBox="1"/>
          <p:nvPr/>
        </p:nvSpPr>
        <p:spPr>
          <a:xfrm>
            <a:off x="10922784" y="2777598"/>
            <a:ext cx="620683" cy="276999"/>
          </a:xfrm>
          <a:prstGeom prst="rect">
            <a:avLst/>
          </a:prstGeom>
          <a:noFill/>
        </p:spPr>
        <p:txBody>
          <a:bodyPr wrap="none" rtlCol="0">
            <a:spAutoFit/>
          </a:bodyPr>
          <a:lstStyle/>
          <a:p>
            <a:r>
              <a:rPr lang="en-US" sz="1200" dirty="0" smtClean="0"/>
              <a:t>Exp. 2</a:t>
            </a:r>
            <a:endParaRPr lang="en-US" sz="1200" dirty="0"/>
          </a:p>
        </p:txBody>
      </p:sp>
    </p:spTree>
    <p:extLst>
      <p:ext uri="{BB962C8B-B14F-4D97-AF65-F5344CB8AC3E}">
        <p14:creationId xmlns:p14="http://schemas.microsoft.com/office/powerpoint/2010/main" val="5407805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2769989"/>
          </a:xfrm>
          <a:prstGeom prst="rect">
            <a:avLst/>
          </a:prstGeom>
          <a:noFill/>
        </p:spPr>
        <p:txBody>
          <a:bodyPr wrap="square" rtlCol="0">
            <a:spAutoFit/>
          </a:bodyPr>
          <a:lstStyle/>
          <a:p>
            <a:r>
              <a:rPr lang="en-US" sz="2000" b="1" dirty="0" smtClean="0">
                <a:latin typeface="Arial" charset="0"/>
                <a:ea typeface="Arial" charset="0"/>
                <a:cs typeface="Arial" charset="0"/>
              </a:rPr>
              <a:t>Model fits to real </a:t>
            </a:r>
            <a:r>
              <a:rPr lang="en-US" sz="2000" b="1" dirty="0" smtClean="0">
                <a:latin typeface="Arial" charset="0"/>
                <a:ea typeface="Arial" charset="0"/>
                <a:cs typeface="Arial" charset="0"/>
              </a:rPr>
              <a:t>data experiment 4</a:t>
            </a:r>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r>
              <a:rPr lang="en-US" sz="1600" dirty="0" smtClean="0">
                <a:latin typeface="Arial" charset="0"/>
                <a:ea typeface="Arial" charset="0"/>
                <a:cs typeface="Arial" charset="0"/>
              </a:rPr>
              <a:t>When examining the parameters of the most parsimonious model in predators (model 3, reward learning with a single learning rate), we used multiple linear regression with cortisol, testosterone, gender, and the interactions between all three as independent variables, and learning rate as the dependent variable, with BMI included as a covariate (largest VIF = 5.22). We have a significant interaction between testosterone and cortisol, and a marginally significant 3-way interaction between testosterone, cortisol, and gender.</a:t>
            </a:r>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2976" y="1710045"/>
            <a:ext cx="4698476" cy="4249057"/>
          </a:xfrm>
          <a:prstGeom prst="rect">
            <a:avLst/>
          </a:prstGeom>
        </p:spPr>
      </p:pic>
      <p:sp>
        <p:nvSpPr>
          <p:cNvPr id="7" name="TextBox 6"/>
          <p:cNvSpPr txBox="1"/>
          <p:nvPr/>
        </p:nvSpPr>
        <p:spPr>
          <a:xfrm>
            <a:off x="1543791" y="5885539"/>
            <a:ext cx="3531736" cy="369332"/>
          </a:xfrm>
          <a:prstGeom prst="rect">
            <a:avLst/>
          </a:prstGeom>
          <a:noFill/>
        </p:spPr>
        <p:txBody>
          <a:bodyPr wrap="none" rtlCol="0">
            <a:spAutoFit/>
          </a:bodyPr>
          <a:lstStyle/>
          <a:p>
            <a:r>
              <a:rPr lang="en-US" dirty="0" smtClean="0"/>
              <a:t>TXC interaction: </a:t>
            </a:r>
            <a:r>
              <a:rPr lang="en-US" i="1" dirty="0" smtClean="0"/>
              <a:t>t</a:t>
            </a:r>
            <a:r>
              <a:rPr lang="en-US" dirty="0" smtClean="0"/>
              <a:t>=-2.46 </a:t>
            </a:r>
            <a:r>
              <a:rPr lang="en-US" i="1" dirty="0" smtClean="0"/>
              <a:t>p</a:t>
            </a:r>
            <a:r>
              <a:rPr lang="en-US" dirty="0" smtClean="0"/>
              <a:t>=0.016</a:t>
            </a:r>
            <a:endParaRPr lang="en-US" dirty="0"/>
          </a:p>
        </p:txBody>
      </p:sp>
      <p:sp>
        <p:nvSpPr>
          <p:cNvPr id="16" name="TextBox 15"/>
          <p:cNvSpPr txBox="1"/>
          <p:nvPr/>
        </p:nvSpPr>
        <p:spPr>
          <a:xfrm>
            <a:off x="6156741" y="5885539"/>
            <a:ext cx="4390946" cy="1200329"/>
          </a:xfrm>
          <a:prstGeom prst="rect">
            <a:avLst/>
          </a:prstGeom>
          <a:noFill/>
        </p:spPr>
        <p:txBody>
          <a:bodyPr wrap="none" rtlCol="0">
            <a:spAutoFit/>
          </a:bodyPr>
          <a:lstStyle/>
          <a:p>
            <a:r>
              <a:rPr lang="en-US" dirty="0" err="1" smtClean="0"/>
              <a:t>TXCXgender</a:t>
            </a:r>
            <a:r>
              <a:rPr lang="en-US" dirty="0" smtClean="0"/>
              <a:t> interaction: </a:t>
            </a:r>
            <a:r>
              <a:rPr lang="en-US" i="1" dirty="0" smtClean="0"/>
              <a:t>t</a:t>
            </a:r>
            <a:r>
              <a:rPr lang="en-US" dirty="0" smtClean="0"/>
              <a:t>=1.87, </a:t>
            </a:r>
            <a:r>
              <a:rPr lang="en-US" i="1" dirty="0" smtClean="0"/>
              <a:t>p</a:t>
            </a:r>
            <a:r>
              <a:rPr lang="en-US" dirty="0" smtClean="0"/>
              <a:t>=0.066</a:t>
            </a:r>
          </a:p>
          <a:p>
            <a:r>
              <a:rPr lang="en-US" dirty="0" err="1" smtClean="0"/>
              <a:t>Cxgender</a:t>
            </a:r>
            <a:r>
              <a:rPr lang="en-US" dirty="0" smtClean="0"/>
              <a:t> interaction: </a:t>
            </a:r>
            <a:r>
              <a:rPr lang="en-US" i="1" dirty="0" smtClean="0"/>
              <a:t>t</a:t>
            </a:r>
            <a:r>
              <a:rPr lang="en-US" dirty="0" smtClean="0"/>
              <a:t>=-2.192, </a:t>
            </a:r>
            <a:r>
              <a:rPr lang="en-US" i="1" dirty="0" smtClean="0"/>
              <a:t>p</a:t>
            </a:r>
            <a:r>
              <a:rPr lang="en-US" dirty="0" smtClean="0"/>
              <a:t>=0.031</a:t>
            </a:r>
          </a:p>
          <a:p>
            <a:r>
              <a:rPr lang="en-US" dirty="0"/>
              <a:t>TXC interaction: </a:t>
            </a:r>
            <a:r>
              <a:rPr lang="en-US" i="1" dirty="0"/>
              <a:t>t</a:t>
            </a:r>
            <a:r>
              <a:rPr lang="en-US" dirty="0"/>
              <a:t>=-2.80, </a:t>
            </a:r>
            <a:r>
              <a:rPr lang="en-US" i="1" dirty="0"/>
              <a:t>p</a:t>
            </a:r>
            <a:r>
              <a:rPr lang="en-US" dirty="0"/>
              <a:t>=0.0065</a:t>
            </a:r>
          </a:p>
          <a:p>
            <a:endParaRPr lang="en-US" dirty="0"/>
          </a:p>
        </p:txBody>
      </p:sp>
      <p:sp>
        <p:nvSpPr>
          <p:cNvPr id="8" name="TextBox 7"/>
          <p:cNvSpPr txBox="1"/>
          <p:nvPr/>
        </p:nvSpPr>
        <p:spPr>
          <a:xfrm>
            <a:off x="1983927" y="6485703"/>
            <a:ext cx="4019049" cy="369332"/>
          </a:xfrm>
          <a:prstGeom prst="rect">
            <a:avLst/>
          </a:prstGeom>
          <a:noFill/>
        </p:spPr>
        <p:txBody>
          <a:bodyPr wrap="none" rtlCol="0">
            <a:spAutoFit/>
          </a:bodyPr>
          <a:lstStyle/>
          <a:p>
            <a:r>
              <a:rPr lang="en-US" smtClean="0"/>
              <a:t>Whole model: </a:t>
            </a:r>
            <a:r>
              <a:rPr lang="en-US" i="1" smtClean="0"/>
              <a:t>F</a:t>
            </a:r>
            <a:r>
              <a:rPr lang="en-US" smtClean="0"/>
              <a:t>(8, 76)=2.28, </a:t>
            </a:r>
            <a:r>
              <a:rPr lang="en-US" i="1" smtClean="0"/>
              <a:t>p</a:t>
            </a:r>
            <a:r>
              <a:rPr lang="en-US" smtClean="0"/>
              <a:t>=0.031</a:t>
            </a: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3791" y="1710045"/>
            <a:ext cx="3902913" cy="4208358"/>
          </a:xfrm>
          <a:prstGeom prst="rect">
            <a:avLst/>
          </a:prstGeom>
        </p:spPr>
      </p:pic>
      <p:sp>
        <p:nvSpPr>
          <p:cNvPr id="5" name="TextBox 4"/>
          <p:cNvSpPr txBox="1"/>
          <p:nvPr/>
        </p:nvSpPr>
        <p:spPr>
          <a:xfrm>
            <a:off x="252201" y="2769989"/>
            <a:ext cx="1291590" cy="1323439"/>
          </a:xfrm>
          <a:prstGeom prst="rect">
            <a:avLst/>
          </a:prstGeom>
          <a:noFill/>
        </p:spPr>
        <p:txBody>
          <a:bodyPr wrap="square" rtlCol="0">
            <a:spAutoFit/>
          </a:bodyPr>
          <a:lstStyle/>
          <a:p>
            <a:r>
              <a:rPr lang="en-US" sz="1600" dirty="0" smtClean="0"/>
              <a:t>Learning rate as DV and T, C, TXC, and BMI as IV’s</a:t>
            </a:r>
            <a:endParaRPr lang="en-US" sz="1600" dirty="0"/>
          </a:p>
        </p:txBody>
      </p:sp>
    </p:spTree>
    <p:extLst>
      <p:ext uri="{BB962C8B-B14F-4D97-AF65-F5344CB8AC3E}">
        <p14:creationId xmlns:p14="http://schemas.microsoft.com/office/powerpoint/2010/main" val="19718226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4924425"/>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latin typeface="Arial" charset="0"/>
                <a:ea typeface="Arial" charset="0"/>
                <a:cs typeface="Arial" charset="0"/>
              </a:rPr>
              <a:t>Because in our within subject design, subjects played over two sessions, starting either as predator or as prey, we feel that looking for a between subject effect is confounded. </a:t>
            </a:r>
          </a:p>
          <a:p>
            <a:endParaRPr lang="en-US" sz="1600" dirty="0">
              <a:latin typeface="Arial" charset="0"/>
              <a:ea typeface="Arial" charset="0"/>
              <a:cs typeface="Arial" charset="0"/>
            </a:endParaRPr>
          </a:p>
          <a:p>
            <a:r>
              <a:rPr lang="en-US" sz="1600" dirty="0" smtClean="0">
                <a:latin typeface="Arial" charset="0"/>
                <a:ea typeface="Arial" charset="0"/>
                <a:cs typeface="Arial" charset="0"/>
              </a:rPr>
              <a:t>For example, a multiple regression with testosterone, cortisol, and distribution included as independent variables and learning rate as the response variable, with BMI and session as covariates, the variance inflation factor reaches unacceptable levels, VIF=15.08 for </a:t>
            </a:r>
            <a:r>
              <a:rPr lang="en-US" sz="1600" dirty="0" err="1" smtClean="0">
                <a:latin typeface="Arial" charset="0"/>
                <a:ea typeface="Arial" charset="0"/>
                <a:cs typeface="Arial" charset="0"/>
              </a:rPr>
              <a:t>TXCXdistribution</a:t>
            </a:r>
            <a:r>
              <a:rPr lang="en-US" sz="1600" dirty="0" smtClean="0">
                <a:latin typeface="Arial" charset="0"/>
                <a:ea typeface="Arial" charset="0"/>
                <a:cs typeface="Arial" charset="0"/>
              </a:rPr>
              <a:t>, and a VIF=15.57 for TXC. With distribution included only as an additive term, VIF’s all &lt;2. However, this analysis reveals a marginally significant effect of session, </a:t>
            </a:r>
            <a:r>
              <a:rPr lang="en-US" sz="1600" i="1" dirty="0" smtClean="0">
                <a:latin typeface="Arial" charset="0"/>
                <a:ea typeface="Arial" charset="0"/>
                <a:cs typeface="Arial" charset="0"/>
              </a:rPr>
              <a:t>t</a:t>
            </a:r>
            <a:r>
              <a:rPr lang="en-US" sz="1600" dirty="0" smtClean="0">
                <a:latin typeface="Arial" charset="0"/>
                <a:ea typeface="Arial" charset="0"/>
                <a:cs typeface="Arial" charset="0"/>
              </a:rPr>
              <a:t>=-2.01, </a:t>
            </a:r>
            <a:r>
              <a:rPr lang="en-US" sz="1600" i="1" dirty="0" smtClean="0">
                <a:latin typeface="Arial" charset="0"/>
                <a:ea typeface="Arial" charset="0"/>
                <a:cs typeface="Arial" charset="0"/>
              </a:rPr>
              <a:t>p</a:t>
            </a:r>
            <a:r>
              <a:rPr lang="en-US" sz="1600" dirty="0" smtClean="0">
                <a:latin typeface="Arial" charset="0"/>
                <a:ea typeface="Arial" charset="0"/>
                <a:cs typeface="Arial" charset="0"/>
              </a:rPr>
              <a:t>=0.061. </a:t>
            </a:r>
          </a:p>
          <a:p>
            <a:endParaRPr lang="en-US" sz="1600" dirty="0">
              <a:latin typeface="Arial" charset="0"/>
              <a:ea typeface="Arial" charset="0"/>
              <a:cs typeface="Arial" charset="0"/>
            </a:endParaRPr>
          </a:p>
          <a:p>
            <a:r>
              <a:rPr lang="en-US" sz="1600" dirty="0" smtClean="0">
                <a:latin typeface="Arial" charset="0"/>
                <a:ea typeface="Arial" charset="0"/>
                <a:cs typeface="Arial" charset="0"/>
              </a:rPr>
              <a:t>Nevertheless, I’ve included the plot here with testosterone, cortisol, and their interaction, as well as distribution (as an additive term) as independent variables, and BMI and session as covariates (both marginally significant, session: </a:t>
            </a:r>
            <a:r>
              <a:rPr lang="en-US" sz="1600" i="1" dirty="0">
                <a:latin typeface="Arial" charset="0"/>
                <a:ea typeface="Arial" charset="0"/>
                <a:cs typeface="Arial" charset="0"/>
              </a:rPr>
              <a:t>t</a:t>
            </a:r>
            <a:r>
              <a:rPr lang="en-US" sz="1600" dirty="0">
                <a:latin typeface="Arial" charset="0"/>
                <a:ea typeface="Arial" charset="0"/>
                <a:cs typeface="Arial" charset="0"/>
              </a:rPr>
              <a:t>=-2.01, </a:t>
            </a:r>
            <a:r>
              <a:rPr lang="en-US" sz="1600" i="1" dirty="0" smtClean="0">
                <a:latin typeface="Arial" charset="0"/>
                <a:ea typeface="Arial" charset="0"/>
                <a:cs typeface="Arial" charset="0"/>
              </a:rPr>
              <a:t>p</a:t>
            </a:r>
            <a:r>
              <a:rPr lang="en-US" sz="1600" dirty="0" smtClean="0">
                <a:latin typeface="Arial" charset="0"/>
                <a:ea typeface="Arial" charset="0"/>
                <a:cs typeface="Arial" charset="0"/>
              </a:rPr>
              <a:t>=0.061, BMI: </a:t>
            </a:r>
            <a:r>
              <a:rPr lang="en-US" sz="1600" i="1" dirty="0" smtClean="0">
                <a:latin typeface="Arial" charset="0"/>
                <a:ea typeface="Arial" charset="0"/>
                <a:cs typeface="Arial" charset="0"/>
              </a:rPr>
              <a:t>t</a:t>
            </a:r>
            <a:r>
              <a:rPr lang="en-US" sz="1600" dirty="0" smtClean="0">
                <a:latin typeface="Arial" charset="0"/>
                <a:ea typeface="Arial" charset="0"/>
                <a:cs typeface="Arial" charset="0"/>
              </a:rPr>
              <a:t>=1.77, </a:t>
            </a:r>
            <a:r>
              <a:rPr lang="en-US" sz="1600" i="1" dirty="0" smtClean="0">
                <a:latin typeface="Arial" charset="0"/>
                <a:ea typeface="Arial" charset="0"/>
                <a:cs typeface="Arial" charset="0"/>
              </a:rPr>
              <a:t>p</a:t>
            </a:r>
            <a:r>
              <a:rPr lang="en-US" sz="1600" dirty="0" smtClean="0">
                <a:latin typeface="Arial" charset="0"/>
                <a:ea typeface="Arial" charset="0"/>
                <a:cs typeface="Arial" charset="0"/>
              </a:rPr>
              <a:t>=0.094).</a:t>
            </a:r>
          </a:p>
          <a:p>
            <a:endParaRPr lang="en-US" sz="1600" dirty="0">
              <a:latin typeface="Arial" charset="0"/>
              <a:ea typeface="Arial" charset="0"/>
              <a:cs typeface="Arial" charset="0"/>
            </a:endParaRPr>
          </a:p>
          <a:p>
            <a:r>
              <a:rPr lang="en-US" sz="1600" dirty="0" smtClean="0">
                <a:latin typeface="Arial" charset="0"/>
                <a:ea typeface="Arial" charset="0"/>
                <a:cs typeface="Arial" charset="0"/>
              </a:rPr>
              <a:t>For the between subject dataset with 50 participants, the VIF for distribution is also high</a:t>
            </a:r>
            <a:r>
              <a:rPr lang="en-US" sz="1600" dirty="0">
                <a:latin typeface="Arial" charset="0"/>
                <a:ea typeface="Arial" charset="0"/>
                <a:cs typeface="Arial" charset="0"/>
              </a:rPr>
              <a:t>: </a:t>
            </a:r>
            <a:r>
              <a:rPr lang="en-US" sz="1600" dirty="0" smtClean="0">
                <a:latin typeface="Arial" charset="0"/>
                <a:ea typeface="Arial" charset="0"/>
                <a:cs typeface="Arial" charset="0"/>
              </a:rPr>
              <a:t>VIF=9.90 for </a:t>
            </a:r>
            <a:r>
              <a:rPr lang="en-US" sz="1600" dirty="0" err="1">
                <a:latin typeface="Arial" charset="0"/>
                <a:ea typeface="Arial" charset="0"/>
                <a:cs typeface="Arial" charset="0"/>
              </a:rPr>
              <a:t>TXCXdistribution</a:t>
            </a:r>
            <a:r>
              <a:rPr lang="en-US" sz="1600" dirty="0">
                <a:latin typeface="Arial" charset="0"/>
                <a:ea typeface="Arial" charset="0"/>
                <a:cs typeface="Arial" charset="0"/>
              </a:rPr>
              <a:t>, and a </a:t>
            </a:r>
            <a:r>
              <a:rPr lang="en-US" sz="1600" dirty="0" smtClean="0">
                <a:latin typeface="Arial" charset="0"/>
                <a:ea typeface="Arial" charset="0"/>
                <a:cs typeface="Arial" charset="0"/>
              </a:rPr>
              <a:t>VIF=9.48 </a:t>
            </a:r>
            <a:r>
              <a:rPr lang="en-US" sz="1600" dirty="0">
                <a:latin typeface="Arial" charset="0"/>
                <a:ea typeface="Arial" charset="0"/>
                <a:cs typeface="Arial" charset="0"/>
              </a:rPr>
              <a:t>for </a:t>
            </a:r>
            <a:r>
              <a:rPr lang="en-US" sz="1600" dirty="0" smtClean="0">
                <a:latin typeface="Arial" charset="0"/>
                <a:ea typeface="Arial" charset="0"/>
                <a:cs typeface="Arial" charset="0"/>
              </a:rPr>
              <a:t>TXC. Nevertheless, I have included it here with the same model as that stipulated for the within subject design mentioned in the previous comment. </a:t>
            </a:r>
            <a:endParaRPr lang="en-US" sz="2000" b="1" dirty="0">
              <a:latin typeface="Arial" charset="0"/>
              <a:ea typeface="Arial" charset="0"/>
              <a:cs typeface="Arial" charset="0"/>
            </a:endParaRPr>
          </a:p>
          <a:p>
            <a:endParaRPr lang="en-US" dirty="0" smtClean="0"/>
          </a:p>
          <a:p>
            <a:endParaRPr lang="en-US" sz="1600" dirty="0"/>
          </a:p>
        </p:txBody>
      </p:sp>
    </p:spTree>
    <p:extLst>
      <p:ext uri="{BB962C8B-B14F-4D97-AF65-F5344CB8AC3E}">
        <p14:creationId xmlns:p14="http://schemas.microsoft.com/office/powerpoint/2010/main" val="954565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1538883"/>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4783" y="780144"/>
            <a:ext cx="4698476" cy="424905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5747" y="780144"/>
            <a:ext cx="4698476" cy="4249056"/>
          </a:xfrm>
          <a:prstGeom prst="rect">
            <a:avLst/>
          </a:prstGeom>
        </p:spPr>
      </p:pic>
      <p:sp>
        <p:nvSpPr>
          <p:cNvPr id="4" name="TextBox 3"/>
          <p:cNvSpPr txBox="1"/>
          <p:nvPr/>
        </p:nvSpPr>
        <p:spPr>
          <a:xfrm>
            <a:off x="2220686" y="5029200"/>
            <a:ext cx="1672253" cy="369332"/>
          </a:xfrm>
          <a:prstGeom prst="rect">
            <a:avLst/>
          </a:prstGeom>
          <a:noFill/>
        </p:spPr>
        <p:txBody>
          <a:bodyPr wrap="none" rtlCol="0">
            <a:spAutoFit/>
          </a:bodyPr>
          <a:lstStyle/>
          <a:p>
            <a:r>
              <a:rPr lang="en-US" i="1" smtClean="0"/>
              <a:t>t</a:t>
            </a:r>
            <a:r>
              <a:rPr lang="en-US" smtClean="0"/>
              <a:t>=0.80, </a:t>
            </a:r>
            <a:r>
              <a:rPr lang="en-US" i="1" smtClean="0"/>
              <a:t>p</a:t>
            </a:r>
            <a:r>
              <a:rPr lang="en-US" smtClean="0"/>
              <a:t>=0.44</a:t>
            </a:r>
            <a:endParaRPr lang="en-US" i="1"/>
          </a:p>
        </p:txBody>
      </p:sp>
      <p:sp>
        <p:nvSpPr>
          <p:cNvPr id="9" name="TextBox 8"/>
          <p:cNvSpPr txBox="1"/>
          <p:nvPr/>
        </p:nvSpPr>
        <p:spPr>
          <a:xfrm>
            <a:off x="7716983" y="5029200"/>
            <a:ext cx="3172663" cy="923330"/>
          </a:xfrm>
          <a:prstGeom prst="rect">
            <a:avLst/>
          </a:prstGeom>
          <a:noFill/>
        </p:spPr>
        <p:txBody>
          <a:bodyPr wrap="none" rtlCol="0">
            <a:spAutoFit/>
          </a:bodyPr>
          <a:lstStyle/>
          <a:p>
            <a:r>
              <a:rPr lang="en-US" dirty="0" err="1" smtClean="0"/>
              <a:t>TXCXdistrib</a:t>
            </a:r>
            <a:r>
              <a:rPr lang="en-US" dirty="0" smtClean="0"/>
              <a:t>: </a:t>
            </a:r>
            <a:r>
              <a:rPr lang="en-US" i="1" dirty="0" smtClean="0"/>
              <a:t>t</a:t>
            </a:r>
            <a:r>
              <a:rPr lang="en-US" dirty="0" smtClean="0"/>
              <a:t>=-2.47 </a:t>
            </a:r>
            <a:r>
              <a:rPr lang="en-US" i="1" dirty="0" smtClean="0"/>
              <a:t>p</a:t>
            </a:r>
            <a:r>
              <a:rPr lang="en-US" dirty="0" smtClean="0"/>
              <a:t>=0.025</a:t>
            </a:r>
          </a:p>
          <a:p>
            <a:r>
              <a:rPr lang="en-US" dirty="0" smtClean="0"/>
              <a:t>TXC</a:t>
            </a:r>
            <a:r>
              <a:rPr lang="en-US" dirty="0"/>
              <a:t>: </a:t>
            </a:r>
            <a:r>
              <a:rPr lang="en-US" i="1" dirty="0" smtClean="0"/>
              <a:t>t</a:t>
            </a:r>
            <a:r>
              <a:rPr lang="en-US" dirty="0" smtClean="0"/>
              <a:t>=3.05, </a:t>
            </a:r>
            <a:r>
              <a:rPr lang="en-US" i="1" dirty="0" smtClean="0"/>
              <a:t>p</a:t>
            </a:r>
            <a:r>
              <a:rPr lang="en-US" dirty="0" smtClean="0"/>
              <a:t>=0.0076</a:t>
            </a:r>
            <a:endParaRPr lang="en-US" dirty="0"/>
          </a:p>
          <a:p>
            <a:endParaRPr lang="en-US" dirty="0"/>
          </a:p>
        </p:txBody>
      </p:sp>
      <p:sp>
        <p:nvSpPr>
          <p:cNvPr id="5" name="TextBox 4"/>
          <p:cNvSpPr txBox="1"/>
          <p:nvPr/>
        </p:nvSpPr>
        <p:spPr>
          <a:xfrm>
            <a:off x="403761" y="6377049"/>
            <a:ext cx="10354117" cy="369332"/>
          </a:xfrm>
          <a:prstGeom prst="rect">
            <a:avLst/>
          </a:prstGeom>
          <a:noFill/>
        </p:spPr>
        <p:txBody>
          <a:bodyPr wrap="none" rtlCol="0">
            <a:spAutoFit/>
          </a:bodyPr>
          <a:lstStyle/>
          <a:p>
            <a:r>
              <a:rPr lang="en-US" dirty="0" smtClean="0"/>
              <a:t>When distribution is removed as an interaction term in the </a:t>
            </a:r>
            <a:r>
              <a:rPr lang="en-US" dirty="0" err="1" smtClean="0"/>
              <a:t>ital</a:t>
            </a:r>
            <a:r>
              <a:rPr lang="en-US" dirty="0" smtClean="0"/>
              <a:t> dataset (left plot), nothing is significant</a:t>
            </a:r>
            <a:endParaRPr lang="en-US" dirty="0"/>
          </a:p>
        </p:txBody>
      </p:sp>
    </p:spTree>
    <p:extLst>
      <p:ext uri="{BB962C8B-B14F-4D97-AF65-F5344CB8AC3E}">
        <p14:creationId xmlns:p14="http://schemas.microsoft.com/office/powerpoint/2010/main" val="7949105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1538883"/>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5747" y="780144"/>
            <a:ext cx="4698476" cy="4249056"/>
          </a:xfrm>
          <a:prstGeom prst="rect">
            <a:avLst/>
          </a:prstGeom>
        </p:spPr>
      </p:pic>
      <p:sp>
        <p:nvSpPr>
          <p:cNvPr id="4" name="TextBox 3"/>
          <p:cNvSpPr txBox="1"/>
          <p:nvPr/>
        </p:nvSpPr>
        <p:spPr>
          <a:xfrm>
            <a:off x="2529444" y="5029200"/>
            <a:ext cx="2467342" cy="923330"/>
          </a:xfrm>
          <a:prstGeom prst="rect">
            <a:avLst/>
          </a:prstGeom>
          <a:noFill/>
        </p:spPr>
        <p:txBody>
          <a:bodyPr wrap="none" rtlCol="0">
            <a:spAutoFit/>
          </a:bodyPr>
          <a:lstStyle/>
          <a:p>
            <a:r>
              <a:rPr lang="en-US" i="1" dirty="0" smtClean="0"/>
              <a:t>t</a:t>
            </a:r>
            <a:r>
              <a:rPr lang="en-US" dirty="0" smtClean="0"/>
              <a:t>=0.80, </a:t>
            </a:r>
            <a:r>
              <a:rPr lang="en-US" i="1" dirty="0" smtClean="0"/>
              <a:t>p</a:t>
            </a:r>
            <a:r>
              <a:rPr lang="en-US" dirty="0" smtClean="0"/>
              <a:t>=0.44</a:t>
            </a:r>
          </a:p>
          <a:p>
            <a:r>
              <a:rPr lang="en-US" dirty="0"/>
              <a:t>(</a:t>
            </a:r>
            <a:r>
              <a:rPr lang="en-US" dirty="0" err="1"/>
              <a:t>cort</a:t>
            </a:r>
            <a:r>
              <a:rPr lang="en-US" dirty="0"/>
              <a:t>: </a:t>
            </a:r>
            <a:r>
              <a:rPr lang="en-US" i="1" dirty="0" smtClean="0"/>
              <a:t>t</a:t>
            </a:r>
            <a:r>
              <a:rPr lang="en-US" dirty="0" smtClean="0"/>
              <a:t>=2.05, </a:t>
            </a:r>
            <a:r>
              <a:rPr lang="en-US" i="1" dirty="0" smtClean="0"/>
              <a:t>p</a:t>
            </a:r>
            <a:r>
              <a:rPr lang="en-US" dirty="0" smtClean="0"/>
              <a:t>=0.056)</a:t>
            </a:r>
            <a:endParaRPr lang="en-US" dirty="0"/>
          </a:p>
          <a:p>
            <a:endParaRPr lang="en-US" i="1" dirty="0"/>
          </a:p>
        </p:txBody>
      </p:sp>
      <p:sp>
        <p:nvSpPr>
          <p:cNvPr id="9" name="TextBox 8"/>
          <p:cNvSpPr txBox="1"/>
          <p:nvPr/>
        </p:nvSpPr>
        <p:spPr>
          <a:xfrm>
            <a:off x="7513477" y="5029200"/>
            <a:ext cx="2863220" cy="923330"/>
          </a:xfrm>
          <a:prstGeom prst="rect">
            <a:avLst/>
          </a:prstGeom>
          <a:noFill/>
        </p:spPr>
        <p:txBody>
          <a:bodyPr wrap="none" rtlCol="0">
            <a:spAutoFit/>
          </a:bodyPr>
          <a:lstStyle/>
          <a:p>
            <a:r>
              <a:rPr lang="en-US" dirty="0" smtClean="0"/>
              <a:t>T, C, and TXC all </a:t>
            </a:r>
            <a:r>
              <a:rPr lang="en-US" i="1" dirty="0" smtClean="0"/>
              <a:t>p</a:t>
            </a:r>
            <a:r>
              <a:rPr lang="en-US" dirty="0" smtClean="0"/>
              <a:t>’s&gt;0.19</a:t>
            </a:r>
          </a:p>
          <a:p>
            <a:r>
              <a:rPr lang="en-US" dirty="0" smtClean="0"/>
              <a:t>(</a:t>
            </a:r>
            <a:r>
              <a:rPr lang="en-US" dirty="0" err="1" smtClean="0"/>
              <a:t>cort</a:t>
            </a:r>
            <a:r>
              <a:rPr lang="en-US" dirty="0" smtClean="0"/>
              <a:t>: </a:t>
            </a:r>
            <a:r>
              <a:rPr lang="en-US" i="1" dirty="0" smtClean="0"/>
              <a:t>t</a:t>
            </a:r>
            <a:r>
              <a:rPr lang="en-US" dirty="0" smtClean="0"/>
              <a:t>=-1.3, </a:t>
            </a:r>
            <a:r>
              <a:rPr lang="en-US" i="1" dirty="0" smtClean="0"/>
              <a:t>p</a:t>
            </a:r>
            <a:r>
              <a:rPr lang="en-US" dirty="0" smtClean="0"/>
              <a:t>=0.19)</a:t>
            </a:r>
            <a:endParaRPr lang="en-US" dirty="0"/>
          </a:p>
          <a:p>
            <a:endParaRPr lang="en-US" dirty="0"/>
          </a:p>
        </p:txBody>
      </p:sp>
      <p:sp>
        <p:nvSpPr>
          <p:cNvPr id="5" name="TextBox 4"/>
          <p:cNvSpPr txBox="1"/>
          <p:nvPr/>
        </p:nvSpPr>
        <p:spPr>
          <a:xfrm>
            <a:off x="403761" y="6377049"/>
            <a:ext cx="10559301" cy="369332"/>
          </a:xfrm>
          <a:prstGeom prst="rect">
            <a:avLst/>
          </a:prstGeom>
          <a:noFill/>
        </p:spPr>
        <p:txBody>
          <a:bodyPr wrap="none" rtlCol="0">
            <a:spAutoFit/>
          </a:bodyPr>
          <a:lstStyle/>
          <a:p>
            <a:r>
              <a:rPr lang="en-US" dirty="0" smtClean="0"/>
              <a:t>When distribution is removed as an interaction term in the </a:t>
            </a:r>
            <a:r>
              <a:rPr lang="en-US" dirty="0" err="1" smtClean="0"/>
              <a:t>ital</a:t>
            </a:r>
            <a:r>
              <a:rPr lang="en-US" dirty="0" smtClean="0"/>
              <a:t> dataset (right plot), nothing is significant</a:t>
            </a:r>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1816" y="780144"/>
            <a:ext cx="4726543" cy="4274438"/>
          </a:xfrm>
          <a:prstGeom prst="rect">
            <a:avLst/>
          </a:prstGeom>
        </p:spPr>
      </p:pic>
    </p:spTree>
    <p:extLst>
      <p:ext uri="{BB962C8B-B14F-4D97-AF65-F5344CB8AC3E}">
        <p14:creationId xmlns:p14="http://schemas.microsoft.com/office/powerpoint/2010/main" val="7459681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1538883"/>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4783" y="780144"/>
            <a:ext cx="4698476" cy="4249056"/>
          </a:xfrm>
          <a:prstGeom prst="rect">
            <a:avLst/>
          </a:prstGeom>
        </p:spPr>
      </p:pic>
      <p:sp>
        <p:nvSpPr>
          <p:cNvPr id="9" name="TextBox 8"/>
          <p:cNvSpPr txBox="1"/>
          <p:nvPr/>
        </p:nvSpPr>
        <p:spPr>
          <a:xfrm>
            <a:off x="7716983" y="5029200"/>
            <a:ext cx="3172663" cy="923330"/>
          </a:xfrm>
          <a:prstGeom prst="rect">
            <a:avLst/>
          </a:prstGeom>
          <a:noFill/>
        </p:spPr>
        <p:txBody>
          <a:bodyPr wrap="none" rtlCol="0">
            <a:spAutoFit/>
          </a:bodyPr>
          <a:lstStyle/>
          <a:p>
            <a:r>
              <a:rPr lang="en-US" dirty="0" err="1" smtClean="0"/>
              <a:t>TXCXdistrib</a:t>
            </a:r>
            <a:r>
              <a:rPr lang="en-US" dirty="0" smtClean="0"/>
              <a:t>: </a:t>
            </a:r>
            <a:r>
              <a:rPr lang="en-US" i="1" dirty="0" smtClean="0"/>
              <a:t>t</a:t>
            </a:r>
            <a:r>
              <a:rPr lang="en-US" dirty="0" smtClean="0"/>
              <a:t>=-2.47 </a:t>
            </a:r>
            <a:r>
              <a:rPr lang="en-US" i="1" dirty="0" smtClean="0"/>
              <a:t>p</a:t>
            </a:r>
            <a:r>
              <a:rPr lang="en-US" dirty="0" smtClean="0"/>
              <a:t>=0.025</a:t>
            </a:r>
          </a:p>
          <a:p>
            <a:r>
              <a:rPr lang="en-US" dirty="0" smtClean="0"/>
              <a:t>TXC</a:t>
            </a:r>
            <a:r>
              <a:rPr lang="en-US" dirty="0"/>
              <a:t>: </a:t>
            </a:r>
            <a:r>
              <a:rPr lang="en-US" i="1" dirty="0" smtClean="0"/>
              <a:t>t</a:t>
            </a:r>
            <a:r>
              <a:rPr lang="en-US" dirty="0" smtClean="0"/>
              <a:t>=3.05, </a:t>
            </a:r>
            <a:r>
              <a:rPr lang="en-US" i="1" dirty="0" smtClean="0"/>
              <a:t>p</a:t>
            </a:r>
            <a:r>
              <a:rPr lang="en-US" dirty="0" smtClean="0"/>
              <a:t>=0.0076</a:t>
            </a:r>
            <a:endParaRPr lang="en-US" dirty="0"/>
          </a:p>
          <a:p>
            <a:endParaRPr lang="en-US" dirty="0"/>
          </a:p>
        </p:txBody>
      </p:sp>
      <p:sp>
        <p:nvSpPr>
          <p:cNvPr id="5" name="TextBox 4"/>
          <p:cNvSpPr txBox="1"/>
          <p:nvPr/>
        </p:nvSpPr>
        <p:spPr>
          <a:xfrm>
            <a:off x="403761" y="6377049"/>
            <a:ext cx="10559301" cy="369332"/>
          </a:xfrm>
          <a:prstGeom prst="rect">
            <a:avLst/>
          </a:prstGeom>
          <a:noFill/>
        </p:spPr>
        <p:txBody>
          <a:bodyPr wrap="none" rtlCol="0">
            <a:spAutoFit/>
          </a:bodyPr>
          <a:lstStyle/>
          <a:p>
            <a:r>
              <a:rPr lang="en-US" dirty="0" smtClean="0"/>
              <a:t>When distribution is removed as an interaction term in the </a:t>
            </a:r>
            <a:r>
              <a:rPr lang="en-US" dirty="0" err="1" smtClean="0"/>
              <a:t>ital</a:t>
            </a:r>
            <a:r>
              <a:rPr lang="en-US" dirty="0" smtClean="0"/>
              <a:t> dataset (right plot), nothing is significant</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350" y="762203"/>
            <a:ext cx="4698476" cy="4249057"/>
          </a:xfrm>
          <a:prstGeom prst="rect">
            <a:avLst/>
          </a:prstGeom>
        </p:spPr>
      </p:pic>
      <p:sp>
        <p:nvSpPr>
          <p:cNvPr id="10" name="TextBox 9"/>
          <p:cNvSpPr txBox="1"/>
          <p:nvPr/>
        </p:nvSpPr>
        <p:spPr>
          <a:xfrm>
            <a:off x="1549115" y="4937697"/>
            <a:ext cx="4390946" cy="646331"/>
          </a:xfrm>
          <a:prstGeom prst="rect">
            <a:avLst/>
          </a:prstGeom>
          <a:noFill/>
        </p:spPr>
        <p:txBody>
          <a:bodyPr wrap="none" rtlCol="0">
            <a:spAutoFit/>
          </a:bodyPr>
          <a:lstStyle/>
          <a:p>
            <a:r>
              <a:rPr lang="en-US" dirty="0" err="1" smtClean="0"/>
              <a:t>TXCXgender</a:t>
            </a:r>
            <a:r>
              <a:rPr lang="en-US" dirty="0" smtClean="0"/>
              <a:t> interaction: </a:t>
            </a:r>
            <a:r>
              <a:rPr lang="en-US" i="1" dirty="0" smtClean="0"/>
              <a:t>t</a:t>
            </a:r>
            <a:r>
              <a:rPr lang="en-US" dirty="0" smtClean="0"/>
              <a:t>=1.87, </a:t>
            </a:r>
            <a:r>
              <a:rPr lang="en-US" i="1" dirty="0" smtClean="0"/>
              <a:t>p</a:t>
            </a:r>
            <a:r>
              <a:rPr lang="en-US" dirty="0" smtClean="0"/>
              <a:t>=0.066</a:t>
            </a:r>
          </a:p>
          <a:p>
            <a:r>
              <a:rPr lang="en-US" dirty="0" err="1" smtClean="0"/>
              <a:t>Cxgender</a:t>
            </a:r>
            <a:r>
              <a:rPr lang="en-US" dirty="0" smtClean="0"/>
              <a:t> interaction: </a:t>
            </a:r>
            <a:r>
              <a:rPr lang="en-US" i="1" dirty="0" smtClean="0"/>
              <a:t>t</a:t>
            </a:r>
            <a:r>
              <a:rPr lang="en-US" dirty="0" smtClean="0"/>
              <a:t>=-2.192, </a:t>
            </a:r>
            <a:r>
              <a:rPr lang="en-US" i="1" dirty="0" smtClean="0"/>
              <a:t>p</a:t>
            </a:r>
            <a:r>
              <a:rPr lang="en-US" dirty="0" smtClean="0"/>
              <a:t>=0.031</a:t>
            </a:r>
            <a:endParaRPr lang="en-US" dirty="0"/>
          </a:p>
        </p:txBody>
      </p:sp>
      <p:sp>
        <p:nvSpPr>
          <p:cNvPr id="11" name="TextBox 10"/>
          <p:cNvSpPr txBox="1"/>
          <p:nvPr/>
        </p:nvSpPr>
        <p:spPr>
          <a:xfrm>
            <a:off x="1664362" y="5595350"/>
            <a:ext cx="4019049" cy="369332"/>
          </a:xfrm>
          <a:prstGeom prst="rect">
            <a:avLst/>
          </a:prstGeom>
          <a:noFill/>
        </p:spPr>
        <p:txBody>
          <a:bodyPr wrap="none" rtlCol="0">
            <a:spAutoFit/>
          </a:bodyPr>
          <a:lstStyle/>
          <a:p>
            <a:r>
              <a:rPr lang="en-US" smtClean="0"/>
              <a:t>Whole model: </a:t>
            </a:r>
            <a:r>
              <a:rPr lang="en-US" i="1" smtClean="0"/>
              <a:t>F</a:t>
            </a:r>
            <a:r>
              <a:rPr lang="en-US" smtClean="0"/>
              <a:t>(8, 76)=2.28, </a:t>
            </a:r>
            <a:r>
              <a:rPr lang="en-US" i="1" smtClean="0"/>
              <a:t>p</a:t>
            </a:r>
            <a:r>
              <a:rPr lang="en-US" smtClean="0"/>
              <a:t>=0.031</a:t>
            </a:r>
            <a:endParaRPr lang="en-US"/>
          </a:p>
        </p:txBody>
      </p:sp>
      <p:sp>
        <p:nvSpPr>
          <p:cNvPr id="3" name="TextBox 2"/>
          <p:cNvSpPr txBox="1"/>
          <p:nvPr/>
        </p:nvSpPr>
        <p:spPr>
          <a:xfrm>
            <a:off x="3550722" y="646825"/>
            <a:ext cx="1377300" cy="369332"/>
          </a:xfrm>
          <a:prstGeom prst="rect">
            <a:avLst/>
          </a:prstGeom>
          <a:noFill/>
        </p:spPr>
        <p:txBody>
          <a:bodyPr wrap="none" rtlCol="0">
            <a:spAutoFit/>
          </a:bodyPr>
          <a:lstStyle/>
          <a:p>
            <a:r>
              <a:rPr lang="en-US" dirty="0" err="1" smtClean="0"/>
              <a:t>Hor</a:t>
            </a:r>
            <a:r>
              <a:rPr lang="en-US" dirty="0" smtClean="0"/>
              <a:t> dataset</a:t>
            </a:r>
            <a:endParaRPr lang="en-US" dirty="0"/>
          </a:p>
        </p:txBody>
      </p:sp>
      <p:sp>
        <p:nvSpPr>
          <p:cNvPr id="12" name="TextBox 11"/>
          <p:cNvSpPr txBox="1"/>
          <p:nvPr/>
        </p:nvSpPr>
        <p:spPr>
          <a:xfrm>
            <a:off x="8614664" y="646825"/>
            <a:ext cx="1313180" cy="369332"/>
          </a:xfrm>
          <a:prstGeom prst="rect">
            <a:avLst/>
          </a:prstGeom>
          <a:noFill/>
        </p:spPr>
        <p:txBody>
          <a:bodyPr wrap="none" rtlCol="0">
            <a:spAutoFit/>
          </a:bodyPr>
          <a:lstStyle/>
          <a:p>
            <a:r>
              <a:rPr lang="en-US" smtClean="0"/>
              <a:t>Ital dataset</a:t>
            </a:r>
            <a:endParaRPr lang="en-US" dirty="0"/>
          </a:p>
        </p:txBody>
      </p:sp>
    </p:spTree>
    <p:extLst>
      <p:ext uri="{BB962C8B-B14F-4D97-AF65-F5344CB8AC3E}">
        <p14:creationId xmlns:p14="http://schemas.microsoft.com/office/powerpoint/2010/main" val="21462732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4955203"/>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latin typeface="Arial" charset="0"/>
                <a:ea typeface="Arial" charset="0"/>
                <a:cs typeface="Arial" charset="0"/>
              </a:rPr>
              <a:t>What appears to be the case here, is that females do indeed exhibit a significant relationship between hormones and learning rate, while men do not. Predominantly in women, having an imbalance of cortisol and testosterone, in either direction (higher cortisol relative to testosterone or high testosterone relative to cortisol) leads to higher learning rates, while having similar levels of each leads to low learning rates. </a:t>
            </a:r>
          </a:p>
          <a:p>
            <a:endParaRPr lang="en-US" sz="1600" dirty="0">
              <a:latin typeface="Arial" charset="0"/>
              <a:ea typeface="Arial" charset="0"/>
              <a:cs typeface="Arial" charset="0"/>
            </a:endParaRPr>
          </a:p>
          <a:p>
            <a:r>
              <a:rPr lang="en-US" sz="1600" dirty="0" smtClean="0">
                <a:latin typeface="Arial" charset="0"/>
                <a:ea typeface="Arial" charset="0"/>
                <a:cs typeface="Arial" charset="0"/>
              </a:rPr>
              <a:t>Men do exhibit other relations to hormones, such as investments (show plots), but investments are in fact an omnibus measure of a second by second constantly fluctuating state, for which hormones are not the best measure. What is a better measure of this is neural activity. So, this leads quite obviously to the question </a:t>
            </a:r>
            <a:r>
              <a:rPr lang="mr-IN" sz="1600" dirty="0" smtClean="0">
                <a:latin typeface="Arial" charset="0"/>
                <a:ea typeface="Arial" charset="0"/>
                <a:cs typeface="Arial" charset="0"/>
              </a:rPr>
              <a:t>–</a:t>
            </a:r>
            <a:r>
              <a:rPr lang="en-US" sz="1600" dirty="0" smtClean="0">
                <a:latin typeface="Arial" charset="0"/>
                <a:ea typeface="Arial" charset="0"/>
                <a:cs typeface="Arial" charset="0"/>
              </a:rPr>
              <a:t> what is happening in the male brain in relation to the latent parameters of our model?</a:t>
            </a:r>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r>
              <a:rPr lang="en-US" sz="1600" dirty="0" smtClean="0"/>
              <a:t>fMRI study: 27 participants, both play 60 trials as predator and 60 trials as prey in blocks of 20 trials within 1 session. This is in stark contrast to the previously mentioned studies. Two of the previous three studies were between subject designs wherein subjects only played one role. In the within subject study previously mentioned, subjects played one session in one role, one block of 60 trials, and then came back a minimum of 1 week later to play in the opposite role. </a:t>
            </a:r>
          </a:p>
          <a:p>
            <a:endParaRPr lang="en-US" sz="1600" dirty="0"/>
          </a:p>
          <a:p>
            <a:r>
              <a:rPr lang="en-US" sz="1600" dirty="0" smtClean="0"/>
              <a:t>This fMRI study is the only one wherein subjects switched from role to role within one session.</a:t>
            </a:r>
          </a:p>
          <a:p>
            <a:endParaRPr lang="en-US" sz="1600" dirty="0"/>
          </a:p>
        </p:txBody>
      </p:sp>
    </p:spTree>
    <p:extLst>
      <p:ext uri="{BB962C8B-B14F-4D97-AF65-F5344CB8AC3E}">
        <p14:creationId xmlns:p14="http://schemas.microsoft.com/office/powerpoint/2010/main" val="16903161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1692771"/>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t>Similar to the previous studies, model 4 fit prey behavior best. However, in contrast to the previous studies, model 4 also fit predator behavior. This suggests that when subjects alternate between roles in close succession, their learning mechanisms appear to shift from predatory to prey-like</a:t>
            </a:r>
            <a:r>
              <a:rPr lang="en-US" sz="1600" dirty="0"/>
              <a:t>. ANOVA’s on the BIC’s were not significant, prey </a:t>
            </a:r>
            <a:r>
              <a:rPr lang="en-US" sz="1600" i="1" dirty="0"/>
              <a:t>p</a:t>
            </a:r>
            <a:r>
              <a:rPr lang="en-US" sz="1600" dirty="0"/>
              <a:t>=0.11, predator </a:t>
            </a:r>
            <a:r>
              <a:rPr lang="en-US" sz="1600" i="1" dirty="0"/>
              <a:t>p</a:t>
            </a:r>
            <a:r>
              <a:rPr lang="en-US" sz="1600" dirty="0"/>
              <a:t>=0.064. Likewise, </a:t>
            </a:r>
            <a:r>
              <a:rPr lang="en-US" sz="1600" i="1" dirty="0"/>
              <a:t>t</a:t>
            </a:r>
            <a:r>
              <a:rPr lang="en-US" sz="1600" dirty="0"/>
              <a:t>-tests were all not significant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2135" y="1851548"/>
            <a:ext cx="6117349" cy="4823294"/>
          </a:xfrm>
          <a:prstGeom prst="rect">
            <a:avLst/>
          </a:prstGeom>
        </p:spPr>
      </p:pic>
    </p:spTree>
    <p:extLst>
      <p:ext uri="{BB962C8B-B14F-4D97-AF65-F5344CB8AC3E}">
        <p14:creationId xmlns:p14="http://schemas.microsoft.com/office/powerpoint/2010/main" val="20507202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1200329"/>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t>Interestingly, while the difference in learning rates for prey is in the same direction as the previous experiments, it does not reach significance for prey, </a:t>
            </a:r>
            <a:r>
              <a:rPr lang="en-US" sz="1600" i="1" dirty="0"/>
              <a:t>t</a:t>
            </a:r>
            <a:r>
              <a:rPr lang="en-US" sz="1600" dirty="0"/>
              <a:t>(26</a:t>
            </a:r>
            <a:r>
              <a:rPr lang="en-US" sz="1600" dirty="0" smtClean="0"/>
              <a:t>)=0.92, </a:t>
            </a:r>
            <a:r>
              <a:rPr lang="en-US" sz="1600" i="1" dirty="0" smtClean="0"/>
              <a:t>p</a:t>
            </a:r>
            <a:r>
              <a:rPr lang="en-US" sz="1600" dirty="0" smtClean="0"/>
              <a:t>=0.37, but does for predators, </a:t>
            </a:r>
            <a:r>
              <a:rPr lang="en-US" sz="1600" i="1" dirty="0" smtClean="0"/>
              <a:t>t</a:t>
            </a:r>
            <a:r>
              <a:rPr lang="en-US" sz="1600" dirty="0" smtClean="0"/>
              <a:t>(26)=2.74, </a:t>
            </a:r>
            <a:r>
              <a:rPr lang="en-US" sz="1600" i="1" dirty="0" smtClean="0"/>
              <a:t>p</a:t>
            </a:r>
            <a:r>
              <a:rPr lang="en-US" sz="1600" dirty="0" smtClean="0"/>
              <a:t>=0.011.</a:t>
            </a:r>
            <a:endParaRPr lang="en-US" sz="1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994" y="1748790"/>
            <a:ext cx="5308972" cy="418592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7101" y="1748790"/>
            <a:ext cx="5308972" cy="4185920"/>
          </a:xfrm>
          <a:prstGeom prst="rect">
            <a:avLst/>
          </a:prstGeom>
        </p:spPr>
      </p:pic>
      <p:sp>
        <p:nvSpPr>
          <p:cNvPr id="6" name="TextBox 5"/>
          <p:cNvSpPr txBox="1"/>
          <p:nvPr/>
        </p:nvSpPr>
        <p:spPr>
          <a:xfrm>
            <a:off x="1628997" y="5934710"/>
            <a:ext cx="2193806" cy="369332"/>
          </a:xfrm>
          <a:prstGeom prst="rect">
            <a:avLst/>
          </a:prstGeom>
          <a:noFill/>
        </p:spPr>
        <p:txBody>
          <a:bodyPr wrap="none" rtlCol="0">
            <a:spAutoFit/>
          </a:bodyPr>
          <a:lstStyle/>
          <a:p>
            <a:r>
              <a:rPr lang="en-US" i="1" dirty="0" smtClean="0">
                <a:latin typeface="Arial" charset="0"/>
                <a:ea typeface="Arial" charset="0"/>
                <a:cs typeface="Arial" charset="0"/>
              </a:rPr>
              <a:t>t</a:t>
            </a:r>
            <a:r>
              <a:rPr lang="en-US" dirty="0" smtClean="0">
                <a:latin typeface="Arial" charset="0"/>
                <a:ea typeface="Arial" charset="0"/>
                <a:cs typeface="Arial" charset="0"/>
              </a:rPr>
              <a:t>(26)=2.74, </a:t>
            </a:r>
            <a:r>
              <a:rPr lang="en-US" i="1" dirty="0" smtClean="0">
                <a:latin typeface="Arial" charset="0"/>
                <a:ea typeface="Arial" charset="0"/>
                <a:cs typeface="Arial" charset="0"/>
              </a:rPr>
              <a:t>p</a:t>
            </a:r>
            <a:r>
              <a:rPr lang="en-US" dirty="0" smtClean="0">
                <a:latin typeface="Arial" charset="0"/>
                <a:ea typeface="Arial" charset="0"/>
                <a:cs typeface="Arial" charset="0"/>
              </a:rPr>
              <a:t>=0.011</a:t>
            </a:r>
            <a:endParaRPr lang="en-US" dirty="0"/>
          </a:p>
        </p:txBody>
      </p:sp>
      <p:sp>
        <p:nvSpPr>
          <p:cNvPr id="7" name="TextBox 6"/>
          <p:cNvSpPr txBox="1"/>
          <p:nvPr/>
        </p:nvSpPr>
        <p:spPr>
          <a:xfrm>
            <a:off x="7484967" y="5934710"/>
            <a:ext cx="2082621" cy="369332"/>
          </a:xfrm>
          <a:prstGeom prst="rect">
            <a:avLst/>
          </a:prstGeom>
          <a:noFill/>
        </p:spPr>
        <p:txBody>
          <a:bodyPr wrap="none" rtlCol="0">
            <a:spAutoFit/>
          </a:bodyPr>
          <a:lstStyle/>
          <a:p>
            <a:r>
              <a:rPr lang="en-US" i="1" dirty="0" smtClean="0">
                <a:latin typeface="Arial" charset="0"/>
                <a:ea typeface="Arial" charset="0"/>
                <a:cs typeface="Arial" charset="0"/>
              </a:rPr>
              <a:t>t</a:t>
            </a:r>
            <a:r>
              <a:rPr lang="en-US" dirty="0" smtClean="0">
                <a:latin typeface="Arial" charset="0"/>
                <a:ea typeface="Arial" charset="0"/>
                <a:cs typeface="Arial" charset="0"/>
              </a:rPr>
              <a:t>(26)=0.92, </a:t>
            </a:r>
            <a:r>
              <a:rPr lang="en-US" i="1" dirty="0" smtClean="0">
                <a:latin typeface="Arial" charset="0"/>
                <a:ea typeface="Arial" charset="0"/>
                <a:cs typeface="Arial" charset="0"/>
              </a:rPr>
              <a:t>p</a:t>
            </a:r>
            <a:r>
              <a:rPr lang="en-US" dirty="0" smtClean="0">
                <a:latin typeface="Arial" charset="0"/>
                <a:ea typeface="Arial" charset="0"/>
                <a:cs typeface="Arial" charset="0"/>
              </a:rPr>
              <a:t>=0.37</a:t>
            </a:r>
            <a:endParaRPr lang="en-US" dirty="0"/>
          </a:p>
        </p:txBody>
      </p:sp>
    </p:spTree>
    <p:extLst>
      <p:ext uri="{BB962C8B-B14F-4D97-AF65-F5344CB8AC3E}">
        <p14:creationId xmlns:p14="http://schemas.microsoft.com/office/powerpoint/2010/main" val="11551150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6524863"/>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latin typeface="Arial" charset="0"/>
                <a:ea typeface="Arial" charset="0"/>
                <a:cs typeface="Arial" charset="0"/>
              </a:rPr>
              <a:t>I fit the model to actual data, each model, and assessed the goodness of fit by comparing the BIC of each model, across subjects, separately for predator and for prey. I found that predator’s have their data best explained by model 3, and prey by model 4. This suggests that prey employ two separate learning rates, and predators only one. This further suggests that prey are behaving much more risk averse, since their model is essentially the same as the risk-sensitive model used by </a:t>
            </a:r>
            <a:r>
              <a:rPr lang="en-US" sz="1600" dirty="0" err="1" smtClean="0">
                <a:latin typeface="Arial" charset="0"/>
                <a:ea typeface="Arial" charset="0"/>
                <a:cs typeface="Arial" charset="0"/>
              </a:rPr>
              <a:t>Niv</a:t>
            </a:r>
            <a:r>
              <a:rPr lang="en-US" sz="1600" dirty="0" smtClean="0">
                <a:latin typeface="Arial" charset="0"/>
                <a:ea typeface="Arial" charset="0"/>
                <a:cs typeface="Arial" charset="0"/>
              </a:rPr>
              <a:t> et al. 2012. </a:t>
            </a:r>
          </a:p>
          <a:p>
            <a:endParaRPr lang="en-US" sz="1600" dirty="0">
              <a:latin typeface="Arial" charset="0"/>
              <a:ea typeface="Arial" charset="0"/>
              <a:cs typeface="Arial" charset="0"/>
            </a:endParaRPr>
          </a:p>
          <a:p>
            <a:r>
              <a:rPr lang="en-US" sz="1600" dirty="0" smtClean="0">
                <a:latin typeface="Arial" charset="0"/>
                <a:ea typeface="Arial" charset="0"/>
                <a:cs typeface="Arial" charset="0"/>
              </a:rPr>
              <a:t>Furthermore, I found a significant CXT interaction with learning rate in both predators and prey, although the effect was just barely below the significant threshold in prey. Furthermore, this relationship in prey was only present in one learning rate, that learning from negative prediction errors. Finally, when using BIC as a DV, I find a significant </a:t>
            </a:r>
            <a:r>
              <a:rPr lang="en-US" sz="1600" dirty="0" err="1" smtClean="0">
                <a:latin typeface="Arial" charset="0"/>
                <a:ea typeface="Arial" charset="0"/>
                <a:cs typeface="Arial" charset="0"/>
              </a:rPr>
              <a:t>cortXgender</a:t>
            </a:r>
            <a:r>
              <a:rPr lang="en-US" sz="1600" dirty="0" smtClean="0">
                <a:latin typeface="Arial" charset="0"/>
                <a:ea typeface="Arial" charset="0"/>
                <a:cs typeface="Arial" charset="0"/>
              </a:rPr>
              <a:t> effect in predators.</a:t>
            </a:r>
          </a:p>
          <a:p>
            <a:endParaRPr lang="en-US" sz="1600" dirty="0">
              <a:latin typeface="Arial" charset="0"/>
              <a:ea typeface="Arial" charset="0"/>
              <a:cs typeface="Arial" charset="0"/>
            </a:endParaRPr>
          </a:p>
          <a:p>
            <a:r>
              <a:rPr lang="en-US" sz="1600" dirty="0" smtClean="0">
                <a:latin typeface="Arial" charset="0"/>
                <a:ea typeface="Arial" charset="0"/>
                <a:cs typeface="Arial" charset="0"/>
              </a:rPr>
              <a:t>For prey, alpha1 is higher than alpha2, which means learning from positive predictions errors is stronger than learning from negative, which means our prey are actually risk seeking. </a:t>
            </a:r>
          </a:p>
          <a:p>
            <a:endParaRPr lang="en-US" sz="1600" dirty="0">
              <a:latin typeface="Arial" charset="0"/>
              <a:ea typeface="Arial" charset="0"/>
              <a:cs typeface="Arial" charset="0"/>
            </a:endParaRPr>
          </a:p>
          <a:p>
            <a:r>
              <a:rPr lang="en-US" sz="1600" dirty="0" smtClean="0">
                <a:latin typeface="Arial" charset="0"/>
                <a:ea typeface="Arial" charset="0"/>
                <a:cs typeface="Arial" charset="0"/>
              </a:rPr>
              <a:t>For the </a:t>
            </a:r>
            <a:r>
              <a:rPr lang="en-US" sz="1600" dirty="0" err="1" smtClean="0">
                <a:latin typeface="Arial" charset="0"/>
                <a:ea typeface="Arial" charset="0"/>
                <a:cs typeface="Arial" charset="0"/>
              </a:rPr>
              <a:t>old_hor</a:t>
            </a:r>
            <a:r>
              <a:rPr lang="en-US" sz="1600" dirty="0" smtClean="0">
                <a:latin typeface="Arial" charset="0"/>
                <a:ea typeface="Arial" charset="0"/>
                <a:cs typeface="Arial" charset="0"/>
              </a:rPr>
              <a:t> and </a:t>
            </a:r>
            <a:r>
              <a:rPr lang="en-US" sz="1600" dirty="0" err="1" smtClean="0">
                <a:latin typeface="Arial" charset="0"/>
                <a:ea typeface="Arial" charset="0"/>
                <a:cs typeface="Arial" charset="0"/>
              </a:rPr>
              <a:t>ital</a:t>
            </a:r>
            <a:r>
              <a:rPr lang="en-US" sz="1600" dirty="0" smtClean="0">
                <a:latin typeface="Arial" charset="0"/>
                <a:ea typeface="Arial" charset="0"/>
                <a:cs typeface="Arial" charset="0"/>
              </a:rPr>
              <a:t> datasets, the same models best explain the data for predator and prey, but there is really no other relationship to model parameters. It seems the females are entirely driving the effect in the </a:t>
            </a:r>
            <a:r>
              <a:rPr lang="en-US" sz="1600" dirty="0" err="1" smtClean="0">
                <a:latin typeface="Arial" charset="0"/>
                <a:ea typeface="Arial" charset="0"/>
                <a:cs typeface="Arial" charset="0"/>
              </a:rPr>
              <a:t>hor</a:t>
            </a:r>
            <a:r>
              <a:rPr lang="en-US" sz="1600" dirty="0" smtClean="0">
                <a:latin typeface="Arial" charset="0"/>
                <a:ea typeface="Arial" charset="0"/>
                <a:cs typeface="Arial" charset="0"/>
              </a:rPr>
              <a:t> dataset. Females also appear to have a nonsignificant higher learning rate than males.</a:t>
            </a:r>
          </a:p>
          <a:p>
            <a:endParaRPr lang="en-US" sz="1600" b="1" dirty="0" smtClean="0">
              <a:latin typeface="Arial" charset="0"/>
              <a:ea typeface="Arial" charset="0"/>
              <a:cs typeface="Arial" charset="0"/>
            </a:endParaRPr>
          </a:p>
          <a:p>
            <a:r>
              <a:rPr lang="en-US" sz="1600" b="1" dirty="0" smtClean="0">
                <a:latin typeface="Arial" charset="0"/>
                <a:ea typeface="Arial" charset="0"/>
                <a:cs typeface="Arial" charset="0"/>
              </a:rPr>
              <a:t>However, when I include distribution as an interaction term in the </a:t>
            </a:r>
            <a:r>
              <a:rPr lang="en-US" sz="1600" b="1" dirty="0" err="1" smtClean="0">
                <a:latin typeface="Arial" charset="0"/>
                <a:ea typeface="Arial" charset="0"/>
                <a:cs typeface="Arial" charset="0"/>
              </a:rPr>
              <a:t>ital</a:t>
            </a:r>
            <a:r>
              <a:rPr lang="en-US" sz="1600" b="1" dirty="0" smtClean="0">
                <a:latin typeface="Arial" charset="0"/>
                <a:ea typeface="Arial" charset="0"/>
                <a:cs typeface="Arial" charset="0"/>
              </a:rPr>
              <a:t> dataset, I get a </a:t>
            </a:r>
            <a:r>
              <a:rPr lang="en-US" sz="1600" b="1" dirty="0" err="1" smtClean="0">
                <a:latin typeface="Arial" charset="0"/>
                <a:ea typeface="Arial" charset="0"/>
                <a:cs typeface="Arial" charset="0"/>
              </a:rPr>
              <a:t>singificantl</a:t>
            </a:r>
            <a:r>
              <a:rPr lang="en-US" sz="1600" b="1" dirty="0" smtClean="0">
                <a:latin typeface="Arial" charset="0"/>
                <a:ea typeface="Arial" charset="0"/>
                <a:cs typeface="Arial" charset="0"/>
              </a:rPr>
              <a:t> 3-way interaction with testosterone, cortisol, and distribution, as well as a significant </a:t>
            </a:r>
            <a:r>
              <a:rPr lang="en-US" sz="1600" b="1" dirty="0" err="1" smtClean="0">
                <a:latin typeface="Arial" charset="0"/>
                <a:ea typeface="Arial" charset="0"/>
                <a:cs typeface="Arial" charset="0"/>
              </a:rPr>
              <a:t>tXC</a:t>
            </a:r>
            <a:r>
              <a:rPr lang="en-US" sz="1600" b="1" dirty="0" smtClean="0">
                <a:latin typeface="Arial" charset="0"/>
                <a:ea typeface="Arial" charset="0"/>
                <a:cs typeface="Arial" charset="0"/>
              </a:rPr>
              <a:t> interaction going in the opposite direction as with the </a:t>
            </a:r>
            <a:r>
              <a:rPr lang="en-US" sz="1600" b="1" dirty="0" err="1" smtClean="0">
                <a:latin typeface="Arial" charset="0"/>
                <a:ea typeface="Arial" charset="0"/>
                <a:cs typeface="Arial" charset="0"/>
              </a:rPr>
              <a:t>hor</a:t>
            </a:r>
            <a:r>
              <a:rPr lang="en-US" sz="1600" b="1" dirty="0" smtClean="0">
                <a:latin typeface="Arial" charset="0"/>
                <a:ea typeface="Arial" charset="0"/>
                <a:cs typeface="Arial" charset="0"/>
              </a:rPr>
              <a:t> dataset, which I need to explore further.</a:t>
            </a:r>
          </a:p>
          <a:p>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spTree>
    <p:extLst>
      <p:ext uri="{BB962C8B-B14F-4D97-AF65-F5344CB8AC3E}">
        <p14:creationId xmlns:p14="http://schemas.microsoft.com/office/powerpoint/2010/main" val="12230626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8124" y="609600"/>
            <a:ext cx="2481449" cy="369332"/>
          </a:xfrm>
          <a:prstGeom prst="rect">
            <a:avLst/>
          </a:prstGeom>
          <a:noFill/>
        </p:spPr>
        <p:txBody>
          <a:bodyPr wrap="none" rtlCol="0">
            <a:spAutoFit/>
          </a:bodyPr>
          <a:lstStyle/>
          <a:p>
            <a:r>
              <a:rPr lang="en-US" dirty="0" smtClean="0"/>
              <a:t>The Predator Prey Game</a:t>
            </a:r>
            <a:endParaRPr lang="en-US" dirty="0"/>
          </a:p>
        </p:txBody>
      </p:sp>
      <p:sp>
        <p:nvSpPr>
          <p:cNvPr id="5" name="TextBox 4"/>
          <p:cNvSpPr txBox="1"/>
          <p:nvPr/>
        </p:nvSpPr>
        <p:spPr>
          <a:xfrm>
            <a:off x="529021" y="1091906"/>
            <a:ext cx="7721599" cy="2308324"/>
          </a:xfrm>
          <a:prstGeom prst="rect">
            <a:avLst/>
          </a:prstGeom>
          <a:noFill/>
        </p:spPr>
        <p:txBody>
          <a:bodyPr wrap="square" rtlCol="0">
            <a:spAutoFit/>
          </a:bodyPr>
          <a:lstStyle/>
          <a:p>
            <a:r>
              <a:rPr lang="en-US" dirty="0" smtClean="0"/>
              <a:t>Two-player, one-shot design</a:t>
            </a:r>
          </a:p>
          <a:p>
            <a:r>
              <a:rPr lang="en-US" dirty="0" smtClean="0"/>
              <a:t>Rules</a:t>
            </a:r>
            <a:endParaRPr lang="en-US" dirty="0"/>
          </a:p>
          <a:p>
            <a:pPr marL="285750" indent="-285750">
              <a:buFont typeface="Arial" charset="0"/>
              <a:buChar char="•"/>
            </a:pPr>
            <a:r>
              <a:rPr lang="en-US" dirty="0"/>
              <a:t>Each player starts with €</a:t>
            </a:r>
            <a:r>
              <a:rPr lang="en-US" dirty="0" smtClean="0"/>
              <a:t>10</a:t>
            </a:r>
            <a:endParaRPr lang="en-US" dirty="0"/>
          </a:p>
          <a:p>
            <a:pPr marL="285750" indent="-285750">
              <a:buFont typeface="Arial" charset="0"/>
              <a:buChar char="•"/>
            </a:pPr>
            <a:r>
              <a:rPr lang="en-US" dirty="0"/>
              <a:t>If the prey invests as much or more than the predator, both keep their remaining </a:t>
            </a:r>
            <a:r>
              <a:rPr lang="en-US" dirty="0" smtClean="0"/>
              <a:t>endowment</a:t>
            </a:r>
            <a:endParaRPr lang="en-US" dirty="0"/>
          </a:p>
          <a:p>
            <a:pPr marL="285750" indent="-285750">
              <a:buFont typeface="Arial" charset="0"/>
              <a:buChar char="•"/>
            </a:pPr>
            <a:r>
              <a:rPr lang="en-US" dirty="0"/>
              <a:t>If the predator invests more than the prey, predator adds preys remainder to his own remainder.</a:t>
            </a:r>
          </a:p>
          <a:p>
            <a:endParaRPr lang="en-US" dirty="0"/>
          </a:p>
        </p:txBody>
      </p:sp>
      <p:sp>
        <p:nvSpPr>
          <p:cNvPr id="6" name="TextBox 5"/>
          <p:cNvSpPr txBox="1"/>
          <p:nvPr/>
        </p:nvSpPr>
        <p:spPr>
          <a:xfrm>
            <a:off x="1319549" y="3752310"/>
            <a:ext cx="1894832" cy="2862323"/>
          </a:xfrm>
          <a:prstGeom prst="rect">
            <a:avLst/>
          </a:prstGeom>
          <a:noFill/>
          <a:ln>
            <a:solidFill>
              <a:srgbClr val="000000"/>
            </a:solidFill>
          </a:ln>
        </p:spPr>
        <p:txBody>
          <a:bodyPr wrap="none" rtlCol="0">
            <a:spAutoFit/>
          </a:bodyPr>
          <a:lstStyle/>
          <a:p>
            <a:r>
              <a:rPr lang="en-US" b="1" dirty="0"/>
              <a:t>Predator</a:t>
            </a:r>
          </a:p>
          <a:p>
            <a:endParaRPr lang="en-US" dirty="0"/>
          </a:p>
          <a:p>
            <a:r>
              <a:rPr lang="en-US" dirty="0"/>
              <a:t>Endowment = €10</a:t>
            </a:r>
          </a:p>
          <a:p>
            <a:endParaRPr lang="en-US" dirty="0"/>
          </a:p>
          <a:p>
            <a:endParaRPr lang="en-US" dirty="0"/>
          </a:p>
          <a:p>
            <a:r>
              <a:rPr lang="en-US" dirty="0"/>
              <a:t>Investment = €3</a:t>
            </a:r>
          </a:p>
          <a:p>
            <a:endParaRPr lang="en-US" dirty="0"/>
          </a:p>
          <a:p>
            <a:endParaRPr lang="en-US" dirty="0"/>
          </a:p>
          <a:p>
            <a:r>
              <a:rPr lang="en-US" u="sng" dirty="0"/>
              <a:t>Payout </a:t>
            </a:r>
          </a:p>
          <a:p>
            <a:r>
              <a:rPr lang="en-US" dirty="0"/>
              <a:t>10-3 = €7</a:t>
            </a:r>
          </a:p>
        </p:txBody>
      </p:sp>
      <p:sp>
        <p:nvSpPr>
          <p:cNvPr id="7" name="TextBox 6"/>
          <p:cNvSpPr txBox="1"/>
          <p:nvPr/>
        </p:nvSpPr>
        <p:spPr>
          <a:xfrm>
            <a:off x="3671023" y="3752310"/>
            <a:ext cx="1894832" cy="2862323"/>
          </a:xfrm>
          <a:prstGeom prst="rect">
            <a:avLst/>
          </a:prstGeom>
          <a:noFill/>
          <a:ln>
            <a:solidFill>
              <a:srgbClr val="000000"/>
            </a:solidFill>
          </a:ln>
        </p:spPr>
        <p:txBody>
          <a:bodyPr wrap="none" rtlCol="0">
            <a:spAutoFit/>
          </a:bodyPr>
          <a:lstStyle/>
          <a:p>
            <a:r>
              <a:rPr lang="en-US" b="1" dirty="0"/>
              <a:t>Prey</a:t>
            </a:r>
          </a:p>
          <a:p>
            <a:endParaRPr lang="en-US" dirty="0"/>
          </a:p>
          <a:p>
            <a:r>
              <a:rPr lang="en-US" dirty="0"/>
              <a:t>Endowment = €10</a:t>
            </a:r>
          </a:p>
          <a:p>
            <a:endParaRPr lang="en-US" dirty="0"/>
          </a:p>
          <a:p>
            <a:endParaRPr lang="en-US" dirty="0"/>
          </a:p>
          <a:p>
            <a:r>
              <a:rPr lang="en-US" dirty="0"/>
              <a:t>Investment = €4</a:t>
            </a:r>
          </a:p>
          <a:p>
            <a:endParaRPr lang="en-US" dirty="0"/>
          </a:p>
          <a:p>
            <a:endParaRPr lang="en-US" dirty="0"/>
          </a:p>
          <a:p>
            <a:r>
              <a:rPr lang="en-US" u="sng" dirty="0"/>
              <a:t>Payout </a:t>
            </a:r>
          </a:p>
          <a:p>
            <a:r>
              <a:rPr lang="en-US" dirty="0"/>
              <a:t>10-4 = €6</a:t>
            </a:r>
          </a:p>
        </p:txBody>
      </p:sp>
      <p:sp>
        <p:nvSpPr>
          <p:cNvPr id="3" name="TextBox 2"/>
          <p:cNvSpPr txBox="1"/>
          <p:nvPr/>
        </p:nvSpPr>
        <p:spPr>
          <a:xfrm>
            <a:off x="2861206" y="3382978"/>
            <a:ext cx="1409745" cy="369332"/>
          </a:xfrm>
          <a:prstGeom prst="rect">
            <a:avLst/>
          </a:prstGeom>
          <a:noFill/>
        </p:spPr>
        <p:txBody>
          <a:bodyPr wrap="none" rtlCol="0">
            <a:spAutoFit/>
          </a:bodyPr>
          <a:lstStyle/>
          <a:p>
            <a:r>
              <a:rPr lang="en-US" dirty="0" smtClean="0"/>
              <a:t>Prey survives</a:t>
            </a:r>
            <a:endParaRPr lang="en-US" dirty="0"/>
          </a:p>
        </p:txBody>
      </p:sp>
      <p:sp>
        <p:nvSpPr>
          <p:cNvPr id="8" name="TextBox 7"/>
          <p:cNvSpPr txBox="1"/>
          <p:nvPr/>
        </p:nvSpPr>
        <p:spPr>
          <a:xfrm>
            <a:off x="7823695" y="3382978"/>
            <a:ext cx="1408655" cy="369332"/>
          </a:xfrm>
          <a:prstGeom prst="rect">
            <a:avLst/>
          </a:prstGeom>
          <a:noFill/>
        </p:spPr>
        <p:txBody>
          <a:bodyPr wrap="none" rtlCol="0">
            <a:spAutoFit/>
          </a:bodyPr>
          <a:lstStyle/>
          <a:p>
            <a:r>
              <a:rPr lang="en-US" dirty="0" smtClean="0"/>
              <a:t>Predator kills</a:t>
            </a:r>
            <a:endParaRPr lang="en-US" dirty="0"/>
          </a:p>
        </p:txBody>
      </p:sp>
      <p:sp>
        <p:nvSpPr>
          <p:cNvPr id="9" name="TextBox 8"/>
          <p:cNvSpPr txBox="1"/>
          <p:nvPr/>
        </p:nvSpPr>
        <p:spPr>
          <a:xfrm>
            <a:off x="6303831" y="3752310"/>
            <a:ext cx="1894832" cy="2862323"/>
          </a:xfrm>
          <a:prstGeom prst="rect">
            <a:avLst/>
          </a:prstGeom>
          <a:noFill/>
          <a:ln>
            <a:solidFill>
              <a:srgbClr val="000000"/>
            </a:solidFill>
          </a:ln>
        </p:spPr>
        <p:txBody>
          <a:bodyPr wrap="none" rtlCol="0">
            <a:spAutoFit/>
          </a:bodyPr>
          <a:lstStyle/>
          <a:p>
            <a:r>
              <a:rPr lang="en-US" b="1" dirty="0"/>
              <a:t>Predator</a:t>
            </a:r>
          </a:p>
          <a:p>
            <a:endParaRPr lang="en-US" dirty="0"/>
          </a:p>
          <a:p>
            <a:r>
              <a:rPr lang="en-US" dirty="0"/>
              <a:t>Endowment = €10</a:t>
            </a:r>
          </a:p>
          <a:p>
            <a:endParaRPr lang="en-US" dirty="0"/>
          </a:p>
          <a:p>
            <a:endParaRPr lang="en-US" dirty="0"/>
          </a:p>
          <a:p>
            <a:r>
              <a:rPr lang="en-US" dirty="0"/>
              <a:t>Investment = €5</a:t>
            </a:r>
          </a:p>
          <a:p>
            <a:endParaRPr lang="en-US" dirty="0"/>
          </a:p>
          <a:p>
            <a:endParaRPr lang="en-US" dirty="0"/>
          </a:p>
          <a:p>
            <a:r>
              <a:rPr lang="en-US" u="sng" dirty="0"/>
              <a:t>Payout </a:t>
            </a:r>
          </a:p>
          <a:p>
            <a:r>
              <a:rPr lang="en-US" dirty="0"/>
              <a:t>10-5+(10-4) = €11</a:t>
            </a:r>
          </a:p>
        </p:txBody>
      </p:sp>
      <p:sp>
        <p:nvSpPr>
          <p:cNvPr id="10" name="TextBox 9"/>
          <p:cNvSpPr txBox="1"/>
          <p:nvPr/>
        </p:nvSpPr>
        <p:spPr>
          <a:xfrm>
            <a:off x="8652860" y="3752310"/>
            <a:ext cx="1894832" cy="2862323"/>
          </a:xfrm>
          <a:prstGeom prst="rect">
            <a:avLst/>
          </a:prstGeom>
          <a:noFill/>
          <a:ln>
            <a:solidFill>
              <a:srgbClr val="000000"/>
            </a:solidFill>
          </a:ln>
        </p:spPr>
        <p:txBody>
          <a:bodyPr wrap="none" rtlCol="0">
            <a:spAutoFit/>
          </a:bodyPr>
          <a:lstStyle/>
          <a:p>
            <a:r>
              <a:rPr lang="en-US" b="1" dirty="0"/>
              <a:t>Prey</a:t>
            </a:r>
          </a:p>
          <a:p>
            <a:endParaRPr lang="en-US" dirty="0"/>
          </a:p>
          <a:p>
            <a:r>
              <a:rPr lang="en-US" dirty="0"/>
              <a:t>Endowment = €10</a:t>
            </a:r>
          </a:p>
          <a:p>
            <a:endParaRPr lang="en-US" dirty="0"/>
          </a:p>
          <a:p>
            <a:endParaRPr lang="en-US" dirty="0"/>
          </a:p>
          <a:p>
            <a:r>
              <a:rPr lang="en-US" dirty="0"/>
              <a:t>Investment = €4</a:t>
            </a:r>
          </a:p>
          <a:p>
            <a:endParaRPr lang="en-US" dirty="0"/>
          </a:p>
          <a:p>
            <a:endParaRPr lang="en-US" dirty="0"/>
          </a:p>
          <a:p>
            <a:r>
              <a:rPr lang="en-US" u="sng" dirty="0"/>
              <a:t>Payout </a:t>
            </a:r>
          </a:p>
          <a:p>
            <a:r>
              <a:rPr lang="en-US" dirty="0"/>
              <a:t>€0</a:t>
            </a:r>
          </a:p>
        </p:txBody>
      </p:sp>
    </p:spTree>
    <p:extLst>
      <p:ext uri="{BB962C8B-B14F-4D97-AF65-F5344CB8AC3E}">
        <p14:creationId xmlns:p14="http://schemas.microsoft.com/office/powerpoint/2010/main" val="13340330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486648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946577" cy="6740307"/>
          </a:xfrm>
          <a:prstGeom prst="rect">
            <a:avLst/>
          </a:prstGeom>
        </p:spPr>
        <p:txBody>
          <a:bodyPr wrap="square">
            <a:spAutoFit/>
          </a:bodyPr>
          <a:lstStyle/>
          <a:p>
            <a:pPr>
              <a:lnSpc>
                <a:spcPct val="200000"/>
              </a:lnSpc>
            </a:pPr>
            <a:r>
              <a:rPr lang="en-US" sz="2000" b="1" dirty="0" smtClean="0">
                <a:latin typeface="Arial" charset="0"/>
                <a:ea typeface="Arial" charset="0"/>
                <a:cs typeface="Arial" charset="0"/>
              </a:rPr>
              <a:t>Supplementary Material </a:t>
            </a:r>
          </a:p>
          <a:p>
            <a:pPr>
              <a:lnSpc>
                <a:spcPct val="200000"/>
              </a:lnSpc>
            </a:pPr>
            <a:r>
              <a:rPr lang="en-US" sz="1600" b="1" dirty="0">
                <a:latin typeface="Arial" charset="0"/>
                <a:ea typeface="Arial" charset="0"/>
                <a:cs typeface="Arial" charset="0"/>
              </a:rPr>
              <a:t>R</a:t>
            </a:r>
            <a:r>
              <a:rPr lang="en-US" sz="1600" b="1" dirty="0" smtClean="0">
                <a:latin typeface="Arial" charset="0"/>
                <a:ea typeface="Arial" charset="0"/>
                <a:cs typeface="Arial" charset="0"/>
              </a:rPr>
              <a:t>eward prediction error: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a:t>
            </a:r>
            <a:r>
              <a:rPr lang="en-US" sz="1600" b="1" i="1" baseline="-25000" dirty="0">
                <a:latin typeface="Arial" charset="0"/>
                <a:ea typeface="Arial" charset="0"/>
                <a:cs typeface="Arial" charset="0"/>
              </a:rPr>
              <a:t> </a:t>
            </a:r>
            <a:endParaRPr lang="en-US" sz="1600" b="1"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Case 3: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updates his/her </a:t>
            </a:r>
            <a:r>
              <a:rPr lang="en-US" sz="1600" b="1" i="1" dirty="0" smtClean="0">
                <a:latin typeface="Arial" charset="0"/>
                <a:ea typeface="Arial" charset="0"/>
                <a:cs typeface="Arial" charset="0"/>
              </a:rPr>
              <a:t>𝛃</a:t>
            </a:r>
            <a:r>
              <a:rPr lang="en-US" sz="1600" b="1" i="1" baseline="-25000" dirty="0" smtClean="0">
                <a:latin typeface="Arial" charset="0"/>
                <a:ea typeface="Arial" charset="0"/>
                <a:cs typeface="Arial" charset="0"/>
              </a:rPr>
              <a:t>R0</a:t>
            </a:r>
            <a:r>
              <a:rPr lang="en-US" sz="1600" i="1" dirty="0" smtClean="0">
                <a:latin typeface="Arial" charset="0"/>
                <a:ea typeface="Arial" charset="0"/>
                <a:cs typeface="Arial" charset="0"/>
              </a:rPr>
              <a:t> </a:t>
            </a:r>
            <a:r>
              <a:rPr lang="en-US" sz="1600" dirty="0" smtClean="0">
                <a:latin typeface="Arial" charset="0"/>
                <a:ea typeface="Arial" charset="0"/>
                <a:cs typeface="Arial" charset="0"/>
              </a:rPr>
              <a:t>at time </a:t>
            </a:r>
            <a:r>
              <a:rPr lang="en-US" sz="1600" i="1" dirty="0" smtClean="0">
                <a:latin typeface="Arial" charset="0"/>
                <a:ea typeface="Arial" charset="0"/>
                <a:cs typeface="Arial" charset="0"/>
              </a:rPr>
              <a:t>t </a:t>
            </a:r>
            <a:r>
              <a:rPr lang="en-US" sz="1600" dirty="0" smtClean="0">
                <a:latin typeface="Arial" charset="0"/>
                <a:ea typeface="Arial" charset="0"/>
                <a:cs typeface="Arial" charset="0"/>
              </a:rPr>
              <a:t>using the </a:t>
            </a:r>
            <a:r>
              <a:rPr lang="en-US" sz="1600" i="1" dirty="0" smtClean="0">
                <a:latin typeface="Arial" charset="0"/>
                <a:ea typeface="Arial" charset="0"/>
                <a:cs typeface="Arial" charset="0"/>
              </a:rPr>
              <a:t>reward</a:t>
            </a:r>
            <a:r>
              <a:rPr lang="en-US" sz="1600" dirty="0" smtClean="0">
                <a:latin typeface="Arial" charset="0"/>
                <a:ea typeface="Arial" charset="0"/>
                <a:cs typeface="Arial" charset="0"/>
              </a:rPr>
              <a:t> prediction error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and a single learning rate α. The calculation of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a:t>
            </a:r>
            <a:r>
              <a:rPr lang="en-US" sz="1600" dirty="0" smtClean="0">
                <a:latin typeface="Arial" charset="0"/>
                <a:ea typeface="Arial" charset="0"/>
                <a:cs typeface="Arial" charset="0"/>
              </a:rPr>
              <a:t> is accomplished by subtracting the actual reward </a:t>
            </a:r>
            <a:r>
              <a:rPr lang="en-US" sz="1600" b="1" i="1" dirty="0" smtClean="0">
                <a:latin typeface="Arial" charset="0"/>
                <a:ea typeface="Arial" charset="0"/>
                <a:cs typeface="Arial" charset="0"/>
              </a:rPr>
              <a:t>M</a:t>
            </a:r>
            <a:r>
              <a:rPr lang="en-US" sz="1600" dirty="0" smtClean="0">
                <a:latin typeface="Arial" charset="0"/>
                <a:ea typeface="Arial" charset="0"/>
                <a:cs typeface="Arial" charset="0"/>
              </a:rPr>
              <a:t>:</a:t>
            </a:r>
          </a:p>
          <a:p>
            <a:pPr>
              <a:lnSpc>
                <a:spcPct val="200000"/>
              </a:lnSpc>
            </a:pPr>
            <a:endParaRPr lang="en-US" sz="1600" b="1" i="1" dirty="0" smtClean="0">
              <a:latin typeface="Arial" charset="0"/>
              <a:ea typeface="Arial" charset="0"/>
              <a:cs typeface="Arial" charset="0"/>
            </a:endParaRPr>
          </a:p>
          <a:p>
            <a:pPr>
              <a:lnSpc>
                <a:spcPct val="200000"/>
              </a:lnSpc>
            </a:pPr>
            <a:r>
              <a:rPr lang="en-US" sz="1600" b="1" i="1" dirty="0" smtClean="0">
                <a:latin typeface="Arial" charset="0"/>
                <a:ea typeface="Arial" charset="0"/>
                <a:cs typeface="Arial" charset="0"/>
              </a:rPr>
              <a:t>M</a:t>
            </a:r>
            <a:r>
              <a:rPr lang="en-US" sz="1600" b="1" i="1" baseline="-25000" dirty="0" smtClean="0">
                <a:latin typeface="Arial" charset="0"/>
                <a:ea typeface="Arial" charset="0"/>
                <a:cs typeface="Arial" charset="0"/>
              </a:rPr>
              <a:t>t</a:t>
            </a:r>
            <a:r>
              <a:rPr lang="en-US" sz="1600" b="1" i="1" dirty="0" smtClean="0">
                <a:latin typeface="Arial" charset="0"/>
                <a:ea typeface="Arial" charset="0"/>
                <a:cs typeface="Arial" charset="0"/>
              </a:rPr>
              <a:t> =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×(𝑬</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if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is prey 	(S1)</a:t>
            </a:r>
          </a:p>
          <a:p>
            <a:pPr>
              <a:lnSpc>
                <a:spcPct val="200000"/>
              </a:lnSpc>
            </a:pPr>
            <a:r>
              <a:rPr lang="en-US" sz="1600" b="1" i="1" dirty="0" smtClean="0">
                <a:latin typeface="Arial" charset="0"/>
                <a:ea typeface="Arial" charset="0"/>
                <a:cs typeface="Arial" charset="0"/>
              </a:rPr>
              <a:t>M</a:t>
            </a:r>
            <a:r>
              <a:rPr lang="en-US" sz="1600" b="1" i="1" baseline="-25000" dirty="0" smtClean="0">
                <a:latin typeface="Arial" charset="0"/>
                <a:ea typeface="Arial" charset="0"/>
                <a:cs typeface="Arial" charset="0"/>
              </a:rPr>
              <a:t>t</a:t>
            </a:r>
            <a:r>
              <a:rPr lang="en-US" sz="1600" dirty="0" smtClean="0">
                <a:latin typeface="Arial" charset="0"/>
                <a:ea typeface="Arial" charset="0"/>
                <a:cs typeface="Arial" charset="0"/>
              </a:rPr>
              <a:t> = (𝑬</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 (𝑫</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I</a:t>
            </a:r>
            <a:r>
              <a:rPr lang="en-US" sz="1600" b="1" i="1" baseline="-25000" dirty="0" smtClean="0">
                <a:latin typeface="Arial" charset="0"/>
                <a:ea typeface="Arial" charset="0"/>
                <a:cs typeface="Arial" charset="0"/>
              </a:rPr>
              <a:t>t </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if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is predator	(S2)</a:t>
            </a:r>
          </a:p>
          <a:p>
            <a:pPr>
              <a:lnSpc>
                <a:spcPct val="200000"/>
              </a:lnSpc>
            </a:pPr>
            <a:endParaRPr lang="en-US" sz="16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from the expected reward </a:t>
            </a:r>
            <a:r>
              <a:rPr lang="en-US" sz="1600" b="1" i="1" dirty="0" err="1" smtClean="0">
                <a:latin typeface="Arial" charset="0"/>
                <a:ea typeface="Arial" charset="0"/>
                <a:cs typeface="Arial" charset="0"/>
              </a:rPr>
              <a:t>V</a:t>
            </a:r>
            <a:r>
              <a:rPr lang="en-US" sz="1600" b="1" i="1" baseline="-25000" dirty="0" err="1" smtClean="0">
                <a:latin typeface="Arial" charset="0"/>
                <a:ea typeface="Arial" charset="0"/>
                <a:cs typeface="Arial" charset="0"/>
              </a:rPr>
              <a:t>t</a:t>
            </a:r>
            <a:r>
              <a:rPr lang="en-US" sz="1600" dirty="0" smtClean="0">
                <a:latin typeface="Arial" charset="0"/>
                <a:ea typeface="Arial" charset="0"/>
                <a:cs typeface="Arial" charset="0"/>
              </a:rPr>
              <a:t> (recall equations 1 and 2):</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𝑽</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))×𝟎]	 		if </a:t>
            </a:r>
            <a:r>
              <a:rPr lang="en-US" sz="1600" b="1" i="1" dirty="0">
                <a:latin typeface="Arial" charset="0"/>
                <a:ea typeface="Arial" charset="0"/>
                <a:cs typeface="Arial" charset="0"/>
              </a:rPr>
              <a:t>P</a:t>
            </a:r>
            <a:r>
              <a:rPr lang="en-US" sz="1600" dirty="0">
                <a:latin typeface="Arial" charset="0"/>
                <a:ea typeface="Arial" charset="0"/>
                <a:cs typeface="Arial" charset="0"/>
              </a:rPr>
              <a:t> is prey. 	(1</a:t>
            </a:r>
            <a:r>
              <a:rPr lang="en-US" sz="1600" dirty="0" smtClean="0">
                <a:latin typeface="Arial" charset="0"/>
                <a:ea typeface="Arial" charset="0"/>
                <a:cs typeface="Arial" charset="0"/>
              </a:rPr>
              <a:t>)</a:t>
            </a:r>
          </a:p>
          <a:p>
            <a:pPr>
              <a:lnSpc>
                <a:spcPct val="200000"/>
              </a:lnSpc>
            </a:pPr>
            <a:r>
              <a:rPr lang="en-US" sz="1600" dirty="0">
                <a:latin typeface="Arial" charset="0"/>
                <a:ea typeface="Arial" charset="0"/>
                <a:cs typeface="Arial" charset="0"/>
              </a:rPr>
              <a:t>𝑽</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E</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 I</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a:t>
            </a:r>
            <a:r>
              <a:rPr lang="en-US" sz="1600" b="1" i="1" dirty="0">
                <a:latin typeface="Arial" charset="0"/>
                <a:ea typeface="Arial" charset="0"/>
                <a:cs typeface="Arial" charset="0"/>
              </a:rPr>
              <a:t>P</a:t>
            </a:r>
            <a:r>
              <a:rPr lang="en-US" sz="1600" dirty="0">
                <a:latin typeface="Arial" charset="0"/>
                <a:ea typeface="Arial" charset="0"/>
                <a:cs typeface="Arial" charset="0"/>
              </a:rPr>
              <a:t> is predator 	(2</a:t>
            </a:r>
            <a:r>
              <a:rPr lang="en-US" sz="1600" dirty="0" smtClean="0">
                <a:latin typeface="Arial" charset="0"/>
                <a:ea typeface="Arial" charset="0"/>
                <a:cs typeface="Arial" charset="0"/>
              </a:rPr>
              <a:t>)</a:t>
            </a:r>
          </a:p>
          <a:p>
            <a:pPr>
              <a:lnSpc>
                <a:spcPct val="200000"/>
              </a:lnSpc>
            </a:pPr>
            <a:endParaRPr lang="en-US" sz="1600" dirty="0">
              <a:latin typeface="Arial" charset="0"/>
              <a:ea typeface="Arial" charset="0"/>
              <a:cs typeface="Arial" charset="0"/>
            </a:endParaRPr>
          </a:p>
        </p:txBody>
      </p:sp>
    </p:spTree>
    <p:extLst>
      <p:ext uri="{BB962C8B-B14F-4D97-AF65-F5344CB8AC3E}">
        <p14:creationId xmlns:p14="http://schemas.microsoft.com/office/powerpoint/2010/main" val="18385245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946577" cy="6617196"/>
          </a:xfrm>
          <a:prstGeom prst="rect">
            <a:avLst/>
          </a:prstGeom>
        </p:spPr>
        <p:txBody>
          <a:bodyPr wrap="square">
            <a:spAutoFit/>
          </a:bodyPr>
          <a:lstStyle/>
          <a:p>
            <a:pPr>
              <a:lnSpc>
                <a:spcPct val="200000"/>
              </a:lnSpc>
            </a:pPr>
            <a:r>
              <a:rPr lang="en-US" sz="2000" b="1" dirty="0">
                <a:latin typeface="Arial" charset="0"/>
                <a:ea typeface="Arial" charset="0"/>
                <a:cs typeface="Arial" charset="0"/>
              </a:rPr>
              <a:t>Supplementary </a:t>
            </a:r>
            <a:r>
              <a:rPr lang="en-US" sz="2000" b="1" dirty="0" smtClean="0">
                <a:latin typeface="Arial" charset="0"/>
                <a:ea typeface="Arial" charset="0"/>
                <a:cs typeface="Arial" charset="0"/>
              </a:rPr>
              <a:t>Material</a:t>
            </a:r>
            <a:endParaRPr lang="en-US" sz="20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Therefore, reward prediction error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dirty="0" smtClean="0">
                <a:latin typeface="Arial" charset="0"/>
                <a:ea typeface="Arial" charset="0"/>
                <a:cs typeface="Arial" charset="0"/>
              </a:rPr>
              <a:t> is calculated as follows if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is prey:</a:t>
            </a:r>
          </a:p>
          <a:p>
            <a:pPr>
              <a:lnSpc>
                <a:spcPct val="200000"/>
              </a:lnSpc>
            </a:pPr>
            <a:endParaRPr lang="en-US" sz="1600" dirty="0" smtClean="0">
              <a:latin typeface="Arial" charset="0"/>
              <a:ea typeface="Arial" charset="0"/>
              <a:cs typeface="Arial" charset="0"/>
            </a:endParaRPr>
          </a:p>
          <a:p>
            <a:pPr>
              <a:lnSpc>
                <a:spcPct val="200000"/>
              </a:lnSpc>
            </a:pP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b="1" i="1" baseline="-25000" dirty="0" smtClean="0">
                <a:latin typeface="Arial" charset="0"/>
                <a:ea typeface="Arial" charset="0"/>
                <a:cs typeface="Arial" charset="0"/>
              </a:rPr>
              <a:t> </a:t>
            </a:r>
            <a:r>
              <a:rPr lang="en-US" sz="1600" b="1" i="1" dirty="0" smtClean="0">
                <a:latin typeface="Arial" charset="0"/>
                <a:ea typeface="Arial" charset="0"/>
                <a:cs typeface="Arial" charset="0"/>
              </a:rPr>
              <a:t>=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 </a:t>
            </a:r>
            <a:r>
              <a:rPr lang="en-US" sz="1600" dirty="0">
                <a:latin typeface="Arial" charset="0"/>
                <a:ea typeface="Arial" charset="0"/>
                <a:cs typeface="Arial" charset="0"/>
              </a:rPr>
              <a:t>[</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))×𝟎</a:t>
            </a:r>
            <a:r>
              <a:rPr lang="en-US" sz="1600" dirty="0" smtClean="0">
                <a:latin typeface="Arial" charset="0"/>
                <a:ea typeface="Arial" charset="0"/>
                <a:cs typeface="Arial" charset="0"/>
              </a:rPr>
              <a:t>]</a:t>
            </a: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1" i="1" baseline="-25000" dirty="0">
                <a:latin typeface="Arial" charset="0"/>
                <a:ea typeface="Arial" charset="0"/>
                <a:cs typeface="Arial" charset="0"/>
              </a:rPr>
              <a:t> </a:t>
            </a:r>
            <a:r>
              <a:rPr lang="en-US" sz="1600" b="1" i="1" dirty="0" smtClean="0">
                <a:latin typeface="Arial" charset="0"/>
                <a:ea typeface="Arial" charset="0"/>
                <a:cs typeface="Arial" charset="0"/>
              </a:rPr>
              <a:t>= </a:t>
            </a:r>
            <a:r>
              <a:rPr lang="en-US" sz="1600" dirty="0">
                <a:latin typeface="Arial" charset="0"/>
                <a:ea typeface="Arial" charset="0"/>
                <a:cs typeface="Arial" charset="0"/>
              </a:rPr>
              <a:t>[𝑫</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 [</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Which is equivalent to</a:t>
            </a:r>
          </a:p>
          <a:p>
            <a:pPr>
              <a:lnSpc>
                <a:spcPct val="200000"/>
              </a:lnSpc>
            </a:pPr>
            <a:endParaRPr lang="en-US" sz="1600" dirty="0" smtClean="0">
              <a:latin typeface="Arial" charset="0"/>
              <a:ea typeface="Arial" charset="0"/>
              <a:cs typeface="Arial" charset="0"/>
            </a:endParaRPr>
          </a:p>
          <a:p>
            <a:pPr>
              <a:lnSpc>
                <a:spcPct val="200000"/>
              </a:lnSpc>
            </a:pP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b="1" i="1" baseline="-25000" dirty="0" smtClean="0">
                <a:latin typeface="Arial" charset="0"/>
                <a:ea typeface="Arial" charset="0"/>
                <a:cs typeface="Arial" charset="0"/>
              </a:rPr>
              <a:t> </a:t>
            </a:r>
            <a:r>
              <a:rPr lang="en-US" sz="1600" b="1" i="1" dirty="0">
                <a:latin typeface="Arial" charset="0"/>
                <a:ea typeface="Arial" charset="0"/>
                <a:cs typeface="Arial" charset="0"/>
              </a:rPr>
              <a:t>=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 </a:t>
            </a:r>
            <a:r>
              <a:rPr lang="en-US" sz="1600" dirty="0" smtClean="0">
                <a:latin typeface="Arial" charset="0"/>
                <a:ea typeface="Arial" charset="0"/>
                <a:cs typeface="Arial" charset="0"/>
              </a:rPr>
              <a:t>- </a:t>
            </a:r>
            <a:r>
              <a:rPr lang="en-US" sz="1600" b="1" i="1" dirty="0" smtClean="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 </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Recall equation 4:</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𝜹</a:t>
            </a:r>
            <a:r>
              <a:rPr lang="en-US" sz="1600" b="1" i="1" baseline="-25000" dirty="0">
                <a:latin typeface="Arial" charset="0"/>
                <a:ea typeface="Arial" charset="0"/>
                <a:cs typeface="Arial" charset="0"/>
              </a:rPr>
              <a:t>C</a:t>
            </a:r>
            <a:r>
              <a:rPr lang="en-US" sz="1600" baseline="-25000" dirty="0">
                <a:latin typeface="Arial" charset="0"/>
                <a:ea typeface="Arial" charset="0"/>
                <a:cs typeface="Arial" charset="0"/>
              </a:rPr>
              <a:t>𝒕  </a:t>
            </a:r>
            <a:r>
              <a:rPr lang="en-US" sz="1600" dirty="0">
                <a:latin typeface="Arial" charset="0"/>
                <a:ea typeface="Arial" charset="0"/>
                <a:cs typeface="Arial" charset="0"/>
              </a:rPr>
              <a:t>= 𝑫</a:t>
            </a:r>
            <a:r>
              <a:rPr lang="en-US" sz="1600" baseline="-25000" dirty="0">
                <a:latin typeface="Arial" charset="0"/>
                <a:ea typeface="Arial" charset="0"/>
                <a:cs typeface="Arial" charset="0"/>
              </a:rPr>
              <a:t>𝒕</a:t>
            </a:r>
            <a:r>
              <a:rPr lang="en-US" sz="1600" dirty="0">
                <a:latin typeface="Arial" charset="0"/>
                <a:ea typeface="Arial" charset="0"/>
                <a:cs typeface="Arial" charset="0"/>
              </a:rPr>
              <a:t>−𝑷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(4)</a:t>
            </a:r>
            <a:endParaRPr lang="en-US" sz="1600" dirty="0">
              <a:latin typeface="Arial" charset="0"/>
              <a:ea typeface="Arial" charset="0"/>
              <a:cs typeface="Arial" charset="0"/>
            </a:endParaRPr>
          </a:p>
        </p:txBody>
      </p:sp>
    </p:spTree>
    <p:extLst>
      <p:ext uri="{BB962C8B-B14F-4D97-AF65-F5344CB8AC3E}">
        <p14:creationId xmlns:p14="http://schemas.microsoft.com/office/powerpoint/2010/main" val="20879702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946577" cy="6124754"/>
          </a:xfrm>
          <a:prstGeom prst="rect">
            <a:avLst/>
          </a:prstGeom>
        </p:spPr>
        <p:txBody>
          <a:bodyPr wrap="square">
            <a:spAutoFit/>
          </a:bodyPr>
          <a:lstStyle/>
          <a:p>
            <a:pPr>
              <a:lnSpc>
                <a:spcPct val="200000"/>
              </a:lnSpc>
            </a:pPr>
            <a:r>
              <a:rPr lang="en-US" sz="2000" b="1" dirty="0">
                <a:latin typeface="Arial" charset="0"/>
                <a:ea typeface="Arial" charset="0"/>
                <a:cs typeface="Arial" charset="0"/>
              </a:rPr>
              <a:t>Supplementary </a:t>
            </a:r>
            <a:r>
              <a:rPr lang="en-US" sz="2000" b="1" dirty="0" smtClean="0">
                <a:latin typeface="Arial" charset="0"/>
                <a:ea typeface="Arial" charset="0"/>
                <a:cs typeface="Arial" charset="0"/>
              </a:rPr>
              <a:t>Material</a:t>
            </a:r>
            <a:endParaRPr lang="en-US" sz="20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Therefore, reward prediction error simplifies to: </a:t>
            </a:r>
          </a:p>
          <a:p>
            <a:pPr>
              <a:lnSpc>
                <a:spcPct val="200000"/>
              </a:lnSpc>
            </a:pP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dirty="0" smtClean="0">
                <a:latin typeface="Arial" charset="0"/>
                <a:ea typeface="Arial" charset="0"/>
                <a:cs typeface="Arial" charset="0"/>
              </a:rPr>
              <a:t> × (𝑬</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if subject is prey 		               (S3)</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For predators, recall equation S2:</a:t>
            </a:r>
          </a:p>
          <a:p>
            <a:pPr>
              <a:lnSpc>
                <a:spcPct val="200000"/>
              </a:lnSpc>
            </a:pPr>
            <a:endParaRPr lang="en-US" sz="1600" dirty="0" smtClean="0">
              <a:latin typeface="Arial" charset="0"/>
              <a:ea typeface="Arial" charset="0"/>
              <a:cs typeface="Arial" charset="0"/>
            </a:endParaRPr>
          </a:p>
          <a:p>
            <a:pPr>
              <a:lnSpc>
                <a:spcPct val="200000"/>
              </a:lnSpc>
            </a:pPr>
            <a:r>
              <a:rPr lang="en-US" sz="1600" b="1" i="1" dirty="0" smtClean="0">
                <a:latin typeface="Arial" charset="0"/>
                <a:ea typeface="Arial" charset="0"/>
                <a:cs typeface="Arial" charset="0"/>
              </a:rPr>
              <a:t>M</a:t>
            </a:r>
            <a:r>
              <a:rPr lang="en-US" sz="1600" b="1" i="1" baseline="-25000" dirty="0" smtClean="0">
                <a:latin typeface="Arial" charset="0"/>
                <a:ea typeface="Arial" charset="0"/>
                <a:cs typeface="Arial" charset="0"/>
              </a:rPr>
              <a:t>t</a:t>
            </a:r>
            <a:r>
              <a:rPr lang="en-US" sz="1600" dirty="0" smtClean="0">
                <a:latin typeface="Arial" charset="0"/>
                <a:ea typeface="Arial" charset="0"/>
                <a:cs typeface="Arial" charset="0"/>
              </a:rPr>
              <a:t> </a:t>
            </a:r>
            <a:r>
              <a:rPr lang="en-US" sz="1600" dirty="0">
                <a:latin typeface="Arial" charset="0"/>
                <a:ea typeface="Arial" charset="0"/>
                <a:cs typeface="Arial" charset="0"/>
              </a:rPr>
              <a:t>= (𝑬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 (𝑫</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I</a:t>
            </a:r>
            <a:r>
              <a:rPr lang="en-US" sz="1600" b="1" i="1" baseline="-25000" dirty="0">
                <a:latin typeface="Arial" charset="0"/>
                <a:ea typeface="Arial" charset="0"/>
                <a:cs typeface="Arial" charset="0"/>
              </a:rPr>
              <a:t>t </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a:t>
            </a:r>
            <a:r>
              <a:rPr lang="en-US" sz="1600" b="1" i="1" dirty="0">
                <a:latin typeface="Arial" charset="0"/>
                <a:ea typeface="Arial" charset="0"/>
                <a:cs typeface="Arial" charset="0"/>
              </a:rPr>
              <a:t>P</a:t>
            </a:r>
            <a:r>
              <a:rPr lang="en-US" sz="1600" dirty="0">
                <a:latin typeface="Arial" charset="0"/>
                <a:ea typeface="Arial" charset="0"/>
                <a:cs typeface="Arial" charset="0"/>
              </a:rPr>
              <a:t> is predator	</a:t>
            </a:r>
            <a:r>
              <a:rPr lang="en-US" sz="1600" dirty="0" smtClean="0">
                <a:latin typeface="Arial" charset="0"/>
                <a:ea typeface="Arial" charset="0"/>
                <a:cs typeface="Arial" charset="0"/>
              </a:rPr>
              <a:t>			(</a:t>
            </a:r>
            <a:r>
              <a:rPr lang="en-US" sz="1600" dirty="0">
                <a:latin typeface="Arial" charset="0"/>
                <a:ea typeface="Arial" charset="0"/>
                <a:cs typeface="Arial" charset="0"/>
              </a:rPr>
              <a:t>S2)</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And equation 2:</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𝑽</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E</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 I</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a:t>
            </a:r>
            <a:r>
              <a:rPr lang="en-US" sz="1600" b="1" i="1" dirty="0">
                <a:latin typeface="Arial" charset="0"/>
                <a:ea typeface="Arial" charset="0"/>
                <a:cs typeface="Arial" charset="0"/>
              </a:rPr>
              <a:t>P</a:t>
            </a:r>
            <a:r>
              <a:rPr lang="en-US" sz="1600" dirty="0">
                <a:latin typeface="Arial" charset="0"/>
                <a:ea typeface="Arial" charset="0"/>
                <a:cs typeface="Arial" charset="0"/>
              </a:rPr>
              <a:t> is predator 	(2</a:t>
            </a:r>
            <a:r>
              <a:rPr lang="en-US" sz="1600" dirty="0" smtClean="0">
                <a:latin typeface="Arial" charset="0"/>
                <a:ea typeface="Arial" charset="0"/>
                <a:cs typeface="Arial" charset="0"/>
              </a:rPr>
              <a:t>)</a:t>
            </a:r>
          </a:p>
          <a:p>
            <a:pPr>
              <a:lnSpc>
                <a:spcPct val="200000"/>
              </a:lnSpc>
            </a:pPr>
            <a:endParaRPr lang="en-US" sz="1600" dirty="0">
              <a:latin typeface="Arial" charset="0"/>
              <a:ea typeface="Arial" charset="0"/>
              <a:cs typeface="Arial" charset="0"/>
            </a:endParaRPr>
          </a:p>
        </p:txBody>
      </p:sp>
    </p:spTree>
    <p:extLst>
      <p:ext uri="{BB962C8B-B14F-4D97-AF65-F5344CB8AC3E}">
        <p14:creationId xmlns:p14="http://schemas.microsoft.com/office/powerpoint/2010/main" val="14104875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839699" cy="8586966"/>
          </a:xfrm>
          <a:prstGeom prst="rect">
            <a:avLst/>
          </a:prstGeom>
        </p:spPr>
        <p:txBody>
          <a:bodyPr wrap="square">
            <a:spAutoFit/>
          </a:bodyPr>
          <a:lstStyle/>
          <a:p>
            <a:pPr>
              <a:lnSpc>
                <a:spcPct val="200000"/>
              </a:lnSpc>
            </a:pPr>
            <a:r>
              <a:rPr lang="en-US" sz="2000" b="1" dirty="0">
                <a:latin typeface="Arial" charset="0"/>
                <a:ea typeface="Arial" charset="0"/>
                <a:cs typeface="Arial" charset="0"/>
              </a:rPr>
              <a:t>Supplementary Material</a:t>
            </a:r>
            <a:endParaRPr lang="en-US" sz="20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Therefore, reward </a:t>
            </a:r>
            <a:r>
              <a:rPr lang="en-US" sz="1600" dirty="0">
                <a:latin typeface="Arial" charset="0"/>
                <a:ea typeface="Arial" charset="0"/>
                <a:cs typeface="Arial" charset="0"/>
              </a:rPr>
              <a:t>prediction error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dirty="0">
                <a:latin typeface="Arial" charset="0"/>
                <a:ea typeface="Arial" charset="0"/>
                <a:cs typeface="Arial" charset="0"/>
              </a:rPr>
              <a:t> is calculated as follows if </a:t>
            </a:r>
            <a:r>
              <a:rPr lang="en-US" sz="1600" b="1" i="1" dirty="0">
                <a:latin typeface="Arial" charset="0"/>
                <a:ea typeface="Arial" charset="0"/>
                <a:cs typeface="Arial" charset="0"/>
              </a:rPr>
              <a:t>P</a:t>
            </a:r>
            <a:r>
              <a:rPr lang="en-US" sz="1600" dirty="0">
                <a:latin typeface="Arial" charset="0"/>
                <a:ea typeface="Arial" charset="0"/>
                <a:cs typeface="Arial" charset="0"/>
              </a:rPr>
              <a:t> is </a:t>
            </a:r>
            <a:r>
              <a:rPr lang="en-US" sz="1600" dirty="0" smtClean="0">
                <a:latin typeface="Arial" charset="0"/>
                <a:ea typeface="Arial" charset="0"/>
                <a:cs typeface="Arial" charset="0"/>
              </a:rPr>
              <a:t>predator:</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1" i="1" baseline="-25000" dirty="0">
                <a:latin typeface="Arial" charset="0"/>
                <a:ea typeface="Arial" charset="0"/>
                <a:cs typeface="Arial" charset="0"/>
              </a:rPr>
              <a:t> </a:t>
            </a:r>
            <a:r>
              <a:rPr lang="en-US" sz="1600" b="1" i="1" dirty="0">
                <a:latin typeface="Arial" charset="0"/>
                <a:ea typeface="Arial" charset="0"/>
                <a:cs typeface="Arial" charset="0"/>
              </a:rPr>
              <a:t>=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I</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 </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I</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 </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1" i="1" baseline="-25000" dirty="0">
                <a:latin typeface="Arial" charset="0"/>
                <a:ea typeface="Arial" charset="0"/>
                <a:cs typeface="Arial" charset="0"/>
              </a:rPr>
              <a:t> </a:t>
            </a:r>
            <a:r>
              <a:rPr lang="en-US" sz="1600" b="1" i="1" dirty="0">
                <a:latin typeface="Arial" charset="0"/>
                <a:ea typeface="Arial" charset="0"/>
                <a:cs typeface="Arial" charset="0"/>
              </a:rPr>
              <a:t>=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I</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I</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Which is equivalent to</a:t>
            </a:r>
          </a:p>
          <a:p>
            <a:pPr>
              <a:lnSpc>
                <a:spcPct val="200000"/>
              </a:lnSpc>
            </a:pPr>
            <a:endParaRPr lang="en-US" sz="1600" dirty="0">
              <a:latin typeface="Arial" charset="0"/>
              <a:ea typeface="Arial" charset="0"/>
              <a:cs typeface="Arial" charset="0"/>
            </a:endParaRP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1" i="1" baseline="-25000" dirty="0">
                <a:latin typeface="Arial" charset="0"/>
                <a:ea typeface="Arial" charset="0"/>
                <a:cs typeface="Arial" charset="0"/>
              </a:rPr>
              <a:t> </a:t>
            </a:r>
            <a:r>
              <a:rPr lang="en-US" sz="1600" b="1" i="1" dirty="0">
                <a:latin typeface="Arial" charset="0"/>
                <a:ea typeface="Arial" charset="0"/>
                <a:cs typeface="Arial" charset="0"/>
              </a:rPr>
              <a:t>= </a:t>
            </a:r>
            <a:r>
              <a:rPr lang="en-US" sz="1600" dirty="0">
                <a:latin typeface="Arial" charset="0"/>
                <a:ea typeface="Arial" charset="0"/>
                <a:cs typeface="Arial" charset="0"/>
              </a:rPr>
              <a:t>(𝑫</a:t>
            </a:r>
            <a:r>
              <a:rPr lang="en-US" sz="1600" baseline="-25000" dirty="0">
                <a:latin typeface="Arial" charset="0"/>
                <a:ea typeface="Arial" charset="0"/>
                <a:cs typeface="Arial" charset="0"/>
              </a:rPr>
              <a:t>𝒕 </a:t>
            </a:r>
            <a:r>
              <a:rPr lang="en-US" sz="1600" dirty="0">
                <a:latin typeface="Arial" charset="0"/>
                <a:ea typeface="Arial" charset="0"/>
                <a:cs typeface="Arial" charset="0"/>
              </a:rPr>
              <a:t>- </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 </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I</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p>
          <a:p>
            <a:pPr>
              <a:lnSpc>
                <a:spcPct val="200000"/>
              </a:lnSpc>
            </a:pPr>
            <a:endParaRPr lang="en-US" sz="16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Ergo:</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b="1" i="1" dirty="0">
                <a:latin typeface="Arial" charset="0"/>
                <a:ea typeface="Arial" charset="0"/>
                <a:cs typeface="Arial" charset="0"/>
              </a:rPr>
              <a:t>I</a:t>
            </a:r>
            <a:r>
              <a:rPr lang="en-US" sz="1600" b="1" i="1" baseline="-25000" dirty="0">
                <a:latin typeface="Arial" charset="0"/>
                <a:ea typeface="Arial" charset="0"/>
                <a:cs typeface="Arial" charset="0"/>
              </a:rPr>
              <a:t>t </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subject is predator 	</a:t>
            </a:r>
            <a:r>
              <a:rPr lang="en-US" sz="1600" dirty="0" smtClean="0">
                <a:latin typeface="Arial" charset="0"/>
                <a:ea typeface="Arial" charset="0"/>
                <a:cs typeface="Arial" charset="0"/>
              </a:rPr>
              <a:t>(S4)</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a:p>
            <a:pPr>
              <a:lnSpc>
                <a:spcPct val="200000"/>
              </a:lnSpc>
            </a:pPr>
            <a:endParaRPr lang="en-US" sz="1600" dirty="0" smtClean="0">
              <a:latin typeface="Times New Roman" charset="0"/>
              <a:ea typeface="Calibri" charset="0"/>
              <a:cs typeface="Times New Roman" charset="0"/>
            </a:endParaRPr>
          </a:p>
        </p:txBody>
      </p:sp>
      <p:cxnSp>
        <p:nvCxnSpPr>
          <p:cNvPr id="3" name="Straight Connector 2"/>
          <p:cNvCxnSpPr/>
          <p:nvPr/>
        </p:nvCxnSpPr>
        <p:spPr>
          <a:xfrm flipV="1">
            <a:off x="4476997" y="1745673"/>
            <a:ext cx="771897" cy="49876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1852550" y="1745672"/>
            <a:ext cx="771897" cy="49876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8760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8124" y="609600"/>
            <a:ext cx="2595134" cy="369332"/>
          </a:xfrm>
          <a:prstGeom prst="rect">
            <a:avLst/>
          </a:prstGeom>
          <a:noFill/>
        </p:spPr>
        <p:txBody>
          <a:bodyPr wrap="none" rtlCol="0">
            <a:spAutoFit/>
          </a:bodyPr>
          <a:lstStyle/>
          <a:p>
            <a:r>
              <a:rPr lang="en-US" dirty="0" smtClean="0"/>
              <a:t>What do our subjects do?</a:t>
            </a:r>
            <a:endParaRPr lang="en-US" dirty="0"/>
          </a:p>
        </p:txBody>
      </p:sp>
      <p:sp>
        <p:nvSpPr>
          <p:cNvPr id="4" name="TextBox 3"/>
          <p:cNvSpPr txBox="1"/>
          <p:nvPr/>
        </p:nvSpPr>
        <p:spPr>
          <a:xfrm>
            <a:off x="2874578" y="2017987"/>
            <a:ext cx="6090745" cy="1754326"/>
          </a:xfrm>
          <a:prstGeom prst="rect">
            <a:avLst/>
          </a:prstGeom>
          <a:noFill/>
        </p:spPr>
        <p:txBody>
          <a:bodyPr wrap="square" rtlCol="0">
            <a:spAutoFit/>
          </a:bodyPr>
          <a:lstStyle/>
          <a:p>
            <a:r>
              <a:rPr lang="en-US" dirty="0" smtClean="0"/>
              <a:t>Behavioral plots (simple </a:t>
            </a:r>
            <a:r>
              <a:rPr lang="en-US" dirty="0" err="1" smtClean="0"/>
              <a:t>barplots</a:t>
            </a:r>
            <a:r>
              <a:rPr lang="en-US" dirty="0" smtClean="0"/>
              <a:t>)</a:t>
            </a:r>
          </a:p>
          <a:p>
            <a:pPr marL="285750" indent="-285750">
              <a:buFont typeface="Arial" charset="0"/>
              <a:buChar char="•"/>
            </a:pPr>
            <a:r>
              <a:rPr lang="en-US" dirty="0" smtClean="0"/>
              <a:t>Predators invest lower than prey</a:t>
            </a:r>
          </a:p>
          <a:p>
            <a:pPr marL="285750" indent="-285750">
              <a:buFont typeface="Arial" charset="0"/>
              <a:buChar char="•"/>
            </a:pPr>
            <a:r>
              <a:rPr lang="en-US" dirty="0" smtClean="0"/>
              <a:t>Predators invest much less frequently than prey</a:t>
            </a:r>
            <a:endParaRPr lang="en-US" dirty="0"/>
          </a:p>
          <a:p>
            <a:r>
              <a:rPr lang="en-US" dirty="0" smtClean="0"/>
              <a:t>In hormone dataset (maybe in both)</a:t>
            </a:r>
          </a:p>
          <a:p>
            <a:pPr marL="285750" indent="-285750">
              <a:buFont typeface="Arial" charset="0"/>
              <a:buChar char="•"/>
            </a:pPr>
            <a:r>
              <a:rPr lang="en-US" dirty="0" smtClean="0"/>
              <a:t>Previous reward impacts current trial, and this is more pronounced in prey than in predators</a:t>
            </a:r>
            <a:endParaRPr lang="en-US" dirty="0"/>
          </a:p>
        </p:txBody>
      </p:sp>
    </p:spTree>
    <p:extLst>
      <p:ext uri="{BB962C8B-B14F-4D97-AF65-F5344CB8AC3E}">
        <p14:creationId xmlns:p14="http://schemas.microsoft.com/office/powerpoint/2010/main" val="228006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8124" y="609600"/>
            <a:ext cx="3062954" cy="369332"/>
          </a:xfrm>
          <a:prstGeom prst="rect">
            <a:avLst/>
          </a:prstGeom>
          <a:noFill/>
        </p:spPr>
        <p:txBody>
          <a:bodyPr wrap="none" rtlCol="0">
            <a:spAutoFit/>
          </a:bodyPr>
          <a:lstStyle/>
          <a:p>
            <a:r>
              <a:rPr lang="en-US" dirty="0" smtClean="0"/>
              <a:t>What could subjects be doing?</a:t>
            </a:r>
            <a:endParaRPr lang="en-US" dirty="0"/>
          </a:p>
        </p:txBody>
      </p:sp>
      <p:sp>
        <p:nvSpPr>
          <p:cNvPr id="4" name="TextBox 3"/>
          <p:cNvSpPr txBox="1"/>
          <p:nvPr/>
        </p:nvSpPr>
        <p:spPr>
          <a:xfrm>
            <a:off x="308758" y="1124925"/>
            <a:ext cx="11079678" cy="2585323"/>
          </a:xfrm>
          <a:prstGeom prst="rect">
            <a:avLst/>
          </a:prstGeom>
          <a:noFill/>
        </p:spPr>
        <p:txBody>
          <a:bodyPr wrap="square" rtlCol="0">
            <a:spAutoFit/>
          </a:bodyPr>
          <a:lstStyle/>
          <a:p>
            <a:r>
              <a:rPr lang="en-US" dirty="0" smtClean="0">
                <a:latin typeface="Arial" charset="0"/>
                <a:ea typeface="Arial" charset="0"/>
                <a:cs typeface="Arial" charset="0"/>
              </a:rPr>
              <a:t>We submit that subjects are attempting to learn an optimal behavior from a noisy environment!</a:t>
            </a:r>
          </a:p>
          <a:p>
            <a:pPr marL="285750" indent="-285750">
              <a:buFont typeface="Arial" charset="0"/>
              <a:buChar char="•"/>
            </a:pPr>
            <a:endParaRPr lang="en-US" dirty="0">
              <a:latin typeface="Arial" charset="0"/>
              <a:ea typeface="Arial" charset="0"/>
              <a:cs typeface="Arial" charset="0"/>
            </a:endParaRPr>
          </a:p>
          <a:p>
            <a:pPr marL="285750" indent="-285750">
              <a:buFont typeface="Arial" charset="0"/>
              <a:buChar char="•"/>
            </a:pPr>
            <a:r>
              <a:rPr lang="en-US" dirty="0" smtClean="0">
                <a:latin typeface="Arial" charset="0"/>
                <a:ea typeface="Arial" charset="0"/>
                <a:cs typeface="Arial" charset="0"/>
              </a:rPr>
              <a:t>And how could they be doing this?</a:t>
            </a:r>
          </a:p>
          <a:p>
            <a:pPr marL="285750" indent="-285750">
              <a:buFont typeface="Arial" charset="0"/>
              <a:buChar char="•"/>
            </a:pPr>
            <a:r>
              <a:rPr lang="en-US" dirty="0" smtClean="0">
                <a:latin typeface="Arial" charset="0"/>
                <a:ea typeface="Arial" charset="0"/>
                <a:cs typeface="Arial" charset="0"/>
              </a:rPr>
              <a:t>Not through simple Q-learning, that is too cumbersome and we believe psychologically unlikely</a:t>
            </a:r>
          </a:p>
          <a:p>
            <a:pPr marL="285750" indent="-285750">
              <a:buFont typeface="Arial" charset="0"/>
              <a:buChar char="•"/>
            </a:pPr>
            <a:r>
              <a:rPr lang="en-US" dirty="0" smtClean="0">
                <a:latin typeface="Arial" charset="0"/>
                <a:ea typeface="Arial" charset="0"/>
                <a:cs typeface="Arial" charset="0"/>
              </a:rPr>
              <a:t>Specifically</a:t>
            </a:r>
            <a:r>
              <a:rPr lang="en-US" dirty="0">
                <a:latin typeface="Arial" charset="0"/>
                <a:ea typeface="Arial" charset="0"/>
                <a:cs typeface="Arial" charset="0"/>
              </a:rPr>
              <a:t>, we assume that a </a:t>
            </a:r>
            <a:r>
              <a:rPr lang="en-US" dirty="0" smtClean="0">
                <a:latin typeface="Arial" charset="0"/>
                <a:ea typeface="Arial" charset="0"/>
                <a:cs typeface="Arial" charset="0"/>
              </a:rPr>
              <a:t>participant (</a:t>
            </a:r>
            <a:r>
              <a:rPr lang="en-US" b="1" i="1" dirty="0" smtClean="0">
                <a:latin typeface="Arial" charset="0"/>
                <a:ea typeface="Arial" charset="0"/>
                <a:cs typeface="Arial" charset="0"/>
              </a:rPr>
              <a:t>P</a:t>
            </a:r>
            <a:r>
              <a:rPr lang="en-US" dirty="0" smtClean="0">
                <a:latin typeface="Arial" charset="0"/>
                <a:ea typeface="Arial" charset="0"/>
                <a:cs typeface="Arial" charset="0"/>
              </a:rPr>
              <a:t>) </a:t>
            </a:r>
            <a:r>
              <a:rPr lang="en-US" dirty="0">
                <a:latin typeface="Arial" charset="0"/>
                <a:ea typeface="Arial" charset="0"/>
                <a:cs typeface="Arial" charset="0"/>
              </a:rPr>
              <a:t>learns </a:t>
            </a:r>
            <a:r>
              <a:rPr lang="en-US" dirty="0" smtClean="0">
                <a:latin typeface="Arial" charset="0"/>
                <a:ea typeface="Arial" charset="0"/>
                <a:cs typeface="Arial" charset="0"/>
              </a:rPr>
              <a:t>a rival’s (</a:t>
            </a:r>
            <a:r>
              <a:rPr lang="en-US" b="1" i="1" dirty="0" smtClean="0">
                <a:latin typeface="Arial" charset="0"/>
                <a:ea typeface="Arial" charset="0"/>
                <a:cs typeface="Arial" charset="0"/>
              </a:rPr>
              <a:t>R</a:t>
            </a:r>
            <a:r>
              <a:rPr lang="en-US" dirty="0" smtClean="0">
                <a:latin typeface="Arial" charset="0"/>
                <a:ea typeface="Arial" charset="0"/>
                <a:cs typeface="Arial" charset="0"/>
              </a:rPr>
              <a:t>) </a:t>
            </a:r>
            <a:r>
              <a:rPr lang="en-US" dirty="0">
                <a:latin typeface="Arial" charset="0"/>
                <a:ea typeface="Arial" charset="0"/>
                <a:cs typeface="Arial" charset="0"/>
              </a:rPr>
              <a:t>acceptance logistic function </a:t>
            </a:r>
            <a:r>
              <a:rPr lang="en-US" dirty="0" smtClean="0">
                <a:latin typeface="Arial" charset="0"/>
                <a:ea typeface="Arial" charset="0"/>
                <a:cs typeface="Arial" charset="0"/>
              </a:rPr>
              <a:t>𝝋, </a:t>
            </a:r>
            <a:r>
              <a:rPr lang="en-US" dirty="0">
                <a:latin typeface="Arial" charset="0"/>
                <a:ea typeface="Arial" charset="0"/>
                <a:cs typeface="Arial" charset="0"/>
              </a:rPr>
              <a:t>which maps the investment amount into a victory or a defeat</a:t>
            </a:r>
            <a:r>
              <a:rPr lang="en-US" dirty="0" smtClean="0">
                <a:latin typeface="Arial" charset="0"/>
                <a:ea typeface="Arial" charset="0"/>
                <a:cs typeface="Arial" charset="0"/>
              </a:rPr>
              <a:t>. This function </a:t>
            </a:r>
            <a:r>
              <a:rPr lang="en-US" dirty="0">
                <a:latin typeface="Arial" charset="0"/>
                <a:ea typeface="Arial" charset="0"/>
                <a:cs typeface="Arial" charset="0"/>
              </a:rPr>
              <a:t>is governed by two parameters, an intercept 𝝋</a:t>
            </a:r>
            <a:r>
              <a:rPr lang="en-US" baseline="-25000" dirty="0" smtClean="0">
                <a:latin typeface="Arial" charset="0"/>
                <a:ea typeface="Arial" charset="0"/>
                <a:cs typeface="Arial" charset="0"/>
              </a:rPr>
              <a:t>R0</a:t>
            </a:r>
            <a:r>
              <a:rPr lang="en-US" dirty="0" smtClean="0">
                <a:latin typeface="Arial" charset="0"/>
                <a:ea typeface="Arial" charset="0"/>
                <a:cs typeface="Arial" charset="0"/>
              </a:rPr>
              <a:t> </a:t>
            </a:r>
            <a:r>
              <a:rPr lang="en-US" dirty="0">
                <a:latin typeface="Arial" charset="0"/>
                <a:ea typeface="Arial" charset="0"/>
                <a:cs typeface="Arial" charset="0"/>
              </a:rPr>
              <a:t>and a slope 𝝋</a:t>
            </a:r>
            <a:r>
              <a:rPr lang="en-US" baseline="-25000" dirty="0" smtClean="0">
                <a:latin typeface="Arial" charset="0"/>
                <a:ea typeface="Arial" charset="0"/>
                <a:cs typeface="Arial" charset="0"/>
              </a:rPr>
              <a:t>R1</a:t>
            </a:r>
            <a:r>
              <a:rPr lang="en-US" dirty="0">
                <a:latin typeface="Arial" charset="0"/>
                <a:ea typeface="Arial" charset="0"/>
                <a:cs typeface="Arial" charset="0"/>
              </a:rPr>
              <a:t>.</a:t>
            </a:r>
          </a:p>
          <a:p>
            <a:pPr marL="285750" indent="-285750">
              <a:buFont typeface="Arial" charset="0"/>
              <a:buChar char="•"/>
            </a:pPr>
            <a:endParaRPr lang="en-US" dirty="0" smtClean="0">
              <a:latin typeface="Arial" charset="0"/>
              <a:ea typeface="Arial" charset="0"/>
              <a:cs typeface="Arial" charset="0"/>
            </a:endParaRPr>
          </a:p>
          <a:p>
            <a:pPr marL="285750" indent="-285750">
              <a:buFont typeface="Arial" charset="0"/>
              <a:buChar char="•"/>
            </a:pPr>
            <a:endParaRPr lang="en-US" dirty="0">
              <a:latin typeface="Arial" charset="0"/>
              <a:ea typeface="Arial" charset="0"/>
              <a:cs typeface="Arial" charset="0"/>
            </a:endParaRPr>
          </a:p>
        </p:txBody>
      </p:sp>
      <p:grpSp>
        <p:nvGrpSpPr>
          <p:cNvPr id="31" name="Group 30"/>
          <p:cNvGrpSpPr/>
          <p:nvPr/>
        </p:nvGrpSpPr>
        <p:grpSpPr>
          <a:xfrm>
            <a:off x="3606141" y="3450627"/>
            <a:ext cx="4421578" cy="3224152"/>
            <a:chOff x="3606141" y="3415002"/>
            <a:chExt cx="4421578" cy="3224152"/>
          </a:xfrm>
        </p:grpSpPr>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6141" y="3415002"/>
              <a:ext cx="4421578" cy="3200401"/>
            </a:xfrm>
            <a:prstGeom prst="rect">
              <a:avLst/>
            </a:prstGeom>
          </p:spPr>
        </p:pic>
        <p:cxnSp>
          <p:nvCxnSpPr>
            <p:cNvPr id="21" name="Straight Arrow Connector 20"/>
            <p:cNvCxnSpPr/>
            <p:nvPr/>
          </p:nvCxnSpPr>
          <p:spPr>
            <a:xfrm>
              <a:off x="5889703" y="4668007"/>
              <a:ext cx="4393" cy="149057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317557" y="3825223"/>
              <a:ext cx="685069" cy="186720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889703" y="5300313"/>
              <a:ext cx="659155" cy="369332"/>
            </a:xfrm>
            <a:prstGeom prst="rect">
              <a:avLst/>
            </a:prstGeom>
          </p:spPr>
          <p:txBody>
            <a:bodyPr wrap="none">
              <a:spAutoFit/>
            </a:bodyPr>
            <a:lstStyle/>
            <a:p>
              <a:r>
                <a:rPr lang="en-US" dirty="0" smtClean="0"/>
                <a:t>𝝋</a:t>
              </a:r>
              <a:r>
                <a:rPr lang="en-US" b="1" baseline="-25000" dirty="0">
                  <a:latin typeface="Arial" charset="0"/>
                  <a:ea typeface="Arial" charset="0"/>
                  <a:cs typeface="Arial" charset="0"/>
                </a:rPr>
                <a:t>𝜷</a:t>
              </a:r>
              <a:r>
                <a:rPr lang="en-US" b="1" i="1" baseline="-25000" dirty="0" smtClean="0"/>
                <a:t>R0</a:t>
              </a:r>
              <a:endParaRPr lang="en-US" baseline="-25000" dirty="0"/>
            </a:p>
          </p:txBody>
        </p:sp>
        <p:sp>
          <p:nvSpPr>
            <p:cNvPr id="24" name="Rectangle 23"/>
            <p:cNvSpPr/>
            <p:nvPr/>
          </p:nvSpPr>
          <p:spPr>
            <a:xfrm rot="17314517">
              <a:off x="5091496" y="4541462"/>
              <a:ext cx="659155" cy="369332"/>
            </a:xfrm>
            <a:prstGeom prst="rect">
              <a:avLst/>
            </a:prstGeom>
          </p:spPr>
          <p:txBody>
            <a:bodyPr wrap="none">
              <a:spAutoFit/>
            </a:bodyPr>
            <a:lstStyle/>
            <a:p>
              <a:r>
                <a:rPr lang="en-US" dirty="0" smtClean="0"/>
                <a:t>𝝋</a:t>
              </a:r>
              <a:r>
                <a:rPr lang="en-US" b="1" baseline="-25000" dirty="0">
                  <a:latin typeface="Arial" charset="0"/>
                  <a:ea typeface="Arial" charset="0"/>
                  <a:cs typeface="Arial" charset="0"/>
                </a:rPr>
                <a:t>𝜷</a:t>
              </a:r>
              <a:r>
                <a:rPr lang="en-US" b="1" i="1" baseline="-25000" dirty="0" smtClean="0"/>
                <a:t>R1</a:t>
              </a:r>
              <a:endParaRPr lang="en-US" b="1" i="1" baseline="-25000" dirty="0"/>
            </a:p>
          </p:txBody>
        </p:sp>
        <p:sp>
          <p:nvSpPr>
            <p:cNvPr id="27" name="TextBox 26"/>
            <p:cNvSpPr txBox="1"/>
            <p:nvPr/>
          </p:nvSpPr>
          <p:spPr>
            <a:xfrm>
              <a:off x="5468796" y="6362155"/>
              <a:ext cx="886268" cy="276999"/>
            </a:xfrm>
            <a:prstGeom prst="rect">
              <a:avLst/>
            </a:prstGeom>
            <a:noFill/>
          </p:spPr>
          <p:txBody>
            <a:bodyPr wrap="none" rtlCol="0">
              <a:spAutoFit/>
            </a:bodyPr>
            <a:lstStyle/>
            <a:p>
              <a:r>
                <a:rPr lang="en-US" sz="1200" dirty="0" smtClean="0"/>
                <a:t>Investment</a:t>
              </a:r>
              <a:endParaRPr lang="en-US" sz="1200" dirty="0"/>
            </a:p>
          </p:txBody>
        </p:sp>
        <p:sp>
          <p:nvSpPr>
            <p:cNvPr id="28" name="TextBox 27"/>
            <p:cNvSpPr txBox="1"/>
            <p:nvPr/>
          </p:nvSpPr>
          <p:spPr>
            <a:xfrm rot="16200000">
              <a:off x="3135203" y="4740087"/>
              <a:ext cx="1527149" cy="276999"/>
            </a:xfrm>
            <a:prstGeom prst="rect">
              <a:avLst/>
            </a:prstGeom>
            <a:noFill/>
          </p:spPr>
          <p:txBody>
            <a:bodyPr wrap="none" rtlCol="0">
              <a:spAutoFit/>
            </a:bodyPr>
            <a:lstStyle/>
            <a:p>
              <a:r>
                <a:rPr lang="en-US" sz="1200" dirty="0" smtClean="0"/>
                <a:t>Probability of success</a:t>
              </a:r>
              <a:endParaRPr lang="en-US" sz="1200" dirty="0"/>
            </a:p>
          </p:txBody>
        </p:sp>
      </p:grpSp>
    </p:spTree>
    <p:extLst>
      <p:ext uri="{BB962C8B-B14F-4D97-AF65-F5344CB8AC3E}">
        <p14:creationId xmlns:p14="http://schemas.microsoft.com/office/powerpoint/2010/main" val="1214996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9180" y="0"/>
            <a:ext cx="11732820" cy="8463855"/>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At </a:t>
            </a:r>
            <a:r>
              <a:rPr lang="en-US" sz="1600" dirty="0">
                <a:latin typeface="Arial" charset="0"/>
                <a:ea typeface="Arial" charset="0"/>
                <a:cs typeface="Arial" charset="0"/>
              </a:rPr>
              <a:t>each trial 𝒕, from his/her endowment 𝑬</a:t>
            </a:r>
            <a:r>
              <a:rPr lang="en-US" sz="1600" baseline="-25000" dirty="0">
                <a:latin typeface="Arial" charset="0"/>
                <a:ea typeface="Arial" charset="0"/>
                <a:cs typeface="Arial" charset="0"/>
              </a:rPr>
              <a:t>𝒕</a:t>
            </a:r>
            <a:r>
              <a:rPr lang="en-US" sz="1600" dirty="0">
                <a:latin typeface="Arial" charset="0"/>
                <a:ea typeface="Arial" charset="0"/>
                <a:cs typeface="Arial" charset="0"/>
              </a:rPr>
              <a:t>, 𝑷 has to consider each possible offer 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and compute the </a:t>
            </a:r>
            <a:r>
              <a:rPr lang="en-US" sz="1600" i="1" dirty="0">
                <a:latin typeface="Arial" charset="0"/>
                <a:ea typeface="Arial" charset="0"/>
                <a:cs typeface="Arial" charset="0"/>
              </a:rPr>
              <a:t>expected payoff </a:t>
            </a:r>
            <a:r>
              <a:rPr lang="en-US" sz="1600" dirty="0">
                <a:latin typeface="Arial" charset="0"/>
                <a:ea typeface="Arial" charset="0"/>
                <a:cs typeface="Arial" charset="0"/>
              </a:rPr>
              <a:t>𝑽</a:t>
            </a:r>
            <a:r>
              <a:rPr lang="en-US" sz="1600" baseline="-25000" dirty="0">
                <a:latin typeface="Arial" charset="0"/>
                <a:ea typeface="Arial" charset="0"/>
                <a:cs typeface="Arial" charset="0"/>
              </a:rPr>
              <a:t>𝒕</a:t>
            </a:r>
            <a:r>
              <a:rPr lang="en-US" sz="1600" dirty="0">
                <a:latin typeface="Arial" charset="0"/>
                <a:ea typeface="Arial" charset="0"/>
                <a:cs typeface="Arial" charset="0"/>
              </a:rPr>
              <a:t>. This expected payoff depends on his/her estimate of how likely it is that 𝑨</a:t>
            </a:r>
            <a:r>
              <a:rPr lang="en-US" sz="1600" baseline="-25000" dirty="0">
                <a:latin typeface="Arial" charset="0"/>
                <a:ea typeface="Arial" charset="0"/>
                <a:cs typeface="Arial" charset="0"/>
              </a:rPr>
              <a:t>𝒕 </a:t>
            </a:r>
            <a:r>
              <a:rPr lang="en-US" sz="1600" dirty="0">
                <a:latin typeface="Arial" charset="0"/>
                <a:ea typeface="Arial" charset="0"/>
                <a:cs typeface="Arial" charset="0"/>
              </a:rPr>
              <a:t> </a:t>
            </a:r>
            <a:r>
              <a:rPr lang="en-US" sz="1600" dirty="0" smtClean="0">
                <a:latin typeface="Arial" charset="0"/>
                <a:ea typeface="Arial" charset="0"/>
                <a:cs typeface="Arial" charset="0"/>
              </a:rPr>
              <a:t>will result in a victory: </a:t>
            </a:r>
            <a:r>
              <a:rPr lang="en-US" sz="1600" dirty="0">
                <a:latin typeface="Arial" charset="0"/>
                <a:ea typeface="Arial" charset="0"/>
                <a:cs typeface="Arial" charset="0"/>
              </a:rPr>
              <a:t>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 (𝑫</a:t>
            </a:r>
            <a:r>
              <a:rPr lang="en-US" sz="1600" baseline="-25000" dirty="0">
                <a:latin typeface="Arial" charset="0"/>
                <a:ea typeface="Arial" charset="0"/>
                <a:cs typeface="Arial" charset="0"/>
              </a:rPr>
              <a:t>𝒕</a:t>
            </a:r>
            <a:r>
              <a:rPr lang="en-US" sz="1600" dirty="0">
                <a:latin typeface="Arial" charset="0"/>
                <a:ea typeface="Arial" charset="0"/>
                <a:cs typeface="Arial" charset="0"/>
              </a:rPr>
              <a:t> = 𝟏|𝑨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a:t>
            </a:r>
            <a:r>
              <a:rPr lang="en-US" sz="1600" dirty="0">
                <a:latin typeface="Arial" charset="0"/>
                <a:ea typeface="Arial" charset="0"/>
                <a:cs typeface="Arial" charset="0"/>
              </a:rPr>
              <a:t>where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 </a:t>
            </a:r>
            <a:r>
              <a:rPr lang="en-US" sz="1600" dirty="0" smtClean="0">
                <a:latin typeface="Arial" charset="0"/>
                <a:ea typeface="Arial" charset="0"/>
                <a:cs typeface="Arial" charset="0"/>
              </a:rPr>
              <a:t>represents whether </a:t>
            </a:r>
            <a:r>
              <a:rPr lang="en-US" sz="1600" b="1" i="1" dirty="0" smtClean="0">
                <a:latin typeface="Arial" charset="0"/>
                <a:ea typeface="Arial" charset="0"/>
                <a:cs typeface="Arial" charset="0"/>
              </a:rPr>
              <a:t>A</a:t>
            </a:r>
            <a:r>
              <a:rPr lang="en-US" sz="1600" b="1" i="1" baseline="-25000" dirty="0" smtClean="0">
                <a:latin typeface="Arial" charset="0"/>
                <a:ea typeface="Arial" charset="0"/>
                <a:cs typeface="Arial" charset="0"/>
              </a:rPr>
              <a:t>t</a:t>
            </a:r>
            <a:r>
              <a:rPr lang="en-US" sz="1600" dirty="0" smtClean="0">
                <a:latin typeface="Arial" charset="0"/>
                <a:ea typeface="Arial" charset="0"/>
                <a:cs typeface="Arial" charset="0"/>
              </a:rPr>
              <a:t> results in a victory </a:t>
            </a:r>
            <a:r>
              <a:rPr lang="en-US" sz="1600" dirty="0">
                <a:latin typeface="Arial" charset="0"/>
                <a:ea typeface="Arial" charset="0"/>
                <a:cs typeface="Arial" charset="0"/>
              </a:rPr>
              <a:t>(</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𝟏) or a feat </a:t>
            </a:r>
            <a:r>
              <a:rPr lang="en-US" sz="1600" dirty="0">
                <a:latin typeface="Arial" charset="0"/>
                <a:ea typeface="Arial" charset="0"/>
                <a:cs typeface="Arial" charset="0"/>
              </a:rPr>
              <a:t>(𝑫</a:t>
            </a:r>
            <a:r>
              <a:rPr lang="en-US" sz="1600" baseline="-25000" dirty="0">
                <a:latin typeface="Arial" charset="0"/>
                <a:ea typeface="Arial" charset="0"/>
                <a:cs typeface="Arial" charset="0"/>
              </a:rPr>
              <a:t>𝒕</a:t>
            </a:r>
            <a:r>
              <a:rPr lang="en-US" sz="1600" dirty="0">
                <a:latin typeface="Arial" charset="0"/>
                <a:ea typeface="Arial" charset="0"/>
                <a:cs typeface="Arial" charset="0"/>
              </a:rPr>
              <a:t> = </a:t>
            </a:r>
            <a:r>
              <a:rPr lang="en-US" sz="1600" dirty="0" smtClean="0">
                <a:latin typeface="Arial" charset="0"/>
                <a:ea typeface="Arial" charset="0"/>
                <a:cs typeface="Arial" charset="0"/>
              </a:rPr>
              <a:t>0). </a:t>
            </a:r>
            <a:r>
              <a:rPr lang="en-US" sz="1600" dirty="0" smtClean="0">
                <a:latin typeface="Arial" charset="0"/>
                <a:ea typeface="Arial" charset="0"/>
                <a:cs typeface="Arial" charset="0"/>
              </a:rPr>
              <a:t>This will occur if </a:t>
            </a:r>
            <a:r>
              <a:rPr lang="en-US" sz="1600" b="1" i="1" dirty="0" smtClean="0">
                <a:latin typeface="Arial" charset="0"/>
                <a:ea typeface="Arial" charset="0"/>
                <a:cs typeface="Arial" charset="0"/>
              </a:rPr>
              <a:t>R</a:t>
            </a:r>
            <a:r>
              <a:rPr lang="en-US" sz="1600" dirty="0" smtClean="0">
                <a:latin typeface="Arial" charset="0"/>
                <a:ea typeface="Arial" charset="0"/>
                <a:cs typeface="Arial" charset="0"/>
              </a:rPr>
              <a:t>’s investment </a:t>
            </a:r>
            <a:r>
              <a:rPr lang="en-US" sz="1600" b="1" i="1" dirty="0" smtClean="0">
                <a:latin typeface="Arial" charset="0"/>
                <a:ea typeface="Arial" charset="0"/>
                <a:cs typeface="Arial" charset="0"/>
              </a:rPr>
              <a:t>I</a:t>
            </a:r>
            <a:r>
              <a:rPr lang="en-US" sz="1600" b="1" i="1" baseline="-25000" dirty="0" smtClean="0">
                <a:latin typeface="Arial" charset="0"/>
                <a:ea typeface="Arial" charset="0"/>
                <a:cs typeface="Arial" charset="0"/>
              </a:rPr>
              <a:t>t</a:t>
            </a:r>
            <a:r>
              <a:rPr lang="en-US" sz="1600" dirty="0" smtClean="0">
                <a:latin typeface="Arial" charset="0"/>
                <a:ea typeface="Arial" charset="0"/>
                <a:cs typeface="Arial" charset="0"/>
              </a:rPr>
              <a:t> is lower than </a:t>
            </a:r>
            <a:r>
              <a:rPr lang="en-US" sz="1600" dirty="0">
                <a:latin typeface="Arial" charset="0"/>
                <a:ea typeface="Arial" charset="0"/>
                <a:cs typeface="Arial" charset="0"/>
              </a:rPr>
              <a:t>𝑨</a:t>
            </a:r>
            <a:r>
              <a:rPr lang="en-US" sz="1600" baseline="-25000" dirty="0">
                <a:latin typeface="Arial" charset="0"/>
                <a:ea typeface="Arial" charset="0"/>
                <a:cs typeface="Arial" charset="0"/>
              </a:rPr>
              <a:t>𝒕 </a:t>
            </a:r>
            <a:r>
              <a:rPr lang="en-US" sz="1600" dirty="0" smtClean="0">
                <a:latin typeface="Arial" charset="0"/>
                <a:ea typeface="Arial" charset="0"/>
                <a:cs typeface="Arial" charset="0"/>
              </a:rPr>
              <a:t>in the case of predators and lower than or equal to 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in the case of prey. For </a:t>
            </a:r>
            <a:r>
              <a:rPr lang="en-US" sz="1600" dirty="0">
                <a:latin typeface="Arial" charset="0"/>
                <a:ea typeface="Arial" charset="0"/>
                <a:cs typeface="Arial" charset="0"/>
              </a:rPr>
              <a:t>simplicity, this will be referred to as 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 𝑷’s expected payoff 𝑽</a:t>
            </a:r>
            <a:r>
              <a:rPr lang="en-US" sz="1600" baseline="-25000" dirty="0">
                <a:latin typeface="Arial" charset="0"/>
                <a:ea typeface="Arial" charset="0"/>
                <a:cs typeface="Arial" charset="0"/>
              </a:rPr>
              <a:t>𝒕</a:t>
            </a:r>
            <a:r>
              <a:rPr lang="en-US" sz="1600" dirty="0">
                <a:latin typeface="Arial" charset="0"/>
                <a:ea typeface="Arial" charset="0"/>
                <a:cs typeface="Arial" charset="0"/>
              </a:rPr>
              <a:t> for the offer 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is:  </a:t>
            </a: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𝑽</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b="1" i="1" dirty="0">
                <a:latin typeface="Arial" charset="0"/>
                <a:ea typeface="Arial" charset="0"/>
                <a:cs typeface="Arial" charset="0"/>
              </a:rPr>
              <a:t>P</a:t>
            </a:r>
            <a:r>
              <a:rPr lang="en-US" sz="1600" baseline="-25000" dirty="0" smtClean="0">
                <a:latin typeface="Arial" charset="0"/>
                <a:ea typeface="Arial" charset="0"/>
                <a:cs typeface="Arial" charset="0"/>
              </a:rPr>
              <a:t>𝑹</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a:t>
            </a:r>
            <a:r>
              <a:rPr lang="en-US" sz="1600" dirty="0" smtClean="0">
                <a:latin typeface="Arial" charset="0"/>
                <a:ea typeface="Arial" charset="0"/>
                <a:cs typeface="Arial" charset="0"/>
              </a:rPr>
              <a:t>–𝑷</a:t>
            </a:r>
            <a:r>
              <a:rPr lang="en-US" sz="1600" baseline="-25000" dirty="0" smtClean="0">
                <a:latin typeface="Arial" charset="0"/>
                <a:ea typeface="Arial" charset="0"/>
                <a:cs typeface="Arial" charset="0"/>
              </a:rPr>
              <a:t>𝑹,</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))×𝟎]	</a:t>
            </a:r>
            <a:r>
              <a:rPr lang="en-US" sz="1600" dirty="0" smtClean="0">
                <a:latin typeface="Arial" charset="0"/>
                <a:ea typeface="Arial" charset="0"/>
                <a:cs typeface="Arial" charset="0"/>
              </a:rPr>
              <a:t> 		if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is prey. 	(1</a:t>
            </a:r>
            <a:r>
              <a:rPr lang="en-US" sz="1600" dirty="0">
                <a:latin typeface="Arial" charset="0"/>
                <a:ea typeface="Arial" charset="0"/>
                <a:cs typeface="Arial" charset="0"/>
              </a:rPr>
              <a:t>)</a:t>
            </a:r>
          </a:p>
          <a:p>
            <a:pPr>
              <a:lnSpc>
                <a:spcPct val="200000"/>
              </a:lnSpc>
            </a:pPr>
            <a:r>
              <a:rPr lang="en-US" sz="1600" dirty="0">
                <a:latin typeface="Arial" charset="0"/>
                <a:ea typeface="Arial" charset="0"/>
                <a:cs typeface="Arial" charset="0"/>
              </a:rPr>
              <a:t>𝑽</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b="1" i="1" dirty="0">
                <a:latin typeface="Arial" charset="0"/>
                <a:ea typeface="Arial" charset="0"/>
                <a:cs typeface="Arial" charset="0"/>
              </a:rPr>
              <a:t>E</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a:t>
            </a:r>
            <a:r>
              <a:rPr lang="en-US" sz="1600" b="1" i="1" dirty="0">
                <a:latin typeface="Arial" charset="0"/>
                <a:ea typeface="Arial" charset="0"/>
                <a:cs typeface="Arial" charset="0"/>
              </a:rPr>
              <a:t> I</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a:t>
            </a:r>
            <a:r>
              <a:rPr lang="en-US" sz="1600" dirty="0">
                <a:latin typeface="Arial" charset="0"/>
                <a:ea typeface="Arial" charset="0"/>
                <a:cs typeface="Arial" charset="0"/>
              </a:rPr>
              <a:t>𝟏–𝑷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	if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is predator 	(2)</a:t>
            </a: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With the two square brackets representing cases </a:t>
            </a:r>
            <a:r>
              <a:rPr lang="en-US" sz="1600" dirty="0" smtClean="0">
                <a:latin typeface="Arial" charset="0"/>
                <a:ea typeface="Arial" charset="0"/>
                <a:cs typeface="Arial" charset="0"/>
              </a:rPr>
              <a:t>where </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is above (or equal to) or below </a:t>
            </a:r>
            <a:r>
              <a:rPr lang="en-US" sz="1600" b="1" i="1" dirty="0" smtClean="0">
                <a:latin typeface="Arial" charset="0"/>
                <a:ea typeface="Arial" charset="0"/>
                <a:cs typeface="Arial" charset="0"/>
              </a:rPr>
              <a:t>I</a:t>
            </a:r>
            <a:r>
              <a:rPr lang="en-US" sz="1600" b="1" i="1" baseline="-25000" dirty="0" smtClean="0">
                <a:latin typeface="Arial" charset="0"/>
                <a:ea typeface="Arial" charset="0"/>
                <a:cs typeface="Arial" charset="0"/>
              </a:rPr>
              <a:t>t</a:t>
            </a:r>
            <a:r>
              <a:rPr lang="en-US" sz="1600" dirty="0" smtClean="0">
                <a:latin typeface="Arial" charset="0"/>
                <a:ea typeface="Arial" charset="0"/>
                <a:cs typeface="Arial" charset="0"/>
              </a:rPr>
              <a:t>, </a:t>
            </a:r>
            <a:r>
              <a:rPr lang="en-US" sz="1600" dirty="0">
                <a:latin typeface="Arial" charset="0"/>
                <a:ea typeface="Arial" charset="0"/>
                <a:cs typeface="Arial" charset="0"/>
              </a:rPr>
              <a:t>respectively.</a:t>
            </a:r>
          </a:p>
          <a:p>
            <a:pPr>
              <a:lnSpc>
                <a:spcPct val="200000"/>
              </a:lnSpc>
            </a:pPr>
            <a:r>
              <a:rPr lang="en-US" sz="1600" dirty="0">
                <a:latin typeface="Arial" charset="0"/>
                <a:ea typeface="Arial" charset="0"/>
                <a:cs typeface="Arial" charset="0"/>
              </a:rPr>
              <a:t>Critically, </a:t>
            </a:r>
            <a:r>
              <a:rPr lang="en-US" sz="1600" dirty="0" smtClean="0">
                <a:latin typeface="Arial" charset="0"/>
                <a:ea typeface="Arial" charset="0"/>
                <a:cs typeface="Arial" charset="0"/>
              </a:rPr>
              <a:t>𝑷 </a:t>
            </a:r>
            <a:r>
              <a:rPr lang="en-US" sz="1600" dirty="0">
                <a:latin typeface="Arial" charset="0"/>
                <a:ea typeface="Arial" charset="0"/>
                <a:cs typeface="Arial" charset="0"/>
              </a:rPr>
              <a:t>estimates 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by estimating </a:t>
            </a:r>
            <a:r>
              <a:rPr lang="en-US" sz="1600" dirty="0">
                <a:latin typeface="Arial" charset="0"/>
                <a:ea typeface="Arial" charset="0"/>
                <a:cs typeface="Arial" charset="0"/>
              </a:rPr>
              <a:t>𝑹’s acceptance logistic function </a:t>
            </a:r>
            <a:r>
              <a:rPr lang="en-US" sz="1600" dirty="0" smtClean="0">
                <a:latin typeface="Arial" charset="0"/>
                <a:ea typeface="Arial" charset="0"/>
                <a:cs typeface="Arial" charset="0"/>
              </a:rPr>
              <a:t>𝝋. Specifically,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forms a representation </a:t>
            </a:r>
            <a:r>
              <a:rPr lang="en-US" sz="1600" dirty="0" err="1">
                <a:latin typeface="Arial" charset="0"/>
                <a:ea typeface="Arial" charset="0"/>
                <a:cs typeface="Arial" charset="0"/>
              </a:rPr>
              <a:t>ϑ</a:t>
            </a:r>
            <a:r>
              <a:rPr lang="en-US" sz="1600" dirty="0">
                <a:latin typeface="Arial" charset="0"/>
                <a:ea typeface="Arial" charset="0"/>
                <a:cs typeface="Arial" charset="0"/>
              </a:rPr>
              <a:t> </a:t>
            </a:r>
            <a:r>
              <a:rPr lang="en-US" sz="1600" dirty="0" smtClean="0">
                <a:latin typeface="Arial" charset="0"/>
                <a:ea typeface="Arial" charset="0"/>
                <a:cs typeface="Arial" charset="0"/>
              </a:rPr>
              <a:t>of </a:t>
            </a:r>
            <a:r>
              <a:rPr lang="en-US" sz="1600" b="1" i="1" dirty="0" smtClean="0">
                <a:latin typeface="Arial" charset="0"/>
                <a:ea typeface="Arial" charset="0"/>
                <a:cs typeface="Arial" charset="0"/>
              </a:rPr>
              <a:t>R</a:t>
            </a:r>
            <a:r>
              <a:rPr lang="en-US" sz="1600" dirty="0" smtClean="0">
                <a:latin typeface="Arial" charset="0"/>
                <a:ea typeface="Arial" charset="0"/>
                <a:cs typeface="Arial" charset="0"/>
              </a:rPr>
              <a:t>’s acceptance function </a:t>
            </a:r>
            <a:r>
              <a:rPr lang="en-US" sz="1600" dirty="0">
                <a:latin typeface="Arial" charset="0"/>
                <a:ea typeface="Arial" charset="0"/>
                <a:cs typeface="Arial" charset="0"/>
              </a:rPr>
              <a:t>𝝋 </a:t>
            </a:r>
            <a:r>
              <a:rPr lang="en-US" sz="1600" dirty="0" smtClean="0">
                <a:latin typeface="Arial" charset="0"/>
                <a:ea typeface="Arial" charset="0"/>
                <a:cs typeface="Arial" charset="0"/>
              </a:rPr>
              <a:t>by forming estimates </a:t>
            </a:r>
            <a:r>
              <a:rPr lang="en-US" sz="1600" dirty="0">
                <a:latin typeface="Arial" charset="0"/>
                <a:ea typeface="Arial" charset="0"/>
                <a:cs typeface="Arial" charset="0"/>
              </a:rPr>
              <a:t>𝜷</a:t>
            </a:r>
            <a:r>
              <a:rPr lang="en-US" sz="1600" baseline="-25000" dirty="0">
                <a:latin typeface="Arial" charset="0"/>
                <a:ea typeface="Arial" charset="0"/>
                <a:cs typeface="Arial" charset="0"/>
              </a:rPr>
              <a:t>𝑹𝟎 </a:t>
            </a:r>
            <a:r>
              <a:rPr lang="en-US" sz="1600" dirty="0" smtClean="0">
                <a:latin typeface="Arial" charset="0"/>
                <a:ea typeface="Arial" charset="0"/>
                <a:cs typeface="Arial" charset="0"/>
              </a:rPr>
              <a:t>and</a:t>
            </a:r>
            <a:r>
              <a:rPr lang="en-US" sz="1600" baseline="-25000" dirty="0" smtClean="0">
                <a:latin typeface="Arial" charset="0"/>
                <a:ea typeface="Arial" charset="0"/>
                <a:cs typeface="Arial" charset="0"/>
              </a:rPr>
              <a:t> </a:t>
            </a:r>
            <a:r>
              <a:rPr lang="en-US" sz="1600" dirty="0">
                <a:latin typeface="Arial" charset="0"/>
                <a:ea typeface="Arial" charset="0"/>
                <a:cs typeface="Arial" charset="0"/>
              </a:rPr>
              <a:t>𝜷</a:t>
            </a:r>
            <a:r>
              <a:rPr lang="en-US" sz="1600" baseline="-25000" dirty="0">
                <a:latin typeface="Arial" charset="0"/>
                <a:ea typeface="Arial" charset="0"/>
                <a:cs typeface="Arial" charset="0"/>
              </a:rPr>
              <a:t>𝑹1 </a:t>
            </a:r>
            <a:r>
              <a:rPr lang="en-US" sz="1600" dirty="0" smtClean="0">
                <a:latin typeface="Arial" charset="0"/>
                <a:ea typeface="Arial" charset="0"/>
                <a:cs typeface="Arial" charset="0"/>
              </a:rPr>
              <a:t>of </a:t>
            </a:r>
            <a:r>
              <a:rPr lang="en-US" sz="1600" dirty="0">
                <a:latin typeface="Arial" charset="0"/>
                <a:ea typeface="Arial" charset="0"/>
                <a:cs typeface="Arial" charset="0"/>
              </a:rPr>
              <a:t>𝝋</a:t>
            </a:r>
            <a:r>
              <a:rPr lang="en-US" sz="1600" dirty="0" smtClean="0">
                <a:latin typeface="Arial" charset="0"/>
                <a:ea typeface="Arial" charset="0"/>
                <a:cs typeface="Arial" charset="0"/>
              </a:rPr>
              <a:t>‘s intercept and slope, respectively.</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)=𝟏/(𝟏+𝒆𝒙𝒑(−(𝜷</a:t>
            </a:r>
            <a:r>
              <a:rPr lang="en-US" sz="1600" baseline="-25000" dirty="0">
                <a:latin typeface="Arial" charset="0"/>
                <a:ea typeface="Arial" charset="0"/>
                <a:cs typeface="Arial" charset="0"/>
              </a:rPr>
              <a:t>𝑹𝟎,𝒕</a:t>
            </a:r>
            <a:r>
              <a:rPr lang="en-US" sz="1600" dirty="0">
                <a:latin typeface="Arial" charset="0"/>
                <a:ea typeface="Arial" charset="0"/>
                <a:cs typeface="Arial" charset="0"/>
              </a:rPr>
              <a:t>+𝜷</a:t>
            </a:r>
            <a:r>
              <a:rPr lang="en-US" sz="1600" baseline="-25000" dirty="0">
                <a:latin typeface="Arial" charset="0"/>
                <a:ea typeface="Arial" charset="0"/>
                <a:cs typeface="Arial" charset="0"/>
              </a:rPr>
              <a:t>𝑹𝟏,𝒕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				(3)</a:t>
            </a: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p>
          <a:p>
            <a:pPr>
              <a:lnSpc>
                <a:spcPct val="200000"/>
              </a:lnSpc>
            </a:pPr>
            <a:r>
              <a:rPr lang="en-US" sz="1600" dirty="0">
                <a:latin typeface="Arial" charset="0"/>
                <a:ea typeface="Arial" charset="0"/>
                <a:cs typeface="Arial" charset="0"/>
              </a:rPr>
              <a:t> </a:t>
            </a:r>
          </a:p>
          <a:p>
            <a:pPr>
              <a:lnSpc>
                <a:spcPct val="200000"/>
              </a:lnSpc>
            </a:pPr>
            <a:r>
              <a:rPr lang="en-US" sz="1600" dirty="0" smtClean="0">
                <a:latin typeface="Arial" charset="0"/>
                <a:ea typeface="Arial" charset="0"/>
                <a:cs typeface="Arial" charset="0"/>
              </a:rPr>
              <a:t> </a:t>
            </a:r>
            <a:endParaRPr lang="en-US" sz="1600" dirty="0">
              <a:effectLst/>
              <a:latin typeface="Arial" charset="0"/>
              <a:ea typeface="Arial" charset="0"/>
              <a:cs typeface="Arial" charset="0"/>
            </a:endParaRPr>
          </a:p>
        </p:txBody>
      </p:sp>
    </p:spTree>
    <p:extLst>
      <p:ext uri="{BB962C8B-B14F-4D97-AF65-F5344CB8AC3E}">
        <p14:creationId xmlns:p14="http://schemas.microsoft.com/office/powerpoint/2010/main" val="1412692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p:nvPr/>
            </p:nvSpPr>
            <p:spPr>
              <a:xfrm>
                <a:off x="190005" y="233663"/>
                <a:ext cx="11827824" cy="5000984"/>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𝑷 </a:t>
                </a:r>
                <a:r>
                  <a:rPr lang="en-US" sz="1600" dirty="0">
                    <a:latin typeface="Arial" charset="0"/>
                    <a:ea typeface="Arial" charset="0"/>
                    <a:cs typeface="Arial" charset="0"/>
                  </a:rPr>
                  <a:t>can choose 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according to a </a:t>
                </a:r>
                <a:r>
                  <a:rPr lang="en-US" sz="1600" dirty="0" err="1">
                    <a:latin typeface="Arial" charset="0"/>
                    <a:ea typeface="Arial" charset="0"/>
                    <a:cs typeface="Arial" charset="0"/>
                  </a:rPr>
                  <a:t>softmax</a:t>
                </a:r>
                <a:r>
                  <a:rPr lang="en-US" sz="1600" dirty="0">
                    <a:latin typeface="Arial" charset="0"/>
                    <a:ea typeface="Arial" charset="0"/>
                    <a:cs typeface="Arial" charset="0"/>
                  </a:rPr>
                  <a:t> function (multinomial), with a temperature parameter 𝜷</a:t>
                </a:r>
              </a:p>
              <a:p>
                <a:pPr>
                  <a:lnSpc>
                    <a:spcPct val="200000"/>
                  </a:lnSpc>
                </a:pPr>
                <a:endParaRPr lang="en-US" sz="1600" dirty="0">
                  <a:latin typeface="Arial" charset="0"/>
                  <a:ea typeface="Arial" charset="0"/>
                  <a:cs typeface="Arial" charset="0"/>
                </a:endParaRPr>
              </a:p>
              <a:p>
                <a:pPr>
                  <a:lnSpc>
                    <a:spcPct val="200000"/>
                  </a:lnSpc>
                </a:pPr>
                <a:r>
                  <a:rPr lang="en-US" sz="1600" b="1" i="1" dirty="0" smtClean="0">
                    <a:latin typeface="Arial" charset="0"/>
                    <a:ea typeface="Arial" charset="0"/>
                    <a:cs typeface="Arial" charset="0"/>
                  </a:rPr>
                  <a:t>P</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A</a:t>
                </a:r>
                <a:r>
                  <a:rPr lang="en-US" sz="1600" b="1" i="1" baseline="-25000" dirty="0" smtClean="0">
                    <a:latin typeface="Arial" charset="0"/>
                    <a:ea typeface="Arial" charset="0"/>
                    <a:cs typeface="Arial" charset="0"/>
                  </a:rPr>
                  <a:t>t </a:t>
                </a:r>
                <a:r>
                  <a:rPr lang="en-US" sz="1600" b="1" i="1" dirty="0" smtClean="0">
                    <a:latin typeface="Arial" charset="0"/>
                    <a:ea typeface="Arial" charset="0"/>
                    <a:cs typeface="Arial" charset="0"/>
                  </a:rPr>
                  <a:t>= </a:t>
                </a:r>
                <a:r>
                  <a:rPr lang="en-US" sz="1600" b="1" i="1" dirty="0" err="1" smtClean="0">
                    <a:latin typeface="Arial" charset="0"/>
                    <a:ea typeface="Arial" charset="0"/>
                    <a:cs typeface="Arial" charset="0"/>
                  </a:rPr>
                  <a:t>i</a:t>
                </a:r>
                <a:r>
                  <a:rPr lang="en-US" sz="1600" dirty="0" smtClean="0">
                    <a:latin typeface="Arial" charset="0"/>
                    <a:ea typeface="Arial" charset="0"/>
                    <a:cs typeface="Arial" charset="0"/>
                  </a:rPr>
                  <a:t>) = </a:t>
                </a:r>
                <a14:m>
                  <m:oMath xmlns:m="http://schemas.openxmlformats.org/officeDocument/2006/math">
                    <m:f>
                      <m:fPr>
                        <m:ctrlPr>
                          <a:rPr lang="en-US" b="1" i="1">
                            <a:latin typeface="Cambria Math" charset="0"/>
                            <a:ea typeface="Arial" charset="0"/>
                            <a:cs typeface="Arial" charset="0"/>
                          </a:rPr>
                        </m:ctrlPr>
                      </m:fPr>
                      <m:num>
                        <m:r>
                          <a:rPr lang="en-US" b="1" i="1">
                            <a:latin typeface="Cambria Math" charset="0"/>
                            <a:ea typeface="Arial" charset="0"/>
                            <a:cs typeface="Arial" charset="0"/>
                          </a:rPr>
                          <m:t>𝒆</m:t>
                        </m:r>
                        <m:r>
                          <a:rPr lang="en-US" b="1" i="1" smtClean="0">
                            <a:latin typeface="Cambria Math" charset="0"/>
                            <a:ea typeface="Arial" charset="0"/>
                            <a:cs typeface="Arial" charset="0"/>
                          </a:rPr>
                          <m:t>𝜷</m:t>
                        </m:r>
                        <m:r>
                          <a:rPr lang="en-US" b="1" i="1">
                            <a:latin typeface="Cambria Math" charset="0"/>
                            <a:ea typeface="Arial" charset="0"/>
                            <a:cs typeface="Arial" charset="0"/>
                          </a:rPr>
                          <m:t>×</m:t>
                        </m:r>
                        <m:sSub>
                          <m:sSubPr>
                            <m:ctrlPr>
                              <a:rPr lang="en-US" b="1" i="1">
                                <a:latin typeface="Cambria Math" charset="0"/>
                                <a:ea typeface="Arial" charset="0"/>
                                <a:cs typeface="Arial" charset="0"/>
                              </a:rPr>
                            </m:ctrlPr>
                          </m:sSubPr>
                          <m:e>
                            <m:r>
                              <a:rPr lang="en-US" b="1" i="1">
                                <a:latin typeface="Cambria Math" charset="0"/>
                                <a:ea typeface="Arial" charset="0"/>
                                <a:cs typeface="Arial" charset="0"/>
                              </a:rPr>
                              <m:t>𝑽</m:t>
                            </m:r>
                          </m:e>
                          <m:sub>
                            <m:r>
                              <a:rPr lang="en-US" b="1" i="1" smtClean="0">
                                <a:latin typeface="Cambria Math" charset="0"/>
                                <a:ea typeface="Arial" charset="0"/>
                                <a:cs typeface="Arial" charset="0"/>
                              </a:rPr>
                              <m:t>𝒊</m:t>
                            </m:r>
                          </m:sub>
                        </m:sSub>
                      </m:num>
                      <m:den>
                        <m:nary>
                          <m:naryPr>
                            <m:chr m:val="∑"/>
                            <m:limLoc m:val="subSup"/>
                            <m:ctrlPr>
                              <a:rPr lang="en-US" b="1" i="1">
                                <a:latin typeface="Cambria Math" charset="0"/>
                                <a:ea typeface="Arial" charset="0"/>
                                <a:cs typeface="Arial" charset="0"/>
                              </a:rPr>
                            </m:ctrlPr>
                          </m:naryPr>
                          <m:sub>
                            <m:r>
                              <a:rPr lang="en-US" b="1" i="1">
                                <a:latin typeface="Cambria Math" charset="0"/>
                                <a:ea typeface="Arial" charset="0"/>
                                <a:cs typeface="Arial" charset="0"/>
                              </a:rPr>
                              <m:t>𝒋</m:t>
                            </m:r>
                            <m:r>
                              <a:rPr lang="en-US" b="1" i="1">
                                <a:latin typeface="Cambria Math" charset="0"/>
                                <a:ea typeface="Arial" charset="0"/>
                                <a:cs typeface="Arial" charset="0"/>
                              </a:rPr>
                              <m:t>=</m:t>
                            </m:r>
                            <m:r>
                              <a:rPr lang="en-US" b="1" i="1">
                                <a:latin typeface="Cambria Math" charset="0"/>
                                <a:ea typeface="Arial" charset="0"/>
                                <a:cs typeface="Arial" charset="0"/>
                              </a:rPr>
                              <m:t>𝟏</m:t>
                            </m:r>
                          </m:sub>
                          <m:sup>
                            <m:r>
                              <a:rPr lang="en-US" b="1" i="1">
                                <a:latin typeface="Cambria Math" charset="0"/>
                                <a:ea typeface="Arial" charset="0"/>
                                <a:cs typeface="Arial" charset="0"/>
                              </a:rPr>
                              <m:t>𝒏</m:t>
                            </m:r>
                          </m:sup>
                          <m:e>
                            <m:r>
                              <a:rPr lang="en-US" b="1" i="1" smtClean="0">
                                <a:latin typeface="Cambria Math" charset="0"/>
                                <a:ea typeface="Arial" charset="0"/>
                                <a:cs typeface="Arial" charset="0"/>
                              </a:rPr>
                              <m:t>𝜷</m:t>
                            </m:r>
                            <m:r>
                              <a:rPr lang="en-US" b="1" i="1">
                                <a:latin typeface="Cambria Math" charset="0"/>
                                <a:ea typeface="Arial" charset="0"/>
                                <a:cs typeface="Arial" charset="0"/>
                              </a:rPr>
                              <m:t>×</m:t>
                            </m:r>
                            <m:sSub>
                              <m:sSubPr>
                                <m:ctrlPr>
                                  <a:rPr lang="en-US" b="1" i="1" smtClean="0">
                                    <a:latin typeface="Cambria Math" charset="0"/>
                                    <a:ea typeface="Arial" charset="0"/>
                                    <a:cs typeface="Arial" charset="0"/>
                                  </a:rPr>
                                </m:ctrlPr>
                              </m:sSubPr>
                              <m:e>
                                <m:r>
                                  <a:rPr lang="en-US" b="1" i="1">
                                    <a:latin typeface="Cambria Math" charset="0"/>
                                    <a:ea typeface="Arial" charset="0"/>
                                    <a:cs typeface="Arial" charset="0"/>
                                  </a:rPr>
                                  <m:t>𝑽</m:t>
                                </m:r>
                              </m:e>
                              <m:sub>
                                <m:r>
                                  <a:rPr lang="en-US" b="1" i="1" smtClean="0">
                                    <a:latin typeface="Cambria Math" charset="0"/>
                                    <a:ea typeface="Arial" charset="0"/>
                                    <a:cs typeface="Arial" charset="0"/>
                                  </a:rPr>
                                  <m:t>𝒊</m:t>
                                </m:r>
                              </m:sub>
                            </m:sSub>
                          </m:e>
                        </m:nary>
                      </m:den>
                    </m:f>
                  </m:oMath>
                </a14:m>
                <a:r>
                  <a:rPr lang="en-US" sz="1600" b="1" i="1" dirty="0">
                    <a:effectLst/>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(3)</a:t>
                </a: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Learning can be </a:t>
                </a:r>
                <a:r>
                  <a:rPr lang="en-US" sz="1600" dirty="0">
                    <a:latin typeface="Arial" charset="0"/>
                    <a:ea typeface="Arial" charset="0"/>
                    <a:cs typeface="Arial" charset="0"/>
                  </a:rPr>
                  <a:t>done using a simple delta rule on </a:t>
                </a:r>
                <a:r>
                  <a:rPr lang="en-US" sz="1600" dirty="0" err="1">
                    <a:latin typeface="Arial" charset="0"/>
                    <a:ea typeface="Arial" charset="0"/>
                    <a:cs typeface="Arial" charset="0"/>
                  </a:rPr>
                  <a:t>ϑ’s</a:t>
                </a:r>
                <a:r>
                  <a:rPr lang="en-US" sz="1600" dirty="0">
                    <a:latin typeface="Arial" charset="0"/>
                    <a:ea typeface="Arial" charset="0"/>
                    <a:cs typeface="Arial" charset="0"/>
                  </a:rPr>
                  <a:t> two parameters 𝜷</a:t>
                </a:r>
                <a:r>
                  <a:rPr lang="en-US" sz="1600" baseline="-25000" dirty="0">
                    <a:latin typeface="Arial" charset="0"/>
                    <a:ea typeface="Arial" charset="0"/>
                    <a:cs typeface="Arial" charset="0"/>
                  </a:rPr>
                  <a:t>𝑹𝟎,𝒕 </a:t>
                </a:r>
                <a:r>
                  <a:rPr lang="en-US" sz="1600" dirty="0">
                    <a:latin typeface="Arial" charset="0"/>
                    <a:ea typeface="Arial" charset="0"/>
                    <a:cs typeface="Arial" charset="0"/>
                  </a:rPr>
                  <a:t>and 𝜷</a:t>
                </a:r>
                <a:r>
                  <a:rPr lang="en-US" sz="1600" baseline="-25000" dirty="0">
                    <a:latin typeface="Arial" charset="0"/>
                    <a:ea typeface="Arial" charset="0"/>
                    <a:cs typeface="Arial" charset="0"/>
                  </a:rPr>
                  <a:t>𝑹𝟏,𝒕</a:t>
                </a:r>
                <a:r>
                  <a:rPr lang="en-US" sz="1600" dirty="0" smtClean="0">
                    <a:latin typeface="Arial" charset="0"/>
                    <a:ea typeface="Arial" charset="0"/>
                    <a:cs typeface="Arial" charset="0"/>
                  </a:rPr>
                  <a:t>. This </a:t>
                </a:r>
                <a:r>
                  <a:rPr lang="en-US" sz="1600" dirty="0">
                    <a:latin typeface="Arial" charset="0"/>
                    <a:ea typeface="Arial" charset="0"/>
                    <a:cs typeface="Arial" charset="0"/>
                  </a:rPr>
                  <a:t>means that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a:t>
                </a:r>
                <a:r>
                  <a:rPr lang="en-US" sz="1600" dirty="0">
                    <a:latin typeface="Arial" charset="0"/>
                    <a:ea typeface="Arial" charset="0"/>
                    <a:cs typeface="Arial" charset="0"/>
                  </a:rPr>
                  <a:t>first computes a choice prediction error </a:t>
                </a:r>
                <a:r>
                  <a:rPr lang="en-US" sz="1600" dirty="0" smtClean="0">
                    <a:latin typeface="Arial" charset="0"/>
                    <a:ea typeface="Arial" charset="0"/>
                    <a:cs typeface="Arial" charset="0"/>
                  </a:rPr>
                  <a:t>𝜹</a:t>
                </a:r>
                <a:r>
                  <a:rPr lang="en-US" sz="1600" b="1" i="1" baseline="-25000" dirty="0" smtClean="0">
                    <a:latin typeface="Arial" charset="0"/>
                    <a:ea typeface="Arial" charset="0"/>
                    <a:cs typeface="Arial" charset="0"/>
                  </a:rPr>
                  <a:t>C</a:t>
                </a:r>
                <a:r>
                  <a:rPr lang="en-US" sz="1600" baseline="-25000" dirty="0" smtClean="0">
                    <a:latin typeface="Arial" charset="0"/>
                    <a:ea typeface="Arial" charset="0"/>
                    <a:cs typeface="Arial" charset="0"/>
                  </a:rPr>
                  <a:t>𝒕</a:t>
                </a:r>
                <a:endParaRPr lang="en-US" sz="1600" baseline="-250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p>
              <a:p>
                <a:pPr>
                  <a:lnSpc>
                    <a:spcPct val="200000"/>
                  </a:lnSpc>
                </a:pPr>
                <a:r>
                  <a:rPr lang="en-US" sz="1600" dirty="0">
                    <a:latin typeface="Arial" charset="0"/>
                    <a:ea typeface="Arial" charset="0"/>
                    <a:cs typeface="Arial" charset="0"/>
                  </a:rPr>
                  <a:t>𝜹</a:t>
                </a:r>
                <a:r>
                  <a:rPr lang="en-US" sz="1600" b="1" i="1" baseline="-25000" dirty="0">
                    <a:latin typeface="Arial" charset="0"/>
                    <a:ea typeface="Arial" charset="0"/>
                    <a:cs typeface="Arial" charset="0"/>
                  </a:rPr>
                  <a:t>C</a:t>
                </a:r>
                <a:r>
                  <a:rPr lang="en-US" sz="1600" baseline="-25000" dirty="0">
                    <a:latin typeface="Arial" charset="0"/>
                    <a:ea typeface="Arial" charset="0"/>
                    <a:cs typeface="Arial" charset="0"/>
                  </a:rPr>
                  <a:t>𝒕 </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𝑫</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	 (4)</a:t>
                </a: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p>
            </p:txBody>
          </p:sp>
        </mc:Choice>
        <mc:Fallback>
          <p:sp>
            <p:nvSpPr>
              <p:cNvPr id="4" name="Rectangle 3"/>
              <p:cNvSpPr>
                <a:spLocks noRot="1" noChangeAspect="1" noMove="1" noResize="1" noEditPoints="1" noAdjustHandles="1" noChangeArrowheads="1" noChangeShapeType="1" noTextEdit="1"/>
              </p:cNvSpPr>
              <p:nvPr/>
            </p:nvSpPr>
            <p:spPr>
              <a:xfrm>
                <a:off x="190005" y="233663"/>
                <a:ext cx="11827824" cy="5000984"/>
              </a:xfrm>
              <a:prstGeom prst="rect">
                <a:avLst/>
              </a:prstGeom>
              <a:blipFill rotWithShape="0">
                <a:blip r:embed="rId3"/>
                <a:stretch>
                  <a:fillRect l="-258"/>
                </a:stretch>
              </a:blipFill>
            </p:spPr>
            <p:txBody>
              <a:bodyPr/>
              <a:lstStyle/>
              <a:p>
                <a:r>
                  <a:rPr lang="en-US">
                    <a:noFill/>
                  </a:rPr>
                  <a:t> </a:t>
                </a:r>
              </a:p>
            </p:txBody>
          </p:sp>
        </mc:Fallback>
      </mc:AlternateContent>
    </p:spTree>
    <p:extLst>
      <p:ext uri="{BB962C8B-B14F-4D97-AF65-F5344CB8AC3E}">
        <p14:creationId xmlns:p14="http://schemas.microsoft.com/office/powerpoint/2010/main" val="1997187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720945" cy="6001643"/>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This choice prediction error can then be used to update the parameters for the next trial using a </a:t>
            </a:r>
            <a:r>
              <a:rPr lang="en-US" sz="1600" dirty="0" err="1">
                <a:latin typeface="Arial" charset="0"/>
                <a:ea typeface="Arial" charset="0"/>
                <a:cs typeface="Arial" charset="0"/>
              </a:rPr>
              <a:t>Rescorla</a:t>
            </a:r>
            <a:r>
              <a:rPr lang="en-US" sz="1600" dirty="0">
                <a:latin typeface="Arial" charset="0"/>
                <a:ea typeface="Arial" charset="0"/>
                <a:cs typeface="Arial" charset="0"/>
              </a:rPr>
              <a:t>-Wagner update function </a:t>
            </a:r>
            <a:r>
              <a:rPr lang="en-US" sz="1600" dirty="0" smtClean="0">
                <a:latin typeface="Arial" charset="0"/>
                <a:ea typeface="Arial" charset="0"/>
                <a:cs typeface="Arial" charset="0"/>
              </a:rPr>
              <a:t>. For simplicity, we assume that 𝜷</a:t>
            </a:r>
            <a:r>
              <a:rPr lang="en-US" sz="1600" baseline="-25000" dirty="0" smtClean="0">
                <a:latin typeface="Arial" charset="0"/>
                <a:ea typeface="Arial" charset="0"/>
                <a:cs typeface="Arial" charset="0"/>
              </a:rPr>
              <a:t>𝑹𝟏  </a:t>
            </a:r>
            <a:r>
              <a:rPr lang="en-US" sz="1600" dirty="0" smtClean="0">
                <a:latin typeface="Arial" charset="0"/>
                <a:ea typeface="Arial" charset="0"/>
                <a:cs typeface="Arial" charset="0"/>
              </a:rPr>
              <a:t>will remain constant, while 𝜷</a:t>
            </a:r>
            <a:r>
              <a:rPr lang="en-US" sz="1600" baseline="-25000" dirty="0" smtClean="0">
                <a:latin typeface="Arial" charset="0"/>
                <a:ea typeface="Arial" charset="0"/>
                <a:cs typeface="Arial" charset="0"/>
              </a:rPr>
              <a:t>𝑹𝟎  </a:t>
            </a:r>
            <a:r>
              <a:rPr lang="en-US" sz="1600" dirty="0" smtClean="0">
                <a:latin typeface="Arial" charset="0"/>
                <a:ea typeface="Arial" charset="0"/>
                <a:cs typeface="Arial" charset="0"/>
              </a:rPr>
              <a:t>will be updated on each trial. We propose four different iterations of an update procedure that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can conceivably utilize in order to learn 𝝋.</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Case 1: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updates his/her </a:t>
            </a:r>
            <a:r>
              <a:rPr lang="en-US" sz="1600" i="1" dirty="0" smtClean="0">
                <a:latin typeface="Arial" charset="0"/>
                <a:ea typeface="Arial" charset="0"/>
                <a:cs typeface="Arial" charset="0"/>
              </a:rPr>
              <a:t>𝛃</a:t>
            </a:r>
            <a:r>
              <a:rPr lang="en-US" sz="1600" b="1" baseline="-25000" dirty="0" smtClean="0">
                <a:latin typeface="Arial" charset="0"/>
                <a:ea typeface="Arial" charset="0"/>
                <a:cs typeface="Arial" charset="0"/>
              </a:rPr>
              <a:t>R0</a:t>
            </a:r>
            <a:r>
              <a:rPr lang="en-US" sz="1600" i="1" dirty="0" smtClean="0">
                <a:latin typeface="Arial" charset="0"/>
                <a:ea typeface="Arial" charset="0"/>
                <a:cs typeface="Arial" charset="0"/>
              </a:rPr>
              <a:t> </a:t>
            </a:r>
            <a:r>
              <a:rPr lang="en-US" sz="1600" dirty="0" smtClean="0">
                <a:latin typeface="Arial" charset="0"/>
                <a:ea typeface="Arial" charset="0"/>
                <a:cs typeface="Arial" charset="0"/>
              </a:rPr>
              <a:t>at time </a:t>
            </a:r>
            <a:r>
              <a:rPr lang="en-US" sz="1600" i="1" dirty="0" smtClean="0">
                <a:latin typeface="Arial" charset="0"/>
                <a:ea typeface="Arial" charset="0"/>
                <a:cs typeface="Arial" charset="0"/>
              </a:rPr>
              <a:t>t </a:t>
            </a:r>
            <a:r>
              <a:rPr lang="en-US" sz="1600" dirty="0" smtClean="0">
                <a:latin typeface="Arial" charset="0"/>
                <a:ea typeface="Arial" charset="0"/>
                <a:cs typeface="Arial" charset="0"/>
              </a:rPr>
              <a:t>using the choice prediction error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and a single learning rate α. Specifically,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1" i="1" baseline="-25000" dirty="0">
                <a:latin typeface="Arial" charset="0"/>
                <a:ea typeface="Arial" charset="0"/>
                <a:cs typeface="Arial" charset="0"/>
              </a:rPr>
              <a:t> </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is </a:t>
            </a:r>
            <a:r>
              <a:rPr lang="en-US" sz="1600" dirty="0" smtClean="0">
                <a:latin typeface="Arial" charset="0"/>
                <a:ea typeface="Arial" charset="0"/>
                <a:cs typeface="Arial" charset="0"/>
              </a:rPr>
              <a:t>positive,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increases </a:t>
            </a:r>
            <a:r>
              <a:rPr lang="en-US" sz="1600" i="1" dirty="0" smtClean="0">
                <a:latin typeface="Arial" charset="0"/>
                <a:ea typeface="Arial" charset="0"/>
                <a:cs typeface="Arial" charset="0"/>
              </a:rPr>
              <a:t>𝛃</a:t>
            </a:r>
            <a:r>
              <a:rPr lang="en-US" sz="1600" b="1" baseline="-25000" dirty="0">
                <a:latin typeface="Arial" charset="0"/>
                <a:ea typeface="Arial" charset="0"/>
                <a:cs typeface="Arial" charset="0"/>
              </a:rPr>
              <a:t>R0</a:t>
            </a:r>
            <a:r>
              <a:rPr lang="en-US" sz="1600" i="1" baseline="-25000" dirty="0" smtClean="0">
                <a:latin typeface="Arial" charset="0"/>
                <a:ea typeface="Arial" charset="0"/>
                <a:cs typeface="Arial" charset="0"/>
              </a:rPr>
              <a:t>  </a:t>
            </a:r>
            <a:r>
              <a:rPr lang="en-US" sz="1600" dirty="0" smtClean="0">
                <a:latin typeface="Arial" charset="0"/>
                <a:ea typeface="Arial" charset="0"/>
                <a:cs typeface="Arial" charset="0"/>
              </a:rPr>
              <a:t>(meaning </a:t>
            </a:r>
            <a:r>
              <a:rPr lang="en-US" sz="1600" b="1" i="1" dirty="0" smtClean="0">
                <a:latin typeface="Arial" charset="0"/>
                <a:ea typeface="Arial" charset="0"/>
                <a:cs typeface="Arial" charset="0"/>
              </a:rPr>
              <a:t>P </a:t>
            </a:r>
            <a:r>
              <a:rPr lang="en-US" sz="1600" dirty="0" smtClean="0">
                <a:latin typeface="Arial" charset="0"/>
                <a:ea typeface="Arial" charset="0"/>
                <a:cs typeface="Arial" charset="0"/>
              </a:rPr>
              <a:t>lowers the investment value necessary for victory), and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1" i="1" baseline="-25000" dirty="0">
                <a:latin typeface="Arial" charset="0"/>
                <a:ea typeface="Arial" charset="0"/>
                <a:cs typeface="Arial" charset="0"/>
              </a:rPr>
              <a:t> </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is negative </a:t>
            </a:r>
            <a:r>
              <a:rPr lang="en-US" sz="1600" b="1" i="1" dirty="0" smtClean="0">
                <a:latin typeface="Arial" charset="0"/>
                <a:ea typeface="Arial" charset="0"/>
                <a:cs typeface="Arial" charset="0"/>
              </a:rPr>
              <a:t>P </a:t>
            </a:r>
            <a:r>
              <a:rPr lang="en-US" sz="1600" dirty="0" smtClean="0">
                <a:latin typeface="Arial" charset="0"/>
                <a:ea typeface="Arial" charset="0"/>
                <a:cs typeface="Arial" charset="0"/>
              </a:rPr>
              <a:t>decreases </a:t>
            </a:r>
            <a:r>
              <a:rPr lang="en-US" sz="1600" i="1" dirty="0" smtClean="0">
                <a:latin typeface="Arial" charset="0"/>
                <a:ea typeface="Arial" charset="0"/>
                <a:cs typeface="Arial" charset="0"/>
              </a:rPr>
              <a:t>𝛃</a:t>
            </a:r>
            <a:r>
              <a:rPr lang="en-US" sz="1600" b="1" baseline="-25000" dirty="0">
                <a:latin typeface="Arial" charset="0"/>
                <a:ea typeface="Arial" charset="0"/>
                <a:cs typeface="Arial" charset="0"/>
              </a:rPr>
              <a:t>R0 </a:t>
            </a:r>
            <a:r>
              <a:rPr lang="en-US" sz="1600" b="1" baseline="-25000" dirty="0" smtClean="0">
                <a:latin typeface="Arial" charset="0"/>
                <a:ea typeface="Arial" charset="0"/>
                <a:cs typeface="Arial" charset="0"/>
              </a:rPr>
              <a:t> </a:t>
            </a:r>
            <a:r>
              <a:rPr lang="en-US" sz="1600" dirty="0" smtClean="0">
                <a:latin typeface="Arial" charset="0"/>
                <a:ea typeface="Arial" charset="0"/>
                <a:cs typeface="Arial" charset="0"/>
              </a:rPr>
              <a:t>(meaning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raises the investment value necessary for victory </a:t>
            </a:r>
            <a:r>
              <a:rPr lang="mr-IN" sz="1600" dirty="0" smtClean="0">
                <a:latin typeface="Arial" charset="0"/>
                <a:ea typeface="Arial" charset="0"/>
                <a:cs typeface="Arial" charset="0"/>
              </a:rPr>
              <a:t>–</a:t>
            </a:r>
            <a:r>
              <a:rPr lang="en-US" sz="1600" dirty="0" smtClean="0">
                <a:latin typeface="Arial" charset="0"/>
                <a:ea typeface="Arial" charset="0"/>
                <a:cs typeface="Arial" charset="0"/>
              </a:rPr>
              <a:t> recall that increasing the intercept shifts the entire logit function to the right and hence lowers the expected probability of success for each investment):</a:t>
            </a:r>
          </a:p>
          <a:p>
            <a:pPr>
              <a:lnSpc>
                <a:spcPct val="200000"/>
              </a:lnSpc>
            </a:pPr>
            <a:endParaRPr lang="en-US" sz="1600" dirty="0">
              <a:latin typeface="Arial" charset="0"/>
              <a:ea typeface="Arial" charset="0"/>
              <a:cs typeface="Arial" charset="0"/>
            </a:endParaRPr>
          </a:p>
          <a:p>
            <a:pPr>
              <a:lnSpc>
                <a:spcPct val="200000"/>
              </a:lnSpc>
            </a:pPr>
            <a:r>
              <a:rPr lang="en-US" sz="1600" i="1" dirty="0">
                <a:latin typeface="Arial" charset="0"/>
                <a:ea typeface="Arial" charset="0"/>
                <a:cs typeface="Arial" charset="0"/>
              </a:rPr>
              <a:t>𝛃</a:t>
            </a:r>
            <a:r>
              <a:rPr lang="en-US" sz="1600" b="1" i="1" baseline="-25000" dirty="0" smtClean="0">
                <a:latin typeface="Arial" charset="0"/>
                <a:ea typeface="Arial" charset="0"/>
                <a:cs typeface="Arial" charset="0"/>
              </a:rPr>
              <a:t>R0,t</a:t>
            </a:r>
            <a:r>
              <a:rPr lang="en-US" sz="1600" b="1" baseline="-25000" dirty="0" smtClean="0">
                <a:latin typeface="Arial" charset="0"/>
                <a:ea typeface="Arial" charset="0"/>
                <a:cs typeface="Arial" charset="0"/>
              </a:rPr>
              <a:t>+1</a:t>
            </a:r>
            <a:r>
              <a:rPr lang="en-US" sz="1600" dirty="0" smtClean="0">
                <a:latin typeface="Arial" charset="0"/>
                <a:ea typeface="Arial" charset="0"/>
                <a:cs typeface="Arial" charset="0"/>
              </a:rPr>
              <a:t>=</a:t>
            </a:r>
            <a:r>
              <a:rPr lang="en-US" sz="1600" i="1" dirty="0" smtClean="0">
                <a:latin typeface="Arial" charset="0"/>
                <a:ea typeface="Arial" charset="0"/>
                <a:cs typeface="Arial" charset="0"/>
              </a:rPr>
              <a:t>𝛃</a:t>
            </a:r>
            <a:r>
              <a:rPr lang="en-US" sz="1600" b="1" i="1" baseline="-25000" dirty="0" smtClean="0">
                <a:latin typeface="Arial" charset="0"/>
                <a:ea typeface="Arial" charset="0"/>
                <a:cs typeface="Arial" charset="0"/>
              </a:rPr>
              <a:t>R0,t</a:t>
            </a:r>
            <a:r>
              <a:rPr lang="en-US" sz="1600" dirty="0" smtClean="0">
                <a:latin typeface="Arial" charset="0"/>
                <a:ea typeface="Arial" charset="0"/>
                <a:cs typeface="Arial" charset="0"/>
              </a:rPr>
              <a:t>+α×</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dirty="0" smtClean="0">
                <a:latin typeface="Arial" charset="0"/>
                <a:ea typeface="Arial" charset="0"/>
                <a:cs typeface="Arial" charset="0"/>
              </a:rPr>
              <a:t> 		(5)</a:t>
            </a:r>
          </a:p>
          <a:p>
            <a:pPr>
              <a:lnSpc>
                <a:spcPct val="200000"/>
              </a:lnSpc>
            </a:pP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Tree>
    <p:extLst>
      <p:ext uri="{BB962C8B-B14F-4D97-AF65-F5344CB8AC3E}">
        <p14:creationId xmlns:p14="http://schemas.microsoft.com/office/powerpoint/2010/main" val="1537520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720945" cy="6494085"/>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Case 2: </a:t>
            </a:r>
            <a:r>
              <a:rPr lang="en-US" sz="1600" b="1" i="1" dirty="0">
                <a:latin typeface="Arial" charset="0"/>
                <a:ea typeface="Arial" charset="0"/>
                <a:cs typeface="Arial" charset="0"/>
              </a:rPr>
              <a:t>P</a:t>
            </a:r>
            <a:r>
              <a:rPr lang="en-US" sz="1600" dirty="0">
                <a:latin typeface="Arial" charset="0"/>
                <a:ea typeface="Arial" charset="0"/>
                <a:cs typeface="Arial" charset="0"/>
              </a:rPr>
              <a:t> updates his/her </a:t>
            </a:r>
            <a:r>
              <a:rPr lang="en-US" sz="1600" i="1" dirty="0" smtClean="0">
                <a:latin typeface="Arial" charset="0"/>
                <a:ea typeface="Arial" charset="0"/>
                <a:cs typeface="Arial" charset="0"/>
              </a:rPr>
              <a:t>𝛃</a:t>
            </a:r>
            <a:r>
              <a:rPr lang="en-US" sz="1600" b="1" i="1" baseline="-25000" dirty="0" smtClean="0">
                <a:latin typeface="Arial" charset="0"/>
                <a:ea typeface="Arial" charset="0"/>
                <a:cs typeface="Arial" charset="0"/>
              </a:rPr>
              <a:t>R0</a:t>
            </a:r>
            <a:r>
              <a:rPr lang="en-US" sz="1600" i="1" dirty="0" smtClean="0">
                <a:latin typeface="Arial" charset="0"/>
                <a:ea typeface="Arial" charset="0"/>
                <a:cs typeface="Arial" charset="0"/>
              </a:rPr>
              <a:t> </a:t>
            </a:r>
            <a:r>
              <a:rPr lang="en-US" sz="1600" dirty="0">
                <a:latin typeface="Arial" charset="0"/>
                <a:ea typeface="Arial" charset="0"/>
                <a:cs typeface="Arial" charset="0"/>
              </a:rPr>
              <a:t>at time </a:t>
            </a:r>
            <a:r>
              <a:rPr lang="en-US" sz="1600" i="1" dirty="0">
                <a:latin typeface="Arial" charset="0"/>
                <a:ea typeface="Arial" charset="0"/>
                <a:cs typeface="Arial" charset="0"/>
              </a:rPr>
              <a:t>t </a:t>
            </a:r>
            <a:r>
              <a:rPr lang="en-US" sz="1600" dirty="0">
                <a:latin typeface="Arial" charset="0"/>
                <a:ea typeface="Arial" charset="0"/>
                <a:cs typeface="Arial" charset="0"/>
              </a:rPr>
              <a:t>using the choice prediction </a:t>
            </a:r>
            <a:r>
              <a:rPr lang="en-US" sz="1600" dirty="0" smtClean="0">
                <a:latin typeface="Arial" charset="0"/>
                <a:ea typeface="Arial" charset="0"/>
                <a:cs typeface="Arial" charset="0"/>
              </a:rPr>
              <a:t>error</a:t>
            </a:r>
            <a:r>
              <a:rPr lang="en-US" sz="1600" baseline="-25000" dirty="0">
                <a:latin typeface="Arial" charset="0"/>
                <a:ea typeface="Arial" charset="0"/>
                <a:cs typeface="Arial" charset="0"/>
              </a:rPr>
              <a:t>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and two learning rates: 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 for positive prediction errors, and 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 for a negative prediction errors:</a:t>
            </a:r>
          </a:p>
          <a:p>
            <a:pPr>
              <a:lnSpc>
                <a:spcPct val="200000"/>
              </a:lnSpc>
            </a:pPr>
            <a:endParaRPr lang="en-US" sz="1600" dirty="0">
              <a:latin typeface="Arial" charset="0"/>
              <a:ea typeface="Arial" charset="0"/>
              <a:cs typeface="Arial" charset="0"/>
            </a:endParaRPr>
          </a:p>
          <a:p>
            <a:pPr>
              <a:lnSpc>
                <a:spcPct val="200000"/>
              </a:lnSpc>
            </a:pPr>
            <a:r>
              <a:rPr lang="en-US" sz="1600" b="1" dirty="0">
                <a:latin typeface="Arial" charset="0"/>
                <a:ea typeface="Arial" charset="0"/>
                <a:cs typeface="Arial" charset="0"/>
              </a:rPr>
              <a:t>𝛽</a:t>
            </a:r>
            <a:r>
              <a:rPr lang="en-US" sz="1600" b="1" i="1" baseline="-25000" dirty="0">
                <a:latin typeface="Arial" charset="0"/>
                <a:ea typeface="Arial" charset="0"/>
                <a:cs typeface="Arial" charset="0"/>
              </a:rPr>
              <a:t>R0,t</a:t>
            </a:r>
            <a:r>
              <a:rPr lang="en-US" sz="1600" b="1" baseline="-25000" dirty="0">
                <a:latin typeface="Arial" charset="0"/>
                <a:ea typeface="Arial" charset="0"/>
                <a:cs typeface="Arial" charset="0"/>
              </a:rPr>
              <a:t>+1</a:t>
            </a:r>
            <a:r>
              <a:rPr lang="en-US" sz="1600" b="1" dirty="0">
                <a:latin typeface="Arial" charset="0"/>
                <a:ea typeface="Arial" charset="0"/>
                <a:cs typeface="Arial" charset="0"/>
              </a:rPr>
              <a:t>=𝛽</a:t>
            </a:r>
            <a:r>
              <a:rPr lang="en-US" sz="1600" b="1" i="1" baseline="-25000" dirty="0" smtClean="0">
                <a:latin typeface="Arial" charset="0"/>
                <a:ea typeface="Arial" charset="0"/>
                <a:cs typeface="Arial" charset="0"/>
              </a:rPr>
              <a:t>R0,t</a:t>
            </a:r>
            <a:r>
              <a:rPr lang="en-US" sz="1600" dirty="0" smtClean="0">
                <a:latin typeface="Arial" charset="0"/>
                <a:ea typeface="Arial" charset="0"/>
                <a:cs typeface="Arial" charset="0"/>
              </a:rPr>
              <a:t>+α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&gt; 0</a:t>
            </a:r>
            <a:r>
              <a:rPr lang="en-US" sz="1600" dirty="0">
                <a:latin typeface="Arial" charset="0"/>
                <a:ea typeface="Arial" charset="0"/>
                <a:cs typeface="Arial" charset="0"/>
              </a:rPr>
              <a:t>		</a:t>
            </a:r>
            <a:r>
              <a:rPr lang="en-US" sz="1600" dirty="0" smtClean="0">
                <a:latin typeface="Arial" charset="0"/>
                <a:ea typeface="Arial" charset="0"/>
                <a:cs typeface="Arial" charset="0"/>
              </a:rPr>
              <a:t>(6)</a:t>
            </a:r>
            <a:endParaRPr lang="en-US" sz="1600" dirty="0">
              <a:latin typeface="Arial" charset="0"/>
              <a:ea typeface="Arial" charset="0"/>
              <a:cs typeface="Arial" charset="0"/>
            </a:endParaRPr>
          </a:p>
          <a:p>
            <a:pPr>
              <a:lnSpc>
                <a:spcPct val="200000"/>
              </a:lnSpc>
            </a:pPr>
            <a:r>
              <a:rPr lang="en-US" sz="1600" b="1" dirty="0">
                <a:latin typeface="Arial" charset="0"/>
                <a:ea typeface="Arial" charset="0"/>
                <a:cs typeface="Arial" charset="0"/>
              </a:rPr>
              <a:t>𝛽</a:t>
            </a:r>
            <a:r>
              <a:rPr lang="en-US" sz="1600" b="1" i="1" baseline="-25000" dirty="0">
                <a:latin typeface="Arial" charset="0"/>
                <a:ea typeface="Arial" charset="0"/>
                <a:cs typeface="Arial" charset="0"/>
              </a:rPr>
              <a:t>R0,t</a:t>
            </a:r>
            <a:r>
              <a:rPr lang="en-US" sz="1600" b="1" baseline="-25000" dirty="0">
                <a:latin typeface="Arial" charset="0"/>
                <a:ea typeface="Arial" charset="0"/>
                <a:cs typeface="Arial" charset="0"/>
              </a:rPr>
              <a:t>+1</a:t>
            </a:r>
            <a:r>
              <a:rPr lang="en-US" sz="1600" b="1" dirty="0">
                <a:latin typeface="Arial" charset="0"/>
                <a:ea typeface="Arial" charset="0"/>
                <a:cs typeface="Arial" charset="0"/>
              </a:rPr>
              <a:t>=𝛽</a:t>
            </a:r>
            <a:r>
              <a:rPr lang="en-US" sz="1600" b="1" i="1" baseline="-25000" dirty="0" smtClean="0">
                <a:latin typeface="Arial" charset="0"/>
                <a:ea typeface="Arial" charset="0"/>
                <a:cs typeface="Arial" charset="0"/>
              </a:rPr>
              <a:t>R0,t</a:t>
            </a:r>
            <a:r>
              <a:rPr lang="en-US" sz="1600" dirty="0" smtClean="0">
                <a:latin typeface="Arial" charset="0"/>
                <a:ea typeface="Arial" charset="0"/>
                <a:cs typeface="Arial" charset="0"/>
              </a:rPr>
              <a:t>+α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&lt; </a:t>
            </a:r>
            <a:r>
              <a:rPr lang="en-US" sz="1600" dirty="0">
                <a:latin typeface="Arial" charset="0"/>
                <a:ea typeface="Arial" charset="0"/>
                <a:cs typeface="Arial" charset="0"/>
              </a:rPr>
              <a:t>0</a:t>
            </a:r>
          </a:p>
          <a:p>
            <a:pPr>
              <a:lnSpc>
                <a:spcPct val="200000"/>
              </a:lnSpc>
            </a:pPr>
            <a:endParaRPr lang="en-US" sz="1600" dirty="0">
              <a:latin typeface="Arial" charset="0"/>
              <a:ea typeface="Arial" charset="0"/>
              <a:cs typeface="Arial" charset="0"/>
            </a:endParaRPr>
          </a:p>
          <a:p>
            <a:pPr>
              <a:lnSpc>
                <a:spcPct val="200000"/>
              </a:lnSpc>
            </a:pPr>
            <a:r>
              <a:rPr lang="en-US" sz="1600" dirty="0">
                <a:latin typeface="Times New Roman" charset="0"/>
                <a:ea typeface="Calibri" charset="0"/>
                <a:cs typeface="Times New Roman" charset="0"/>
              </a:rPr>
              <a:t>Case 3:</a:t>
            </a:r>
            <a:r>
              <a:rPr lang="en-US" sz="1600" dirty="0">
                <a:latin typeface="Arial" charset="0"/>
                <a:ea typeface="Arial" charset="0"/>
                <a:cs typeface="Arial" charset="0"/>
              </a:rPr>
              <a:t> </a:t>
            </a:r>
            <a:r>
              <a:rPr lang="en-US" sz="1600" b="1" i="1" dirty="0">
                <a:latin typeface="Arial" charset="0"/>
                <a:ea typeface="Arial" charset="0"/>
                <a:cs typeface="Arial" charset="0"/>
              </a:rPr>
              <a:t>P</a:t>
            </a:r>
            <a:r>
              <a:rPr lang="en-US" sz="1600" dirty="0">
                <a:latin typeface="Arial" charset="0"/>
                <a:ea typeface="Arial" charset="0"/>
                <a:cs typeface="Arial" charset="0"/>
              </a:rPr>
              <a:t> updates his/her </a:t>
            </a:r>
            <a:r>
              <a:rPr lang="en-US" sz="1600" b="1" i="1" dirty="0">
                <a:latin typeface="Arial" charset="0"/>
                <a:ea typeface="Arial" charset="0"/>
                <a:cs typeface="Arial" charset="0"/>
              </a:rPr>
              <a:t>𝛃</a:t>
            </a:r>
            <a:r>
              <a:rPr lang="en-US" sz="1600" b="1" i="1" baseline="-25000" dirty="0">
                <a:latin typeface="Arial" charset="0"/>
                <a:ea typeface="Arial" charset="0"/>
                <a:cs typeface="Arial" charset="0"/>
              </a:rPr>
              <a:t>R0</a:t>
            </a:r>
            <a:r>
              <a:rPr lang="en-US" sz="1600" i="1" dirty="0">
                <a:latin typeface="Arial" charset="0"/>
                <a:ea typeface="Arial" charset="0"/>
                <a:cs typeface="Arial" charset="0"/>
              </a:rPr>
              <a:t> </a:t>
            </a:r>
            <a:r>
              <a:rPr lang="en-US" sz="1600" dirty="0">
                <a:latin typeface="Arial" charset="0"/>
                <a:ea typeface="Arial" charset="0"/>
                <a:cs typeface="Arial" charset="0"/>
              </a:rPr>
              <a:t>at time </a:t>
            </a:r>
            <a:r>
              <a:rPr lang="en-US" sz="1600" i="1" dirty="0">
                <a:latin typeface="Arial" charset="0"/>
                <a:ea typeface="Arial" charset="0"/>
                <a:cs typeface="Arial" charset="0"/>
              </a:rPr>
              <a:t>t </a:t>
            </a:r>
            <a:r>
              <a:rPr lang="en-US" sz="1600" dirty="0">
                <a:latin typeface="Arial" charset="0"/>
                <a:ea typeface="Arial" charset="0"/>
                <a:cs typeface="Arial" charset="0"/>
              </a:rPr>
              <a:t>using the </a:t>
            </a:r>
            <a:r>
              <a:rPr lang="en-US" sz="1600" i="1" dirty="0">
                <a:latin typeface="Arial" charset="0"/>
                <a:ea typeface="Arial" charset="0"/>
                <a:cs typeface="Arial" charset="0"/>
              </a:rPr>
              <a:t>reward</a:t>
            </a:r>
            <a:r>
              <a:rPr lang="en-US" sz="1600" dirty="0">
                <a:latin typeface="Arial" charset="0"/>
                <a:ea typeface="Arial" charset="0"/>
                <a:cs typeface="Arial" charset="0"/>
              </a:rPr>
              <a:t> prediction error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a:t>
            </a:r>
            <a:r>
              <a:rPr lang="en-US" sz="1600" b="1" i="1" baseline="-25000" dirty="0">
                <a:latin typeface="Arial" charset="0"/>
                <a:ea typeface="Arial" charset="0"/>
                <a:cs typeface="Arial" charset="0"/>
              </a:rPr>
              <a:t>  </a:t>
            </a:r>
            <a:r>
              <a:rPr lang="en-US" sz="1600" dirty="0">
                <a:latin typeface="Arial" charset="0"/>
                <a:ea typeface="Arial" charset="0"/>
                <a:cs typeface="Arial" charset="0"/>
              </a:rPr>
              <a:t>and a single learning rate α. The calculation of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a:t>
            </a:r>
            <a:r>
              <a:rPr lang="en-US" sz="1600" dirty="0">
                <a:latin typeface="Arial" charset="0"/>
                <a:ea typeface="Arial" charset="0"/>
                <a:cs typeface="Arial" charset="0"/>
              </a:rPr>
              <a:t> is accomplished by subtracting the actual reward from the expected reward and is equivalent to the following expressions (see supplementary slides for full derivations of these equations):</a:t>
            </a:r>
          </a:p>
          <a:p>
            <a:pPr>
              <a:lnSpc>
                <a:spcPct val="200000"/>
              </a:lnSpc>
            </a:pPr>
            <a:endParaRPr lang="en-US" sz="1600" dirty="0">
              <a:latin typeface="Arial" charset="0"/>
              <a:ea typeface="Arial" charset="0"/>
              <a:cs typeface="Arial" charset="0"/>
            </a:endParaRP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dirty="0">
                <a:latin typeface="Arial" charset="0"/>
                <a:ea typeface="Arial" charset="0"/>
                <a:cs typeface="Arial" charset="0"/>
              </a:rPr>
              <a:t> × (𝑬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subject is prey 		(7)</a:t>
            </a: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b="1" i="1" dirty="0">
                <a:latin typeface="Arial" charset="0"/>
                <a:ea typeface="Arial" charset="0"/>
                <a:cs typeface="Arial" charset="0"/>
              </a:rPr>
              <a:t>I</a:t>
            </a:r>
            <a:r>
              <a:rPr lang="en-US" sz="1600" b="1" i="1" baseline="-25000" dirty="0">
                <a:latin typeface="Arial" charset="0"/>
                <a:ea typeface="Arial" charset="0"/>
                <a:cs typeface="Arial" charset="0"/>
              </a:rPr>
              <a:t>t </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subject is predator 	(8)</a:t>
            </a:r>
          </a:p>
          <a:p>
            <a:pPr>
              <a:lnSpc>
                <a:spcPct val="200000"/>
              </a:lnSpc>
            </a:pPr>
            <a:endParaRPr lang="en-US" sz="1600" dirty="0" smtClean="0">
              <a:latin typeface="Arial" charset="0"/>
              <a:ea typeface="Arial" charset="0"/>
              <a:cs typeface="Arial" charset="0"/>
            </a:endParaRPr>
          </a:p>
        </p:txBody>
      </p:sp>
    </p:spTree>
    <p:extLst>
      <p:ext uri="{BB962C8B-B14F-4D97-AF65-F5344CB8AC3E}">
        <p14:creationId xmlns:p14="http://schemas.microsoft.com/office/powerpoint/2010/main" val="464727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19509</TotalTime>
  <Words>3474</Words>
  <Application>Microsoft Macintosh PowerPoint</Application>
  <PresentationFormat>Widescreen</PresentationFormat>
  <Paragraphs>329</Paragraphs>
  <Slides>34</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Calibri</vt:lpstr>
      <vt:lpstr>Cambria Math</vt:lpstr>
      <vt:lpstr>Times New Roman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Giffin</dc:creator>
  <cp:lastModifiedBy>Michael Giffin</cp:lastModifiedBy>
  <cp:revision>563</cp:revision>
  <cp:lastPrinted>2017-10-09T13:23:51Z</cp:lastPrinted>
  <dcterms:created xsi:type="dcterms:W3CDTF">2017-09-26T12:36:56Z</dcterms:created>
  <dcterms:modified xsi:type="dcterms:W3CDTF">2017-10-12T15:23:59Z</dcterms:modified>
</cp:coreProperties>
</file>