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3" r:id="rId3"/>
    <p:sldId id="257" r:id="rId4"/>
    <p:sldId id="264" r:id="rId5"/>
    <p:sldId id="265" r:id="rId6"/>
    <p:sldId id="266" r:id="rId7"/>
    <p:sldId id="267" r:id="rId8"/>
    <p:sldId id="269" r:id="rId9"/>
    <p:sldId id="291" r:id="rId10"/>
    <p:sldId id="270" r:id="rId11"/>
    <p:sldId id="289" r:id="rId12"/>
    <p:sldId id="268" r:id="rId13"/>
    <p:sldId id="282" r:id="rId14"/>
    <p:sldId id="283" r:id="rId15"/>
    <p:sldId id="285" r:id="rId16"/>
    <p:sldId id="287" r:id="rId17"/>
    <p:sldId id="290" r:id="rId18"/>
    <p:sldId id="279" r:id="rId19"/>
    <p:sldId id="292" r:id="rId20"/>
    <p:sldId id="294" r:id="rId21"/>
    <p:sldId id="304" r:id="rId22"/>
    <p:sldId id="298" r:id="rId23"/>
    <p:sldId id="297" r:id="rId24"/>
    <p:sldId id="300" r:id="rId25"/>
    <p:sldId id="299" r:id="rId26"/>
    <p:sldId id="293" r:id="rId27"/>
    <p:sldId id="302" r:id="rId28"/>
    <p:sldId id="303" r:id="rId29"/>
    <p:sldId id="301" r:id="rId30"/>
    <p:sldId id="286" r:id="rId31"/>
    <p:sldId id="305" r:id="rId32"/>
    <p:sldId id="306" r:id="rId33"/>
    <p:sldId id="274" r:id="rId34"/>
    <p:sldId id="275" r:id="rId35"/>
    <p:sldId id="276"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17"/>
    <p:restoredTop sz="94876"/>
  </p:normalViewPr>
  <p:slideViewPr>
    <p:cSldViewPr snapToGrid="0" snapToObjects="1">
      <p:cViewPr>
        <p:scale>
          <a:sx n="114" d="100"/>
          <a:sy n="114" d="100"/>
        </p:scale>
        <p:origin x="144"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10/15/17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27</a:t>
            </a:fld>
            <a:endParaRPr lang="en-US"/>
          </a:p>
        </p:txBody>
      </p:sp>
    </p:spTree>
    <p:extLst>
      <p:ext uri="{BB962C8B-B14F-4D97-AF65-F5344CB8AC3E}">
        <p14:creationId xmlns:p14="http://schemas.microsoft.com/office/powerpoint/2010/main" val="1668090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28</a:t>
            </a:fld>
            <a:endParaRPr lang="en-US"/>
          </a:p>
        </p:txBody>
      </p:sp>
    </p:spTree>
    <p:extLst>
      <p:ext uri="{BB962C8B-B14F-4D97-AF65-F5344CB8AC3E}">
        <p14:creationId xmlns:p14="http://schemas.microsoft.com/office/powerpoint/2010/main" val="76667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34</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35</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36</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10/15/17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10/15/17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10/15/17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10/15/17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10/15/17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970318"/>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Lefebvre et al., 2017 for 2 learning rate (risk sensitive) temporal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86940"/>
            <a:ext cx="5027221" cy="37704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86940"/>
            <a:ext cx="5027221" cy="3770416"/>
          </a:xfrm>
          <a:prstGeom prst="rect">
            <a:avLst/>
          </a:prstGeom>
        </p:spPr>
      </p:pic>
    </p:spTree>
    <p:extLst>
      <p:ext uri="{BB962C8B-B14F-4D97-AF65-F5344CB8AC3E}">
        <p14:creationId xmlns:p14="http://schemas.microsoft.com/office/powerpoint/2010/main" val="143453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166199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1 and 2. 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131340" y="3669475"/>
            <a:ext cx="3844322" cy="276999"/>
          </a:xfrm>
          <a:prstGeom prst="rect">
            <a:avLst/>
          </a:prstGeom>
          <a:noFill/>
        </p:spPr>
        <p:txBody>
          <a:bodyPr wrap="none" rtlCol="0">
            <a:spAutoFit/>
          </a:bodyPr>
          <a:lstStyle/>
          <a:p>
            <a:r>
              <a:rPr lang="en-US" sz="1200" dirty="0" smtClean="0"/>
              <a:t>from PPG/test_recovery_models_MG_2017_09_21.m</a:t>
            </a:r>
            <a:endParaRPr lang="en-US" sz="1200" dirty="0"/>
          </a:p>
        </p:txBody>
      </p:sp>
    </p:spTree>
    <p:extLst>
      <p:ext uri="{BB962C8B-B14F-4D97-AF65-F5344CB8AC3E}">
        <p14:creationId xmlns:p14="http://schemas.microsoft.com/office/powerpoint/2010/main" val="38655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Tree>
    <p:extLst>
      <p:ext uri="{BB962C8B-B14F-4D97-AF65-F5344CB8AC3E}">
        <p14:creationId xmlns:p14="http://schemas.microsoft.com/office/powerpoint/2010/main" val="1354838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1 and 2.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4" y="1599948"/>
            <a:ext cx="5630113" cy="4222584"/>
          </a:xfrm>
          <a:prstGeom prst="rect">
            <a:avLst/>
          </a:prstGeom>
        </p:spPr>
      </p:pic>
    </p:spTree>
    <p:extLst>
      <p:ext uri="{BB962C8B-B14F-4D97-AF65-F5344CB8AC3E}">
        <p14:creationId xmlns:p14="http://schemas.microsoft.com/office/powerpoint/2010/main" val="202938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4" y="1599947"/>
            <a:ext cx="5630113" cy="42225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7"/>
            <a:ext cx="5630113" cy="4222585"/>
          </a:xfrm>
          <a:prstGeom prst="rect">
            <a:avLst/>
          </a:prstGeom>
        </p:spPr>
      </p:pic>
    </p:spTree>
    <p:extLst>
      <p:ext uri="{BB962C8B-B14F-4D97-AF65-F5344CB8AC3E}">
        <p14:creationId xmlns:p14="http://schemas.microsoft.com/office/powerpoint/2010/main" val="1758887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66428"/>
            <a:ext cx="11281558" cy="2308324"/>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Lower Bayesian information criterion (BIC) indicates a better fit of the model to the data. Therefore, for optimal model identifiability, we would hope for a dark diagonal, and white everywhere else. While this is not the case with these models, in almost every case, the model used the generate the data does yield the lowest BIC when used to fit the data. In other words, while the models do appear to be identifiable, we should interpret BIC’s near one another with caution. </a:t>
            </a:r>
          </a:p>
          <a:p>
            <a:r>
              <a:rPr lang="en-US" sz="1600" dirty="0"/>
              <a:t>\</a:t>
            </a:r>
            <a:endParaRPr lang="en-US" sz="1600" dirty="0" smtClean="0"/>
          </a:p>
          <a:p>
            <a:r>
              <a:rPr lang="en-US" sz="1600" dirty="0" smtClean="0"/>
              <a:t>What this suggests to me is that there’s hardly any difference between choice prediction error and reward prediction error, which would mean the models are pretty much the same. Look </a:t>
            </a:r>
            <a:r>
              <a:rPr lang="en-US" sz="1600" smtClean="0"/>
              <a:t>into that.</a:t>
            </a:r>
            <a:endParaRPr lang="en-US" sz="1600" dirty="0" smtClean="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0" y="484434"/>
            <a:ext cx="5842658" cy="43819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12" y="484434"/>
            <a:ext cx="5842658" cy="4381994"/>
          </a:xfrm>
          <a:prstGeom prst="rect">
            <a:avLst/>
          </a:prstGeom>
        </p:spPr>
      </p:pic>
    </p:spTree>
    <p:extLst>
      <p:ext uri="{BB962C8B-B14F-4D97-AF65-F5344CB8AC3E}">
        <p14:creationId xmlns:p14="http://schemas.microsoft.com/office/powerpoint/2010/main" val="10036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513986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Experiments</a:t>
            </a: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120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350865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three different datasets and assessed the goodness of fit by comparing the BIC of each model, across subjects, separately for predator and for prey. As can be seen from figures #, in each dataset model 3 yields the lowest BIC for predators (red bars), indicating a better fit to the data, while model 4 yields the lowest BIC for prey (blue bars). This means that predator behavior is better explained by a learning model with 1 learning rate, and prey behavior is better explained by a learning model with 2 learning rates. Furthermore, while there is no significant difference between models 1 and 3 for predators nor models 2 and 4 for prey, based on the simulated model identifiability test visualized in the confusion matrices in figure #, in which these models are likewise similar in terms of BIC, we should not expect a significant difference between these models even if subjects were using them perfectly to generate their behavior. </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6" name="TextBox 5"/>
          <p:cNvSpPr txBox="1"/>
          <p:nvPr/>
        </p:nvSpPr>
        <p:spPr>
          <a:xfrm>
            <a:off x="458223" y="5849250"/>
            <a:ext cx="2666114" cy="369332"/>
          </a:xfrm>
          <a:prstGeom prst="rect">
            <a:avLst/>
          </a:prstGeom>
          <a:noFill/>
        </p:spPr>
        <p:txBody>
          <a:bodyPr wrap="none" rtlCol="0">
            <a:spAutoFit/>
          </a:bodyPr>
          <a:lstStyle/>
          <a:p>
            <a:r>
              <a:rPr lang="en-US" dirty="0" smtClean="0"/>
              <a:t>N = 166, b/w sub design</a:t>
            </a:r>
            <a:endParaRPr lang="en-US" dirty="0"/>
          </a:p>
        </p:txBody>
      </p:sp>
      <p:sp>
        <p:nvSpPr>
          <p:cNvPr id="7" name="TextBox 6"/>
          <p:cNvSpPr txBox="1"/>
          <p:nvPr/>
        </p:nvSpPr>
        <p:spPr>
          <a:xfrm>
            <a:off x="4752867" y="5849250"/>
            <a:ext cx="2537874" cy="369332"/>
          </a:xfrm>
          <a:prstGeom prst="rect">
            <a:avLst/>
          </a:prstGeom>
          <a:noFill/>
        </p:spPr>
        <p:txBody>
          <a:bodyPr wrap="none" rtlCol="0">
            <a:spAutoFit/>
          </a:bodyPr>
          <a:lstStyle/>
          <a:p>
            <a:r>
              <a:rPr lang="en-US" smtClean="0"/>
              <a:t>N = 50, b/w sub design</a:t>
            </a:r>
            <a:endParaRPr lang="en-US"/>
          </a:p>
        </p:txBody>
      </p:sp>
      <p:sp>
        <p:nvSpPr>
          <p:cNvPr id="8" name="TextBox 7"/>
          <p:cNvSpPr txBox="1"/>
          <p:nvPr/>
        </p:nvSpPr>
        <p:spPr>
          <a:xfrm>
            <a:off x="8766908" y="5849250"/>
            <a:ext cx="2589170" cy="369332"/>
          </a:xfrm>
          <a:prstGeom prst="rect">
            <a:avLst/>
          </a:prstGeom>
          <a:noFill/>
        </p:spPr>
        <p:txBody>
          <a:bodyPr wrap="none" rtlCol="0">
            <a:spAutoFit/>
          </a:bodyPr>
          <a:lstStyle/>
          <a:p>
            <a:r>
              <a:rPr lang="en-US" dirty="0" smtClean="0"/>
              <a:t>N = 24, w/in sub design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 y="2646471"/>
            <a:ext cx="4061742" cy="32025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437" y="2646471"/>
            <a:ext cx="4061742" cy="3202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11" y="2646471"/>
            <a:ext cx="4061742" cy="3202528"/>
          </a:xfrm>
          <a:prstGeom prst="rect">
            <a:avLst/>
          </a:prstGeom>
        </p:spPr>
      </p:pic>
      <p:cxnSp>
        <p:nvCxnSpPr>
          <p:cNvPr id="4" name="Straight Connector 3"/>
          <p:cNvCxnSpPr/>
          <p:nvPr/>
        </p:nvCxnSpPr>
        <p:spPr>
          <a:xfrm flipV="1">
            <a:off x="1662545" y="2996953"/>
            <a:ext cx="0" cy="1489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76326" y="2996702"/>
            <a:ext cx="0" cy="2981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76326" y="299670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42450" y="2798263"/>
            <a:ext cx="453970" cy="369332"/>
          </a:xfrm>
          <a:prstGeom prst="rect">
            <a:avLst/>
          </a:prstGeom>
          <a:noFill/>
        </p:spPr>
        <p:txBody>
          <a:bodyPr wrap="none" rtlCol="0">
            <a:spAutoFit/>
          </a:bodyPr>
          <a:lstStyle/>
          <a:p>
            <a:r>
              <a:rPr lang="en-US" dirty="0" smtClean="0"/>
              <a:t>***</a:t>
            </a:r>
            <a:endParaRPr lang="en-US" dirty="0"/>
          </a:p>
        </p:txBody>
      </p:sp>
      <p:cxnSp>
        <p:nvCxnSpPr>
          <p:cNvPr id="19" name="Straight Connector 18"/>
          <p:cNvCxnSpPr/>
          <p:nvPr/>
        </p:nvCxnSpPr>
        <p:spPr>
          <a:xfrm flipH="1" flipV="1">
            <a:off x="3200738" y="3591315"/>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14113" y="3591063"/>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14519" y="359106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80643" y="3393092"/>
            <a:ext cx="453970"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908980" y="2795130"/>
            <a:ext cx="453970" cy="369332"/>
          </a:xfrm>
          <a:prstGeom prst="rect">
            <a:avLst/>
          </a:prstGeom>
          <a:noFill/>
        </p:spPr>
        <p:txBody>
          <a:bodyPr wrap="none" rtlCol="0">
            <a:spAutoFit/>
          </a:bodyPr>
          <a:lstStyle/>
          <a:p>
            <a:r>
              <a:rPr lang="en-US" dirty="0" smtClean="0"/>
              <a:t>***</a:t>
            </a:r>
            <a:endParaRPr lang="en-US" dirty="0"/>
          </a:p>
        </p:txBody>
      </p:sp>
      <p:cxnSp>
        <p:nvCxnSpPr>
          <p:cNvPr id="52" name="Straight Connector 51"/>
          <p:cNvCxnSpPr/>
          <p:nvPr/>
        </p:nvCxnSpPr>
        <p:spPr>
          <a:xfrm flipV="1">
            <a:off x="3200738" y="3325427"/>
            <a:ext cx="6885" cy="636973"/>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044652" y="3331306"/>
            <a:ext cx="6382" cy="1773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51034" y="3325428"/>
            <a:ext cx="1157744" cy="587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75597" y="3264308"/>
            <a:ext cx="453970" cy="369332"/>
          </a:xfrm>
          <a:prstGeom prst="rect">
            <a:avLst/>
          </a:prstGeom>
          <a:noFill/>
        </p:spPr>
        <p:txBody>
          <a:bodyPr wrap="square" rtlCol="0">
            <a:spAutoFit/>
          </a:bodyPr>
          <a:lstStyle/>
          <a:p>
            <a:r>
              <a:rPr lang="en-US" dirty="0" smtClean="0"/>
              <a:t>***</a:t>
            </a:r>
            <a:endParaRPr lang="en-US" dirty="0"/>
          </a:p>
        </p:txBody>
      </p:sp>
      <p:cxnSp>
        <p:nvCxnSpPr>
          <p:cNvPr id="67" name="Straight Connector 66"/>
          <p:cNvCxnSpPr/>
          <p:nvPr/>
        </p:nvCxnSpPr>
        <p:spPr>
          <a:xfrm flipH="1" flipV="1">
            <a:off x="7097988" y="3582079"/>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711363" y="3581827"/>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11769" y="3581826"/>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82524" y="3370603"/>
            <a:ext cx="274434" cy="369332"/>
          </a:xfrm>
          <a:prstGeom prst="rect">
            <a:avLst/>
          </a:prstGeom>
          <a:noFill/>
        </p:spPr>
        <p:txBody>
          <a:bodyPr wrap="none" rtlCol="0">
            <a:spAutoFit/>
          </a:bodyPr>
          <a:lstStyle/>
          <a:p>
            <a:r>
              <a:rPr lang="en-US" smtClean="0"/>
              <a:t>*</a:t>
            </a:r>
            <a:endParaRPr lang="en-US" dirty="0"/>
          </a:p>
        </p:txBody>
      </p:sp>
      <p:sp>
        <p:nvSpPr>
          <p:cNvPr id="71" name="TextBox 70"/>
          <p:cNvSpPr txBox="1"/>
          <p:nvPr/>
        </p:nvSpPr>
        <p:spPr>
          <a:xfrm>
            <a:off x="25425" y="6466836"/>
            <a:ext cx="11980528" cy="338554"/>
          </a:xfrm>
          <a:prstGeom prst="rect">
            <a:avLst/>
          </a:prstGeom>
          <a:noFill/>
        </p:spPr>
        <p:txBody>
          <a:bodyPr wrap="square" rtlCol="0">
            <a:spAutoFit/>
          </a:bodyPr>
          <a:lstStyle/>
          <a:p>
            <a:r>
              <a:rPr lang="en-US" sz="1600" dirty="0" smtClean="0"/>
              <a:t>Asterisks represent significant results of paired </a:t>
            </a:r>
            <a:r>
              <a:rPr lang="en-US" sz="1600" i="1" dirty="0" smtClean="0"/>
              <a:t>t</a:t>
            </a:r>
            <a:r>
              <a:rPr lang="en-US" sz="1600" dirty="0" smtClean="0"/>
              <a:t>-tests, ”*” represents </a:t>
            </a:r>
            <a:r>
              <a:rPr lang="en-US" sz="1600" i="1" dirty="0" smtClean="0"/>
              <a:t>p</a:t>
            </a:r>
            <a:r>
              <a:rPr lang="en-US" sz="1600" dirty="0" smtClean="0"/>
              <a:t>&lt;0.05, “**” represents </a:t>
            </a:r>
            <a:r>
              <a:rPr lang="en-US" sz="1600" i="1" dirty="0" smtClean="0"/>
              <a:t>p</a:t>
            </a:r>
            <a:r>
              <a:rPr lang="en-US" sz="1600" dirty="0" smtClean="0"/>
              <a:t>&lt;0.01, and “***” represents </a:t>
            </a:r>
            <a:r>
              <a:rPr lang="en-US" sz="1600" i="1" dirty="0" smtClean="0"/>
              <a:t>p</a:t>
            </a:r>
            <a:r>
              <a:rPr lang="en-US" sz="1600" dirty="0" smtClean="0"/>
              <a:t>&lt;0.0001</a:t>
            </a:r>
            <a:endParaRPr lang="en-US" sz="1600" dirty="0"/>
          </a:p>
        </p:txBody>
      </p:sp>
      <p:sp>
        <p:nvSpPr>
          <p:cNvPr id="5" name="TextBox 4"/>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32" name="TextBox 31"/>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33" name="TextBox 32"/>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cxnSp>
        <p:nvCxnSpPr>
          <p:cNvPr id="34" name="Straight Connector 33"/>
          <p:cNvCxnSpPr/>
          <p:nvPr/>
        </p:nvCxnSpPr>
        <p:spPr>
          <a:xfrm flipV="1">
            <a:off x="1276327" y="3020864"/>
            <a:ext cx="0" cy="1489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90108" y="2994236"/>
            <a:ext cx="0" cy="14919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0108" y="299863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3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523768"/>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model parameters of the most parsimonious models, we see that prey in fact exhibit a large difference in terms of learning rate, but only for two out of the three datasets (results of paired t-tests). This </a:t>
            </a:r>
            <a:r>
              <a:rPr lang="en-US" sz="1600" dirty="0">
                <a:latin typeface="Arial" charset="0"/>
                <a:ea typeface="Arial" charset="0"/>
                <a:cs typeface="Arial" charset="0"/>
              </a:rPr>
              <a:t>means that </a:t>
            </a:r>
            <a:r>
              <a:rPr lang="en-US" sz="1600" dirty="0" smtClean="0">
                <a:latin typeface="Arial" charset="0"/>
                <a:ea typeface="Arial" charset="0"/>
                <a:cs typeface="Arial" charset="0"/>
              </a:rPr>
              <a:t>prey their </a:t>
            </a:r>
            <a:r>
              <a:rPr lang="en-US" sz="1600" dirty="0">
                <a:latin typeface="Arial" charset="0"/>
                <a:ea typeface="Arial" charset="0"/>
                <a:cs typeface="Arial" charset="0"/>
              </a:rPr>
              <a:t>behavior much stronger to a positive prediction error than to a negative prediction </a:t>
            </a:r>
            <a:r>
              <a:rPr lang="en-US" sz="1600" dirty="0" smtClean="0">
                <a:latin typeface="Arial" charset="0"/>
                <a:ea typeface="Arial" charset="0"/>
                <a:cs typeface="Arial" charset="0"/>
              </a:rPr>
              <a:t>error, and in effect indicates that they behave in risk-seeking rather than risk-avoiding manner.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4" name="TextBox 3"/>
          <p:cNvSpPr txBox="1"/>
          <p:nvPr/>
        </p:nvSpPr>
        <p:spPr>
          <a:xfrm>
            <a:off x="463137" y="5718338"/>
            <a:ext cx="2595582" cy="369332"/>
          </a:xfrm>
          <a:prstGeom prst="rect">
            <a:avLst/>
          </a:prstGeom>
          <a:noFill/>
        </p:spPr>
        <p:txBody>
          <a:bodyPr wrap="none" rtlCol="0">
            <a:spAutoFit/>
          </a:bodyPr>
          <a:lstStyle/>
          <a:p>
            <a:r>
              <a:rPr lang="en-US" i="1">
                <a:latin typeface="Arial" charset="0"/>
                <a:ea typeface="Arial" charset="0"/>
                <a:cs typeface="Arial" charset="0"/>
              </a:rPr>
              <a:t>t</a:t>
            </a:r>
            <a:r>
              <a:rPr lang="en-US">
                <a:latin typeface="Arial" charset="0"/>
                <a:ea typeface="Arial" charset="0"/>
                <a:cs typeface="Arial" charset="0"/>
              </a:rPr>
              <a:t>(1, 80)=5.26, </a:t>
            </a:r>
            <a:r>
              <a:rPr lang="en-US" i="1">
                <a:latin typeface="Arial" charset="0"/>
                <a:ea typeface="Arial" charset="0"/>
                <a:cs typeface="Arial" charset="0"/>
              </a:rPr>
              <a:t>p</a:t>
            </a:r>
            <a:r>
              <a:rPr lang="en-US">
                <a:latin typeface="Arial" charset="0"/>
                <a:ea typeface="Arial" charset="0"/>
                <a:cs typeface="Arial" charset="0"/>
              </a:rPr>
              <a:t>&lt;0.0001</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096" y="2581961"/>
            <a:ext cx="3746582" cy="29540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18" y="2581961"/>
            <a:ext cx="3746582" cy="29540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4" y="2523768"/>
            <a:ext cx="3746582" cy="2954036"/>
          </a:xfrm>
          <a:prstGeom prst="rect">
            <a:avLst/>
          </a:prstGeom>
        </p:spPr>
      </p:pic>
      <p:sp>
        <p:nvSpPr>
          <p:cNvPr id="14" name="TextBox 13"/>
          <p:cNvSpPr txBox="1"/>
          <p:nvPr/>
        </p:nvSpPr>
        <p:spPr>
          <a:xfrm>
            <a:off x="4833425" y="5718338"/>
            <a:ext cx="2339102" cy="369332"/>
          </a:xfrm>
          <a:prstGeom prst="rect">
            <a:avLst/>
          </a:prstGeom>
          <a:noFill/>
        </p:spPr>
        <p:txBody>
          <a:bodyPr wrap="none" rtlCol="0">
            <a:spAutoFit/>
          </a:bodyPr>
          <a:lstStyle/>
          <a:p>
            <a:r>
              <a:rPr lang="en-US" i="1" smtClean="0"/>
              <a:t>t</a:t>
            </a:r>
            <a:r>
              <a:rPr lang="en-US" smtClean="0"/>
              <a:t>(1, 24)=0.81, </a:t>
            </a:r>
            <a:r>
              <a:rPr lang="en-US" i="1" smtClean="0"/>
              <a:t>p</a:t>
            </a:r>
            <a:r>
              <a:rPr lang="en-US" smtClean="0"/>
              <a:t>=0.43</a:t>
            </a:r>
            <a:endParaRPr lang="en-US" i="1"/>
          </a:p>
        </p:txBody>
      </p:sp>
      <p:sp>
        <p:nvSpPr>
          <p:cNvPr id="15" name="TextBox 14"/>
          <p:cNvSpPr txBox="1"/>
          <p:nvPr/>
        </p:nvSpPr>
        <p:spPr>
          <a:xfrm>
            <a:off x="8726552" y="5718338"/>
            <a:ext cx="2595582" cy="369332"/>
          </a:xfrm>
          <a:prstGeom prst="rect">
            <a:avLst/>
          </a:prstGeom>
          <a:noFill/>
        </p:spPr>
        <p:txBody>
          <a:bodyPr wrap="none" rtlCol="0">
            <a:spAutoFit/>
          </a:bodyPr>
          <a:lstStyle/>
          <a:p>
            <a:r>
              <a:rPr lang="en-US" i="1" dirty="0" smtClean="0"/>
              <a:t>t</a:t>
            </a:r>
            <a:r>
              <a:rPr lang="en-US" dirty="0" smtClean="0"/>
              <a:t>(1, 23)=3.22, </a:t>
            </a:r>
            <a:r>
              <a:rPr lang="en-US" i="1" dirty="0" smtClean="0"/>
              <a:t>p</a:t>
            </a:r>
            <a:r>
              <a:rPr lang="en-US" dirty="0" smtClean="0"/>
              <a:t>=0.0038</a:t>
            </a:r>
            <a:endParaRPr lang="en-US" i="1" dirty="0"/>
          </a:p>
        </p:txBody>
      </p:sp>
      <p:sp>
        <p:nvSpPr>
          <p:cNvPr id="9" name="TextBox 8"/>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10" name="TextBox 9"/>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11" name="TextBox 10"/>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spTree>
    <p:extLst>
      <p:ext uri="{BB962C8B-B14F-4D97-AF65-F5344CB8AC3E}">
        <p14:creationId xmlns:p14="http://schemas.microsoft.com/office/powerpoint/2010/main" val="540780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 experiment 4</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parameters of the most parsimonious model in predators (model 3, reward learning with a single learning rate), we used multiple linear regression with cortisol, testosterone, gender, and the interactions between all three as independent variables, and learning rate as the dependent variable, with BMI included as a covariate (largest VIF = 5.22). We have a significant interaction between testosterone and cortisol, and a marginally significant 3-way interaction between testosterone, cortisol, and gender.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76" y="1710045"/>
            <a:ext cx="4698476" cy="4249057"/>
          </a:xfrm>
          <a:prstGeom prst="rect">
            <a:avLst/>
          </a:prstGeom>
        </p:spPr>
      </p:pic>
      <p:sp>
        <p:nvSpPr>
          <p:cNvPr id="7" name="TextBox 6"/>
          <p:cNvSpPr txBox="1"/>
          <p:nvPr/>
        </p:nvSpPr>
        <p:spPr>
          <a:xfrm>
            <a:off x="1543791" y="5885539"/>
            <a:ext cx="3531736" cy="369332"/>
          </a:xfrm>
          <a:prstGeom prst="rect">
            <a:avLst/>
          </a:prstGeom>
          <a:noFill/>
        </p:spPr>
        <p:txBody>
          <a:bodyPr wrap="none" rtlCol="0">
            <a:spAutoFit/>
          </a:bodyPr>
          <a:lstStyle/>
          <a:p>
            <a:r>
              <a:rPr lang="en-US" dirty="0" smtClean="0"/>
              <a:t>TXC interaction: </a:t>
            </a:r>
            <a:r>
              <a:rPr lang="en-US" i="1" dirty="0" smtClean="0"/>
              <a:t>t</a:t>
            </a:r>
            <a:r>
              <a:rPr lang="en-US" dirty="0" smtClean="0"/>
              <a:t>=-2.46 </a:t>
            </a:r>
            <a:r>
              <a:rPr lang="en-US" i="1" dirty="0" smtClean="0"/>
              <a:t>p</a:t>
            </a:r>
            <a:r>
              <a:rPr lang="en-US" dirty="0" smtClean="0"/>
              <a:t>=0.016</a:t>
            </a:r>
            <a:endParaRPr lang="en-US" dirty="0"/>
          </a:p>
        </p:txBody>
      </p:sp>
      <p:sp>
        <p:nvSpPr>
          <p:cNvPr id="16" name="TextBox 15"/>
          <p:cNvSpPr txBox="1"/>
          <p:nvPr/>
        </p:nvSpPr>
        <p:spPr>
          <a:xfrm>
            <a:off x="6156741" y="5885539"/>
            <a:ext cx="4390946" cy="1200329"/>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p>
          <a:p>
            <a:r>
              <a:rPr lang="en-US" dirty="0"/>
              <a:t>TXC interaction: </a:t>
            </a:r>
            <a:r>
              <a:rPr lang="en-US" i="1" dirty="0"/>
              <a:t>t</a:t>
            </a:r>
            <a:r>
              <a:rPr lang="en-US" dirty="0"/>
              <a:t>=-2.80, </a:t>
            </a:r>
            <a:r>
              <a:rPr lang="en-US" i="1" dirty="0"/>
              <a:t>p</a:t>
            </a:r>
            <a:r>
              <a:rPr lang="en-US" dirty="0"/>
              <a:t>=0.0065</a:t>
            </a:r>
          </a:p>
          <a:p>
            <a:endParaRPr lang="en-US" dirty="0"/>
          </a:p>
        </p:txBody>
      </p:sp>
      <p:sp>
        <p:nvSpPr>
          <p:cNvPr id="8" name="TextBox 7"/>
          <p:cNvSpPr txBox="1"/>
          <p:nvPr/>
        </p:nvSpPr>
        <p:spPr>
          <a:xfrm>
            <a:off x="1983927" y="6485703"/>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1710045"/>
            <a:ext cx="3902913" cy="4208358"/>
          </a:xfrm>
          <a:prstGeom prst="rect">
            <a:avLst/>
          </a:prstGeom>
        </p:spPr>
      </p:pic>
      <p:sp>
        <p:nvSpPr>
          <p:cNvPr id="5" name="TextBox 4"/>
          <p:cNvSpPr txBox="1"/>
          <p:nvPr/>
        </p:nvSpPr>
        <p:spPr>
          <a:xfrm>
            <a:off x="252201" y="2769989"/>
            <a:ext cx="1291590" cy="1323439"/>
          </a:xfrm>
          <a:prstGeom prst="rect">
            <a:avLst/>
          </a:prstGeom>
          <a:noFill/>
        </p:spPr>
        <p:txBody>
          <a:bodyPr wrap="square" rtlCol="0">
            <a:spAutoFit/>
          </a:bodyPr>
          <a:lstStyle/>
          <a:p>
            <a:r>
              <a:rPr lang="en-US" sz="1600" dirty="0" smtClean="0"/>
              <a:t>Learning rate as DV and T, C, TXC, and BMI as IV’s</a:t>
            </a:r>
            <a:endParaRPr lang="en-US" sz="1600" dirty="0"/>
          </a:p>
        </p:txBody>
      </p:sp>
    </p:spTree>
    <p:extLst>
      <p:ext uri="{BB962C8B-B14F-4D97-AF65-F5344CB8AC3E}">
        <p14:creationId xmlns:p14="http://schemas.microsoft.com/office/powerpoint/2010/main" val="1971822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24425"/>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Because in our within subject design, subjects played over two sessions, starting either as predator or as prey, we feel that looking for a between subject effect is confounded.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example, a multiple regression with testosterone, cortisol, and distribution included as independent variables and learning rate as the response variable, with BMI and session as covariates, the variance inflation factor reaches unacceptable levels, VIF=15.08 for </a:t>
            </a:r>
            <a:r>
              <a:rPr lang="en-US" sz="1600" dirty="0" err="1" smtClean="0">
                <a:latin typeface="Arial" charset="0"/>
                <a:ea typeface="Arial" charset="0"/>
                <a:cs typeface="Arial" charset="0"/>
              </a:rPr>
              <a:t>TXCXdistribution</a:t>
            </a:r>
            <a:r>
              <a:rPr lang="en-US" sz="1600" dirty="0" smtClean="0">
                <a:latin typeface="Arial" charset="0"/>
                <a:ea typeface="Arial" charset="0"/>
                <a:cs typeface="Arial" charset="0"/>
              </a:rPr>
              <a:t>, and a VIF=15.57 for TXC. With distribution included only as an additive term, VIF’s all &lt;2. However, this analysis reveals a marginally significant effect of session,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Nevertheless, I’ve included the plot here with testosterone, cortisol, and their interaction, as well as distribution (as an additive term) as independent variables, and BMI and session as covariates (both marginally significant, session: </a:t>
            </a:r>
            <a:r>
              <a:rPr lang="en-US" sz="1600" i="1" dirty="0">
                <a:latin typeface="Arial" charset="0"/>
                <a:ea typeface="Arial" charset="0"/>
                <a:cs typeface="Arial" charset="0"/>
              </a:rPr>
              <a:t>t</a:t>
            </a:r>
            <a:r>
              <a:rPr lang="en-US" sz="1600" dirty="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BMI: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=1.77,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=0.094).</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between subject dataset with 50 participants, the VIF for distribution is also high</a:t>
            </a:r>
            <a:r>
              <a:rPr lang="en-US" sz="1600" dirty="0">
                <a:latin typeface="Arial" charset="0"/>
                <a:ea typeface="Arial" charset="0"/>
                <a:cs typeface="Arial" charset="0"/>
              </a:rPr>
              <a:t>: </a:t>
            </a:r>
            <a:r>
              <a:rPr lang="en-US" sz="1600" dirty="0" smtClean="0">
                <a:latin typeface="Arial" charset="0"/>
                <a:ea typeface="Arial" charset="0"/>
                <a:cs typeface="Arial" charset="0"/>
              </a:rPr>
              <a:t>VIF=9.90 for </a:t>
            </a:r>
            <a:r>
              <a:rPr lang="en-US" sz="1600" dirty="0" err="1">
                <a:latin typeface="Arial" charset="0"/>
                <a:ea typeface="Arial" charset="0"/>
                <a:cs typeface="Arial" charset="0"/>
              </a:rPr>
              <a:t>TXCXdistribution</a:t>
            </a:r>
            <a:r>
              <a:rPr lang="en-US" sz="1600" dirty="0">
                <a:latin typeface="Arial" charset="0"/>
                <a:ea typeface="Arial" charset="0"/>
                <a:cs typeface="Arial" charset="0"/>
              </a:rPr>
              <a:t>, and a </a:t>
            </a:r>
            <a:r>
              <a:rPr lang="en-US" sz="1600" dirty="0" smtClean="0">
                <a:latin typeface="Arial" charset="0"/>
                <a:ea typeface="Arial" charset="0"/>
                <a:cs typeface="Arial" charset="0"/>
              </a:rPr>
              <a:t>VIF=9.48 </a:t>
            </a:r>
            <a:r>
              <a:rPr lang="en-US" sz="1600" dirty="0">
                <a:latin typeface="Arial" charset="0"/>
                <a:ea typeface="Arial" charset="0"/>
                <a:cs typeface="Arial" charset="0"/>
              </a:rPr>
              <a:t>for </a:t>
            </a:r>
            <a:r>
              <a:rPr lang="en-US" sz="1600" dirty="0" smtClean="0">
                <a:latin typeface="Arial" charset="0"/>
                <a:ea typeface="Arial" charset="0"/>
                <a:cs typeface="Arial" charset="0"/>
              </a:rPr>
              <a:t>TXC. Nevertheless, I have included it here with the same model as that stipulated for the within subject design mentioned in the previous comment. </a:t>
            </a:r>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95456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220686" y="5029200"/>
            <a:ext cx="1672253" cy="369332"/>
          </a:xfrm>
          <a:prstGeom prst="rect">
            <a:avLst/>
          </a:prstGeom>
          <a:noFill/>
        </p:spPr>
        <p:txBody>
          <a:bodyPr wrap="none" rtlCol="0">
            <a:spAutoFit/>
          </a:bodyPr>
          <a:lstStyle/>
          <a:p>
            <a:r>
              <a:rPr lang="en-US" i="1" smtClean="0"/>
              <a:t>t</a:t>
            </a:r>
            <a:r>
              <a:rPr lang="en-US" smtClean="0"/>
              <a:t>=0.80, </a:t>
            </a:r>
            <a:r>
              <a:rPr lang="en-US" i="1" smtClean="0"/>
              <a:t>p</a:t>
            </a:r>
            <a:r>
              <a:rPr lang="en-US" smtClean="0"/>
              <a:t>=0.44</a:t>
            </a:r>
            <a:endParaRPr lang="en-US" i="1"/>
          </a:p>
        </p:txBody>
      </p:sp>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354117"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(left plot), nothing is significant</a:t>
            </a:r>
            <a:endParaRPr lang="en-US" dirty="0"/>
          </a:p>
        </p:txBody>
      </p:sp>
    </p:spTree>
    <p:extLst>
      <p:ext uri="{BB962C8B-B14F-4D97-AF65-F5344CB8AC3E}">
        <p14:creationId xmlns:p14="http://schemas.microsoft.com/office/powerpoint/2010/main" val="794910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529444" y="5029200"/>
            <a:ext cx="2467342" cy="923330"/>
          </a:xfrm>
          <a:prstGeom prst="rect">
            <a:avLst/>
          </a:prstGeom>
          <a:noFill/>
        </p:spPr>
        <p:txBody>
          <a:bodyPr wrap="none" rtlCol="0">
            <a:spAutoFit/>
          </a:bodyPr>
          <a:lstStyle/>
          <a:p>
            <a:r>
              <a:rPr lang="en-US" i="1" dirty="0" smtClean="0"/>
              <a:t>t</a:t>
            </a:r>
            <a:r>
              <a:rPr lang="en-US" dirty="0" smtClean="0"/>
              <a:t>=0.80, </a:t>
            </a:r>
            <a:r>
              <a:rPr lang="en-US" i="1" dirty="0" smtClean="0"/>
              <a:t>p</a:t>
            </a:r>
            <a:r>
              <a:rPr lang="en-US" dirty="0" smtClean="0"/>
              <a:t>=0.44</a:t>
            </a:r>
          </a:p>
          <a:p>
            <a:r>
              <a:rPr lang="en-US" dirty="0"/>
              <a:t>(</a:t>
            </a:r>
            <a:r>
              <a:rPr lang="en-US" dirty="0" err="1"/>
              <a:t>cort</a:t>
            </a:r>
            <a:r>
              <a:rPr lang="en-US" dirty="0"/>
              <a:t>: </a:t>
            </a:r>
            <a:r>
              <a:rPr lang="en-US" i="1" dirty="0" smtClean="0"/>
              <a:t>t</a:t>
            </a:r>
            <a:r>
              <a:rPr lang="en-US" dirty="0" smtClean="0"/>
              <a:t>=2.05, </a:t>
            </a:r>
            <a:r>
              <a:rPr lang="en-US" i="1" dirty="0" smtClean="0"/>
              <a:t>p</a:t>
            </a:r>
            <a:r>
              <a:rPr lang="en-US" dirty="0" smtClean="0"/>
              <a:t>=0.056)</a:t>
            </a:r>
            <a:endParaRPr lang="en-US" dirty="0"/>
          </a:p>
          <a:p>
            <a:endParaRPr lang="en-US" i="1" dirty="0"/>
          </a:p>
        </p:txBody>
      </p:sp>
      <p:sp>
        <p:nvSpPr>
          <p:cNvPr id="9" name="TextBox 8"/>
          <p:cNvSpPr txBox="1"/>
          <p:nvPr/>
        </p:nvSpPr>
        <p:spPr>
          <a:xfrm>
            <a:off x="7513477" y="5029200"/>
            <a:ext cx="2863220" cy="923330"/>
          </a:xfrm>
          <a:prstGeom prst="rect">
            <a:avLst/>
          </a:prstGeom>
          <a:noFill/>
        </p:spPr>
        <p:txBody>
          <a:bodyPr wrap="none" rtlCol="0">
            <a:spAutoFit/>
          </a:bodyPr>
          <a:lstStyle/>
          <a:p>
            <a:r>
              <a:rPr lang="en-US" dirty="0" smtClean="0"/>
              <a:t>T, C, and TXC all </a:t>
            </a:r>
            <a:r>
              <a:rPr lang="en-US" i="1" dirty="0" smtClean="0"/>
              <a:t>p</a:t>
            </a:r>
            <a:r>
              <a:rPr lang="en-US" dirty="0" smtClean="0"/>
              <a:t>’s&gt;0.19</a:t>
            </a:r>
          </a:p>
          <a:p>
            <a:r>
              <a:rPr lang="en-US" dirty="0" smtClean="0"/>
              <a:t>(</a:t>
            </a:r>
            <a:r>
              <a:rPr lang="en-US" dirty="0" err="1" smtClean="0"/>
              <a:t>cort</a:t>
            </a:r>
            <a:r>
              <a:rPr lang="en-US" dirty="0" smtClean="0"/>
              <a:t>: </a:t>
            </a:r>
            <a:r>
              <a:rPr lang="en-US" i="1" dirty="0" smtClean="0"/>
              <a:t>t</a:t>
            </a:r>
            <a:r>
              <a:rPr lang="en-US" dirty="0" smtClean="0"/>
              <a:t>=-1.3, </a:t>
            </a:r>
            <a:r>
              <a:rPr lang="en-US" i="1" dirty="0" smtClean="0"/>
              <a:t>p</a:t>
            </a:r>
            <a:r>
              <a:rPr lang="en-US" dirty="0" smtClean="0"/>
              <a:t>=0.19)</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816" y="780144"/>
            <a:ext cx="4726543" cy="4274438"/>
          </a:xfrm>
          <a:prstGeom prst="rect">
            <a:avLst/>
          </a:prstGeom>
        </p:spPr>
      </p:pic>
    </p:spTree>
    <p:extLst>
      <p:ext uri="{BB962C8B-B14F-4D97-AF65-F5344CB8AC3E}">
        <p14:creationId xmlns:p14="http://schemas.microsoft.com/office/powerpoint/2010/main" val="745968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50" y="762203"/>
            <a:ext cx="4698476" cy="4249057"/>
          </a:xfrm>
          <a:prstGeom prst="rect">
            <a:avLst/>
          </a:prstGeom>
        </p:spPr>
      </p:pic>
      <p:sp>
        <p:nvSpPr>
          <p:cNvPr id="10" name="TextBox 9"/>
          <p:cNvSpPr txBox="1"/>
          <p:nvPr/>
        </p:nvSpPr>
        <p:spPr>
          <a:xfrm>
            <a:off x="1549115" y="4937697"/>
            <a:ext cx="4390946" cy="646331"/>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endParaRPr lang="en-US" dirty="0"/>
          </a:p>
        </p:txBody>
      </p:sp>
      <p:sp>
        <p:nvSpPr>
          <p:cNvPr id="11" name="TextBox 10"/>
          <p:cNvSpPr txBox="1"/>
          <p:nvPr/>
        </p:nvSpPr>
        <p:spPr>
          <a:xfrm>
            <a:off x="1664362" y="5595350"/>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sp>
        <p:nvSpPr>
          <p:cNvPr id="3" name="TextBox 2"/>
          <p:cNvSpPr txBox="1"/>
          <p:nvPr/>
        </p:nvSpPr>
        <p:spPr>
          <a:xfrm>
            <a:off x="3550722" y="646825"/>
            <a:ext cx="1377300" cy="369332"/>
          </a:xfrm>
          <a:prstGeom prst="rect">
            <a:avLst/>
          </a:prstGeom>
          <a:noFill/>
        </p:spPr>
        <p:txBody>
          <a:bodyPr wrap="none" rtlCol="0">
            <a:spAutoFit/>
          </a:bodyPr>
          <a:lstStyle/>
          <a:p>
            <a:r>
              <a:rPr lang="en-US" dirty="0" err="1" smtClean="0"/>
              <a:t>Hor</a:t>
            </a:r>
            <a:r>
              <a:rPr lang="en-US" dirty="0" smtClean="0"/>
              <a:t> dataset</a:t>
            </a:r>
            <a:endParaRPr lang="en-US" dirty="0"/>
          </a:p>
        </p:txBody>
      </p:sp>
      <p:sp>
        <p:nvSpPr>
          <p:cNvPr id="12" name="TextBox 11"/>
          <p:cNvSpPr txBox="1"/>
          <p:nvPr/>
        </p:nvSpPr>
        <p:spPr>
          <a:xfrm>
            <a:off x="8614664" y="646825"/>
            <a:ext cx="1313180" cy="369332"/>
          </a:xfrm>
          <a:prstGeom prst="rect">
            <a:avLst/>
          </a:prstGeom>
          <a:noFill/>
        </p:spPr>
        <p:txBody>
          <a:bodyPr wrap="none" rtlCol="0">
            <a:spAutoFit/>
          </a:bodyPr>
          <a:lstStyle/>
          <a:p>
            <a:r>
              <a:rPr lang="en-US" smtClean="0"/>
              <a:t>Ital dataset</a:t>
            </a:r>
            <a:endParaRPr lang="en-US" dirty="0"/>
          </a:p>
        </p:txBody>
      </p:sp>
    </p:spTree>
    <p:extLst>
      <p:ext uri="{BB962C8B-B14F-4D97-AF65-F5344CB8AC3E}">
        <p14:creationId xmlns:p14="http://schemas.microsoft.com/office/powerpoint/2010/main" val="2146273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5520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What appears to be the case here, is that females do indeed exhibit a significant relationship between hormones and learning rate, while men do not. Predominantly in women, having an imbalance of cortisol and testosterone, in either direction (higher cortisol relative to testosterone or high testosterone relative to cortisol) leads to higher learning rates, while having similar levels of each leads to low learning rates.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Men do exhibit other relations to hormones, such as investments (show plots), but investments are in fact an omnibus measure of a second by second constantly fluctuating state, for which hormones are not the best measure. What is a better measure of this is neural activity. So, this leads quite obviously to the question </a:t>
            </a:r>
            <a:r>
              <a:rPr lang="mr-IN" sz="1600" dirty="0" smtClean="0">
                <a:latin typeface="Arial" charset="0"/>
                <a:ea typeface="Arial" charset="0"/>
                <a:cs typeface="Arial" charset="0"/>
              </a:rPr>
              <a:t>–</a:t>
            </a:r>
            <a:r>
              <a:rPr lang="en-US" sz="1600" dirty="0" smtClean="0">
                <a:latin typeface="Arial" charset="0"/>
                <a:ea typeface="Arial" charset="0"/>
                <a:cs typeface="Arial" charset="0"/>
              </a:rPr>
              <a:t> what is happening in the male brain in relation to the latent parameters of our model?</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r>
              <a:rPr lang="en-US" sz="1600" dirty="0" smtClean="0"/>
              <a:t>fMRI study: 27 participants, both play 60 trials as predator and 60 trials as prey in blocks of 20 trials within 1 session. This is in stark contrast to the previously mentioned studies. Two of the previous three studies were between subject designs wherein subjects only played one role. In the within subject study previously mentioned, subjects played one session in one role, one block of 60 trials, and then came back a minimum of 1 week later to play in the opposite role. </a:t>
            </a:r>
          </a:p>
          <a:p>
            <a:endParaRPr lang="en-US" sz="1600" dirty="0"/>
          </a:p>
          <a:p>
            <a:r>
              <a:rPr lang="en-US" sz="1600" dirty="0" smtClean="0"/>
              <a:t>This fMRI study is the only one wherein subjects switched from role to role within one session.</a:t>
            </a:r>
          </a:p>
          <a:p>
            <a:endParaRPr lang="en-US" sz="1600" dirty="0"/>
          </a:p>
        </p:txBody>
      </p:sp>
    </p:spTree>
    <p:extLst>
      <p:ext uri="{BB962C8B-B14F-4D97-AF65-F5344CB8AC3E}">
        <p14:creationId xmlns:p14="http://schemas.microsoft.com/office/powerpoint/2010/main" val="1690316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692771"/>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Similar to the previous studies, model 4 fit prey behavior best. However, in contrast to the previous studies, model 4 also fit predator behavior. This suggests that when subjects alternate between roles in close succession, their learning mechanisms appear to shift from predatory to prey-like</a:t>
            </a:r>
            <a:r>
              <a:rPr lang="en-US" sz="1600" dirty="0"/>
              <a:t>. ANOVA’s on the BIC’s were not significant, prey </a:t>
            </a:r>
            <a:r>
              <a:rPr lang="en-US" sz="1600" i="1" dirty="0"/>
              <a:t>p</a:t>
            </a:r>
            <a:r>
              <a:rPr lang="en-US" sz="1600" dirty="0"/>
              <a:t>=0.11, predator </a:t>
            </a:r>
            <a:r>
              <a:rPr lang="en-US" sz="1600" i="1" dirty="0"/>
              <a:t>p</a:t>
            </a:r>
            <a:r>
              <a:rPr lang="en-US" sz="1600" dirty="0"/>
              <a:t>=0.064. Likewise, </a:t>
            </a:r>
            <a:r>
              <a:rPr lang="en-US" sz="1600" i="1" dirty="0"/>
              <a:t>t</a:t>
            </a:r>
            <a:r>
              <a:rPr lang="en-US" sz="1600" dirty="0"/>
              <a:t>-tests were all not significant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408" y="2078016"/>
            <a:ext cx="5920988" cy="4668471"/>
          </a:xfrm>
          <a:prstGeom prst="rect">
            <a:avLst/>
          </a:prstGeom>
        </p:spPr>
      </p:pic>
    </p:spTree>
    <p:extLst>
      <p:ext uri="{BB962C8B-B14F-4D97-AF65-F5344CB8AC3E}">
        <p14:creationId xmlns:p14="http://schemas.microsoft.com/office/powerpoint/2010/main" val="2050720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20032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Interestingly, while the difference in learning rates for prey is in the same direction as the previous experiments, it does not reach significance for prey, </a:t>
            </a:r>
            <a:r>
              <a:rPr lang="en-US" sz="1600" i="1" dirty="0"/>
              <a:t>t</a:t>
            </a:r>
            <a:r>
              <a:rPr lang="en-US" sz="1600" dirty="0"/>
              <a:t>(26</a:t>
            </a:r>
            <a:r>
              <a:rPr lang="en-US" sz="1600" dirty="0" smtClean="0"/>
              <a:t>)=0.92, </a:t>
            </a:r>
            <a:r>
              <a:rPr lang="en-US" sz="1600" i="1" dirty="0" smtClean="0"/>
              <a:t>p</a:t>
            </a:r>
            <a:r>
              <a:rPr lang="en-US" sz="1600" dirty="0" smtClean="0"/>
              <a:t>=0.37, but does for predators, </a:t>
            </a:r>
            <a:r>
              <a:rPr lang="en-US" sz="1600" i="1" dirty="0" smtClean="0"/>
              <a:t>t</a:t>
            </a:r>
            <a:r>
              <a:rPr lang="en-US" sz="1600" dirty="0" smtClean="0"/>
              <a:t>(26)=2.74, </a:t>
            </a:r>
            <a:r>
              <a:rPr lang="en-US" sz="1600" i="1" dirty="0" smtClean="0"/>
              <a:t>p</a:t>
            </a:r>
            <a:r>
              <a:rPr lang="en-US" sz="1600" dirty="0" smtClean="0"/>
              <a:t>=0.011.</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94" y="1748790"/>
            <a:ext cx="5308972" cy="4185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101" y="1748790"/>
            <a:ext cx="5308972" cy="4185920"/>
          </a:xfrm>
          <a:prstGeom prst="rect">
            <a:avLst/>
          </a:prstGeom>
        </p:spPr>
      </p:pic>
      <p:sp>
        <p:nvSpPr>
          <p:cNvPr id="6" name="TextBox 5"/>
          <p:cNvSpPr txBox="1"/>
          <p:nvPr/>
        </p:nvSpPr>
        <p:spPr>
          <a:xfrm>
            <a:off x="1628997" y="5934710"/>
            <a:ext cx="2193806"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(26)=2.74, </a:t>
            </a:r>
            <a:r>
              <a:rPr lang="en-US" i="1" dirty="0" smtClean="0">
                <a:latin typeface="Arial" charset="0"/>
                <a:ea typeface="Arial" charset="0"/>
                <a:cs typeface="Arial" charset="0"/>
              </a:rPr>
              <a:t>p</a:t>
            </a:r>
            <a:r>
              <a:rPr lang="en-US" dirty="0" smtClean="0">
                <a:latin typeface="Arial" charset="0"/>
                <a:ea typeface="Arial" charset="0"/>
                <a:cs typeface="Arial" charset="0"/>
              </a:rPr>
              <a:t>=0.011</a:t>
            </a:r>
            <a:endParaRPr lang="en-US" dirty="0"/>
          </a:p>
        </p:txBody>
      </p:sp>
      <p:sp>
        <p:nvSpPr>
          <p:cNvPr id="7" name="TextBox 6"/>
          <p:cNvSpPr txBox="1"/>
          <p:nvPr/>
        </p:nvSpPr>
        <p:spPr>
          <a:xfrm>
            <a:off x="7484967" y="5934710"/>
            <a:ext cx="2082621"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(26)=0.92, </a:t>
            </a:r>
            <a:r>
              <a:rPr lang="en-US" i="1" dirty="0" smtClean="0">
                <a:latin typeface="Arial" charset="0"/>
                <a:ea typeface="Arial" charset="0"/>
                <a:cs typeface="Arial" charset="0"/>
              </a:rPr>
              <a:t>p</a:t>
            </a:r>
            <a:r>
              <a:rPr lang="en-US" dirty="0" smtClean="0">
                <a:latin typeface="Arial" charset="0"/>
                <a:ea typeface="Arial" charset="0"/>
                <a:cs typeface="Arial" charset="0"/>
              </a:rPr>
              <a:t>=0.37</a:t>
            </a:r>
            <a:endParaRPr lang="en-US" dirty="0"/>
          </a:p>
        </p:txBody>
      </p:sp>
    </p:spTree>
    <p:extLst>
      <p:ext uri="{BB962C8B-B14F-4D97-AF65-F5344CB8AC3E}">
        <p14:creationId xmlns:p14="http://schemas.microsoft.com/office/powerpoint/2010/main" val="1155115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652486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the model to actual data, each model, and assessed the goodness of fit by comparing the BIC of each model, across subjects, separately for predator and for prey. I found that predator’s have their data best explained by model 3, and prey by model 4. This suggests that prey employ two separate learning rates, and predators only one. This further suggests that prey are behaving much more risk averse, since their model is essentially the same as the risk-sensitive model used by </a:t>
            </a:r>
            <a:r>
              <a:rPr lang="en-US" sz="1600" dirty="0" err="1" smtClean="0">
                <a:latin typeface="Arial" charset="0"/>
                <a:ea typeface="Arial" charset="0"/>
                <a:cs typeface="Arial" charset="0"/>
              </a:rPr>
              <a:t>Niv</a:t>
            </a:r>
            <a:r>
              <a:rPr lang="en-US" sz="1600" dirty="0" smtClean="0">
                <a:latin typeface="Arial" charset="0"/>
                <a:ea typeface="Arial" charset="0"/>
                <a:cs typeface="Arial" charset="0"/>
              </a:rPr>
              <a:t> et al. 2012.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Furthermore, I found a significant CXT interaction with learning rate in both predators and prey, although the effect was just barely below the significant threshold in prey. Furthermore, this relationship in prey was only present in one learning rate, that learning from negative prediction errors. Finally, when using BIC as a DV, I find a significant </a:t>
            </a:r>
            <a:r>
              <a:rPr lang="en-US" sz="1600" dirty="0" err="1" smtClean="0">
                <a:latin typeface="Arial" charset="0"/>
                <a:ea typeface="Arial" charset="0"/>
                <a:cs typeface="Arial" charset="0"/>
              </a:rPr>
              <a:t>cortXgender</a:t>
            </a:r>
            <a:r>
              <a:rPr lang="en-US" sz="1600" dirty="0" smtClean="0">
                <a:latin typeface="Arial" charset="0"/>
                <a:ea typeface="Arial" charset="0"/>
                <a:cs typeface="Arial" charset="0"/>
              </a:rPr>
              <a:t> effect in predators.</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prey, alpha1 is higher than alpha2, which means learning from positive predictions errors is stronger than learning from negative, which means our prey are actually risk seeking.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a:t>
            </a:r>
            <a:r>
              <a:rPr lang="en-US" sz="1600" dirty="0" err="1" smtClean="0">
                <a:latin typeface="Arial" charset="0"/>
                <a:ea typeface="Arial" charset="0"/>
                <a:cs typeface="Arial" charset="0"/>
              </a:rPr>
              <a:t>old_hor</a:t>
            </a:r>
            <a:r>
              <a:rPr lang="en-US" sz="1600" dirty="0" smtClean="0">
                <a:latin typeface="Arial" charset="0"/>
                <a:ea typeface="Arial" charset="0"/>
                <a:cs typeface="Arial" charset="0"/>
              </a:rPr>
              <a:t> and </a:t>
            </a:r>
            <a:r>
              <a:rPr lang="en-US" sz="1600" dirty="0" err="1" smtClean="0">
                <a:latin typeface="Arial" charset="0"/>
                <a:ea typeface="Arial" charset="0"/>
                <a:cs typeface="Arial" charset="0"/>
              </a:rPr>
              <a:t>ital</a:t>
            </a:r>
            <a:r>
              <a:rPr lang="en-US" sz="1600" dirty="0" smtClean="0">
                <a:latin typeface="Arial" charset="0"/>
                <a:ea typeface="Arial" charset="0"/>
                <a:cs typeface="Arial" charset="0"/>
              </a:rPr>
              <a:t> datasets, the same models best explain the data for predator and prey, but there is really no other relationship to model parameters. It seems the females are entirely driving the effect in the </a:t>
            </a:r>
            <a:r>
              <a:rPr lang="en-US" sz="1600" dirty="0" err="1" smtClean="0">
                <a:latin typeface="Arial" charset="0"/>
                <a:ea typeface="Arial" charset="0"/>
                <a:cs typeface="Arial" charset="0"/>
              </a:rPr>
              <a:t>hor</a:t>
            </a:r>
            <a:r>
              <a:rPr lang="en-US" sz="1600" dirty="0" smtClean="0">
                <a:latin typeface="Arial" charset="0"/>
                <a:ea typeface="Arial" charset="0"/>
                <a:cs typeface="Arial" charset="0"/>
              </a:rPr>
              <a:t> dataset. Females also appear to have a nonsignificant higher learning rate than males.</a:t>
            </a:r>
          </a:p>
          <a:p>
            <a:endParaRPr lang="en-US" sz="1600" b="1" dirty="0" smtClean="0">
              <a:latin typeface="Arial" charset="0"/>
              <a:ea typeface="Arial" charset="0"/>
              <a:cs typeface="Arial" charset="0"/>
            </a:endParaRPr>
          </a:p>
          <a:p>
            <a:r>
              <a:rPr lang="en-US" sz="1600" b="1" dirty="0" smtClean="0">
                <a:latin typeface="Arial" charset="0"/>
                <a:ea typeface="Arial" charset="0"/>
                <a:cs typeface="Arial" charset="0"/>
              </a:rPr>
              <a:t>However, when I include distribution as an interaction term in the </a:t>
            </a:r>
            <a:r>
              <a:rPr lang="en-US" sz="1600" b="1" dirty="0" err="1" smtClean="0">
                <a:latin typeface="Arial" charset="0"/>
                <a:ea typeface="Arial" charset="0"/>
                <a:cs typeface="Arial" charset="0"/>
              </a:rPr>
              <a:t>ital</a:t>
            </a:r>
            <a:r>
              <a:rPr lang="en-US" sz="1600" b="1" dirty="0" smtClean="0">
                <a:latin typeface="Arial" charset="0"/>
                <a:ea typeface="Arial" charset="0"/>
                <a:cs typeface="Arial" charset="0"/>
              </a:rPr>
              <a:t> dataset, I get a </a:t>
            </a:r>
            <a:r>
              <a:rPr lang="en-US" sz="1600" b="1" dirty="0" err="1" smtClean="0">
                <a:latin typeface="Arial" charset="0"/>
                <a:ea typeface="Arial" charset="0"/>
                <a:cs typeface="Arial" charset="0"/>
              </a:rPr>
              <a:t>singificantl</a:t>
            </a:r>
            <a:r>
              <a:rPr lang="en-US" sz="1600" b="1" dirty="0" smtClean="0">
                <a:latin typeface="Arial" charset="0"/>
                <a:ea typeface="Arial" charset="0"/>
                <a:cs typeface="Arial" charset="0"/>
              </a:rPr>
              <a:t> 3-way interaction with testosterone, cortisol, and distribution, as well as a significant </a:t>
            </a:r>
            <a:r>
              <a:rPr lang="en-US" sz="1600" b="1" dirty="0" err="1" smtClean="0">
                <a:latin typeface="Arial" charset="0"/>
                <a:ea typeface="Arial" charset="0"/>
                <a:cs typeface="Arial" charset="0"/>
              </a:rPr>
              <a:t>tXC</a:t>
            </a:r>
            <a:r>
              <a:rPr lang="en-US" sz="1600" b="1" dirty="0" smtClean="0">
                <a:latin typeface="Arial" charset="0"/>
                <a:ea typeface="Arial" charset="0"/>
                <a:cs typeface="Arial" charset="0"/>
              </a:rPr>
              <a:t> interaction going in the opposite direction as with the </a:t>
            </a:r>
            <a:r>
              <a:rPr lang="en-US" sz="1600" b="1" dirty="0" err="1" smtClean="0">
                <a:latin typeface="Arial" charset="0"/>
                <a:ea typeface="Arial" charset="0"/>
                <a:cs typeface="Arial" charset="0"/>
              </a:rPr>
              <a:t>hor</a:t>
            </a:r>
            <a:r>
              <a:rPr lang="en-US" sz="1600" b="1" dirty="0" smtClean="0">
                <a:latin typeface="Arial" charset="0"/>
                <a:ea typeface="Arial" charset="0"/>
                <a:cs typeface="Arial" charset="0"/>
              </a:rPr>
              <a:t> dataset, which I need to explore further.</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223062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p>
        </p:txBody>
      </p:sp>
    </p:spTree>
    <p:extLst>
      <p:ext uri="{BB962C8B-B14F-4D97-AF65-F5344CB8AC3E}">
        <p14:creationId xmlns:p14="http://schemas.microsoft.com/office/powerpoint/2010/main" val="1334033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107" y="100362"/>
            <a:ext cx="2621230" cy="369332"/>
          </a:xfrm>
          <a:prstGeom prst="rect">
            <a:avLst/>
          </a:prstGeom>
          <a:noFill/>
        </p:spPr>
        <p:txBody>
          <a:bodyPr wrap="none" rtlCol="0">
            <a:spAutoFit/>
          </a:bodyPr>
          <a:lstStyle/>
          <a:p>
            <a:r>
              <a:rPr lang="en-US" dirty="0" smtClean="0"/>
              <a:t>Model 3 Predator select</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36342" y="752708"/>
            <a:ext cx="10058400" cy="4510869"/>
          </a:xfrm>
          <a:prstGeom prst="rect">
            <a:avLst/>
          </a:prstGeom>
        </p:spPr>
      </p:pic>
      <p:sp>
        <p:nvSpPr>
          <p:cNvPr id="4" name="TextBox 3"/>
          <p:cNvSpPr txBox="1"/>
          <p:nvPr/>
        </p:nvSpPr>
        <p:spPr>
          <a:xfrm>
            <a:off x="4248615" y="1126273"/>
            <a:ext cx="2621230" cy="369332"/>
          </a:xfrm>
          <a:prstGeom prst="rect">
            <a:avLst/>
          </a:prstGeom>
          <a:noFill/>
        </p:spPr>
        <p:txBody>
          <a:bodyPr wrap="none" rtlCol="0">
            <a:spAutoFit/>
          </a:bodyPr>
          <a:lstStyle/>
          <a:p>
            <a:r>
              <a:rPr lang="en-US" dirty="0" smtClean="0"/>
              <a:t>Negative </a:t>
            </a:r>
            <a:r>
              <a:rPr lang="en-US" smtClean="0"/>
              <a:t>VS activation </a:t>
            </a:r>
            <a:endParaRPr lang="en-US"/>
          </a:p>
        </p:txBody>
      </p:sp>
    </p:spTree>
    <p:extLst>
      <p:ext uri="{BB962C8B-B14F-4D97-AF65-F5344CB8AC3E}">
        <p14:creationId xmlns:p14="http://schemas.microsoft.com/office/powerpoint/2010/main" val="748664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pic>
        <p:nvPicPr>
          <p:cNvPr id="5" name="Picture 4"/>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154775"/>
            <a:ext cx="10058400" cy="4510869"/>
          </a:xfrm>
          <a:prstGeom prst="rect">
            <a:avLst/>
          </a:prstGeom>
        </p:spPr>
      </p:pic>
      <p:pic>
        <p:nvPicPr>
          <p:cNvPr id="6" name="Picture 5"/>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2872105"/>
            <a:ext cx="10058400" cy="4325742"/>
          </a:xfrm>
          <a:prstGeom prst="rect">
            <a:avLst/>
          </a:prstGeom>
        </p:spPr>
      </p:pic>
      <p:sp>
        <p:nvSpPr>
          <p:cNvPr id="7" name="TextBox 6"/>
          <p:cNvSpPr txBox="1"/>
          <p:nvPr/>
        </p:nvSpPr>
        <p:spPr>
          <a:xfrm>
            <a:off x="4382429" y="100362"/>
            <a:ext cx="3531736" cy="369332"/>
          </a:xfrm>
          <a:prstGeom prst="rect">
            <a:avLst/>
          </a:prstGeom>
          <a:noFill/>
        </p:spPr>
        <p:txBody>
          <a:bodyPr wrap="none" rtlCol="0">
            <a:spAutoFit/>
          </a:bodyPr>
          <a:lstStyle/>
          <a:p>
            <a:r>
              <a:rPr lang="en-US" dirty="0" smtClean="0"/>
              <a:t>Negative amygdala, negative VS</a:t>
            </a:r>
            <a:endParaRPr lang="en-US" dirty="0"/>
          </a:p>
        </p:txBody>
      </p:sp>
    </p:spTree>
    <p:extLst>
      <p:ext uri="{BB962C8B-B14F-4D97-AF65-F5344CB8AC3E}">
        <p14:creationId xmlns:p14="http://schemas.microsoft.com/office/powerpoint/2010/main" val="1757900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sp>
        <p:nvSpPr>
          <p:cNvPr id="7" name="TextBox 6"/>
          <p:cNvSpPr txBox="1"/>
          <p:nvPr/>
        </p:nvSpPr>
        <p:spPr>
          <a:xfrm>
            <a:off x="4382429" y="100362"/>
            <a:ext cx="1864613" cy="369332"/>
          </a:xfrm>
          <a:prstGeom prst="rect">
            <a:avLst/>
          </a:prstGeom>
          <a:noFill/>
        </p:spPr>
        <p:txBody>
          <a:bodyPr wrap="none" rtlCol="0">
            <a:spAutoFit/>
          </a:bodyPr>
          <a:lstStyle/>
          <a:p>
            <a:r>
              <a:rPr lang="en-US" dirty="0" smtClean="0"/>
              <a:t>Positive VMPFC</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58644" y="1591836"/>
            <a:ext cx="10058400" cy="4325742"/>
          </a:xfrm>
          <a:prstGeom prst="rect">
            <a:avLst/>
          </a:prstGeom>
        </p:spPr>
      </p:pic>
    </p:spTree>
    <p:extLst>
      <p:ext uri="{BB962C8B-B14F-4D97-AF65-F5344CB8AC3E}">
        <p14:creationId xmlns:p14="http://schemas.microsoft.com/office/powerpoint/2010/main" val="1581030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846385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where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represents whether </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results in a victory </a:t>
            </a:r>
            <a:r>
              <a:rPr lang="en-US" sz="1600" dirty="0">
                <a:latin typeface="Arial" charset="0"/>
                <a:ea typeface="Arial" charset="0"/>
                <a:cs typeface="Arial" charset="0"/>
              </a:rPr>
              <a:t>(</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𝟏) or a feat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0).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90005" y="233663"/>
                <a:ext cx="11827824" cy="5000984"/>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r>
                          <a:rPr lang="en-US" b="1" i="1">
                            <a:latin typeface="Cambria Math" charset="0"/>
                            <a:ea typeface="Arial" charset="0"/>
                            <a:cs typeface="Arial" charset="0"/>
                          </a:rPr>
                          <m:t>𝒆</m:t>
                        </m:r>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xmlns="">
          <p:sp>
            <p:nvSpPr>
              <p:cNvPr id="4" name="Rectangle 3"/>
              <p:cNvSpPr>
                <a:spLocks noRot="1" noChangeAspect="1" noMove="1" noResize="1" noEditPoints="1" noAdjustHandles="1" noChangeArrowheads="1" noChangeShapeType="1" noTextEdit="1"/>
              </p:cNvSpPr>
              <p:nvPr/>
            </p:nvSpPr>
            <p:spPr>
              <a:xfrm>
                <a:off x="190005" y="233663"/>
                <a:ext cx="11827824" cy="5000984"/>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464727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24008</TotalTime>
  <Words>3496</Words>
  <Application>Microsoft Macintosh PowerPoint</Application>
  <PresentationFormat>Widescreen</PresentationFormat>
  <Paragraphs>335</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Cambria Math</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571</cp:revision>
  <cp:lastPrinted>2017-10-09T13:23:51Z</cp:lastPrinted>
  <dcterms:created xsi:type="dcterms:W3CDTF">2017-09-26T12:36:56Z</dcterms:created>
  <dcterms:modified xsi:type="dcterms:W3CDTF">2017-10-18T15:27:57Z</dcterms:modified>
</cp:coreProperties>
</file>