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58" r:id="rId10"/>
    <p:sldId id="271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7"/>
    <p:restoredTop sz="94656"/>
  </p:normalViewPr>
  <p:slideViewPr>
    <p:cSldViewPr snapToGrid="0" snapToObjects="1">
      <p:cViewPr varScale="1">
        <p:scale>
          <a:sx n="132" d="100"/>
          <a:sy n="132" d="100"/>
        </p:scale>
        <p:origin x="1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4F1AA-ACD7-5046-8885-8F7D830EC07F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BB1B4-FF25-5C46-8CD6-5A76E938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A52DA-B0BC-A24E-B717-007855D4CE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9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A52DA-B0BC-A24E-B717-007855D4CE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2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697A-71F0-0E4F-81C2-FACB1FC5FED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D3FE-6E1A-4046-869D-90BF2043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1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697A-71F0-0E4F-81C2-FACB1FC5FED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D3FE-6E1A-4046-869D-90BF2043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6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697A-71F0-0E4F-81C2-FACB1FC5FED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D3FE-6E1A-4046-869D-90BF2043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9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697A-71F0-0E4F-81C2-FACB1FC5FED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D3FE-6E1A-4046-869D-90BF2043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697A-71F0-0E4F-81C2-FACB1FC5FED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D3FE-6E1A-4046-869D-90BF2043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2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697A-71F0-0E4F-81C2-FACB1FC5FED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D3FE-6E1A-4046-869D-90BF2043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0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697A-71F0-0E4F-81C2-FACB1FC5FED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D3FE-6E1A-4046-869D-90BF2043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697A-71F0-0E4F-81C2-FACB1FC5FED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D3FE-6E1A-4046-869D-90BF2043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697A-71F0-0E4F-81C2-FACB1FC5FED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D3FE-6E1A-4046-869D-90BF2043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697A-71F0-0E4F-81C2-FACB1FC5FED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D3FE-6E1A-4046-869D-90BF2043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697A-71F0-0E4F-81C2-FACB1FC5FED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D3FE-6E1A-4046-869D-90BF2043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0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A697A-71F0-0E4F-81C2-FACB1FC5FEDD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D3FE-6E1A-4046-869D-90BF2043F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2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159"/>
            <a:ext cx="1194657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Simulations for number of trials, all with 5 conditions and 2 sessions. So trials </a:t>
            </a:r>
            <a:r>
              <a:rPr lang="en-US" sz="1600" smtClean="0">
                <a:latin typeface="Arial" charset="0"/>
                <a:ea typeface="Arial" charset="0"/>
                <a:cs typeface="Arial" charset="0"/>
              </a:rPr>
              <a:t>are trials per condition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159"/>
            <a:ext cx="119465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Recoverability Model 1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557"/>
            <a:ext cx="3355680" cy="25160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603" y="825081"/>
            <a:ext cx="3355680" cy="2516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078" y="825081"/>
            <a:ext cx="3355680" cy="2516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4" y="3734002"/>
            <a:ext cx="3355680" cy="2516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603" y="3734002"/>
            <a:ext cx="3355680" cy="2516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87" y="3734001"/>
            <a:ext cx="3355680" cy="251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159"/>
            <a:ext cx="119465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Recoverability Model 2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0" y="939800"/>
            <a:ext cx="3658645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87" y="875989"/>
            <a:ext cx="3658645" cy="274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332" y="875989"/>
            <a:ext cx="3658645" cy="2743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0" y="4021667"/>
            <a:ext cx="3658645" cy="2743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422" y="4021667"/>
            <a:ext cx="3658645" cy="274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355" y="4025900"/>
            <a:ext cx="365864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159"/>
            <a:ext cx="119465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Recoverability Model 3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89" y="1452710"/>
            <a:ext cx="3235191" cy="2425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33" y="1504950"/>
            <a:ext cx="3235191" cy="2425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1452710"/>
            <a:ext cx="3235191" cy="2425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05" y="4163483"/>
            <a:ext cx="3235191" cy="2425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142" y="4191000"/>
            <a:ext cx="3235191" cy="2425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4191000"/>
            <a:ext cx="3235191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93712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Recoverability Model 4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11" y="1434941"/>
            <a:ext cx="3082333" cy="23110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601" y="1405465"/>
            <a:ext cx="3082333" cy="2311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93" y="1405465"/>
            <a:ext cx="3082333" cy="2311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56" y="4212626"/>
            <a:ext cx="3082333" cy="23110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95" y="4195541"/>
            <a:ext cx="3082333" cy="231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334" y="4195542"/>
            <a:ext cx="3082333" cy="231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93712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Identifiability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6" y="1006626"/>
            <a:ext cx="3788505" cy="28405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34" y="1006626"/>
            <a:ext cx="3788505" cy="28405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824" y="992263"/>
            <a:ext cx="3788505" cy="28405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66" y="4006848"/>
            <a:ext cx="3788505" cy="28405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52" y="4017433"/>
            <a:ext cx="3788505" cy="28405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0" y="4017433"/>
            <a:ext cx="3788505" cy="28405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69120" y="384936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0 trials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06617" y="78483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 trials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08935" y="7294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 trials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7126" y="383276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 trials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60634" y="382218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 trials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7968" y="84697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 trials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8124" y="609600"/>
            <a:ext cx="306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could subjects be doing?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8758" y="1124925"/>
            <a:ext cx="11079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We submit that subjects are attempting to learn an optimal behavior from a noisy environment!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 how could they be doing this?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Not through simple Q-learning, that is too cumbersome and we believe psychologically unlikely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Specifically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we assume that 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participant (</a:t>
            </a:r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learns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rival’s (</a:t>
            </a:r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acceptance logistic function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𝝋,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which maps the investment amount into a victory or a defeat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 This function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is governed by two parameters, an intercept 𝝋</a:t>
            </a:r>
            <a:r>
              <a:rPr lang="en-US" baseline="-25000" dirty="0" smtClean="0">
                <a:latin typeface="Arial" charset="0"/>
                <a:ea typeface="Arial" charset="0"/>
                <a:cs typeface="Arial" charset="0"/>
              </a:rPr>
              <a:t>R0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and a slope 𝝋</a:t>
            </a:r>
            <a:r>
              <a:rPr lang="en-US" baseline="-25000" dirty="0" smtClean="0">
                <a:latin typeface="Arial" charset="0"/>
                <a:ea typeface="Arial" charset="0"/>
                <a:cs typeface="Arial" charset="0"/>
              </a:rPr>
              <a:t>R1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606141" y="3450627"/>
            <a:ext cx="4421578" cy="3224152"/>
            <a:chOff x="3606141" y="3415002"/>
            <a:chExt cx="4421578" cy="322415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6141" y="3415002"/>
              <a:ext cx="4421578" cy="3200401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5889703" y="4668007"/>
              <a:ext cx="4393" cy="14905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5317557" y="3825223"/>
              <a:ext cx="685069" cy="18672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889703" y="530031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𝝋</a:t>
              </a:r>
              <a:r>
                <a:rPr lang="en-US" b="1" baseline="-25000" dirty="0">
                  <a:latin typeface="Arial" charset="0"/>
                  <a:ea typeface="Arial" charset="0"/>
                  <a:cs typeface="Arial" charset="0"/>
                </a:rPr>
                <a:t>𝜷</a:t>
              </a:r>
              <a:r>
                <a:rPr lang="en-US" b="1" i="1" baseline="-25000" dirty="0" smtClean="0"/>
                <a:t>R0</a:t>
              </a:r>
              <a:endParaRPr lang="en-US" baseline="-25000" dirty="0"/>
            </a:p>
          </p:txBody>
        </p:sp>
        <p:sp>
          <p:nvSpPr>
            <p:cNvPr id="24" name="Rectangle 23"/>
            <p:cNvSpPr/>
            <p:nvPr/>
          </p:nvSpPr>
          <p:spPr>
            <a:xfrm rot="17314517">
              <a:off x="5091496" y="4541462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𝝋</a:t>
              </a:r>
              <a:r>
                <a:rPr lang="en-US" b="1" baseline="-25000" dirty="0">
                  <a:latin typeface="Arial" charset="0"/>
                  <a:ea typeface="Arial" charset="0"/>
                  <a:cs typeface="Arial" charset="0"/>
                </a:rPr>
                <a:t>𝜷</a:t>
              </a:r>
              <a:r>
                <a:rPr lang="en-US" b="1" i="1" baseline="-25000" dirty="0" smtClean="0"/>
                <a:t>R1</a:t>
              </a:r>
              <a:endParaRPr lang="en-US" b="1" i="1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68796" y="6362155"/>
              <a:ext cx="8862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Investment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3135203" y="4740087"/>
              <a:ext cx="1527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Probability of success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9180" y="0"/>
            <a:ext cx="1173282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At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each trial 𝒕, from his/her endowment 𝑬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, 𝑷 has to consider each possible offer 𝑨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and compute the </a:t>
            </a:r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expected payoff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𝑽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. This expected payoff depends on his/her estimate of how likely it is that 𝑨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will result in a victory: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𝑷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𝑹,𝒕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(𝑫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= 𝟏|𝑨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),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where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𝑫</a:t>
            </a:r>
            <a:r>
              <a:rPr lang="en-US" sz="1600" baseline="-25000" dirty="0" smtClean="0">
                <a:latin typeface="Arial" charset="0"/>
                <a:ea typeface="Arial" charset="0"/>
                <a:cs typeface="Arial" charset="0"/>
              </a:rPr>
              <a:t>𝒕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represents whether </a:t>
            </a:r>
            <a:r>
              <a:rPr lang="en-US" sz="1600" b="1" i="1" dirty="0" smtClean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1600" b="1" i="1" baseline="-25000" dirty="0" smtClean="0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results in a victory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𝑫</a:t>
            </a:r>
            <a:r>
              <a:rPr lang="en-US" sz="1600" baseline="-25000" dirty="0" smtClean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𝟏) or a feat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(𝑫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0). This will occur if </a:t>
            </a:r>
            <a:r>
              <a:rPr lang="en-US" sz="1600" b="1" i="1" dirty="0" smtClean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accepts 𝑨</a:t>
            </a:r>
            <a:r>
              <a:rPr lang="en-US" sz="1600" baseline="-25000" dirty="0" smtClean="0">
                <a:latin typeface="Arial" charset="0"/>
                <a:ea typeface="Arial" charset="0"/>
                <a:cs typeface="Arial" charset="0"/>
              </a:rPr>
              <a:t>𝒕.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simplicity, this will be referred to as 𝑷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𝑹,𝒕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𝑨</a:t>
            </a:r>
            <a:r>
              <a:rPr lang="en-US" sz="1600" baseline="-25000" dirty="0" smtClean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). 𝑷’s expected payoff 𝑽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for the offer 𝑨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is:  </a:t>
            </a: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𝑽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=[</a:t>
            </a:r>
            <a:r>
              <a:rPr lang="en-US" sz="1600" b="1" i="1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600" baseline="-25000" dirty="0" smtClean="0">
                <a:latin typeface="Arial" charset="0"/>
                <a:ea typeface="Arial" charset="0"/>
                <a:cs typeface="Arial" charset="0"/>
              </a:rPr>
              <a:t>𝑹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,𝒕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(𝑨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)×(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𝑬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−𝑨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)]+[(𝟏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–𝑷</a:t>
            </a:r>
            <a:r>
              <a:rPr lang="en-US" sz="1600" baseline="-25000" dirty="0" smtClean="0">
                <a:latin typeface="Arial" charset="0"/>
                <a:ea typeface="Arial" charset="0"/>
                <a:cs typeface="Arial" charset="0"/>
              </a:rPr>
              <a:t>𝑹,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(𝑨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))×𝟎]	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			(1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With the two square brackets representing cases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where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𝑨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is accepted or rejecte3d,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respectively.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Critically,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𝑷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estimates 𝑷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𝑹,𝒕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(𝑨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by estimating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𝑹’s acceptance logistic function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𝝋. Specifically, </a:t>
            </a:r>
            <a:r>
              <a:rPr lang="en-US" sz="1600" b="1" i="1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forms a representation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ϑ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of </a:t>
            </a:r>
            <a:r>
              <a:rPr lang="en-US" sz="1600" b="1" i="1" dirty="0" smtClean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’s acceptance function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𝝋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by forming estimates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𝜷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𝑹𝟎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en-US" sz="1600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𝜷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𝑹1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of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𝝋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‘s intercept and slope, respectively.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𝑷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𝑹,𝒕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(𝑨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)=𝟏/(𝟏+𝒆𝒙𝒑(−(𝜷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𝑹𝟎,𝒕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+𝜷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𝑹𝟏,𝒕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×𝑨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)))	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			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(2)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16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0005" y="233663"/>
                <a:ext cx="11827824" cy="5000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𝑷 </a:t>
                </a:r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can choose 𝑨</a:t>
                </a:r>
                <a:r>
                  <a:rPr lang="en-US" sz="1600" baseline="-25000" dirty="0">
                    <a:latin typeface="Arial" charset="0"/>
                    <a:ea typeface="Arial" charset="0"/>
                    <a:cs typeface="Arial" charset="0"/>
                  </a:rPr>
                  <a:t>𝒕</a:t>
                </a:r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 according to a </a:t>
                </a:r>
                <a:r>
                  <a:rPr lang="en-US" sz="1600" dirty="0" err="1">
                    <a:latin typeface="Arial" charset="0"/>
                    <a:ea typeface="Arial" charset="0"/>
                    <a:cs typeface="Arial" charset="0"/>
                  </a:rPr>
                  <a:t>softmax</a:t>
                </a:r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 function (multinomial), with a temperature parameter 𝜷</a:t>
                </a:r>
              </a:p>
              <a:p>
                <a:pPr>
                  <a:lnSpc>
                    <a:spcPct val="200000"/>
                  </a:lnSpc>
                </a:pPr>
                <a:endParaRPr lang="en-US" sz="1600" dirty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1600" b="1" i="1" dirty="0" smtClean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(</a:t>
                </a:r>
                <a:r>
                  <a:rPr lang="en-US" sz="1600" b="1" i="1" dirty="0" smtClean="0"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en-US" sz="1600" b="1" i="1" baseline="-25000" dirty="0" smtClean="0">
                    <a:latin typeface="Arial" charset="0"/>
                    <a:ea typeface="Arial" charset="0"/>
                    <a:cs typeface="Arial" charset="0"/>
                  </a:rPr>
                  <a:t>t </a:t>
                </a:r>
                <a:r>
                  <a:rPr lang="en-US" sz="1600" b="1" i="1" dirty="0" smtClean="0">
                    <a:latin typeface="Arial" charset="0"/>
                    <a:ea typeface="Arial" charset="0"/>
                    <a:cs typeface="Arial" charset="0"/>
                  </a:rPr>
                  <a:t>= </a:t>
                </a:r>
                <a:r>
                  <a:rPr lang="en-US" sz="1600" b="1" i="1" dirty="0" err="1" smtClean="0">
                    <a:latin typeface="Arial" charset="0"/>
                    <a:ea typeface="Arial" charset="0"/>
                    <a:cs typeface="Arial" charset="0"/>
                  </a:rPr>
                  <a:t>i</a:t>
                </a:r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𝒆</m:t>
                        </m:r>
                        <m:r>
                          <a:rPr lang="en-US" b="1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𝜷</m:t>
                        </m:r>
                        <m:r>
                          <a:rPr lang="en-US" b="1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naryPr>
                          <m:sub>
                            <m:r>
                              <a:rPr lang="en-US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𝒋</m:t>
                            </m:r>
                            <m:r>
                              <a:rPr lang="en-US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en-US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𝜷</m:t>
                            </m:r>
                            <m:r>
                              <a:rPr lang="en-US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1600" b="1" i="1" dirty="0">
                    <a:effectLst/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		</a:t>
                </a:r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(3)</a:t>
                </a:r>
                <a:endParaRPr lang="en-US" sz="1600" dirty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 </a:t>
                </a:r>
                <a:endParaRPr lang="en-US" sz="16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Learning can be </a:t>
                </a:r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done using a simple delta rule on </a:t>
                </a:r>
                <a:r>
                  <a:rPr lang="en-US" sz="1600" dirty="0" err="1">
                    <a:latin typeface="Arial" charset="0"/>
                    <a:ea typeface="Arial" charset="0"/>
                    <a:cs typeface="Arial" charset="0"/>
                  </a:rPr>
                  <a:t>ϑ’s</a:t>
                </a:r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 two parameters 𝜷</a:t>
                </a:r>
                <a:r>
                  <a:rPr lang="en-US" sz="1600" baseline="-25000" dirty="0">
                    <a:latin typeface="Arial" charset="0"/>
                    <a:ea typeface="Arial" charset="0"/>
                    <a:cs typeface="Arial" charset="0"/>
                  </a:rPr>
                  <a:t>𝑹𝟎,𝒕 </a:t>
                </a:r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and 𝜷</a:t>
                </a:r>
                <a:r>
                  <a:rPr lang="en-US" sz="1600" baseline="-25000" dirty="0">
                    <a:latin typeface="Arial" charset="0"/>
                    <a:ea typeface="Arial" charset="0"/>
                    <a:cs typeface="Arial" charset="0"/>
                  </a:rPr>
                  <a:t>𝑹𝟏,𝒕</a:t>
                </a:r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. This </a:t>
                </a:r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means that </a:t>
                </a:r>
                <a:r>
                  <a:rPr lang="en-US" sz="1600" b="1" i="1" dirty="0" smtClean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first computes a choice prediction error </a:t>
                </a:r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𝜹</a:t>
                </a:r>
                <a:r>
                  <a:rPr lang="en-US" sz="1600" b="1" i="1" baseline="-25000" dirty="0" smtClean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r>
                  <a:rPr lang="en-US" sz="1600" baseline="-25000" dirty="0" smtClean="0">
                    <a:latin typeface="Arial" charset="0"/>
                    <a:ea typeface="Arial" charset="0"/>
                    <a:cs typeface="Arial" charset="0"/>
                  </a:rPr>
                  <a:t>𝒕</a:t>
                </a:r>
                <a:endParaRPr lang="en-US" sz="1600" baseline="-25000" dirty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 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𝜹</a:t>
                </a:r>
                <a:r>
                  <a:rPr lang="en-US" sz="1600" b="1" i="1" baseline="-25000" dirty="0">
                    <a:latin typeface="Arial" charset="0"/>
                    <a:ea typeface="Arial" charset="0"/>
                    <a:cs typeface="Arial" charset="0"/>
                  </a:rPr>
                  <a:t>C</a:t>
                </a:r>
                <a:r>
                  <a:rPr lang="en-US" sz="1600" baseline="-25000" dirty="0">
                    <a:latin typeface="Arial" charset="0"/>
                    <a:ea typeface="Arial" charset="0"/>
                    <a:cs typeface="Arial" charset="0"/>
                  </a:rPr>
                  <a:t>𝒕 </a:t>
                </a:r>
                <a:r>
                  <a:rPr lang="en-US" sz="1600" baseline="-250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= 𝑫</a:t>
                </a:r>
                <a:r>
                  <a:rPr lang="en-US" sz="1600" baseline="-25000" dirty="0" smtClean="0">
                    <a:latin typeface="Arial" charset="0"/>
                    <a:ea typeface="Arial" charset="0"/>
                    <a:cs typeface="Arial" charset="0"/>
                  </a:rPr>
                  <a:t>𝒕</a:t>
                </a:r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−𝑷</a:t>
                </a:r>
                <a:r>
                  <a:rPr lang="en-US" sz="1600" baseline="-25000" dirty="0">
                    <a:latin typeface="Arial" charset="0"/>
                    <a:ea typeface="Arial" charset="0"/>
                    <a:cs typeface="Arial" charset="0"/>
                  </a:rPr>
                  <a:t>𝑹,𝒕</a:t>
                </a:r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(𝑨</a:t>
                </a:r>
                <a:r>
                  <a:rPr lang="en-US" sz="1600" baseline="-25000" dirty="0">
                    <a:latin typeface="Arial" charset="0"/>
                    <a:ea typeface="Arial" charset="0"/>
                    <a:cs typeface="Arial" charset="0"/>
                  </a:rPr>
                  <a:t>𝒕</a:t>
                </a:r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)	</a:t>
                </a:r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	 (4)</a:t>
                </a:r>
                <a:endParaRPr lang="en-US" sz="1600" dirty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05" y="233663"/>
                <a:ext cx="11827824" cy="5000984"/>
              </a:xfrm>
              <a:prstGeom prst="rect">
                <a:avLst/>
              </a:prstGeom>
              <a:blipFill rotWithShape="0">
                <a:blip r:embed="rId3"/>
                <a:stretch>
                  <a:fillRect l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26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159"/>
            <a:ext cx="1172094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This choice prediction error can then be used to update the parameters for the next trial using a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Rescorla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-Wagner update function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. For simplicity, we assume that 𝜷</a:t>
            </a:r>
            <a:r>
              <a:rPr lang="en-US" sz="1600" baseline="-25000" dirty="0" smtClean="0">
                <a:latin typeface="Arial" charset="0"/>
                <a:ea typeface="Arial" charset="0"/>
                <a:cs typeface="Arial" charset="0"/>
              </a:rPr>
              <a:t>𝑹𝟏 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will remain constant, while 𝜷</a:t>
            </a:r>
            <a:r>
              <a:rPr lang="en-US" sz="1600" baseline="-25000" dirty="0" smtClean="0">
                <a:latin typeface="Arial" charset="0"/>
                <a:ea typeface="Arial" charset="0"/>
                <a:cs typeface="Arial" charset="0"/>
              </a:rPr>
              <a:t>𝑹𝟎 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will be updated on each trial. We propose four different iterations of an update procedure that </a:t>
            </a:r>
            <a:r>
              <a:rPr lang="en-US" sz="1600" b="1" i="1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can conceivably utilize in order to learn 𝝋.</a:t>
            </a:r>
          </a:p>
          <a:p>
            <a:pPr>
              <a:lnSpc>
                <a:spcPct val="200000"/>
              </a:lnSpc>
            </a:pP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Case 1: </a:t>
            </a:r>
            <a:r>
              <a:rPr lang="en-US" sz="1600" b="1" i="1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updates his/her </a:t>
            </a:r>
            <a:r>
              <a:rPr lang="en-US" sz="1600" i="1" dirty="0" smtClean="0">
                <a:latin typeface="Arial" charset="0"/>
                <a:ea typeface="Arial" charset="0"/>
                <a:cs typeface="Arial" charset="0"/>
              </a:rPr>
              <a:t>𝛃</a:t>
            </a:r>
            <a:r>
              <a:rPr lang="en-US" sz="1600" b="1" baseline="-25000" dirty="0" smtClean="0">
                <a:latin typeface="Arial" charset="0"/>
                <a:ea typeface="Arial" charset="0"/>
                <a:cs typeface="Arial" charset="0"/>
              </a:rPr>
              <a:t>R0</a:t>
            </a:r>
            <a:r>
              <a:rPr lang="en-US" sz="1600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at time </a:t>
            </a:r>
            <a:r>
              <a:rPr lang="en-US" sz="1600" i="1" dirty="0" smtClean="0">
                <a:latin typeface="Arial" charset="0"/>
                <a:ea typeface="Arial" charset="0"/>
                <a:cs typeface="Arial" charset="0"/>
              </a:rPr>
              <a:t>t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using the choice prediction error </a:t>
            </a: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 smtClean="0">
                <a:latin typeface="Arial" charset="0"/>
                <a:ea typeface="Arial" charset="0"/>
                <a:cs typeface="Arial" charset="0"/>
              </a:rPr>
              <a:t>Ct</a:t>
            </a:r>
            <a:r>
              <a:rPr lang="en-US" sz="1600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and a single learning rate α. Specifically, if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Ct</a:t>
            </a:r>
            <a:r>
              <a:rPr lang="en-US" sz="1600" b="1" i="1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b="1" i="1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is positive, </a:t>
            </a:r>
            <a:r>
              <a:rPr lang="en-US" sz="1600" b="1" i="1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increases </a:t>
            </a:r>
            <a:r>
              <a:rPr lang="en-US" sz="1600" i="1" dirty="0" smtClean="0">
                <a:latin typeface="Arial" charset="0"/>
                <a:ea typeface="Arial" charset="0"/>
                <a:cs typeface="Arial" charset="0"/>
              </a:rPr>
              <a:t>𝛃</a:t>
            </a:r>
            <a:r>
              <a:rPr lang="en-US" sz="1600" b="1" baseline="-25000" dirty="0">
                <a:latin typeface="Arial" charset="0"/>
                <a:ea typeface="Arial" charset="0"/>
                <a:cs typeface="Arial" charset="0"/>
              </a:rPr>
              <a:t>R0</a:t>
            </a:r>
            <a:r>
              <a:rPr lang="en-US" sz="1600" i="1" baseline="-250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(meaning </a:t>
            </a:r>
            <a:r>
              <a:rPr lang="en-US" sz="1600" b="1" i="1" dirty="0" smtClean="0"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lowers the investment value necessary for victory), and if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Ct</a:t>
            </a:r>
            <a:r>
              <a:rPr lang="en-US" sz="1600" b="1" i="1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b="1" i="1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is negative </a:t>
            </a:r>
            <a:r>
              <a:rPr lang="en-US" sz="1600" b="1" i="1" dirty="0" smtClean="0"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decreases </a:t>
            </a:r>
            <a:r>
              <a:rPr lang="en-US" sz="1600" i="1" dirty="0" smtClean="0">
                <a:latin typeface="Arial" charset="0"/>
                <a:ea typeface="Arial" charset="0"/>
                <a:cs typeface="Arial" charset="0"/>
              </a:rPr>
              <a:t>𝛃</a:t>
            </a:r>
            <a:r>
              <a:rPr lang="en-US" sz="1600" b="1" baseline="-25000" dirty="0">
                <a:latin typeface="Arial" charset="0"/>
                <a:ea typeface="Arial" charset="0"/>
                <a:cs typeface="Arial" charset="0"/>
              </a:rPr>
              <a:t>R0 </a:t>
            </a:r>
            <a:r>
              <a:rPr lang="en-US" sz="1600" b="1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(meaning </a:t>
            </a:r>
            <a:r>
              <a:rPr lang="en-US" sz="1600" b="1" i="1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raises the investment value necessary for victory </a:t>
            </a:r>
            <a:r>
              <a:rPr lang="mr-IN" sz="1600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recall that increasing the intercept shifts the entire logit function to the right and hence lowers the expected probability of success for each investment):</a:t>
            </a: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𝛃</a:t>
            </a:r>
            <a:r>
              <a:rPr lang="en-US" sz="1600" b="1" i="1" baseline="-25000" dirty="0" smtClean="0">
                <a:latin typeface="Arial" charset="0"/>
                <a:ea typeface="Arial" charset="0"/>
                <a:cs typeface="Arial" charset="0"/>
              </a:rPr>
              <a:t>R0,t</a:t>
            </a:r>
            <a:r>
              <a:rPr lang="en-US" sz="1600" b="1" baseline="-25000" dirty="0" smtClean="0">
                <a:latin typeface="Arial" charset="0"/>
                <a:ea typeface="Arial" charset="0"/>
                <a:cs typeface="Arial" charset="0"/>
              </a:rPr>
              <a:t>+1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en-US" sz="1600" i="1" dirty="0" smtClean="0">
                <a:latin typeface="Arial" charset="0"/>
                <a:ea typeface="Arial" charset="0"/>
                <a:cs typeface="Arial" charset="0"/>
              </a:rPr>
              <a:t>𝛃</a:t>
            </a:r>
            <a:r>
              <a:rPr lang="en-US" sz="1600" b="1" i="1" baseline="-25000" dirty="0" smtClean="0">
                <a:latin typeface="Arial" charset="0"/>
                <a:ea typeface="Arial" charset="0"/>
                <a:cs typeface="Arial" charset="0"/>
              </a:rPr>
              <a:t>R0,t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+α×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Ct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		(5)</a:t>
            </a: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6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159"/>
            <a:ext cx="1172094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Case 2: </a:t>
            </a:r>
            <a:r>
              <a:rPr lang="en-US" sz="1600" b="1" i="1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updates his/her </a:t>
            </a:r>
            <a:r>
              <a:rPr lang="en-US" sz="1600" i="1" dirty="0" smtClean="0">
                <a:latin typeface="Arial" charset="0"/>
                <a:ea typeface="Arial" charset="0"/>
                <a:cs typeface="Arial" charset="0"/>
              </a:rPr>
              <a:t>𝛃</a:t>
            </a:r>
            <a:r>
              <a:rPr lang="en-US" sz="1600" b="1" i="1" baseline="-25000" dirty="0" smtClean="0">
                <a:latin typeface="Arial" charset="0"/>
                <a:ea typeface="Arial" charset="0"/>
                <a:cs typeface="Arial" charset="0"/>
              </a:rPr>
              <a:t>R0</a:t>
            </a:r>
            <a:r>
              <a:rPr lang="en-US" sz="1600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at time </a:t>
            </a:r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t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using the choice prediction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error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 smtClean="0">
                <a:latin typeface="Arial" charset="0"/>
                <a:ea typeface="Arial" charset="0"/>
                <a:cs typeface="Arial" charset="0"/>
              </a:rPr>
              <a:t>Ct</a:t>
            </a:r>
            <a:r>
              <a:rPr lang="en-US" sz="1600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and two learning rates: α</a:t>
            </a:r>
            <a:r>
              <a:rPr lang="en-US" sz="1600" baseline="30000" dirty="0" smtClean="0"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for positive prediction errors, and α</a:t>
            </a:r>
            <a:r>
              <a:rPr lang="en-US" sz="1600" baseline="30000" dirty="0" smtClean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for a negative prediction errors:</a:t>
            </a: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𝛽</a:t>
            </a:r>
            <a:r>
              <a:rPr lang="en-US" sz="1600" b="1" i="1" baseline="-25000" dirty="0">
                <a:latin typeface="Arial" charset="0"/>
                <a:ea typeface="Arial" charset="0"/>
                <a:cs typeface="Arial" charset="0"/>
              </a:rPr>
              <a:t>R0,t</a:t>
            </a:r>
            <a:r>
              <a:rPr lang="en-US" sz="1600" b="1" baseline="-25000" dirty="0">
                <a:latin typeface="Arial" charset="0"/>
                <a:ea typeface="Arial" charset="0"/>
                <a:cs typeface="Arial" charset="0"/>
              </a:rPr>
              <a:t>+1</a:t>
            </a:r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=𝛽</a:t>
            </a:r>
            <a:r>
              <a:rPr lang="en-US" sz="1600" b="1" i="1" baseline="-25000" dirty="0" smtClean="0">
                <a:latin typeface="Arial" charset="0"/>
                <a:ea typeface="Arial" charset="0"/>
                <a:cs typeface="Arial" charset="0"/>
              </a:rPr>
              <a:t>R0,t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+α</a:t>
            </a:r>
            <a:r>
              <a:rPr lang="en-US" sz="1600" baseline="30000" dirty="0" smtClean="0"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×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Ct</a:t>
            </a:r>
            <a:r>
              <a:rPr lang="en-US" sz="1600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Ct</a:t>
            </a:r>
            <a:r>
              <a:rPr lang="en-US" sz="1600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&gt; 0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(6)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𝛽</a:t>
            </a:r>
            <a:r>
              <a:rPr lang="en-US" sz="1600" b="1" i="1" baseline="-25000" dirty="0">
                <a:latin typeface="Arial" charset="0"/>
                <a:ea typeface="Arial" charset="0"/>
                <a:cs typeface="Arial" charset="0"/>
              </a:rPr>
              <a:t>R0,t</a:t>
            </a:r>
            <a:r>
              <a:rPr lang="en-US" sz="1600" b="1" baseline="-25000" dirty="0">
                <a:latin typeface="Arial" charset="0"/>
                <a:ea typeface="Arial" charset="0"/>
                <a:cs typeface="Arial" charset="0"/>
              </a:rPr>
              <a:t>+1</a:t>
            </a:r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=𝛽</a:t>
            </a:r>
            <a:r>
              <a:rPr lang="en-US" sz="1600" b="1" i="1" baseline="-25000" dirty="0" smtClean="0">
                <a:latin typeface="Arial" charset="0"/>
                <a:ea typeface="Arial" charset="0"/>
                <a:cs typeface="Arial" charset="0"/>
              </a:rPr>
              <a:t>R0,t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+α</a:t>
            </a:r>
            <a:r>
              <a:rPr lang="en-US" sz="1600" baseline="30000" dirty="0" smtClean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×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Ct</a:t>
            </a:r>
            <a:r>
              <a:rPr lang="en-US" sz="1600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	if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Ct</a:t>
            </a:r>
            <a:r>
              <a:rPr lang="en-US" sz="1600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&lt;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0</a:t>
            </a: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charset="0"/>
                <a:ea typeface="Calibri" charset="0"/>
                <a:cs typeface="Times New Roman" charset="0"/>
              </a:rPr>
              <a:t>Case 3: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b="1" i="1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updates his/her </a:t>
            </a:r>
            <a:r>
              <a:rPr lang="en-US" sz="1600" b="1" i="1" dirty="0">
                <a:latin typeface="Arial" charset="0"/>
                <a:ea typeface="Arial" charset="0"/>
                <a:cs typeface="Arial" charset="0"/>
              </a:rPr>
              <a:t>𝛃</a:t>
            </a:r>
            <a:r>
              <a:rPr lang="en-US" sz="1600" b="1" i="1" baseline="-25000" dirty="0">
                <a:latin typeface="Arial" charset="0"/>
                <a:ea typeface="Arial" charset="0"/>
                <a:cs typeface="Arial" charset="0"/>
              </a:rPr>
              <a:t>R0</a:t>
            </a:r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at time </a:t>
            </a:r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t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using the </a:t>
            </a:r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reward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prediction error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1600" b="1" i="1" baseline="-250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and a single learning rate α. The calculation of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is accomplished by subtracting the actual reward from the expected reward and is equivalent to the following expressions (see supplementary slides for full derivations of these equations):</a:t>
            </a: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Rt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Ct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× (𝑬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−𝑨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)	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		(7)</a:t>
            </a:r>
          </a:p>
          <a:p>
            <a:pPr>
              <a:lnSpc>
                <a:spcPct val="200000"/>
              </a:lnSpc>
            </a:pP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5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159"/>
            <a:ext cx="1194657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 smtClean="0">
                <a:latin typeface="Arial" charset="0"/>
                <a:ea typeface="Arial" charset="0"/>
                <a:cs typeface="Arial" charset="0"/>
              </a:rPr>
              <a:t>Rt</a:t>
            </a:r>
            <a:r>
              <a:rPr lang="en-US" sz="1600" b="1" i="1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is then used by </a:t>
            </a:r>
            <a:r>
              <a:rPr lang="en-US" sz="1600" b="1" i="1" dirty="0" smtClean="0"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to update </a:t>
            </a: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ϑ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in the same way </a:t>
            </a: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 smtClean="0">
                <a:latin typeface="Arial" charset="0"/>
                <a:ea typeface="Arial" charset="0"/>
                <a:cs typeface="Arial" charset="0"/>
              </a:rPr>
              <a:t>Ct</a:t>
            </a:r>
            <a:r>
              <a:rPr lang="en-US" sz="1600" b="1" i="1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was used in cases 1 and 2:</a:t>
            </a:r>
          </a:p>
          <a:p>
            <a:pPr>
              <a:lnSpc>
                <a:spcPct val="200000"/>
              </a:lnSpc>
            </a:pPr>
            <a:endParaRPr lang="en-US" sz="1600" b="1" i="1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𝛃</a:t>
            </a:r>
            <a:r>
              <a:rPr lang="en-US" sz="1600" b="1" i="1" baseline="-25000" dirty="0">
                <a:latin typeface="Arial" charset="0"/>
                <a:ea typeface="Arial" charset="0"/>
                <a:cs typeface="Arial" charset="0"/>
              </a:rPr>
              <a:t>R0,t</a:t>
            </a:r>
            <a:r>
              <a:rPr lang="en-US" sz="1600" b="1" baseline="-25000" dirty="0">
                <a:latin typeface="Arial" charset="0"/>
                <a:ea typeface="Arial" charset="0"/>
                <a:cs typeface="Arial" charset="0"/>
              </a:rPr>
              <a:t>+1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𝛃</a:t>
            </a:r>
            <a:r>
              <a:rPr lang="en-US" sz="1600" b="1" i="1" baseline="-25000" dirty="0">
                <a:latin typeface="Arial" charset="0"/>
                <a:ea typeface="Arial" charset="0"/>
                <a:cs typeface="Arial" charset="0"/>
              </a:rPr>
              <a:t>R0,t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+α× </a:t>
            </a: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 smtClean="0">
                <a:latin typeface="Arial" charset="0"/>
                <a:ea typeface="Arial" charset="0"/>
                <a:cs typeface="Arial" charset="0"/>
              </a:rPr>
              <a:t>Rt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(9)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Case 4: </a:t>
            </a:r>
            <a:r>
              <a:rPr lang="en-US" sz="1600" b="1" i="1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updates his/her </a:t>
            </a:r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𝛃</a:t>
            </a:r>
            <a:r>
              <a:rPr lang="en-US" sz="1600" b="1" i="1" baseline="-25000" dirty="0">
                <a:latin typeface="Arial" charset="0"/>
                <a:ea typeface="Arial" charset="0"/>
                <a:cs typeface="Arial" charset="0"/>
              </a:rPr>
              <a:t>R0</a:t>
            </a:r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at time </a:t>
            </a:r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t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using the reward prediction error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Rt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and two learning rates: α</a:t>
            </a:r>
            <a:r>
              <a:rPr lang="en-US" sz="1600" baseline="30000" dirty="0"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for positive prediction errors, and α</a:t>
            </a:r>
            <a:r>
              <a:rPr lang="en-US" sz="1600" baseline="30000" dirty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for a negative prediction errors:</a:t>
            </a: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𝛽</a:t>
            </a:r>
            <a:r>
              <a:rPr lang="en-US" sz="1600" i="1" baseline="-25000" dirty="0">
                <a:latin typeface="Arial" charset="0"/>
                <a:ea typeface="Arial" charset="0"/>
                <a:cs typeface="Arial" charset="0"/>
              </a:rPr>
              <a:t>R0,t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+1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=𝛽</a:t>
            </a:r>
            <a:r>
              <a:rPr lang="en-US" sz="1600" i="1" baseline="-25000" dirty="0">
                <a:latin typeface="Arial" charset="0"/>
                <a:ea typeface="Arial" charset="0"/>
                <a:cs typeface="Arial" charset="0"/>
              </a:rPr>
              <a:t>R0,t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+α</a:t>
            </a:r>
            <a:r>
              <a:rPr lang="en-US" sz="1600" baseline="30000" dirty="0"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×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Rt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	if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Ct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&gt; 0		(10)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𝛽</a:t>
            </a:r>
            <a:r>
              <a:rPr lang="en-US" sz="1600" i="1" baseline="-25000" dirty="0">
                <a:latin typeface="Arial" charset="0"/>
                <a:ea typeface="Arial" charset="0"/>
                <a:cs typeface="Arial" charset="0"/>
              </a:rPr>
              <a:t>R0,t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+1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=𝛽</a:t>
            </a:r>
            <a:r>
              <a:rPr lang="en-US" sz="1600" i="1" baseline="-25000" dirty="0">
                <a:latin typeface="Arial" charset="0"/>
                <a:ea typeface="Arial" charset="0"/>
                <a:cs typeface="Arial" charset="0"/>
              </a:rPr>
              <a:t>R0,t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+α</a:t>
            </a:r>
            <a:r>
              <a:rPr lang="en-US" sz="1600" baseline="30000" dirty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×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Rt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		if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Ct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&lt; 0</a:t>
            </a: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8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159"/>
            <a:ext cx="1172094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Case 2: </a:t>
            </a:r>
            <a:r>
              <a:rPr lang="en-US" sz="1600" b="1" i="1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updates his/her </a:t>
            </a:r>
            <a:r>
              <a:rPr lang="en-US" sz="1600" i="1" dirty="0" smtClean="0">
                <a:latin typeface="Arial" charset="0"/>
                <a:ea typeface="Arial" charset="0"/>
                <a:cs typeface="Arial" charset="0"/>
              </a:rPr>
              <a:t>𝛃</a:t>
            </a:r>
            <a:r>
              <a:rPr lang="en-US" sz="1600" b="1" i="1" baseline="-25000" dirty="0" smtClean="0">
                <a:latin typeface="Arial" charset="0"/>
                <a:ea typeface="Arial" charset="0"/>
                <a:cs typeface="Arial" charset="0"/>
              </a:rPr>
              <a:t>R0</a:t>
            </a:r>
            <a:r>
              <a:rPr lang="en-US" sz="1600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at time </a:t>
            </a:r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t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using the choice prediction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error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 smtClean="0">
                <a:latin typeface="Arial" charset="0"/>
                <a:ea typeface="Arial" charset="0"/>
                <a:cs typeface="Arial" charset="0"/>
              </a:rPr>
              <a:t>Ct</a:t>
            </a:r>
            <a:r>
              <a:rPr lang="en-US" sz="1600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and two learning rates: α</a:t>
            </a:r>
            <a:r>
              <a:rPr lang="en-US" sz="1600" baseline="30000" dirty="0" smtClean="0"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for positive prediction errors, and α</a:t>
            </a:r>
            <a:r>
              <a:rPr lang="en-US" sz="1600" baseline="30000" dirty="0" smtClean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for a negative prediction errors:</a:t>
            </a: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𝛽</a:t>
            </a:r>
            <a:r>
              <a:rPr lang="en-US" sz="1600" b="1" i="1" baseline="-25000" dirty="0">
                <a:latin typeface="Arial" charset="0"/>
                <a:ea typeface="Arial" charset="0"/>
                <a:cs typeface="Arial" charset="0"/>
              </a:rPr>
              <a:t>R0,t</a:t>
            </a:r>
            <a:r>
              <a:rPr lang="en-US" sz="1600" b="1" baseline="-25000" dirty="0">
                <a:latin typeface="Arial" charset="0"/>
                <a:ea typeface="Arial" charset="0"/>
                <a:cs typeface="Arial" charset="0"/>
              </a:rPr>
              <a:t>+1</a:t>
            </a:r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=𝛽</a:t>
            </a:r>
            <a:r>
              <a:rPr lang="en-US" sz="1600" b="1" i="1" baseline="-25000" dirty="0" smtClean="0">
                <a:latin typeface="Arial" charset="0"/>
                <a:ea typeface="Arial" charset="0"/>
                <a:cs typeface="Arial" charset="0"/>
              </a:rPr>
              <a:t>R0,t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+α</a:t>
            </a:r>
            <a:r>
              <a:rPr lang="en-US" sz="1600" baseline="30000" dirty="0" smtClean="0"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×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Ct</a:t>
            </a:r>
            <a:r>
              <a:rPr lang="en-US" sz="1600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Ct</a:t>
            </a:r>
            <a:r>
              <a:rPr lang="en-US" sz="1600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&gt; 0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(6)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𝛽</a:t>
            </a:r>
            <a:r>
              <a:rPr lang="en-US" sz="1600" b="1" i="1" baseline="-25000" dirty="0">
                <a:latin typeface="Arial" charset="0"/>
                <a:ea typeface="Arial" charset="0"/>
                <a:cs typeface="Arial" charset="0"/>
              </a:rPr>
              <a:t>R0,t</a:t>
            </a:r>
            <a:r>
              <a:rPr lang="en-US" sz="1600" b="1" baseline="-25000" dirty="0">
                <a:latin typeface="Arial" charset="0"/>
                <a:ea typeface="Arial" charset="0"/>
                <a:cs typeface="Arial" charset="0"/>
              </a:rPr>
              <a:t>+1</a:t>
            </a:r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=𝛽</a:t>
            </a:r>
            <a:r>
              <a:rPr lang="en-US" sz="1600" b="1" i="1" baseline="-25000" dirty="0" smtClean="0">
                <a:latin typeface="Arial" charset="0"/>
                <a:ea typeface="Arial" charset="0"/>
                <a:cs typeface="Arial" charset="0"/>
              </a:rPr>
              <a:t>R0,t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+α</a:t>
            </a:r>
            <a:r>
              <a:rPr lang="en-US" sz="1600" baseline="30000" dirty="0" smtClean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×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Ct</a:t>
            </a:r>
            <a:r>
              <a:rPr lang="en-US" sz="1600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	if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Ct</a:t>
            </a:r>
            <a:r>
              <a:rPr lang="en-US" sz="1600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&lt;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0</a:t>
            </a: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charset="0"/>
                <a:ea typeface="Calibri" charset="0"/>
                <a:cs typeface="Times New Roman" charset="0"/>
              </a:rPr>
              <a:t>Case 3: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b="1" i="1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updates his/her </a:t>
            </a:r>
            <a:r>
              <a:rPr lang="en-US" sz="1600" b="1" i="1" dirty="0">
                <a:latin typeface="Arial" charset="0"/>
                <a:ea typeface="Arial" charset="0"/>
                <a:cs typeface="Arial" charset="0"/>
              </a:rPr>
              <a:t>𝛃</a:t>
            </a:r>
            <a:r>
              <a:rPr lang="en-US" sz="1600" b="1" i="1" baseline="-25000" dirty="0">
                <a:latin typeface="Arial" charset="0"/>
                <a:ea typeface="Arial" charset="0"/>
                <a:cs typeface="Arial" charset="0"/>
              </a:rPr>
              <a:t>R0</a:t>
            </a:r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at time </a:t>
            </a:r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t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using the </a:t>
            </a:r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reward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prediction error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1600" b="1" i="1" baseline="-250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and a single learning rate α. The calculation of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is accomplished by subtracting the actual reward from the expected reward and is equivalent to the following expressions (see supplementary slides for full derivations of these equations):</a:t>
            </a: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Rt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Ct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× (𝑬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−𝑨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𝒕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)		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		(7)</a:t>
            </a:r>
          </a:p>
          <a:p>
            <a:pPr>
              <a:lnSpc>
                <a:spcPct val="200000"/>
              </a:lnSpc>
            </a:pP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159"/>
            <a:ext cx="1194657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 smtClean="0">
                <a:latin typeface="Arial" charset="0"/>
                <a:ea typeface="Arial" charset="0"/>
                <a:cs typeface="Arial" charset="0"/>
              </a:rPr>
              <a:t>Rt</a:t>
            </a:r>
            <a:r>
              <a:rPr lang="en-US" sz="1600" b="1" i="1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is then used by </a:t>
            </a:r>
            <a:r>
              <a:rPr lang="en-US" sz="1600" b="1" i="1" dirty="0" smtClean="0"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to update </a:t>
            </a: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ϑ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in the same way </a:t>
            </a: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 smtClean="0">
                <a:latin typeface="Arial" charset="0"/>
                <a:ea typeface="Arial" charset="0"/>
                <a:cs typeface="Arial" charset="0"/>
              </a:rPr>
              <a:t>Ct</a:t>
            </a:r>
            <a:r>
              <a:rPr lang="en-US" sz="1600" b="1" i="1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was used in cases 1 and 2:</a:t>
            </a:r>
          </a:p>
          <a:p>
            <a:pPr>
              <a:lnSpc>
                <a:spcPct val="200000"/>
              </a:lnSpc>
            </a:pPr>
            <a:endParaRPr lang="en-US" sz="1600" b="1" i="1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𝛃</a:t>
            </a:r>
            <a:r>
              <a:rPr lang="en-US" sz="1600" b="1" i="1" baseline="-25000" dirty="0">
                <a:latin typeface="Arial" charset="0"/>
                <a:ea typeface="Arial" charset="0"/>
                <a:cs typeface="Arial" charset="0"/>
              </a:rPr>
              <a:t>R0,t</a:t>
            </a:r>
            <a:r>
              <a:rPr lang="en-US" sz="1600" b="1" baseline="-25000" dirty="0">
                <a:latin typeface="Arial" charset="0"/>
                <a:ea typeface="Arial" charset="0"/>
                <a:cs typeface="Arial" charset="0"/>
              </a:rPr>
              <a:t>+1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𝛃</a:t>
            </a:r>
            <a:r>
              <a:rPr lang="en-US" sz="1600" b="1" i="1" baseline="-25000" dirty="0">
                <a:latin typeface="Arial" charset="0"/>
                <a:ea typeface="Arial" charset="0"/>
                <a:cs typeface="Arial" charset="0"/>
              </a:rPr>
              <a:t>R0,t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+α× </a:t>
            </a: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 smtClean="0">
                <a:latin typeface="Arial" charset="0"/>
                <a:ea typeface="Arial" charset="0"/>
                <a:cs typeface="Arial" charset="0"/>
              </a:rPr>
              <a:t>Rt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(8)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Case 4: </a:t>
            </a:r>
            <a:r>
              <a:rPr lang="en-US" sz="1600" b="1" i="1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updates his/her </a:t>
            </a:r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𝛃</a:t>
            </a:r>
            <a:r>
              <a:rPr lang="en-US" sz="1600" b="1" i="1" baseline="-25000" dirty="0">
                <a:latin typeface="Arial" charset="0"/>
                <a:ea typeface="Arial" charset="0"/>
                <a:cs typeface="Arial" charset="0"/>
              </a:rPr>
              <a:t>R0</a:t>
            </a:r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at time </a:t>
            </a:r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t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using the reward prediction error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Rt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and two learning rates: α</a:t>
            </a:r>
            <a:r>
              <a:rPr lang="en-US" sz="1600" baseline="30000" dirty="0"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for positive prediction errors, and α</a:t>
            </a:r>
            <a:r>
              <a:rPr lang="en-US" sz="1600" baseline="30000" dirty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for a negative prediction errors:</a:t>
            </a: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𝛽</a:t>
            </a:r>
            <a:r>
              <a:rPr lang="en-US" sz="1600" i="1" baseline="-25000" dirty="0">
                <a:latin typeface="Arial" charset="0"/>
                <a:ea typeface="Arial" charset="0"/>
                <a:cs typeface="Arial" charset="0"/>
              </a:rPr>
              <a:t>R0,t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+1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=𝛽</a:t>
            </a:r>
            <a:r>
              <a:rPr lang="en-US" sz="1600" i="1" baseline="-25000" dirty="0">
                <a:latin typeface="Arial" charset="0"/>
                <a:ea typeface="Arial" charset="0"/>
                <a:cs typeface="Arial" charset="0"/>
              </a:rPr>
              <a:t>R0,t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+α</a:t>
            </a:r>
            <a:r>
              <a:rPr lang="en-US" sz="1600" baseline="30000" dirty="0"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×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Rt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	if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Ct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&gt; 0		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9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𝛽</a:t>
            </a:r>
            <a:r>
              <a:rPr lang="en-US" sz="1600" i="1" baseline="-25000" dirty="0">
                <a:latin typeface="Arial" charset="0"/>
                <a:ea typeface="Arial" charset="0"/>
                <a:cs typeface="Arial" charset="0"/>
              </a:rPr>
              <a:t>R0,t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+1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=𝛽</a:t>
            </a:r>
            <a:r>
              <a:rPr lang="en-US" sz="1600" i="1" baseline="-25000" dirty="0">
                <a:latin typeface="Arial" charset="0"/>
                <a:ea typeface="Arial" charset="0"/>
                <a:cs typeface="Arial" charset="0"/>
              </a:rPr>
              <a:t>R0,t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+α</a:t>
            </a:r>
            <a:r>
              <a:rPr lang="en-US" sz="1600" baseline="30000" dirty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×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Rt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		if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1600" b="1" i="1" baseline="-25000" dirty="0" err="1">
                <a:latin typeface="Arial" charset="0"/>
                <a:ea typeface="Arial" charset="0"/>
                <a:cs typeface="Arial" charset="0"/>
              </a:rPr>
              <a:t>Ct</a:t>
            </a:r>
            <a:r>
              <a:rPr lang="en-US" sz="16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&lt; 0</a:t>
            </a: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55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609</Words>
  <Application>Microsoft Macintosh PowerPoint</Application>
  <PresentationFormat>Widescreen</PresentationFormat>
  <Paragraphs>84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Cambria Math</vt:lpstr>
      <vt:lpstr>Times New Roman</vt:lpstr>
      <vt:lpstr>Arial</vt:lpstr>
      <vt:lpstr>Office Theme</vt:lpstr>
      <vt:lpstr>UG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Giffin</dc:creator>
  <cp:lastModifiedBy>Michael Giffin</cp:lastModifiedBy>
  <cp:revision>33</cp:revision>
  <dcterms:created xsi:type="dcterms:W3CDTF">2017-10-18T07:56:34Z</dcterms:created>
  <dcterms:modified xsi:type="dcterms:W3CDTF">2017-10-19T11:26:36Z</dcterms:modified>
</cp:coreProperties>
</file>