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85" r:id="rId5"/>
    <p:sldId id="272" r:id="rId6"/>
    <p:sldId id="276" r:id="rId7"/>
    <p:sldId id="259" r:id="rId8"/>
    <p:sldId id="265" r:id="rId9"/>
    <p:sldId id="284" r:id="rId10"/>
    <p:sldId id="278" r:id="rId11"/>
    <p:sldId id="266" r:id="rId12"/>
    <p:sldId id="267" r:id="rId13"/>
    <p:sldId id="268" r:id="rId14"/>
    <p:sldId id="261" r:id="rId15"/>
    <p:sldId id="281" r:id="rId16"/>
    <p:sldId id="286" r:id="rId17"/>
    <p:sldId id="271" r:id="rId18"/>
    <p:sldId id="275" r:id="rId19"/>
    <p:sldId id="277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9"/>
    <a:srgbClr val="373CF9"/>
    <a:srgbClr val="FCEBE0"/>
    <a:srgbClr val="FFFCF3"/>
    <a:srgbClr val="FFFAEB"/>
    <a:srgbClr val="EFE5F7"/>
    <a:srgbClr val="CECFFE"/>
    <a:srgbClr val="F8FCF6"/>
    <a:srgbClr val="F9F9F9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BBCDF-8CB8-4522-B874-AC8160FC7AA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F3B1C-337F-4F50-84BD-02561E08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4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3B1C-337F-4F50-84BD-02561E0890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7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3B1C-337F-4F50-84BD-02561E0890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7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70A5-A648-4913-89A3-7A7DFADEDA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BC1B-972D-42C0-9880-E4FBA276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70A5-A648-4913-89A3-7A7DFADEDA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BC1B-972D-42C0-9880-E4FBA276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70A5-A648-4913-89A3-7A7DFADEDA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BC1B-972D-42C0-9880-E4FBA276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70A5-A648-4913-89A3-7A7DFADEDA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BC1B-972D-42C0-9880-E4FBA276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70A5-A648-4913-89A3-7A7DFADEDA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BC1B-972D-42C0-9880-E4FBA276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70A5-A648-4913-89A3-7A7DFADEDA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BC1B-972D-42C0-9880-E4FBA276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0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70A5-A648-4913-89A3-7A7DFADEDA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BC1B-972D-42C0-9880-E4FBA276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70A5-A648-4913-89A3-7A7DFADEDA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BC1B-972D-42C0-9880-E4FBA276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70A5-A648-4913-89A3-7A7DFADEDA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BC1B-972D-42C0-9880-E4FBA276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1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70A5-A648-4913-89A3-7A7DFADEDA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BC1B-972D-42C0-9880-E4FBA276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8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70A5-A648-4913-89A3-7A7DFADEDA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BC1B-972D-42C0-9880-E4FBA276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70A5-A648-4913-89A3-7A7DFADEDA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BC1B-972D-42C0-9880-E4FBA276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10" Type="http://schemas.openxmlformats.org/officeDocument/2006/relationships/image" Target="../media/image440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6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102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0.png"/><Relationship Id="rId26" Type="http://schemas.openxmlformats.org/officeDocument/2006/relationships/image" Target="../media/image93.png"/><Relationship Id="rId3" Type="http://schemas.openxmlformats.org/officeDocument/2006/relationships/image" Target="../media/image45.png"/><Relationship Id="rId21" Type="http://schemas.openxmlformats.org/officeDocument/2006/relationships/image" Target="../media/image91.png"/><Relationship Id="rId12" Type="http://schemas.openxmlformats.org/officeDocument/2006/relationships/image" Target="../media/image87.png"/><Relationship Id="rId25" Type="http://schemas.openxmlformats.org/officeDocument/2006/relationships/image" Target="../media/image89.png"/><Relationship Id="rId2" Type="http://schemas.openxmlformats.org/officeDocument/2006/relationships/image" Target="../media/image41.png"/><Relationship Id="rId16" Type="http://schemas.openxmlformats.org/officeDocument/2006/relationships/image" Target="../media/image82.png"/><Relationship Id="rId20" Type="http://schemas.openxmlformats.org/officeDocument/2006/relationships/image" Target="../media/image90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9.png"/><Relationship Id="rId24" Type="http://schemas.openxmlformats.org/officeDocument/2006/relationships/image" Target="../media/image88.png"/><Relationship Id="rId15" Type="http://schemas.openxmlformats.org/officeDocument/2006/relationships/image" Target="../media/image800.png"/><Relationship Id="rId23" Type="http://schemas.openxmlformats.org/officeDocument/2006/relationships/image" Target="../media/image86.png"/><Relationship Id="rId28" Type="http://schemas.openxmlformats.org/officeDocument/2006/relationships/image" Target="../media/image95.png"/><Relationship Id="rId10" Type="http://schemas.openxmlformats.org/officeDocument/2006/relationships/image" Target="../media/image78.png"/><Relationship Id="rId31" Type="http://schemas.openxmlformats.org/officeDocument/2006/relationships/image" Target="../media/image98.png"/><Relationship Id="rId4" Type="http://schemas.openxmlformats.org/officeDocument/2006/relationships/image" Target="../media/image77.png"/><Relationship Id="rId9" Type="http://schemas.openxmlformats.org/officeDocument/2006/relationships/image" Target="../media/image84.png"/><Relationship Id="rId14" Type="http://schemas.openxmlformats.org/officeDocument/2006/relationships/image" Target="../media/image790.png"/><Relationship Id="rId22" Type="http://schemas.openxmlformats.org/officeDocument/2006/relationships/image" Target="../media/image92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90.png"/><Relationship Id="rId3" Type="http://schemas.openxmlformats.org/officeDocument/2006/relationships/image" Target="../media/image85.png"/><Relationship Id="rId21" Type="http://schemas.openxmlformats.org/officeDocument/2006/relationships/image" Target="../media/image1030.png"/><Relationship Id="rId17" Type="http://schemas.openxmlformats.org/officeDocument/2006/relationships/image" Target="../media/image980.png"/><Relationship Id="rId2" Type="http://schemas.openxmlformats.org/officeDocument/2006/relationships/image" Target="../media/image81.png"/><Relationship Id="rId16" Type="http://schemas.openxmlformats.org/officeDocument/2006/relationships/image" Target="../media/image970.png"/><Relationship Id="rId20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900.png"/><Relationship Id="rId23" Type="http://schemas.openxmlformats.org/officeDocument/2006/relationships/image" Target="../media/image105.png"/><Relationship Id="rId19" Type="http://schemas.openxmlformats.org/officeDocument/2006/relationships/image" Target="../media/image1000.png"/><Relationship Id="rId4" Type="http://schemas.openxmlformats.org/officeDocument/2006/relationships/image" Target="../media/image99.png"/><Relationship Id="rId9" Type="http://schemas.openxmlformats.org/officeDocument/2006/relationships/image" Target="../media/image84.png"/><Relationship Id="rId22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1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0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4" Type="http://schemas.openxmlformats.org/officeDocument/2006/relationships/image" Target="../media/image10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0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image" Target="../media/image810.png"/><Relationship Id="rId2" Type="http://schemas.openxmlformats.org/officeDocument/2006/relationships/image" Target="../media/image36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02.png"/><Relationship Id="rId10" Type="http://schemas.openxmlformats.org/officeDocument/2006/relationships/image" Target="../media/image16.png"/><Relationship Id="rId4" Type="http://schemas.openxmlformats.org/officeDocument/2006/relationships/image" Target="../media/image37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362" y="1122363"/>
            <a:ext cx="10058400" cy="2387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Learning to balance fairness and self-interest:</a:t>
            </a:r>
            <a:br>
              <a:rPr lang="en-US" sz="4000" b="1" dirty="0" smtClean="0"/>
            </a:br>
            <a:r>
              <a:rPr lang="en-US" sz="4000" b="1" dirty="0" smtClean="0"/>
              <a:t>a reinforcement-learning account</a:t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Griffin M*, </a:t>
            </a:r>
            <a:r>
              <a:rPr lang="fr-FR" b="1" dirty="0" err="1"/>
              <a:t>Lebreton</a:t>
            </a:r>
            <a:r>
              <a:rPr lang="fr-FR" b="1" dirty="0"/>
              <a:t> M*,</a:t>
            </a:r>
            <a:r>
              <a:rPr lang="fr-FR" dirty="0"/>
              <a:t> Gross J, &amp; de </a:t>
            </a:r>
            <a:r>
              <a:rPr lang="fr-FR" dirty="0" err="1"/>
              <a:t>Dreu</a:t>
            </a:r>
            <a:r>
              <a:rPr lang="fr-FR" dirty="0"/>
              <a:t> </a:t>
            </a:r>
            <a:r>
              <a:rPr lang="fr-FR" dirty="0" smtClean="0"/>
              <a:t>CKW</a:t>
            </a:r>
          </a:p>
          <a:p>
            <a:r>
              <a:rPr lang="fr-FR" sz="1800" dirty="0" err="1" smtClean="0"/>
              <a:t>Leiden</a:t>
            </a:r>
            <a:r>
              <a:rPr lang="fr-FR" sz="1800" dirty="0" smtClean="0"/>
              <a:t> </a:t>
            </a:r>
            <a:r>
              <a:rPr lang="fr-FR" sz="1800" dirty="0" err="1" smtClean="0"/>
              <a:t>University</a:t>
            </a:r>
            <a:r>
              <a:rPr lang="fr-FR" sz="1800" dirty="0" smtClean="0"/>
              <a:t> &amp; </a:t>
            </a:r>
            <a:r>
              <a:rPr lang="fr-FR" sz="1800" dirty="0" err="1" smtClean="0"/>
              <a:t>University</a:t>
            </a:r>
            <a:r>
              <a:rPr lang="fr-FR" sz="1800" dirty="0" smtClean="0"/>
              <a:t> of Amsterdam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70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610924" y="1313939"/>
            <a:ext cx="4174676" cy="5252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Rectangle 7"/>
          <p:cNvSpPr/>
          <p:nvPr/>
        </p:nvSpPr>
        <p:spPr>
          <a:xfrm>
            <a:off x="152400" y="1226855"/>
            <a:ext cx="7133770" cy="5471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229" y="-11481"/>
            <a:ext cx="10515600" cy="1325563"/>
          </a:xfrm>
        </p:spPr>
        <p:txBody>
          <a:bodyPr/>
          <a:lstStyle/>
          <a:p>
            <a:r>
              <a:rPr lang="en-US" b="1" dirty="0" smtClean="0"/>
              <a:t>Intermediary: Deriving optimal 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97393"/>
                <a:ext cx="6925130" cy="503282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 smtClean="0"/>
                  <a:t>We want to find x that maximize the expected payoff, i.e. </a:t>
                </a:r>
                <a:r>
                  <a:rPr lang="en-US" sz="1400" dirty="0" err="1" smtClean="0"/>
                  <a:t>argmax</a:t>
                </a:r>
                <a:r>
                  <a:rPr lang="en-US" sz="1400" dirty="0" smtClean="0"/>
                  <a:t>(EV(x))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𝐸𝑉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1400" dirty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⁡(−</m:t>
                          </m:r>
                          <m:d>
                            <m:d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400" dirty="0" smtClean="0"/>
                  <a:t>To find the maximum, we need to find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𝑑𝐸𝑉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sz="1400" b="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)×(−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func>
                          <m:func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1400" b="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sz="1400" b="1" dirty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 smtClean="0"/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acc>
                        <m:func>
                          <m:func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a:rPr lang="en-US" sz="1400" dirty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 smtClean="0"/>
              </a:p>
              <a:p>
                <a:pPr marL="0" indent="0" algn="ctr">
                  <a:lnSpc>
                    <a:spcPct val="160000"/>
                  </a:lnSpc>
                  <a:buNone/>
                </a:pP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sz="140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 algn="ctr">
                  <a:lnSpc>
                    <a:spcPct val="160000"/>
                  </a:lnSpc>
                  <a:buNone/>
                </a:pP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	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 algn="ctr">
                  <a:lnSpc>
                    <a:spcPct val="160000"/>
                  </a:lnSpc>
                  <a:buNone/>
                </a:pP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acc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acc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−1+</m:t>
                    </m:r>
                    <m:func>
                      <m:func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acc>
                    <m:r>
                      <a:rPr lang="en-US" sz="1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1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4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14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97393"/>
                <a:ext cx="6925130" cy="5032828"/>
              </a:xfrm>
              <a:blipFill rotWithShape="0">
                <a:blip r:embed="rId2"/>
                <a:stretch>
                  <a:fillRect l="-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39632" y="1740935"/>
                <a:ext cx="4477657" cy="2218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60000"/>
                  </a:lnSpc>
                </a:pPr>
                <a:r>
                  <a:rPr lang="en-US" sz="1400" dirty="0" smtClean="0"/>
                  <a:t>Solution </a:t>
                </a:r>
                <a:r>
                  <a:rPr lang="en-US" sz="1400" dirty="0"/>
                  <a:t>from the Lambert W function:</a:t>
                </a:r>
              </a:p>
              <a:p>
                <a:pPr algn="ctr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14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dirty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algn="ctr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sz="1400" dirty="0" smtClean="0"/>
              </a:p>
              <a:p>
                <a:pPr algn="ctr">
                  <a:lnSpc>
                    <a:spcPct val="160000"/>
                  </a:lnSpc>
                </a:pPr>
                <a:r>
                  <a:rPr lang="en-US" sz="1400" dirty="0" smtClean="0"/>
                  <a:t>(This is consistent with numerical approximation)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2" y="1740935"/>
                <a:ext cx="4477657" cy="22188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78613" y="1306516"/>
            <a:ext cx="26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 bit of high-school math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737136" y="137908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910398" y="4253779"/>
            <a:ext cx="2648184" cy="2312838"/>
            <a:chOff x="7910398" y="4253779"/>
            <a:chExt cx="2648184" cy="23128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3655" y="4321661"/>
              <a:ext cx="2042122" cy="1701768"/>
            </a:xfrm>
            <a:prstGeom prst="rect">
              <a:avLst/>
            </a:prstGeom>
          </p:spPr>
        </p:pic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344794" y="5393538"/>
              <a:ext cx="8495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8329200" y="4791794"/>
              <a:ext cx="8495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329200" y="4253779"/>
              <a:ext cx="8495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363455" y="6044805"/>
              <a:ext cx="22121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-12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094211" y="6055952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 smtClean="0">
                  <a:solidFill>
                    <a:srgbClr val="262626"/>
                  </a:solidFill>
                </a:rPr>
                <a:t>-8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473623" y="6055952"/>
              <a:ext cx="8495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783135" y="6056363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 smtClean="0">
                  <a:solidFill>
                    <a:srgbClr val="262626"/>
                  </a:solidFill>
                </a:rPr>
                <a:t>-4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344793" y="5884664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262626"/>
                  </a:solidFill>
                </a:rPr>
                <a:t>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 rot="16200000">
                  <a:off x="7578833" y="4998170"/>
                  <a:ext cx="1011880" cy="3487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Slope 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600" dirty="0" smtClean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578833" y="4998170"/>
                  <a:ext cx="1011880" cy="3487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54" t="-46988" r="-22807" b="-1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3143" y="6201452"/>
                  <a:ext cx="1332929" cy="365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Intercept 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600" dirty="0" smtClean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43" y="6201452"/>
                  <a:ext cx="1332929" cy="3651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70" r="-3150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 rot="16200000">
                <a:off x="10609694" y="5089850"/>
                <a:ext cx="15272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Best Offer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609694" y="5089850"/>
                <a:ext cx="1527213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5455" t="-1594" r="-23636" b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0794156" y="4321661"/>
            <a:ext cx="464400" cy="1766811"/>
            <a:chOff x="10794156" y="4321661"/>
            <a:chExt cx="464400" cy="176681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94156" y="4321661"/>
              <a:ext cx="254388" cy="1701768"/>
            </a:xfrm>
            <a:prstGeom prst="rect">
              <a:avLst/>
            </a:prstGeom>
          </p:spPr>
        </p:pic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1088637" y="5903806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262626"/>
                  </a:solidFill>
                </a:rPr>
                <a:t>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1088637" y="5393538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 smtClean="0">
                  <a:solidFill>
                    <a:srgbClr val="262626"/>
                  </a:solidFill>
                </a:rPr>
                <a:t>5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1088637" y="4884416"/>
              <a:ext cx="16991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 smtClean="0">
                  <a:solidFill>
                    <a:srgbClr val="262626"/>
                  </a:solidFill>
                </a:rPr>
                <a:t>10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1088637" y="4332145"/>
              <a:ext cx="16991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 smtClean="0">
                  <a:solidFill>
                    <a:srgbClr val="262626"/>
                  </a:solidFill>
                </a:rPr>
                <a:t>15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5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273"/>
          <p:cNvSpPr/>
          <p:nvPr/>
        </p:nvSpPr>
        <p:spPr>
          <a:xfrm>
            <a:off x="7130283" y="2722285"/>
            <a:ext cx="3768532" cy="2337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5" name="Rectangle 274"/>
          <p:cNvSpPr/>
          <p:nvPr/>
        </p:nvSpPr>
        <p:spPr>
          <a:xfrm>
            <a:off x="7511196" y="2800546"/>
            <a:ext cx="153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Interpretation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838200" y="1690688"/>
            <a:ext cx="6006505" cy="4719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92"/>
              <p:cNvSpPr txBox="1"/>
              <p:nvPr/>
            </p:nvSpPr>
            <p:spPr>
              <a:xfrm>
                <a:off x="1036224" y="2593826"/>
                <a:ext cx="3392832" cy="712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129117" tIns="64558" rIns="129117" bIns="645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Arial Narrow"/>
                        </a:rPr>
                        <m:t>𝑃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cs typeface="Arial Narrow"/>
                            </a:rPr>
                          </m:ctrlPr>
                        </m:dPr>
                        <m:e>
                          <m:r>
                            <a:rPr lang="en-US" sz="1600" b="1" i="0" dirty="0" smtClean="0">
                              <a:latin typeface="Cambria Math" panose="02040503050406030204" pitchFamily="18" charset="0"/>
                              <a:cs typeface="Arial Narrow"/>
                            </a:rPr>
                            <m:t>𝐱</m:t>
                          </m:r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Arial Narrow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Arial Narrow"/>
                        </a:rPr>
                        <m:t>= </m:t>
                      </m:r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𝐸𝑉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𝐸𝑉</m:t>
                              </m:r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 smtClean="0">
                  <a:latin typeface="Arial Narrow"/>
                  <a:cs typeface="Arial Narrow"/>
                </a:endParaRPr>
              </a:p>
            </p:txBody>
          </p:sp>
        </mc:Choice>
        <mc:Fallback xmlns="">
          <p:sp>
            <p:nvSpPr>
              <p:cNvPr id="4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24" y="2593826"/>
                <a:ext cx="3392832" cy="7120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Choice function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293011" y="3196562"/>
            <a:ext cx="3475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Decision (inverse) noise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Also captures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Exploration/exploitation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Soft/hard-maximizers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898206" y="1817303"/>
            <a:ext cx="349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Functional form: </a:t>
            </a:r>
            <a:r>
              <a:rPr lang="en-US" b="1" dirty="0" err="1" smtClean="0"/>
              <a:t>softmax</a:t>
            </a:r>
            <a:r>
              <a:rPr lang="en-US" b="1" dirty="0" smtClean="0"/>
              <a:t> function 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918729" y="2236939"/>
            <a:ext cx="58454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multinomial </a:t>
            </a:r>
            <a:r>
              <a:rPr lang="en-US" sz="1600" dirty="0" smtClean="0"/>
              <a:t>logistic; transform expected values in offer probabilities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898206" y="3854684"/>
            <a:ext cx="2708254" cy="2365619"/>
            <a:chOff x="305716" y="3149733"/>
            <a:chExt cx="2708254" cy="2365619"/>
          </a:xfrm>
        </p:grpSpPr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858317" y="3257685"/>
              <a:ext cx="2060909" cy="179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858317" y="3471586"/>
              <a:ext cx="2060909" cy="1580419"/>
            </a:xfrm>
            <a:custGeom>
              <a:avLst/>
              <a:gdLst>
                <a:gd name="T0" fmla="*/ 0 w 1602"/>
                <a:gd name="T1" fmla="*/ 2574 h 2586"/>
                <a:gd name="T2" fmla="*/ 80 w 1602"/>
                <a:gd name="T3" fmla="*/ 2555 h 2586"/>
                <a:gd name="T4" fmla="*/ 161 w 1602"/>
                <a:gd name="T5" fmla="*/ 2507 h 2586"/>
                <a:gd name="T6" fmla="*/ 241 w 1602"/>
                <a:gd name="T7" fmla="*/ 2388 h 2586"/>
                <a:gd name="T8" fmla="*/ 321 w 1602"/>
                <a:gd name="T9" fmla="*/ 2119 h 2586"/>
                <a:gd name="T10" fmla="*/ 401 w 1602"/>
                <a:gd name="T11" fmla="*/ 1599 h 2586"/>
                <a:gd name="T12" fmla="*/ 481 w 1602"/>
                <a:gd name="T13" fmla="*/ 873 h 2586"/>
                <a:gd name="T14" fmla="*/ 561 w 1602"/>
                <a:gd name="T15" fmla="*/ 261 h 2586"/>
                <a:gd name="T16" fmla="*/ 641 w 1602"/>
                <a:gd name="T17" fmla="*/ 0 h 2586"/>
                <a:gd name="T18" fmla="*/ 721 w 1602"/>
                <a:gd name="T19" fmla="*/ 22 h 2586"/>
                <a:gd name="T20" fmla="*/ 801 w 1602"/>
                <a:gd name="T21" fmla="*/ 183 h 2586"/>
                <a:gd name="T22" fmla="*/ 881 w 1602"/>
                <a:gd name="T23" fmla="*/ 398 h 2586"/>
                <a:gd name="T24" fmla="*/ 962 w 1602"/>
                <a:gd name="T25" fmla="*/ 634 h 2586"/>
                <a:gd name="T26" fmla="*/ 1041 w 1602"/>
                <a:gd name="T27" fmla="*/ 875 h 2586"/>
                <a:gd name="T28" fmla="*/ 1122 w 1602"/>
                <a:gd name="T29" fmla="*/ 1118 h 2586"/>
                <a:gd name="T30" fmla="*/ 1201 w 1602"/>
                <a:gd name="T31" fmla="*/ 1363 h 2586"/>
                <a:gd name="T32" fmla="*/ 1282 w 1602"/>
                <a:gd name="T33" fmla="*/ 1607 h 2586"/>
                <a:gd name="T34" fmla="*/ 1362 w 1602"/>
                <a:gd name="T35" fmla="*/ 1852 h 2586"/>
                <a:gd name="T36" fmla="*/ 1442 w 1602"/>
                <a:gd name="T37" fmla="*/ 2096 h 2586"/>
                <a:gd name="T38" fmla="*/ 1522 w 1602"/>
                <a:gd name="T39" fmla="*/ 2341 h 2586"/>
                <a:gd name="T40" fmla="*/ 1602 w 1602"/>
                <a:gd name="T41" fmla="*/ 2586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2" h="2586">
                  <a:moveTo>
                    <a:pt x="0" y="2574"/>
                  </a:moveTo>
                  <a:lnTo>
                    <a:pt x="80" y="2555"/>
                  </a:lnTo>
                  <a:lnTo>
                    <a:pt x="161" y="2507"/>
                  </a:lnTo>
                  <a:lnTo>
                    <a:pt x="241" y="2388"/>
                  </a:lnTo>
                  <a:lnTo>
                    <a:pt x="321" y="2119"/>
                  </a:lnTo>
                  <a:lnTo>
                    <a:pt x="401" y="1599"/>
                  </a:lnTo>
                  <a:lnTo>
                    <a:pt x="481" y="873"/>
                  </a:lnTo>
                  <a:lnTo>
                    <a:pt x="561" y="261"/>
                  </a:lnTo>
                  <a:lnTo>
                    <a:pt x="641" y="0"/>
                  </a:lnTo>
                  <a:lnTo>
                    <a:pt x="721" y="22"/>
                  </a:lnTo>
                  <a:lnTo>
                    <a:pt x="801" y="183"/>
                  </a:lnTo>
                  <a:lnTo>
                    <a:pt x="881" y="398"/>
                  </a:lnTo>
                  <a:lnTo>
                    <a:pt x="962" y="634"/>
                  </a:lnTo>
                  <a:lnTo>
                    <a:pt x="1041" y="875"/>
                  </a:lnTo>
                  <a:lnTo>
                    <a:pt x="1122" y="1118"/>
                  </a:lnTo>
                  <a:lnTo>
                    <a:pt x="1201" y="1363"/>
                  </a:lnTo>
                  <a:lnTo>
                    <a:pt x="1282" y="1607"/>
                  </a:lnTo>
                  <a:lnTo>
                    <a:pt x="1362" y="1852"/>
                  </a:lnTo>
                  <a:lnTo>
                    <a:pt x="1442" y="2096"/>
                  </a:lnTo>
                  <a:lnTo>
                    <a:pt x="1522" y="2341"/>
                  </a:lnTo>
                  <a:lnTo>
                    <a:pt x="1602" y="2586"/>
                  </a:lnTo>
                </a:path>
              </a:pathLst>
            </a:cu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56" name="Line 186"/>
            <p:cNvSpPr>
              <a:spLocks noChangeShapeType="1"/>
            </p:cNvSpPr>
            <p:nvPr/>
          </p:nvSpPr>
          <p:spPr bwMode="auto">
            <a:xfrm>
              <a:off x="858317" y="5052005"/>
              <a:ext cx="2060909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57" name="Line 187"/>
            <p:cNvSpPr>
              <a:spLocks noChangeShapeType="1"/>
            </p:cNvSpPr>
            <p:nvPr/>
          </p:nvSpPr>
          <p:spPr bwMode="auto">
            <a:xfrm>
              <a:off x="858317" y="3257685"/>
              <a:ext cx="2060909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58" name="Line 188"/>
            <p:cNvSpPr>
              <a:spLocks noChangeShapeType="1"/>
            </p:cNvSpPr>
            <p:nvPr/>
          </p:nvSpPr>
          <p:spPr bwMode="auto">
            <a:xfrm flipV="1">
              <a:off x="858317" y="5033671"/>
              <a:ext cx="0" cy="1833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59" name="Line 189"/>
            <p:cNvSpPr>
              <a:spLocks noChangeShapeType="1"/>
            </p:cNvSpPr>
            <p:nvPr/>
          </p:nvSpPr>
          <p:spPr bwMode="auto">
            <a:xfrm flipV="1">
              <a:off x="1888771" y="5033671"/>
              <a:ext cx="0" cy="1833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60" name="Line 190"/>
            <p:cNvSpPr>
              <a:spLocks noChangeShapeType="1"/>
            </p:cNvSpPr>
            <p:nvPr/>
          </p:nvSpPr>
          <p:spPr bwMode="auto">
            <a:xfrm flipV="1">
              <a:off x="2919225" y="5033671"/>
              <a:ext cx="0" cy="1833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61" name="Line 191"/>
            <p:cNvSpPr>
              <a:spLocks noChangeShapeType="1"/>
            </p:cNvSpPr>
            <p:nvPr/>
          </p:nvSpPr>
          <p:spPr bwMode="auto">
            <a:xfrm>
              <a:off x="858317" y="3257685"/>
              <a:ext cx="0" cy="17723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62" name="Line 192"/>
            <p:cNvSpPr>
              <a:spLocks noChangeShapeType="1"/>
            </p:cNvSpPr>
            <p:nvPr/>
          </p:nvSpPr>
          <p:spPr bwMode="auto">
            <a:xfrm>
              <a:off x="1888771" y="3257685"/>
              <a:ext cx="0" cy="17723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3600"/>
            </a:p>
          </p:txBody>
        </p:sp>
        <p:sp>
          <p:nvSpPr>
            <p:cNvPr id="163" name="Line 193"/>
            <p:cNvSpPr>
              <a:spLocks noChangeShapeType="1"/>
            </p:cNvSpPr>
            <p:nvPr/>
          </p:nvSpPr>
          <p:spPr bwMode="auto">
            <a:xfrm>
              <a:off x="2919225" y="3257685"/>
              <a:ext cx="0" cy="17723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3600"/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811451" y="5074617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1789887" y="5074617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2815198" y="5074617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Line 197"/>
            <p:cNvSpPr>
              <a:spLocks noChangeShapeType="1"/>
            </p:cNvSpPr>
            <p:nvPr/>
          </p:nvSpPr>
          <p:spPr bwMode="auto">
            <a:xfrm flipV="1">
              <a:off x="858317" y="3257685"/>
              <a:ext cx="0" cy="179432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68" name="Line 198"/>
            <p:cNvSpPr>
              <a:spLocks noChangeShapeType="1"/>
            </p:cNvSpPr>
            <p:nvPr/>
          </p:nvSpPr>
          <p:spPr bwMode="auto">
            <a:xfrm flipV="1">
              <a:off x="2919225" y="3257685"/>
              <a:ext cx="0" cy="179432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69" name="Line 199"/>
            <p:cNvSpPr>
              <a:spLocks noChangeShapeType="1"/>
            </p:cNvSpPr>
            <p:nvPr/>
          </p:nvSpPr>
          <p:spPr bwMode="auto">
            <a:xfrm>
              <a:off x="858317" y="5052005"/>
              <a:ext cx="38593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0" name="Line 200"/>
            <p:cNvSpPr>
              <a:spLocks noChangeShapeType="1"/>
            </p:cNvSpPr>
            <p:nvPr/>
          </p:nvSpPr>
          <p:spPr bwMode="auto">
            <a:xfrm>
              <a:off x="858317" y="4752545"/>
              <a:ext cx="38593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1" name="Line 201"/>
            <p:cNvSpPr>
              <a:spLocks noChangeShapeType="1"/>
            </p:cNvSpPr>
            <p:nvPr/>
          </p:nvSpPr>
          <p:spPr bwMode="auto">
            <a:xfrm>
              <a:off x="858317" y="4453695"/>
              <a:ext cx="38593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2" name="Line 202"/>
            <p:cNvSpPr>
              <a:spLocks noChangeShapeType="1"/>
            </p:cNvSpPr>
            <p:nvPr/>
          </p:nvSpPr>
          <p:spPr bwMode="auto">
            <a:xfrm>
              <a:off x="858317" y="4154845"/>
              <a:ext cx="38593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3" name="Line 203"/>
            <p:cNvSpPr>
              <a:spLocks noChangeShapeType="1"/>
            </p:cNvSpPr>
            <p:nvPr/>
          </p:nvSpPr>
          <p:spPr bwMode="auto">
            <a:xfrm>
              <a:off x="858317" y="3855384"/>
              <a:ext cx="38593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4" name="Line 204"/>
            <p:cNvSpPr>
              <a:spLocks noChangeShapeType="1"/>
            </p:cNvSpPr>
            <p:nvPr/>
          </p:nvSpPr>
          <p:spPr bwMode="auto">
            <a:xfrm>
              <a:off x="858317" y="3556535"/>
              <a:ext cx="38593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5" name="Line 205"/>
            <p:cNvSpPr>
              <a:spLocks noChangeShapeType="1"/>
            </p:cNvSpPr>
            <p:nvPr/>
          </p:nvSpPr>
          <p:spPr bwMode="auto">
            <a:xfrm>
              <a:off x="858317" y="3257685"/>
              <a:ext cx="38593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6" name="Line 206"/>
            <p:cNvSpPr>
              <a:spLocks noChangeShapeType="1"/>
            </p:cNvSpPr>
            <p:nvPr/>
          </p:nvSpPr>
          <p:spPr bwMode="auto">
            <a:xfrm flipH="1">
              <a:off x="2881918" y="5052005"/>
              <a:ext cx="3730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7" name="Line 207"/>
            <p:cNvSpPr>
              <a:spLocks noChangeShapeType="1"/>
            </p:cNvSpPr>
            <p:nvPr/>
          </p:nvSpPr>
          <p:spPr bwMode="auto">
            <a:xfrm flipH="1">
              <a:off x="2881918" y="4752545"/>
              <a:ext cx="3730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8" name="Line 208"/>
            <p:cNvSpPr>
              <a:spLocks noChangeShapeType="1"/>
            </p:cNvSpPr>
            <p:nvPr/>
          </p:nvSpPr>
          <p:spPr bwMode="auto">
            <a:xfrm flipH="1">
              <a:off x="2881918" y="4453695"/>
              <a:ext cx="3730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9" name="Line 209"/>
            <p:cNvSpPr>
              <a:spLocks noChangeShapeType="1"/>
            </p:cNvSpPr>
            <p:nvPr/>
          </p:nvSpPr>
          <p:spPr bwMode="auto">
            <a:xfrm flipH="1">
              <a:off x="2881918" y="4154845"/>
              <a:ext cx="3730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80" name="Line 210"/>
            <p:cNvSpPr>
              <a:spLocks noChangeShapeType="1"/>
            </p:cNvSpPr>
            <p:nvPr/>
          </p:nvSpPr>
          <p:spPr bwMode="auto">
            <a:xfrm flipH="1">
              <a:off x="2881918" y="3855384"/>
              <a:ext cx="3730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81" name="Line 211"/>
            <p:cNvSpPr>
              <a:spLocks noChangeShapeType="1"/>
            </p:cNvSpPr>
            <p:nvPr/>
          </p:nvSpPr>
          <p:spPr bwMode="auto">
            <a:xfrm flipH="1">
              <a:off x="2881918" y="3556535"/>
              <a:ext cx="3730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3600"/>
            </a:p>
          </p:txBody>
        </p:sp>
        <p:sp>
          <p:nvSpPr>
            <p:cNvPr id="182" name="Line 212"/>
            <p:cNvSpPr>
              <a:spLocks noChangeShapeType="1"/>
            </p:cNvSpPr>
            <p:nvPr/>
          </p:nvSpPr>
          <p:spPr bwMode="auto">
            <a:xfrm flipH="1">
              <a:off x="2881918" y="3257685"/>
              <a:ext cx="3730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3600"/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714404" y="4944054"/>
              <a:ext cx="9938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714404" y="4645815"/>
              <a:ext cx="9938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714404" y="4344521"/>
              <a:ext cx="9938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714404" y="4046894"/>
              <a:ext cx="9938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714404" y="3748655"/>
              <a:ext cx="9938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611662" y="3447360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611662" y="3149733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177"/>
                <p:cNvSpPr>
                  <a:spLocks noChangeArrowheads="1"/>
                </p:cNvSpPr>
                <p:nvPr/>
              </p:nvSpPr>
              <p:spPr bwMode="auto">
                <a:xfrm>
                  <a:off x="1729818" y="5192187"/>
                  <a:ext cx="317908" cy="323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altLang="en-US" sz="36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50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9818" y="5192187"/>
                  <a:ext cx="317908" cy="3231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" b="-377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96716" y="3953987"/>
                  <a:ext cx="741165" cy="323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𝐸𝑉</m:t>
                        </m:r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96716" y="3953987"/>
                  <a:ext cx="741165" cy="3231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094" b="-32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635882" y="3854684"/>
            <a:ext cx="2738295" cy="2328207"/>
            <a:chOff x="2986242" y="3149733"/>
            <a:chExt cx="2738295" cy="2328207"/>
          </a:xfrm>
        </p:grpSpPr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3568887" y="3257685"/>
              <a:ext cx="2059622" cy="179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3568887" y="4748266"/>
              <a:ext cx="2059622" cy="281738"/>
            </a:xfrm>
            <a:custGeom>
              <a:avLst/>
              <a:gdLst>
                <a:gd name="T0" fmla="*/ 0 w 1601"/>
                <a:gd name="T1" fmla="*/ 461 h 461"/>
                <a:gd name="T2" fmla="*/ 80 w 1601"/>
                <a:gd name="T3" fmla="*/ 460 h 461"/>
                <a:gd name="T4" fmla="*/ 160 w 1601"/>
                <a:gd name="T5" fmla="*/ 458 h 461"/>
                <a:gd name="T6" fmla="*/ 240 w 1601"/>
                <a:gd name="T7" fmla="*/ 454 h 461"/>
                <a:gd name="T8" fmla="*/ 320 w 1601"/>
                <a:gd name="T9" fmla="*/ 440 h 461"/>
                <a:gd name="T10" fmla="*/ 400 w 1601"/>
                <a:gd name="T11" fmla="*/ 400 h 461"/>
                <a:gd name="T12" fmla="*/ 480 w 1601"/>
                <a:gd name="T13" fmla="*/ 293 h 461"/>
                <a:gd name="T14" fmla="*/ 560 w 1601"/>
                <a:gd name="T15" fmla="*/ 116 h 461"/>
                <a:gd name="T16" fmla="*/ 640 w 1601"/>
                <a:gd name="T17" fmla="*/ 0 h 461"/>
                <a:gd name="T18" fmla="*/ 721 w 1601"/>
                <a:gd name="T19" fmla="*/ 11 h 461"/>
                <a:gd name="T20" fmla="*/ 800 w 1601"/>
                <a:gd name="T21" fmla="*/ 85 h 461"/>
                <a:gd name="T22" fmla="*/ 881 w 1601"/>
                <a:gd name="T23" fmla="*/ 166 h 461"/>
                <a:gd name="T24" fmla="*/ 961 w 1601"/>
                <a:gd name="T25" fmla="*/ 237 h 461"/>
                <a:gd name="T26" fmla="*/ 1041 w 1601"/>
                <a:gd name="T27" fmla="*/ 294 h 461"/>
                <a:gd name="T28" fmla="*/ 1121 w 1601"/>
                <a:gd name="T29" fmla="*/ 338 h 461"/>
                <a:gd name="T30" fmla="*/ 1201 w 1601"/>
                <a:gd name="T31" fmla="*/ 374 h 461"/>
                <a:gd name="T32" fmla="*/ 1281 w 1601"/>
                <a:gd name="T33" fmla="*/ 401 h 461"/>
                <a:gd name="T34" fmla="*/ 1361 w 1601"/>
                <a:gd name="T35" fmla="*/ 422 h 461"/>
                <a:gd name="T36" fmla="*/ 1441 w 1601"/>
                <a:gd name="T37" fmla="*/ 438 h 461"/>
                <a:gd name="T38" fmla="*/ 1521 w 1601"/>
                <a:gd name="T39" fmla="*/ 451 h 461"/>
                <a:gd name="T40" fmla="*/ 1601 w 1601"/>
                <a:gd name="T41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1" h="461">
                  <a:moveTo>
                    <a:pt x="0" y="461"/>
                  </a:moveTo>
                  <a:lnTo>
                    <a:pt x="80" y="460"/>
                  </a:lnTo>
                  <a:lnTo>
                    <a:pt x="160" y="458"/>
                  </a:lnTo>
                  <a:lnTo>
                    <a:pt x="240" y="454"/>
                  </a:lnTo>
                  <a:lnTo>
                    <a:pt x="320" y="440"/>
                  </a:lnTo>
                  <a:lnTo>
                    <a:pt x="400" y="400"/>
                  </a:lnTo>
                  <a:lnTo>
                    <a:pt x="480" y="293"/>
                  </a:lnTo>
                  <a:lnTo>
                    <a:pt x="560" y="116"/>
                  </a:lnTo>
                  <a:lnTo>
                    <a:pt x="640" y="0"/>
                  </a:lnTo>
                  <a:lnTo>
                    <a:pt x="721" y="11"/>
                  </a:lnTo>
                  <a:lnTo>
                    <a:pt x="800" y="85"/>
                  </a:lnTo>
                  <a:lnTo>
                    <a:pt x="881" y="166"/>
                  </a:lnTo>
                  <a:lnTo>
                    <a:pt x="961" y="237"/>
                  </a:lnTo>
                  <a:lnTo>
                    <a:pt x="1041" y="294"/>
                  </a:lnTo>
                  <a:lnTo>
                    <a:pt x="1121" y="338"/>
                  </a:lnTo>
                  <a:lnTo>
                    <a:pt x="1201" y="374"/>
                  </a:lnTo>
                  <a:lnTo>
                    <a:pt x="1281" y="401"/>
                  </a:lnTo>
                  <a:lnTo>
                    <a:pt x="1361" y="422"/>
                  </a:lnTo>
                  <a:lnTo>
                    <a:pt x="1441" y="438"/>
                  </a:lnTo>
                  <a:lnTo>
                    <a:pt x="1521" y="451"/>
                  </a:lnTo>
                  <a:lnTo>
                    <a:pt x="1601" y="461"/>
                  </a:lnTo>
                </a:path>
              </a:pathLst>
            </a:custGeom>
            <a:noFill/>
            <a:ln w="952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3568887" y="4322299"/>
              <a:ext cx="2059622" cy="729706"/>
            </a:xfrm>
            <a:custGeom>
              <a:avLst/>
              <a:gdLst>
                <a:gd name="T0" fmla="*/ 0 w 1601"/>
                <a:gd name="T1" fmla="*/ 1194 h 1194"/>
                <a:gd name="T2" fmla="*/ 80 w 1601"/>
                <a:gd name="T3" fmla="*/ 1194 h 1194"/>
                <a:gd name="T4" fmla="*/ 160 w 1601"/>
                <a:gd name="T5" fmla="*/ 1194 h 1194"/>
                <a:gd name="T6" fmla="*/ 240 w 1601"/>
                <a:gd name="T7" fmla="*/ 1194 h 1194"/>
                <a:gd name="T8" fmla="*/ 320 w 1601"/>
                <a:gd name="T9" fmla="*/ 1194 h 1194"/>
                <a:gd name="T10" fmla="*/ 400 w 1601"/>
                <a:gd name="T11" fmla="*/ 1192 h 1194"/>
                <a:gd name="T12" fmla="*/ 480 w 1601"/>
                <a:gd name="T13" fmla="*/ 1160 h 1194"/>
                <a:gd name="T14" fmla="*/ 560 w 1601"/>
                <a:gd name="T15" fmla="*/ 783 h 1194"/>
                <a:gd name="T16" fmla="*/ 640 w 1601"/>
                <a:gd name="T17" fmla="*/ 0 h 1194"/>
                <a:gd name="T18" fmla="*/ 721 w 1601"/>
                <a:gd name="T19" fmla="*/ 104 h 1194"/>
                <a:gd name="T20" fmla="*/ 800 w 1601"/>
                <a:gd name="T21" fmla="*/ 630 h 1194"/>
                <a:gd name="T22" fmla="*/ 881 w 1601"/>
                <a:gd name="T23" fmla="*/ 960 h 1194"/>
                <a:gd name="T24" fmla="*/ 961 w 1601"/>
                <a:gd name="T25" fmla="*/ 1104 h 1194"/>
                <a:gd name="T26" fmla="*/ 1041 w 1601"/>
                <a:gd name="T27" fmla="*/ 1160 h 1194"/>
                <a:gd name="T28" fmla="*/ 1121 w 1601"/>
                <a:gd name="T29" fmla="*/ 1182 h 1194"/>
                <a:gd name="T30" fmla="*/ 1201 w 1601"/>
                <a:gd name="T31" fmla="*/ 1189 h 1194"/>
                <a:gd name="T32" fmla="*/ 1281 w 1601"/>
                <a:gd name="T33" fmla="*/ 1192 h 1194"/>
                <a:gd name="T34" fmla="*/ 1361 w 1601"/>
                <a:gd name="T35" fmla="*/ 1193 h 1194"/>
                <a:gd name="T36" fmla="*/ 1441 w 1601"/>
                <a:gd name="T37" fmla="*/ 1194 h 1194"/>
                <a:gd name="T38" fmla="*/ 1521 w 1601"/>
                <a:gd name="T39" fmla="*/ 1194 h 1194"/>
                <a:gd name="T40" fmla="*/ 1601 w 1601"/>
                <a:gd name="T41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1" h="1194">
                  <a:moveTo>
                    <a:pt x="0" y="1194"/>
                  </a:moveTo>
                  <a:lnTo>
                    <a:pt x="80" y="1194"/>
                  </a:lnTo>
                  <a:lnTo>
                    <a:pt x="160" y="1194"/>
                  </a:lnTo>
                  <a:lnTo>
                    <a:pt x="240" y="1194"/>
                  </a:lnTo>
                  <a:lnTo>
                    <a:pt x="320" y="1194"/>
                  </a:lnTo>
                  <a:lnTo>
                    <a:pt x="400" y="1192"/>
                  </a:lnTo>
                  <a:lnTo>
                    <a:pt x="480" y="1160"/>
                  </a:lnTo>
                  <a:lnTo>
                    <a:pt x="560" y="783"/>
                  </a:lnTo>
                  <a:lnTo>
                    <a:pt x="640" y="0"/>
                  </a:lnTo>
                  <a:lnTo>
                    <a:pt x="721" y="104"/>
                  </a:lnTo>
                  <a:lnTo>
                    <a:pt x="800" y="630"/>
                  </a:lnTo>
                  <a:lnTo>
                    <a:pt x="881" y="960"/>
                  </a:lnTo>
                  <a:lnTo>
                    <a:pt x="961" y="1104"/>
                  </a:lnTo>
                  <a:lnTo>
                    <a:pt x="1041" y="1160"/>
                  </a:lnTo>
                  <a:lnTo>
                    <a:pt x="1121" y="1182"/>
                  </a:lnTo>
                  <a:lnTo>
                    <a:pt x="1201" y="1189"/>
                  </a:lnTo>
                  <a:lnTo>
                    <a:pt x="1281" y="1192"/>
                  </a:lnTo>
                  <a:lnTo>
                    <a:pt x="1361" y="1193"/>
                  </a:lnTo>
                  <a:lnTo>
                    <a:pt x="1441" y="1194"/>
                  </a:lnTo>
                  <a:lnTo>
                    <a:pt x="1521" y="1194"/>
                  </a:lnTo>
                  <a:lnTo>
                    <a:pt x="1601" y="1194"/>
                  </a:lnTo>
                </a:path>
              </a:pathLst>
            </a:custGeom>
            <a:noFill/>
            <a:ln w="952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3568887" y="3702599"/>
              <a:ext cx="2059622" cy="1349407"/>
            </a:xfrm>
            <a:custGeom>
              <a:avLst/>
              <a:gdLst>
                <a:gd name="T0" fmla="*/ 0 w 1601"/>
                <a:gd name="T1" fmla="*/ 2208 h 2208"/>
                <a:gd name="T2" fmla="*/ 80 w 1601"/>
                <a:gd name="T3" fmla="*/ 2208 h 2208"/>
                <a:gd name="T4" fmla="*/ 160 w 1601"/>
                <a:gd name="T5" fmla="*/ 2208 h 2208"/>
                <a:gd name="T6" fmla="*/ 240 w 1601"/>
                <a:gd name="T7" fmla="*/ 2208 h 2208"/>
                <a:gd name="T8" fmla="*/ 320 w 1601"/>
                <a:gd name="T9" fmla="*/ 2208 h 2208"/>
                <a:gd name="T10" fmla="*/ 400 w 1601"/>
                <a:gd name="T11" fmla="*/ 2208 h 2208"/>
                <a:gd name="T12" fmla="*/ 480 w 1601"/>
                <a:gd name="T13" fmla="*/ 2208 h 2208"/>
                <a:gd name="T14" fmla="*/ 560 w 1601"/>
                <a:gd name="T15" fmla="*/ 2197 h 2208"/>
                <a:gd name="T16" fmla="*/ 640 w 1601"/>
                <a:gd name="T17" fmla="*/ 0 h 2208"/>
                <a:gd name="T18" fmla="*/ 721 w 1601"/>
                <a:gd name="T19" fmla="*/ 809 h 2208"/>
                <a:gd name="T20" fmla="*/ 800 w 1601"/>
                <a:gd name="T21" fmla="*/ 2156 h 2208"/>
                <a:gd name="T22" fmla="*/ 881 w 1601"/>
                <a:gd name="T23" fmla="*/ 2207 h 2208"/>
                <a:gd name="T24" fmla="*/ 961 w 1601"/>
                <a:gd name="T25" fmla="*/ 2208 h 2208"/>
                <a:gd name="T26" fmla="*/ 1041 w 1601"/>
                <a:gd name="T27" fmla="*/ 2208 h 2208"/>
                <a:gd name="T28" fmla="*/ 1121 w 1601"/>
                <a:gd name="T29" fmla="*/ 2208 h 2208"/>
                <a:gd name="T30" fmla="*/ 1201 w 1601"/>
                <a:gd name="T31" fmla="*/ 2208 h 2208"/>
                <a:gd name="T32" fmla="*/ 1281 w 1601"/>
                <a:gd name="T33" fmla="*/ 2208 h 2208"/>
                <a:gd name="T34" fmla="*/ 1361 w 1601"/>
                <a:gd name="T35" fmla="*/ 2208 h 2208"/>
                <a:gd name="T36" fmla="*/ 1441 w 1601"/>
                <a:gd name="T37" fmla="*/ 2208 h 2208"/>
                <a:gd name="T38" fmla="*/ 1521 w 1601"/>
                <a:gd name="T39" fmla="*/ 2208 h 2208"/>
                <a:gd name="T40" fmla="*/ 1601 w 1601"/>
                <a:gd name="T41" fmla="*/ 2208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1" h="2208">
                  <a:moveTo>
                    <a:pt x="0" y="2208"/>
                  </a:moveTo>
                  <a:lnTo>
                    <a:pt x="80" y="2208"/>
                  </a:lnTo>
                  <a:lnTo>
                    <a:pt x="160" y="2208"/>
                  </a:lnTo>
                  <a:lnTo>
                    <a:pt x="240" y="2208"/>
                  </a:lnTo>
                  <a:lnTo>
                    <a:pt x="320" y="2208"/>
                  </a:lnTo>
                  <a:lnTo>
                    <a:pt x="400" y="2208"/>
                  </a:lnTo>
                  <a:lnTo>
                    <a:pt x="480" y="2208"/>
                  </a:lnTo>
                  <a:lnTo>
                    <a:pt x="560" y="2197"/>
                  </a:lnTo>
                  <a:lnTo>
                    <a:pt x="640" y="0"/>
                  </a:lnTo>
                  <a:lnTo>
                    <a:pt x="721" y="809"/>
                  </a:lnTo>
                  <a:lnTo>
                    <a:pt x="800" y="2156"/>
                  </a:lnTo>
                  <a:lnTo>
                    <a:pt x="881" y="2207"/>
                  </a:lnTo>
                  <a:lnTo>
                    <a:pt x="961" y="2208"/>
                  </a:lnTo>
                  <a:lnTo>
                    <a:pt x="1041" y="2208"/>
                  </a:lnTo>
                  <a:lnTo>
                    <a:pt x="1121" y="2208"/>
                  </a:lnTo>
                  <a:lnTo>
                    <a:pt x="1201" y="2208"/>
                  </a:lnTo>
                  <a:lnTo>
                    <a:pt x="1281" y="2208"/>
                  </a:lnTo>
                  <a:lnTo>
                    <a:pt x="1361" y="2208"/>
                  </a:lnTo>
                  <a:lnTo>
                    <a:pt x="1441" y="2208"/>
                  </a:lnTo>
                  <a:lnTo>
                    <a:pt x="1521" y="2208"/>
                  </a:lnTo>
                  <a:lnTo>
                    <a:pt x="1601" y="2208"/>
                  </a:lnTo>
                </a:path>
              </a:pathLst>
            </a:custGeom>
            <a:noFill/>
            <a:ln w="952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3520734" y="5074617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4499171" y="5074617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5525765" y="5074617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568887" y="5033671"/>
              <a:ext cx="2059623" cy="18334"/>
              <a:chOff x="3568887" y="5033671"/>
              <a:chExt cx="2059623" cy="18334"/>
            </a:xfrm>
          </p:grpSpPr>
          <p:sp>
            <p:nvSpPr>
              <p:cNvPr id="190" name="Line 221"/>
              <p:cNvSpPr>
                <a:spLocks noChangeShapeType="1"/>
              </p:cNvSpPr>
              <p:nvPr/>
            </p:nvSpPr>
            <p:spPr bwMode="auto">
              <a:xfrm>
                <a:off x="3568887" y="5052005"/>
                <a:ext cx="2059622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91" name="Line 222"/>
              <p:cNvSpPr>
                <a:spLocks noChangeShapeType="1"/>
              </p:cNvSpPr>
              <p:nvPr/>
            </p:nvSpPr>
            <p:spPr bwMode="auto">
              <a:xfrm flipV="1">
                <a:off x="3568887" y="5033671"/>
                <a:ext cx="0" cy="1833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92" name="Line 223"/>
              <p:cNvSpPr>
                <a:spLocks noChangeShapeType="1"/>
              </p:cNvSpPr>
              <p:nvPr/>
            </p:nvSpPr>
            <p:spPr bwMode="auto">
              <a:xfrm flipV="1">
                <a:off x="4598054" y="5033671"/>
                <a:ext cx="0" cy="1833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93" name="Line 224"/>
              <p:cNvSpPr>
                <a:spLocks noChangeShapeType="1"/>
              </p:cNvSpPr>
              <p:nvPr/>
            </p:nvSpPr>
            <p:spPr bwMode="auto">
              <a:xfrm flipV="1">
                <a:off x="5628510" y="5033671"/>
                <a:ext cx="0" cy="1833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  <p:sp>
            <p:nvSpPr>
              <p:cNvPr id="198" name="Line 229"/>
              <p:cNvSpPr>
                <a:spLocks noChangeShapeType="1"/>
              </p:cNvSpPr>
              <p:nvPr/>
            </p:nvSpPr>
            <p:spPr bwMode="auto">
              <a:xfrm>
                <a:off x="3568887" y="5052005"/>
                <a:ext cx="3730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568887" y="3257685"/>
              <a:ext cx="37308" cy="1794320"/>
              <a:chOff x="3568887" y="3257685"/>
              <a:chExt cx="37308" cy="1794320"/>
            </a:xfrm>
          </p:grpSpPr>
          <p:sp>
            <p:nvSpPr>
              <p:cNvPr id="197" name="Line 228"/>
              <p:cNvSpPr>
                <a:spLocks noChangeShapeType="1"/>
              </p:cNvSpPr>
              <p:nvPr/>
            </p:nvSpPr>
            <p:spPr bwMode="auto">
              <a:xfrm flipV="1">
                <a:off x="3568887" y="3257685"/>
                <a:ext cx="0" cy="179432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99" name="Line 230"/>
              <p:cNvSpPr>
                <a:spLocks noChangeShapeType="1"/>
              </p:cNvSpPr>
              <p:nvPr/>
            </p:nvSpPr>
            <p:spPr bwMode="auto">
              <a:xfrm>
                <a:off x="3568887" y="4603425"/>
                <a:ext cx="3730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00" name="Line 231"/>
              <p:cNvSpPr>
                <a:spLocks noChangeShapeType="1"/>
              </p:cNvSpPr>
              <p:nvPr/>
            </p:nvSpPr>
            <p:spPr bwMode="auto">
              <a:xfrm>
                <a:off x="3568887" y="4154845"/>
                <a:ext cx="3730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01" name="Line 232"/>
              <p:cNvSpPr>
                <a:spLocks noChangeShapeType="1"/>
              </p:cNvSpPr>
              <p:nvPr/>
            </p:nvSpPr>
            <p:spPr bwMode="auto">
              <a:xfrm>
                <a:off x="3568887" y="3706265"/>
                <a:ext cx="3730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02" name="Line 233"/>
              <p:cNvSpPr>
                <a:spLocks noChangeShapeType="1"/>
              </p:cNvSpPr>
              <p:nvPr/>
            </p:nvSpPr>
            <p:spPr bwMode="auto">
              <a:xfrm>
                <a:off x="3568887" y="3257685"/>
                <a:ext cx="3730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</p:grp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3424977" y="4944054"/>
              <a:ext cx="9938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Rectangle 203"/>
            <p:cNvSpPr>
              <a:spLocks noChangeArrowheads="1"/>
            </p:cNvSpPr>
            <p:nvPr/>
          </p:nvSpPr>
          <p:spPr bwMode="auto">
            <a:xfrm>
              <a:off x="3320948" y="4497307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3320948" y="4046894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3320948" y="3600147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3320946" y="3149733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2655286" y="3996418"/>
                  <a:ext cx="985078" cy="323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en-US" sz="16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16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en-US" sz="16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2655286" y="3996418"/>
                  <a:ext cx="985078" cy="3231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094" b="-24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177"/>
                <p:cNvSpPr>
                  <a:spLocks noChangeArrowheads="1"/>
                </p:cNvSpPr>
                <p:nvPr/>
              </p:nvSpPr>
              <p:spPr bwMode="auto">
                <a:xfrm>
                  <a:off x="4468139" y="5154775"/>
                  <a:ext cx="317908" cy="323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altLang="en-US" sz="36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54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8139" y="5154775"/>
                  <a:ext cx="317908" cy="3231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23" b="-188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5" name="Group 254"/>
            <p:cNvGrpSpPr/>
            <p:nvPr/>
          </p:nvGrpSpPr>
          <p:grpSpPr>
            <a:xfrm>
              <a:off x="4697943" y="3590643"/>
              <a:ext cx="782471" cy="554066"/>
              <a:chOff x="10107232" y="4286312"/>
              <a:chExt cx="932474" cy="6167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10327314" y="4286312"/>
                    <a:ext cx="712392" cy="2569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ctr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=0.25</m:t>
                          </m:r>
                        </m:oMath>
                      </m:oMathPara>
                    </a14:m>
                    <a:endParaRPr kumimoji="0" lang="en-US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327314" y="4286312"/>
                    <a:ext cx="712392" cy="25696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0" b="-526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7" name="Line 101"/>
              <p:cNvSpPr>
                <a:spLocks noChangeShapeType="1"/>
              </p:cNvSpPr>
              <p:nvPr/>
            </p:nvSpPr>
            <p:spPr bwMode="auto">
              <a:xfrm>
                <a:off x="10107232" y="4411480"/>
                <a:ext cx="182880" cy="0"/>
              </a:xfrm>
              <a:prstGeom prst="line">
                <a:avLst/>
              </a:prstGeom>
              <a:noFill/>
              <a:ln w="12700" cap="flat">
                <a:solidFill>
                  <a:srgbClr val="0072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0327313" y="4466584"/>
                    <a:ext cx="513718" cy="2569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ctr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kumimoji="0" lang="en-US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327313" y="4466584"/>
                    <a:ext cx="513718" cy="25696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429" b="-789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9" name="Line 113"/>
              <p:cNvSpPr>
                <a:spLocks noChangeShapeType="1"/>
              </p:cNvSpPr>
              <p:nvPr/>
            </p:nvSpPr>
            <p:spPr bwMode="auto">
              <a:xfrm>
                <a:off x="10107232" y="4590318"/>
                <a:ext cx="182880" cy="0"/>
              </a:xfrm>
              <a:prstGeom prst="line">
                <a:avLst/>
              </a:prstGeom>
              <a:noFill/>
              <a:ln w="12700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10327313" y="4646137"/>
                    <a:ext cx="513718" cy="2569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ctr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oMath>
                      </m:oMathPara>
                    </a14:m>
                    <a:endParaRPr kumimoji="0" lang="en-US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327313" y="4646137"/>
                    <a:ext cx="513718" cy="25696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429" b="-526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1" name="Line 125"/>
              <p:cNvSpPr>
                <a:spLocks noChangeShapeType="1"/>
              </p:cNvSpPr>
              <p:nvPr/>
            </p:nvSpPr>
            <p:spPr bwMode="auto">
              <a:xfrm>
                <a:off x="10107232" y="4768440"/>
                <a:ext cx="182880" cy="0"/>
              </a:xfrm>
              <a:prstGeom prst="line">
                <a:avLst/>
              </a:prstGeom>
              <a:noFill/>
              <a:ln w="12700" cap="flat">
                <a:solidFill>
                  <a:srgbClr val="EDB1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 flipV="1">
              <a:off x="3568242" y="3255746"/>
              <a:ext cx="2059623" cy="18334"/>
              <a:chOff x="3568887" y="5033671"/>
              <a:chExt cx="2059623" cy="18334"/>
            </a:xfrm>
          </p:grpSpPr>
          <p:sp>
            <p:nvSpPr>
              <p:cNvPr id="263" name="Line 221"/>
              <p:cNvSpPr>
                <a:spLocks noChangeShapeType="1"/>
              </p:cNvSpPr>
              <p:nvPr/>
            </p:nvSpPr>
            <p:spPr bwMode="auto">
              <a:xfrm>
                <a:off x="3568887" y="5052005"/>
                <a:ext cx="2059622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64" name="Line 222"/>
              <p:cNvSpPr>
                <a:spLocks noChangeShapeType="1"/>
              </p:cNvSpPr>
              <p:nvPr/>
            </p:nvSpPr>
            <p:spPr bwMode="auto">
              <a:xfrm flipV="1">
                <a:off x="3568887" y="5033671"/>
                <a:ext cx="0" cy="1833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65" name="Line 223"/>
              <p:cNvSpPr>
                <a:spLocks noChangeShapeType="1"/>
              </p:cNvSpPr>
              <p:nvPr/>
            </p:nvSpPr>
            <p:spPr bwMode="auto">
              <a:xfrm flipV="1">
                <a:off x="4598054" y="5033671"/>
                <a:ext cx="0" cy="1833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66" name="Line 224"/>
              <p:cNvSpPr>
                <a:spLocks noChangeShapeType="1"/>
              </p:cNvSpPr>
              <p:nvPr/>
            </p:nvSpPr>
            <p:spPr bwMode="auto">
              <a:xfrm flipV="1">
                <a:off x="5628510" y="5033671"/>
                <a:ext cx="0" cy="1833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  <p:sp>
            <p:nvSpPr>
              <p:cNvPr id="267" name="Line 229"/>
              <p:cNvSpPr>
                <a:spLocks noChangeShapeType="1"/>
              </p:cNvSpPr>
              <p:nvPr/>
            </p:nvSpPr>
            <p:spPr bwMode="auto">
              <a:xfrm>
                <a:off x="3568887" y="5052005"/>
                <a:ext cx="3730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 flipH="1">
              <a:off x="5587843" y="3257456"/>
              <a:ext cx="37308" cy="1794320"/>
              <a:chOff x="3568887" y="3257685"/>
              <a:chExt cx="37308" cy="1794320"/>
            </a:xfrm>
          </p:grpSpPr>
          <p:sp>
            <p:nvSpPr>
              <p:cNvPr id="269" name="Line 228"/>
              <p:cNvSpPr>
                <a:spLocks noChangeShapeType="1"/>
              </p:cNvSpPr>
              <p:nvPr/>
            </p:nvSpPr>
            <p:spPr bwMode="auto">
              <a:xfrm flipV="1">
                <a:off x="3568887" y="3257685"/>
                <a:ext cx="0" cy="179432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70" name="Line 230"/>
              <p:cNvSpPr>
                <a:spLocks noChangeShapeType="1"/>
              </p:cNvSpPr>
              <p:nvPr/>
            </p:nvSpPr>
            <p:spPr bwMode="auto">
              <a:xfrm>
                <a:off x="3568887" y="4603425"/>
                <a:ext cx="3730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71" name="Line 231"/>
              <p:cNvSpPr>
                <a:spLocks noChangeShapeType="1"/>
              </p:cNvSpPr>
              <p:nvPr/>
            </p:nvSpPr>
            <p:spPr bwMode="auto">
              <a:xfrm>
                <a:off x="3568887" y="4154845"/>
                <a:ext cx="3730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72" name="Line 232"/>
              <p:cNvSpPr>
                <a:spLocks noChangeShapeType="1"/>
              </p:cNvSpPr>
              <p:nvPr/>
            </p:nvSpPr>
            <p:spPr bwMode="auto">
              <a:xfrm>
                <a:off x="3568887" y="3706265"/>
                <a:ext cx="3730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73" name="Line 233"/>
              <p:cNvSpPr>
                <a:spLocks noChangeShapeType="1"/>
              </p:cNvSpPr>
              <p:nvPr/>
            </p:nvSpPr>
            <p:spPr bwMode="auto">
              <a:xfrm>
                <a:off x="3568887" y="3257685"/>
                <a:ext cx="3730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97342" y="3246281"/>
                <a:ext cx="2395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: </a:t>
                </a:r>
                <a:r>
                  <a:rPr lang="en-US" sz="1600" dirty="0" smtClean="0"/>
                  <a:t>temperature parameter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42" y="3246281"/>
                <a:ext cx="2395720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7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7501945" y="2606146"/>
            <a:ext cx="4054701" cy="2730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/>
          <p:cNvSpPr/>
          <p:nvPr/>
        </p:nvSpPr>
        <p:spPr>
          <a:xfrm>
            <a:off x="495306" y="1690688"/>
            <a:ext cx="6688812" cy="4770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Updated rule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88395" y="2710847"/>
            <a:ext cx="23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5369" y="1690688"/>
            <a:ext cx="2402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Update rule: delta rule </a:t>
            </a:r>
            <a:endParaRPr lang="en-US" b="1" dirty="0"/>
          </a:p>
        </p:txBody>
      </p:sp>
      <p:sp>
        <p:nvSpPr>
          <p:cNvPr id="8" name="ZoneTexte 93"/>
          <p:cNvSpPr txBox="1"/>
          <p:nvPr/>
        </p:nvSpPr>
        <p:spPr>
          <a:xfrm>
            <a:off x="607804" y="2075146"/>
            <a:ext cx="1812976" cy="3765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29117" tIns="64558" rIns="129117" bIns="64558" rtlCol="0">
            <a:spAutoFit/>
          </a:bodyPr>
          <a:lstStyle/>
          <a:p>
            <a:pPr algn="r"/>
            <a:r>
              <a:rPr lang="en-US" sz="1600" dirty="0" smtClean="0">
                <a:cs typeface="Arial" panose="020B0604020202020204" pitchFamily="34" charset="0"/>
              </a:rPr>
              <a:t>Observed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398"/>
              <p:cNvSpPr txBox="1"/>
              <p:nvPr/>
            </p:nvSpPr>
            <p:spPr>
              <a:xfrm>
                <a:off x="588067" y="2349210"/>
                <a:ext cx="2004758" cy="6796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129117" tIns="64558" rIns="129117" bIns="645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dirty="0">
                              <a:latin typeface="Cambria Math" panose="02040503050406030204" pitchFamily="18" charset="0"/>
                              <a:cs typeface="Arial Narrow"/>
                            </a:rPr>
                            <m:t>𝐀</m:t>
                          </m:r>
                        </m:e>
                        <m:sub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0" dirty="0" smtClean="0">
                          <a:latin typeface="Cambria Math" panose="02040503050406030204" pitchFamily="18" charset="0"/>
                          <a:cs typeface="Arial Narrow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accepted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rejected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ZoneTexte 3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7" y="2349210"/>
                <a:ext cx="2004758" cy="6796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398"/>
              <p:cNvSpPr txBox="1"/>
              <p:nvPr/>
            </p:nvSpPr>
            <p:spPr>
              <a:xfrm>
                <a:off x="628518" y="3526716"/>
                <a:ext cx="2372744" cy="408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129117" tIns="64558" rIns="129117" bIns="645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1" i="0" dirty="0" smtClean="0">
                          <a:latin typeface="Cambria Math" panose="02040503050406030204" pitchFamily="18" charset="0"/>
                          <a:cs typeface="Arial Narrow"/>
                        </a:rPr>
                        <m:t>=</m:t>
                      </m:r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dirty="0">
                              <a:latin typeface="Cambria Math" panose="02040503050406030204" pitchFamily="18" charset="0"/>
                              <a:cs typeface="Arial Narrow"/>
                            </a:rPr>
                            <m:t>𝐀</m:t>
                          </m:r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en-US" sz="1600" i="1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1600" i="1" dirty="0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dirty="0">
                                  <a:latin typeface="Cambria Math" panose="02040503050406030204" pitchFamily="18" charset="0"/>
                                  <a:cs typeface="Arial Narrow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en-US" sz="1600" i="1" dirty="0" smtClea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1" i="0" dirty="0" smtClea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en-US" sz="1600" b="0" i="1" dirty="0" smtClea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en-US" sz="1600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600" i="1" dirty="0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en-US" sz="1600" i="1" dirty="0" smtClea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1600" i="1" dirty="0" smtClean="0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 dirty="0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en-US" sz="1600" i="1" dirty="0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altLang="en-US" sz="3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ZoneTexte 3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18" y="3526716"/>
                <a:ext cx="2372744" cy="408338"/>
              </a:xfrm>
              <a:prstGeom prst="rect">
                <a:avLst/>
              </a:prstGeom>
              <a:blipFill rotWithShape="0">
                <a:blip r:embed="rId3"/>
                <a:stretch>
                  <a:fillRect r="-33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93"/>
          <p:cNvSpPr txBox="1"/>
          <p:nvPr/>
        </p:nvSpPr>
        <p:spPr>
          <a:xfrm>
            <a:off x="3007528" y="2074566"/>
            <a:ext cx="3242021" cy="3765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29117" tIns="64558" rIns="129117" bIns="64558" rtlCol="0">
            <a:spAutoFit/>
          </a:bodyPr>
          <a:lstStyle/>
          <a:p>
            <a:pPr algn="r"/>
            <a:r>
              <a:rPr lang="en-US" sz="1600" dirty="0" smtClean="0">
                <a:cs typeface="Arial" panose="020B0604020202020204" pitchFamily="34" charset="0"/>
              </a:rPr>
              <a:t>Estimated probability of acceptance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12100" y="2480170"/>
                <a:ext cx="1283300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1600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dirty="0">
                                  <a:latin typeface="Cambria Math" panose="02040503050406030204" pitchFamily="18" charset="0"/>
                                  <a:cs typeface="Arial Narrow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en-US" sz="1600" i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en-US" sz="1600" i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en-US" sz="1600" b="0" i="1" dirty="0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altLang="en-US" sz="1600" b="0" i="1" dirty="0" smtClea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1600" i="1" dirty="0" smtClean="0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 dirty="0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en-US" sz="1600" i="1" dirty="0">
                                      <a:solidFill>
                                        <a:srgbClr val="262626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100" y="2480170"/>
                <a:ext cx="1283300" cy="370294"/>
              </a:xfrm>
              <a:prstGeom prst="rect">
                <a:avLst/>
              </a:prstGeom>
              <a:blipFill rotWithShape="0">
                <a:blip r:embed="rId4"/>
                <a:stretch>
                  <a:fillRect r="-12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93"/>
          <p:cNvSpPr txBox="1"/>
          <p:nvPr/>
        </p:nvSpPr>
        <p:spPr>
          <a:xfrm>
            <a:off x="628518" y="3150514"/>
            <a:ext cx="2191157" cy="3765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29117" tIns="64558" rIns="129117" bIns="64558" rtlCol="0">
            <a:spAutoFit/>
          </a:bodyPr>
          <a:lstStyle/>
          <a:p>
            <a:pPr algn="r"/>
            <a:r>
              <a:rPr lang="en-US" sz="1600" dirty="0" smtClean="0">
                <a:cs typeface="Arial" panose="020B0604020202020204" pitchFamily="34" charset="0"/>
              </a:rPr>
              <a:t>Choice prediction error</a:t>
            </a:r>
          </a:p>
        </p:txBody>
      </p:sp>
      <p:sp>
        <p:nvSpPr>
          <p:cNvPr id="14" name="ZoneTexte 93"/>
          <p:cNvSpPr txBox="1"/>
          <p:nvPr/>
        </p:nvSpPr>
        <p:spPr>
          <a:xfrm>
            <a:off x="495306" y="3995976"/>
            <a:ext cx="3508092" cy="8690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29117" tIns="64558" rIns="129117" bIns="645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Arial" panose="020B0604020202020204" pitchFamily="34" charset="0"/>
              </a:rPr>
              <a:t>Update of </a:t>
            </a:r>
            <a:r>
              <a:rPr lang="en-US" sz="1600" dirty="0">
                <a:cs typeface="Arial" panose="020B0604020202020204" pitchFamily="34" charset="0"/>
              </a:rPr>
              <a:t>the acceptance </a:t>
            </a:r>
            <a:r>
              <a:rPr lang="en-US" sz="1600" dirty="0" smtClean="0">
                <a:cs typeface="Arial" panose="020B0604020202020204" pitchFamily="34" charset="0"/>
              </a:rPr>
              <a:t>probability function parameters (intercept)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8885" y="4903250"/>
                <a:ext cx="1803122" cy="273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85" y="4903250"/>
                <a:ext cx="1803122" cy="273023"/>
              </a:xfrm>
              <a:prstGeom prst="rect">
                <a:avLst/>
              </a:prstGeom>
              <a:blipFill rotWithShape="0">
                <a:blip r:embed="rId5"/>
                <a:stretch>
                  <a:fillRect l="-2365" t="-15556" r="-33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0389" y="5254922"/>
                <a:ext cx="363355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 smtClean="0"/>
                  <a:t> is learning rate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 smtClean="0"/>
                  <a:t> is the initial endowment (</a:t>
                </a:r>
                <a14:m>
                  <m:oMath xmlns:m="http://schemas.openxmlformats.org/officeDocument/2006/math">
                    <m:r>
                      <a:rPr lang="en-US" sz="16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89" y="5254922"/>
                <a:ext cx="3633559" cy="830997"/>
              </a:xfrm>
              <a:prstGeom prst="rect">
                <a:avLst/>
              </a:prstGeom>
              <a:blipFill rotWithShape="0">
                <a:blip r:embed="rId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3839712" y="3229188"/>
            <a:ext cx="3102552" cy="2725905"/>
            <a:chOff x="5787844" y="3550554"/>
            <a:chExt cx="3102552" cy="2725905"/>
          </a:xfrm>
        </p:grpSpPr>
        <p:sp>
          <p:nvSpPr>
            <p:cNvPr id="18" name="Rectangle 279"/>
            <p:cNvSpPr>
              <a:spLocks noChangeArrowheads="1"/>
            </p:cNvSpPr>
            <p:nvPr/>
          </p:nvSpPr>
          <p:spPr bwMode="auto">
            <a:xfrm>
              <a:off x="6410817" y="4026378"/>
              <a:ext cx="2395835" cy="18045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133719" y="3929612"/>
              <a:ext cx="2756677" cy="2123944"/>
              <a:chOff x="4490159" y="3873038"/>
              <a:chExt cx="3285141" cy="236438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821857" y="3981043"/>
                <a:ext cx="2856200" cy="2013068"/>
                <a:chOff x="1355725" y="427038"/>
                <a:chExt cx="5519738" cy="4243388"/>
              </a:xfrm>
            </p:grpSpPr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1355725" y="4602163"/>
                  <a:ext cx="1352550" cy="68263"/>
                </a:xfrm>
                <a:custGeom>
                  <a:avLst/>
                  <a:gdLst>
                    <a:gd name="T0" fmla="*/ 0 w 852"/>
                    <a:gd name="T1" fmla="*/ 43 h 43"/>
                    <a:gd name="T2" fmla="*/ 17 w 852"/>
                    <a:gd name="T3" fmla="*/ 43 h 43"/>
                    <a:gd name="T4" fmla="*/ 35 w 852"/>
                    <a:gd name="T5" fmla="*/ 43 h 43"/>
                    <a:gd name="T6" fmla="*/ 52 w 852"/>
                    <a:gd name="T7" fmla="*/ 43 h 43"/>
                    <a:gd name="T8" fmla="*/ 70 w 852"/>
                    <a:gd name="T9" fmla="*/ 43 h 43"/>
                    <a:gd name="T10" fmla="*/ 87 w 852"/>
                    <a:gd name="T11" fmla="*/ 43 h 43"/>
                    <a:gd name="T12" fmla="*/ 104 w 852"/>
                    <a:gd name="T13" fmla="*/ 43 h 43"/>
                    <a:gd name="T14" fmla="*/ 122 w 852"/>
                    <a:gd name="T15" fmla="*/ 43 h 43"/>
                    <a:gd name="T16" fmla="*/ 139 w 852"/>
                    <a:gd name="T17" fmla="*/ 43 h 43"/>
                    <a:gd name="T18" fmla="*/ 156 w 852"/>
                    <a:gd name="T19" fmla="*/ 42 h 43"/>
                    <a:gd name="T20" fmla="*/ 174 w 852"/>
                    <a:gd name="T21" fmla="*/ 42 h 43"/>
                    <a:gd name="T22" fmla="*/ 191 w 852"/>
                    <a:gd name="T23" fmla="*/ 42 h 43"/>
                    <a:gd name="T24" fmla="*/ 209 w 852"/>
                    <a:gd name="T25" fmla="*/ 42 h 43"/>
                    <a:gd name="T26" fmla="*/ 226 w 852"/>
                    <a:gd name="T27" fmla="*/ 42 h 43"/>
                    <a:gd name="T28" fmla="*/ 243 w 852"/>
                    <a:gd name="T29" fmla="*/ 42 h 43"/>
                    <a:gd name="T30" fmla="*/ 261 w 852"/>
                    <a:gd name="T31" fmla="*/ 42 h 43"/>
                    <a:gd name="T32" fmla="*/ 278 w 852"/>
                    <a:gd name="T33" fmla="*/ 42 h 43"/>
                    <a:gd name="T34" fmla="*/ 295 w 852"/>
                    <a:gd name="T35" fmla="*/ 42 h 43"/>
                    <a:gd name="T36" fmla="*/ 313 w 852"/>
                    <a:gd name="T37" fmla="*/ 41 h 43"/>
                    <a:gd name="T38" fmla="*/ 330 w 852"/>
                    <a:gd name="T39" fmla="*/ 41 h 43"/>
                    <a:gd name="T40" fmla="*/ 348 w 852"/>
                    <a:gd name="T41" fmla="*/ 41 h 43"/>
                    <a:gd name="T42" fmla="*/ 365 w 852"/>
                    <a:gd name="T43" fmla="*/ 41 h 43"/>
                    <a:gd name="T44" fmla="*/ 383 w 852"/>
                    <a:gd name="T45" fmla="*/ 41 h 43"/>
                    <a:gd name="T46" fmla="*/ 400 w 852"/>
                    <a:gd name="T47" fmla="*/ 40 h 43"/>
                    <a:gd name="T48" fmla="*/ 417 w 852"/>
                    <a:gd name="T49" fmla="*/ 40 h 43"/>
                    <a:gd name="T50" fmla="*/ 434 w 852"/>
                    <a:gd name="T51" fmla="*/ 39 h 43"/>
                    <a:gd name="T52" fmla="*/ 452 w 852"/>
                    <a:gd name="T53" fmla="*/ 39 h 43"/>
                    <a:gd name="T54" fmla="*/ 470 w 852"/>
                    <a:gd name="T55" fmla="*/ 39 h 43"/>
                    <a:gd name="T56" fmla="*/ 487 w 852"/>
                    <a:gd name="T57" fmla="*/ 38 h 43"/>
                    <a:gd name="T58" fmla="*/ 504 w 852"/>
                    <a:gd name="T59" fmla="*/ 37 h 43"/>
                    <a:gd name="T60" fmla="*/ 522 w 852"/>
                    <a:gd name="T61" fmla="*/ 37 h 43"/>
                    <a:gd name="T62" fmla="*/ 539 w 852"/>
                    <a:gd name="T63" fmla="*/ 36 h 43"/>
                    <a:gd name="T64" fmla="*/ 556 w 852"/>
                    <a:gd name="T65" fmla="*/ 35 h 43"/>
                    <a:gd name="T66" fmla="*/ 574 w 852"/>
                    <a:gd name="T67" fmla="*/ 35 h 43"/>
                    <a:gd name="T68" fmla="*/ 591 w 852"/>
                    <a:gd name="T69" fmla="*/ 33 h 43"/>
                    <a:gd name="T70" fmla="*/ 609 w 852"/>
                    <a:gd name="T71" fmla="*/ 33 h 43"/>
                    <a:gd name="T72" fmla="*/ 626 w 852"/>
                    <a:gd name="T73" fmla="*/ 32 h 43"/>
                    <a:gd name="T74" fmla="*/ 643 w 852"/>
                    <a:gd name="T75" fmla="*/ 30 h 43"/>
                    <a:gd name="T76" fmla="*/ 661 w 852"/>
                    <a:gd name="T77" fmla="*/ 29 h 43"/>
                    <a:gd name="T78" fmla="*/ 678 w 852"/>
                    <a:gd name="T79" fmla="*/ 27 h 43"/>
                    <a:gd name="T80" fmla="*/ 695 w 852"/>
                    <a:gd name="T81" fmla="*/ 26 h 43"/>
                    <a:gd name="T82" fmla="*/ 713 w 852"/>
                    <a:gd name="T83" fmla="*/ 24 h 43"/>
                    <a:gd name="T84" fmla="*/ 730 w 852"/>
                    <a:gd name="T85" fmla="*/ 22 h 43"/>
                    <a:gd name="T86" fmla="*/ 748 w 852"/>
                    <a:gd name="T87" fmla="*/ 19 h 43"/>
                    <a:gd name="T88" fmla="*/ 765 w 852"/>
                    <a:gd name="T89" fmla="*/ 17 h 43"/>
                    <a:gd name="T90" fmla="*/ 782 w 852"/>
                    <a:gd name="T91" fmla="*/ 14 h 43"/>
                    <a:gd name="T92" fmla="*/ 800 w 852"/>
                    <a:gd name="T93" fmla="*/ 11 h 43"/>
                    <a:gd name="T94" fmla="*/ 817 w 852"/>
                    <a:gd name="T95" fmla="*/ 8 h 43"/>
                    <a:gd name="T96" fmla="*/ 834 w 852"/>
                    <a:gd name="T97" fmla="*/ 4 h 43"/>
                    <a:gd name="T98" fmla="*/ 852 w 852"/>
                    <a:gd name="T9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52" h="43">
                      <a:moveTo>
                        <a:pt x="0" y="43"/>
                      </a:moveTo>
                      <a:lnTo>
                        <a:pt x="17" y="43"/>
                      </a:lnTo>
                      <a:lnTo>
                        <a:pt x="35" y="43"/>
                      </a:lnTo>
                      <a:lnTo>
                        <a:pt x="52" y="43"/>
                      </a:lnTo>
                      <a:lnTo>
                        <a:pt x="70" y="43"/>
                      </a:lnTo>
                      <a:lnTo>
                        <a:pt x="87" y="43"/>
                      </a:lnTo>
                      <a:lnTo>
                        <a:pt x="104" y="43"/>
                      </a:lnTo>
                      <a:lnTo>
                        <a:pt x="122" y="43"/>
                      </a:lnTo>
                      <a:lnTo>
                        <a:pt x="139" y="43"/>
                      </a:lnTo>
                      <a:lnTo>
                        <a:pt x="156" y="42"/>
                      </a:lnTo>
                      <a:lnTo>
                        <a:pt x="174" y="42"/>
                      </a:lnTo>
                      <a:lnTo>
                        <a:pt x="191" y="42"/>
                      </a:lnTo>
                      <a:lnTo>
                        <a:pt x="209" y="42"/>
                      </a:lnTo>
                      <a:lnTo>
                        <a:pt x="226" y="42"/>
                      </a:lnTo>
                      <a:lnTo>
                        <a:pt x="243" y="42"/>
                      </a:lnTo>
                      <a:lnTo>
                        <a:pt x="261" y="42"/>
                      </a:lnTo>
                      <a:lnTo>
                        <a:pt x="278" y="42"/>
                      </a:lnTo>
                      <a:lnTo>
                        <a:pt x="295" y="42"/>
                      </a:lnTo>
                      <a:lnTo>
                        <a:pt x="313" y="41"/>
                      </a:lnTo>
                      <a:lnTo>
                        <a:pt x="330" y="41"/>
                      </a:lnTo>
                      <a:lnTo>
                        <a:pt x="348" y="41"/>
                      </a:lnTo>
                      <a:lnTo>
                        <a:pt x="365" y="41"/>
                      </a:lnTo>
                      <a:lnTo>
                        <a:pt x="383" y="41"/>
                      </a:lnTo>
                      <a:lnTo>
                        <a:pt x="400" y="40"/>
                      </a:lnTo>
                      <a:lnTo>
                        <a:pt x="417" y="40"/>
                      </a:lnTo>
                      <a:lnTo>
                        <a:pt x="434" y="39"/>
                      </a:lnTo>
                      <a:lnTo>
                        <a:pt x="452" y="39"/>
                      </a:lnTo>
                      <a:lnTo>
                        <a:pt x="470" y="39"/>
                      </a:lnTo>
                      <a:lnTo>
                        <a:pt x="487" y="38"/>
                      </a:lnTo>
                      <a:lnTo>
                        <a:pt x="504" y="37"/>
                      </a:lnTo>
                      <a:lnTo>
                        <a:pt x="522" y="37"/>
                      </a:lnTo>
                      <a:lnTo>
                        <a:pt x="539" y="36"/>
                      </a:lnTo>
                      <a:lnTo>
                        <a:pt x="556" y="35"/>
                      </a:lnTo>
                      <a:lnTo>
                        <a:pt x="574" y="35"/>
                      </a:lnTo>
                      <a:lnTo>
                        <a:pt x="591" y="33"/>
                      </a:lnTo>
                      <a:lnTo>
                        <a:pt x="609" y="33"/>
                      </a:lnTo>
                      <a:lnTo>
                        <a:pt x="626" y="32"/>
                      </a:lnTo>
                      <a:lnTo>
                        <a:pt x="643" y="30"/>
                      </a:lnTo>
                      <a:lnTo>
                        <a:pt x="661" y="29"/>
                      </a:lnTo>
                      <a:lnTo>
                        <a:pt x="678" y="27"/>
                      </a:lnTo>
                      <a:lnTo>
                        <a:pt x="695" y="26"/>
                      </a:lnTo>
                      <a:lnTo>
                        <a:pt x="713" y="24"/>
                      </a:lnTo>
                      <a:lnTo>
                        <a:pt x="730" y="22"/>
                      </a:lnTo>
                      <a:lnTo>
                        <a:pt x="748" y="19"/>
                      </a:lnTo>
                      <a:lnTo>
                        <a:pt x="765" y="17"/>
                      </a:lnTo>
                      <a:lnTo>
                        <a:pt x="782" y="14"/>
                      </a:lnTo>
                      <a:lnTo>
                        <a:pt x="800" y="11"/>
                      </a:lnTo>
                      <a:lnTo>
                        <a:pt x="817" y="8"/>
                      </a:lnTo>
                      <a:lnTo>
                        <a:pt x="834" y="4"/>
                      </a:lnTo>
                      <a:lnTo>
                        <a:pt x="852" y="0"/>
                      </a:lnTo>
                    </a:path>
                  </a:pathLst>
                </a:custGeom>
                <a:noFill/>
                <a:ln w="9525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2708275" y="1743075"/>
                  <a:ext cx="1352550" cy="2859088"/>
                </a:xfrm>
                <a:custGeom>
                  <a:avLst/>
                  <a:gdLst>
                    <a:gd name="T0" fmla="*/ 0 w 852"/>
                    <a:gd name="T1" fmla="*/ 1801 h 1801"/>
                    <a:gd name="T2" fmla="*/ 17 w 852"/>
                    <a:gd name="T3" fmla="*/ 1796 h 1801"/>
                    <a:gd name="T4" fmla="*/ 35 w 852"/>
                    <a:gd name="T5" fmla="*/ 1792 h 1801"/>
                    <a:gd name="T6" fmla="*/ 52 w 852"/>
                    <a:gd name="T7" fmla="*/ 1786 h 1801"/>
                    <a:gd name="T8" fmla="*/ 69 w 852"/>
                    <a:gd name="T9" fmla="*/ 1780 h 1801"/>
                    <a:gd name="T10" fmla="*/ 87 w 852"/>
                    <a:gd name="T11" fmla="*/ 1773 h 1801"/>
                    <a:gd name="T12" fmla="*/ 104 w 852"/>
                    <a:gd name="T13" fmla="*/ 1766 h 1801"/>
                    <a:gd name="T14" fmla="*/ 122 w 852"/>
                    <a:gd name="T15" fmla="*/ 1758 h 1801"/>
                    <a:gd name="T16" fmla="*/ 139 w 852"/>
                    <a:gd name="T17" fmla="*/ 1749 h 1801"/>
                    <a:gd name="T18" fmla="*/ 157 w 852"/>
                    <a:gd name="T19" fmla="*/ 1740 h 1801"/>
                    <a:gd name="T20" fmla="*/ 174 w 852"/>
                    <a:gd name="T21" fmla="*/ 1729 h 1801"/>
                    <a:gd name="T22" fmla="*/ 191 w 852"/>
                    <a:gd name="T23" fmla="*/ 1718 h 1801"/>
                    <a:gd name="T24" fmla="*/ 209 w 852"/>
                    <a:gd name="T25" fmla="*/ 1705 h 1801"/>
                    <a:gd name="T26" fmla="*/ 226 w 852"/>
                    <a:gd name="T27" fmla="*/ 1691 h 1801"/>
                    <a:gd name="T28" fmla="*/ 243 w 852"/>
                    <a:gd name="T29" fmla="*/ 1676 h 1801"/>
                    <a:gd name="T30" fmla="*/ 261 w 852"/>
                    <a:gd name="T31" fmla="*/ 1660 h 1801"/>
                    <a:gd name="T32" fmla="*/ 278 w 852"/>
                    <a:gd name="T33" fmla="*/ 1642 h 1801"/>
                    <a:gd name="T34" fmla="*/ 296 w 852"/>
                    <a:gd name="T35" fmla="*/ 1622 h 1801"/>
                    <a:gd name="T36" fmla="*/ 313 w 852"/>
                    <a:gd name="T37" fmla="*/ 1601 h 1801"/>
                    <a:gd name="T38" fmla="*/ 330 w 852"/>
                    <a:gd name="T39" fmla="*/ 1578 h 1801"/>
                    <a:gd name="T40" fmla="*/ 348 w 852"/>
                    <a:gd name="T41" fmla="*/ 1553 h 1801"/>
                    <a:gd name="T42" fmla="*/ 365 w 852"/>
                    <a:gd name="T43" fmla="*/ 1526 h 1801"/>
                    <a:gd name="T44" fmla="*/ 383 w 852"/>
                    <a:gd name="T45" fmla="*/ 1496 h 1801"/>
                    <a:gd name="T46" fmla="*/ 400 w 852"/>
                    <a:gd name="T47" fmla="*/ 1465 h 1801"/>
                    <a:gd name="T48" fmla="*/ 417 w 852"/>
                    <a:gd name="T49" fmla="*/ 1432 h 1801"/>
                    <a:gd name="T50" fmla="*/ 435 w 852"/>
                    <a:gd name="T51" fmla="*/ 1395 h 1801"/>
                    <a:gd name="T52" fmla="*/ 452 w 852"/>
                    <a:gd name="T53" fmla="*/ 1357 h 1801"/>
                    <a:gd name="T54" fmla="*/ 469 w 852"/>
                    <a:gd name="T55" fmla="*/ 1316 h 1801"/>
                    <a:gd name="T56" fmla="*/ 487 w 852"/>
                    <a:gd name="T57" fmla="*/ 1272 h 1801"/>
                    <a:gd name="T58" fmla="*/ 504 w 852"/>
                    <a:gd name="T59" fmla="*/ 1225 h 1801"/>
                    <a:gd name="T60" fmla="*/ 522 w 852"/>
                    <a:gd name="T61" fmla="*/ 1177 h 1801"/>
                    <a:gd name="T62" fmla="*/ 539 w 852"/>
                    <a:gd name="T63" fmla="*/ 1125 h 1801"/>
                    <a:gd name="T64" fmla="*/ 556 w 852"/>
                    <a:gd name="T65" fmla="*/ 1072 h 1801"/>
                    <a:gd name="T66" fmla="*/ 574 w 852"/>
                    <a:gd name="T67" fmla="*/ 1015 h 1801"/>
                    <a:gd name="T68" fmla="*/ 591 w 852"/>
                    <a:gd name="T69" fmla="*/ 957 h 1801"/>
                    <a:gd name="T70" fmla="*/ 608 w 852"/>
                    <a:gd name="T71" fmla="*/ 897 h 1801"/>
                    <a:gd name="T72" fmla="*/ 626 w 852"/>
                    <a:gd name="T73" fmla="*/ 835 h 1801"/>
                    <a:gd name="T74" fmla="*/ 643 w 852"/>
                    <a:gd name="T75" fmla="*/ 771 h 1801"/>
                    <a:gd name="T76" fmla="*/ 661 w 852"/>
                    <a:gd name="T77" fmla="*/ 707 h 1801"/>
                    <a:gd name="T78" fmla="*/ 678 w 852"/>
                    <a:gd name="T79" fmla="*/ 641 h 1801"/>
                    <a:gd name="T80" fmla="*/ 695 w 852"/>
                    <a:gd name="T81" fmla="*/ 575 h 1801"/>
                    <a:gd name="T82" fmla="*/ 713 w 852"/>
                    <a:gd name="T83" fmla="*/ 507 h 1801"/>
                    <a:gd name="T84" fmla="*/ 730 w 852"/>
                    <a:gd name="T85" fmla="*/ 441 h 1801"/>
                    <a:gd name="T86" fmla="*/ 747 w 852"/>
                    <a:gd name="T87" fmla="*/ 374 h 1801"/>
                    <a:gd name="T88" fmla="*/ 765 w 852"/>
                    <a:gd name="T89" fmla="*/ 309 h 1801"/>
                    <a:gd name="T90" fmla="*/ 783 w 852"/>
                    <a:gd name="T91" fmla="*/ 244 h 1801"/>
                    <a:gd name="T92" fmla="*/ 800 w 852"/>
                    <a:gd name="T93" fmla="*/ 180 h 1801"/>
                    <a:gd name="T94" fmla="*/ 817 w 852"/>
                    <a:gd name="T95" fmla="*/ 118 h 1801"/>
                    <a:gd name="T96" fmla="*/ 835 w 852"/>
                    <a:gd name="T97" fmla="*/ 58 h 1801"/>
                    <a:gd name="T98" fmla="*/ 852 w 852"/>
                    <a:gd name="T99" fmla="*/ 0 h 18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52" h="1801">
                      <a:moveTo>
                        <a:pt x="0" y="1801"/>
                      </a:moveTo>
                      <a:lnTo>
                        <a:pt x="17" y="1796"/>
                      </a:lnTo>
                      <a:lnTo>
                        <a:pt x="35" y="1792"/>
                      </a:lnTo>
                      <a:lnTo>
                        <a:pt x="52" y="1786"/>
                      </a:lnTo>
                      <a:lnTo>
                        <a:pt x="69" y="1780"/>
                      </a:lnTo>
                      <a:lnTo>
                        <a:pt x="87" y="1773"/>
                      </a:lnTo>
                      <a:lnTo>
                        <a:pt x="104" y="1766"/>
                      </a:lnTo>
                      <a:lnTo>
                        <a:pt x="122" y="1758"/>
                      </a:lnTo>
                      <a:lnTo>
                        <a:pt x="139" y="1749"/>
                      </a:lnTo>
                      <a:lnTo>
                        <a:pt x="157" y="1740"/>
                      </a:lnTo>
                      <a:lnTo>
                        <a:pt x="174" y="1729"/>
                      </a:lnTo>
                      <a:lnTo>
                        <a:pt x="191" y="1718"/>
                      </a:lnTo>
                      <a:lnTo>
                        <a:pt x="209" y="1705"/>
                      </a:lnTo>
                      <a:lnTo>
                        <a:pt x="226" y="1691"/>
                      </a:lnTo>
                      <a:lnTo>
                        <a:pt x="243" y="1676"/>
                      </a:lnTo>
                      <a:lnTo>
                        <a:pt x="261" y="1660"/>
                      </a:lnTo>
                      <a:lnTo>
                        <a:pt x="278" y="1642"/>
                      </a:lnTo>
                      <a:lnTo>
                        <a:pt x="296" y="1622"/>
                      </a:lnTo>
                      <a:lnTo>
                        <a:pt x="313" y="1601"/>
                      </a:lnTo>
                      <a:lnTo>
                        <a:pt x="330" y="1578"/>
                      </a:lnTo>
                      <a:lnTo>
                        <a:pt x="348" y="1553"/>
                      </a:lnTo>
                      <a:lnTo>
                        <a:pt x="365" y="1526"/>
                      </a:lnTo>
                      <a:lnTo>
                        <a:pt x="383" y="1496"/>
                      </a:lnTo>
                      <a:lnTo>
                        <a:pt x="400" y="1465"/>
                      </a:lnTo>
                      <a:lnTo>
                        <a:pt x="417" y="1432"/>
                      </a:lnTo>
                      <a:lnTo>
                        <a:pt x="435" y="1395"/>
                      </a:lnTo>
                      <a:lnTo>
                        <a:pt x="452" y="1357"/>
                      </a:lnTo>
                      <a:lnTo>
                        <a:pt x="469" y="1316"/>
                      </a:lnTo>
                      <a:lnTo>
                        <a:pt x="487" y="1272"/>
                      </a:lnTo>
                      <a:lnTo>
                        <a:pt x="504" y="1225"/>
                      </a:lnTo>
                      <a:lnTo>
                        <a:pt x="522" y="1177"/>
                      </a:lnTo>
                      <a:lnTo>
                        <a:pt x="539" y="1125"/>
                      </a:lnTo>
                      <a:lnTo>
                        <a:pt x="556" y="1072"/>
                      </a:lnTo>
                      <a:lnTo>
                        <a:pt x="574" y="1015"/>
                      </a:lnTo>
                      <a:lnTo>
                        <a:pt x="591" y="957"/>
                      </a:lnTo>
                      <a:lnTo>
                        <a:pt x="608" y="897"/>
                      </a:lnTo>
                      <a:lnTo>
                        <a:pt x="626" y="835"/>
                      </a:lnTo>
                      <a:lnTo>
                        <a:pt x="643" y="771"/>
                      </a:lnTo>
                      <a:lnTo>
                        <a:pt x="661" y="707"/>
                      </a:lnTo>
                      <a:lnTo>
                        <a:pt x="678" y="641"/>
                      </a:lnTo>
                      <a:lnTo>
                        <a:pt x="695" y="575"/>
                      </a:lnTo>
                      <a:lnTo>
                        <a:pt x="713" y="507"/>
                      </a:lnTo>
                      <a:lnTo>
                        <a:pt x="730" y="441"/>
                      </a:lnTo>
                      <a:lnTo>
                        <a:pt x="747" y="374"/>
                      </a:lnTo>
                      <a:lnTo>
                        <a:pt x="765" y="309"/>
                      </a:lnTo>
                      <a:lnTo>
                        <a:pt x="783" y="244"/>
                      </a:lnTo>
                      <a:lnTo>
                        <a:pt x="800" y="180"/>
                      </a:lnTo>
                      <a:lnTo>
                        <a:pt x="817" y="118"/>
                      </a:lnTo>
                      <a:lnTo>
                        <a:pt x="835" y="58"/>
                      </a:lnTo>
                      <a:lnTo>
                        <a:pt x="852" y="0"/>
                      </a:lnTo>
                    </a:path>
                  </a:pathLst>
                </a:custGeom>
                <a:noFill/>
                <a:ln w="9525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4060825" y="441325"/>
                  <a:ext cx="1352550" cy="1301750"/>
                </a:xfrm>
                <a:custGeom>
                  <a:avLst/>
                  <a:gdLst>
                    <a:gd name="T0" fmla="*/ 0 w 852"/>
                    <a:gd name="T1" fmla="*/ 820 h 820"/>
                    <a:gd name="T2" fmla="*/ 17 w 852"/>
                    <a:gd name="T3" fmla="*/ 764 h 820"/>
                    <a:gd name="T4" fmla="*/ 35 w 852"/>
                    <a:gd name="T5" fmla="*/ 710 h 820"/>
                    <a:gd name="T6" fmla="*/ 52 w 852"/>
                    <a:gd name="T7" fmla="*/ 659 h 820"/>
                    <a:gd name="T8" fmla="*/ 70 w 852"/>
                    <a:gd name="T9" fmla="*/ 610 h 820"/>
                    <a:gd name="T10" fmla="*/ 87 w 852"/>
                    <a:gd name="T11" fmla="*/ 563 h 820"/>
                    <a:gd name="T12" fmla="*/ 104 w 852"/>
                    <a:gd name="T13" fmla="*/ 520 h 820"/>
                    <a:gd name="T14" fmla="*/ 122 w 852"/>
                    <a:gd name="T15" fmla="*/ 479 h 820"/>
                    <a:gd name="T16" fmla="*/ 139 w 852"/>
                    <a:gd name="T17" fmla="*/ 440 h 820"/>
                    <a:gd name="T18" fmla="*/ 156 w 852"/>
                    <a:gd name="T19" fmla="*/ 404 h 820"/>
                    <a:gd name="T20" fmla="*/ 174 w 852"/>
                    <a:gd name="T21" fmla="*/ 370 h 820"/>
                    <a:gd name="T22" fmla="*/ 191 w 852"/>
                    <a:gd name="T23" fmla="*/ 339 h 820"/>
                    <a:gd name="T24" fmla="*/ 209 w 852"/>
                    <a:gd name="T25" fmla="*/ 310 h 820"/>
                    <a:gd name="T26" fmla="*/ 226 w 852"/>
                    <a:gd name="T27" fmla="*/ 283 h 820"/>
                    <a:gd name="T28" fmla="*/ 243 w 852"/>
                    <a:gd name="T29" fmla="*/ 258 h 820"/>
                    <a:gd name="T30" fmla="*/ 261 w 852"/>
                    <a:gd name="T31" fmla="*/ 234 h 820"/>
                    <a:gd name="T32" fmla="*/ 278 w 852"/>
                    <a:gd name="T33" fmla="*/ 213 h 820"/>
                    <a:gd name="T34" fmla="*/ 295 w 852"/>
                    <a:gd name="T35" fmla="*/ 194 h 820"/>
                    <a:gd name="T36" fmla="*/ 313 w 852"/>
                    <a:gd name="T37" fmla="*/ 176 h 820"/>
                    <a:gd name="T38" fmla="*/ 330 w 852"/>
                    <a:gd name="T39" fmla="*/ 159 h 820"/>
                    <a:gd name="T40" fmla="*/ 348 w 852"/>
                    <a:gd name="T41" fmla="*/ 144 h 820"/>
                    <a:gd name="T42" fmla="*/ 365 w 852"/>
                    <a:gd name="T43" fmla="*/ 130 h 820"/>
                    <a:gd name="T44" fmla="*/ 382 w 852"/>
                    <a:gd name="T45" fmla="*/ 118 h 820"/>
                    <a:gd name="T46" fmla="*/ 400 w 852"/>
                    <a:gd name="T47" fmla="*/ 106 h 820"/>
                    <a:gd name="T48" fmla="*/ 417 w 852"/>
                    <a:gd name="T49" fmla="*/ 96 h 820"/>
                    <a:gd name="T50" fmla="*/ 435 w 852"/>
                    <a:gd name="T51" fmla="*/ 86 h 820"/>
                    <a:gd name="T52" fmla="*/ 452 w 852"/>
                    <a:gd name="T53" fmla="*/ 77 h 820"/>
                    <a:gd name="T54" fmla="*/ 469 w 852"/>
                    <a:gd name="T55" fmla="*/ 69 h 820"/>
                    <a:gd name="T56" fmla="*/ 487 w 852"/>
                    <a:gd name="T57" fmla="*/ 62 h 820"/>
                    <a:gd name="T58" fmla="*/ 504 w 852"/>
                    <a:gd name="T59" fmla="*/ 55 h 820"/>
                    <a:gd name="T60" fmla="*/ 521 w 852"/>
                    <a:gd name="T61" fmla="*/ 49 h 820"/>
                    <a:gd name="T62" fmla="*/ 539 w 852"/>
                    <a:gd name="T63" fmla="*/ 44 h 820"/>
                    <a:gd name="T64" fmla="*/ 556 w 852"/>
                    <a:gd name="T65" fmla="*/ 39 h 820"/>
                    <a:gd name="T66" fmla="*/ 574 w 852"/>
                    <a:gd name="T67" fmla="*/ 34 h 820"/>
                    <a:gd name="T68" fmla="*/ 591 w 852"/>
                    <a:gd name="T69" fmla="*/ 30 h 820"/>
                    <a:gd name="T70" fmla="*/ 609 w 852"/>
                    <a:gd name="T71" fmla="*/ 27 h 820"/>
                    <a:gd name="T72" fmla="*/ 626 w 852"/>
                    <a:gd name="T73" fmla="*/ 23 h 820"/>
                    <a:gd name="T74" fmla="*/ 643 w 852"/>
                    <a:gd name="T75" fmla="*/ 20 h 820"/>
                    <a:gd name="T76" fmla="*/ 661 w 852"/>
                    <a:gd name="T77" fmla="*/ 18 h 820"/>
                    <a:gd name="T78" fmla="*/ 678 w 852"/>
                    <a:gd name="T79" fmla="*/ 15 h 820"/>
                    <a:gd name="T80" fmla="*/ 695 w 852"/>
                    <a:gd name="T81" fmla="*/ 13 h 820"/>
                    <a:gd name="T82" fmla="*/ 713 w 852"/>
                    <a:gd name="T83" fmla="*/ 11 h 820"/>
                    <a:gd name="T84" fmla="*/ 730 w 852"/>
                    <a:gd name="T85" fmla="*/ 9 h 820"/>
                    <a:gd name="T86" fmla="*/ 748 w 852"/>
                    <a:gd name="T87" fmla="*/ 7 h 820"/>
                    <a:gd name="T88" fmla="*/ 765 w 852"/>
                    <a:gd name="T89" fmla="*/ 5 h 820"/>
                    <a:gd name="T90" fmla="*/ 782 w 852"/>
                    <a:gd name="T91" fmla="*/ 4 h 820"/>
                    <a:gd name="T92" fmla="*/ 800 w 852"/>
                    <a:gd name="T93" fmla="*/ 3 h 820"/>
                    <a:gd name="T94" fmla="*/ 817 w 852"/>
                    <a:gd name="T95" fmla="*/ 2 h 820"/>
                    <a:gd name="T96" fmla="*/ 835 w 852"/>
                    <a:gd name="T97" fmla="*/ 1 h 820"/>
                    <a:gd name="T98" fmla="*/ 852 w 852"/>
                    <a:gd name="T99" fmla="*/ 0 h 8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52" h="820">
                      <a:moveTo>
                        <a:pt x="0" y="820"/>
                      </a:moveTo>
                      <a:lnTo>
                        <a:pt x="17" y="764"/>
                      </a:lnTo>
                      <a:lnTo>
                        <a:pt x="35" y="710"/>
                      </a:lnTo>
                      <a:lnTo>
                        <a:pt x="52" y="659"/>
                      </a:lnTo>
                      <a:lnTo>
                        <a:pt x="70" y="610"/>
                      </a:lnTo>
                      <a:lnTo>
                        <a:pt x="87" y="563"/>
                      </a:lnTo>
                      <a:lnTo>
                        <a:pt x="104" y="520"/>
                      </a:lnTo>
                      <a:lnTo>
                        <a:pt x="122" y="479"/>
                      </a:lnTo>
                      <a:lnTo>
                        <a:pt x="139" y="440"/>
                      </a:lnTo>
                      <a:lnTo>
                        <a:pt x="156" y="404"/>
                      </a:lnTo>
                      <a:lnTo>
                        <a:pt x="174" y="370"/>
                      </a:lnTo>
                      <a:lnTo>
                        <a:pt x="191" y="339"/>
                      </a:lnTo>
                      <a:lnTo>
                        <a:pt x="209" y="310"/>
                      </a:lnTo>
                      <a:lnTo>
                        <a:pt x="226" y="283"/>
                      </a:lnTo>
                      <a:lnTo>
                        <a:pt x="243" y="258"/>
                      </a:lnTo>
                      <a:lnTo>
                        <a:pt x="261" y="234"/>
                      </a:lnTo>
                      <a:lnTo>
                        <a:pt x="278" y="213"/>
                      </a:lnTo>
                      <a:lnTo>
                        <a:pt x="295" y="194"/>
                      </a:lnTo>
                      <a:lnTo>
                        <a:pt x="313" y="176"/>
                      </a:lnTo>
                      <a:lnTo>
                        <a:pt x="330" y="159"/>
                      </a:lnTo>
                      <a:lnTo>
                        <a:pt x="348" y="144"/>
                      </a:lnTo>
                      <a:lnTo>
                        <a:pt x="365" y="130"/>
                      </a:lnTo>
                      <a:lnTo>
                        <a:pt x="382" y="118"/>
                      </a:lnTo>
                      <a:lnTo>
                        <a:pt x="400" y="106"/>
                      </a:lnTo>
                      <a:lnTo>
                        <a:pt x="417" y="96"/>
                      </a:lnTo>
                      <a:lnTo>
                        <a:pt x="435" y="86"/>
                      </a:lnTo>
                      <a:lnTo>
                        <a:pt x="452" y="77"/>
                      </a:lnTo>
                      <a:lnTo>
                        <a:pt x="469" y="69"/>
                      </a:lnTo>
                      <a:lnTo>
                        <a:pt x="487" y="62"/>
                      </a:lnTo>
                      <a:lnTo>
                        <a:pt x="504" y="55"/>
                      </a:lnTo>
                      <a:lnTo>
                        <a:pt x="521" y="49"/>
                      </a:lnTo>
                      <a:lnTo>
                        <a:pt x="539" y="44"/>
                      </a:lnTo>
                      <a:lnTo>
                        <a:pt x="556" y="39"/>
                      </a:lnTo>
                      <a:lnTo>
                        <a:pt x="574" y="34"/>
                      </a:lnTo>
                      <a:lnTo>
                        <a:pt x="591" y="30"/>
                      </a:lnTo>
                      <a:lnTo>
                        <a:pt x="609" y="27"/>
                      </a:lnTo>
                      <a:lnTo>
                        <a:pt x="626" y="23"/>
                      </a:lnTo>
                      <a:lnTo>
                        <a:pt x="643" y="20"/>
                      </a:lnTo>
                      <a:lnTo>
                        <a:pt x="661" y="18"/>
                      </a:lnTo>
                      <a:lnTo>
                        <a:pt x="678" y="15"/>
                      </a:lnTo>
                      <a:lnTo>
                        <a:pt x="695" y="13"/>
                      </a:lnTo>
                      <a:lnTo>
                        <a:pt x="713" y="11"/>
                      </a:lnTo>
                      <a:lnTo>
                        <a:pt x="730" y="9"/>
                      </a:lnTo>
                      <a:lnTo>
                        <a:pt x="748" y="7"/>
                      </a:lnTo>
                      <a:lnTo>
                        <a:pt x="765" y="5"/>
                      </a:lnTo>
                      <a:lnTo>
                        <a:pt x="782" y="4"/>
                      </a:lnTo>
                      <a:lnTo>
                        <a:pt x="800" y="3"/>
                      </a:lnTo>
                      <a:lnTo>
                        <a:pt x="817" y="2"/>
                      </a:lnTo>
                      <a:lnTo>
                        <a:pt x="835" y="1"/>
                      </a:lnTo>
                      <a:lnTo>
                        <a:pt x="852" y="0"/>
                      </a:lnTo>
                    </a:path>
                  </a:pathLst>
                </a:custGeom>
                <a:noFill/>
                <a:ln w="9525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5413375" y="427038"/>
                  <a:ext cx="1352550" cy="14288"/>
                </a:xfrm>
                <a:custGeom>
                  <a:avLst/>
                  <a:gdLst>
                    <a:gd name="T0" fmla="*/ 0 w 852"/>
                    <a:gd name="T1" fmla="*/ 9 h 9"/>
                    <a:gd name="T2" fmla="*/ 17 w 852"/>
                    <a:gd name="T3" fmla="*/ 8 h 9"/>
                    <a:gd name="T4" fmla="*/ 35 w 852"/>
                    <a:gd name="T5" fmla="*/ 7 h 9"/>
                    <a:gd name="T6" fmla="*/ 52 w 852"/>
                    <a:gd name="T7" fmla="*/ 6 h 9"/>
                    <a:gd name="T8" fmla="*/ 69 w 852"/>
                    <a:gd name="T9" fmla="*/ 6 h 9"/>
                    <a:gd name="T10" fmla="*/ 87 w 852"/>
                    <a:gd name="T11" fmla="*/ 5 h 9"/>
                    <a:gd name="T12" fmla="*/ 104 w 852"/>
                    <a:gd name="T13" fmla="*/ 5 h 9"/>
                    <a:gd name="T14" fmla="*/ 122 w 852"/>
                    <a:gd name="T15" fmla="*/ 4 h 9"/>
                    <a:gd name="T16" fmla="*/ 139 w 852"/>
                    <a:gd name="T17" fmla="*/ 4 h 9"/>
                    <a:gd name="T18" fmla="*/ 156 w 852"/>
                    <a:gd name="T19" fmla="*/ 4 h 9"/>
                    <a:gd name="T20" fmla="*/ 174 w 852"/>
                    <a:gd name="T21" fmla="*/ 3 h 9"/>
                    <a:gd name="T22" fmla="*/ 191 w 852"/>
                    <a:gd name="T23" fmla="*/ 3 h 9"/>
                    <a:gd name="T24" fmla="*/ 208 w 852"/>
                    <a:gd name="T25" fmla="*/ 2 h 9"/>
                    <a:gd name="T26" fmla="*/ 226 w 852"/>
                    <a:gd name="T27" fmla="*/ 2 h 9"/>
                    <a:gd name="T28" fmla="*/ 244 w 852"/>
                    <a:gd name="T29" fmla="*/ 2 h 9"/>
                    <a:gd name="T30" fmla="*/ 261 w 852"/>
                    <a:gd name="T31" fmla="*/ 2 h 9"/>
                    <a:gd name="T32" fmla="*/ 278 w 852"/>
                    <a:gd name="T33" fmla="*/ 2 h 9"/>
                    <a:gd name="T34" fmla="*/ 295 w 852"/>
                    <a:gd name="T35" fmla="*/ 2 h 9"/>
                    <a:gd name="T36" fmla="*/ 313 w 852"/>
                    <a:gd name="T37" fmla="*/ 1 h 9"/>
                    <a:gd name="T38" fmla="*/ 330 w 852"/>
                    <a:gd name="T39" fmla="*/ 1 h 9"/>
                    <a:gd name="T40" fmla="*/ 348 w 852"/>
                    <a:gd name="T41" fmla="*/ 1 h 9"/>
                    <a:gd name="T42" fmla="*/ 365 w 852"/>
                    <a:gd name="T43" fmla="*/ 1 h 9"/>
                    <a:gd name="T44" fmla="*/ 383 w 852"/>
                    <a:gd name="T45" fmla="*/ 1 h 9"/>
                    <a:gd name="T46" fmla="*/ 400 w 852"/>
                    <a:gd name="T47" fmla="*/ 1 h 9"/>
                    <a:gd name="T48" fmla="*/ 417 w 852"/>
                    <a:gd name="T49" fmla="*/ 1 h 9"/>
                    <a:gd name="T50" fmla="*/ 435 w 852"/>
                    <a:gd name="T51" fmla="*/ 0 h 9"/>
                    <a:gd name="T52" fmla="*/ 452 w 852"/>
                    <a:gd name="T53" fmla="*/ 0 h 9"/>
                    <a:gd name="T54" fmla="*/ 469 w 852"/>
                    <a:gd name="T55" fmla="*/ 0 h 9"/>
                    <a:gd name="T56" fmla="*/ 487 w 852"/>
                    <a:gd name="T57" fmla="*/ 0 h 9"/>
                    <a:gd name="T58" fmla="*/ 504 w 852"/>
                    <a:gd name="T59" fmla="*/ 0 h 9"/>
                    <a:gd name="T60" fmla="*/ 522 w 852"/>
                    <a:gd name="T61" fmla="*/ 0 h 9"/>
                    <a:gd name="T62" fmla="*/ 539 w 852"/>
                    <a:gd name="T63" fmla="*/ 0 h 9"/>
                    <a:gd name="T64" fmla="*/ 556 w 852"/>
                    <a:gd name="T65" fmla="*/ 0 h 9"/>
                    <a:gd name="T66" fmla="*/ 574 w 852"/>
                    <a:gd name="T67" fmla="*/ 0 h 9"/>
                    <a:gd name="T68" fmla="*/ 591 w 852"/>
                    <a:gd name="T69" fmla="*/ 0 h 9"/>
                    <a:gd name="T70" fmla="*/ 608 w 852"/>
                    <a:gd name="T71" fmla="*/ 0 h 9"/>
                    <a:gd name="T72" fmla="*/ 626 w 852"/>
                    <a:gd name="T73" fmla="*/ 0 h 9"/>
                    <a:gd name="T74" fmla="*/ 643 w 852"/>
                    <a:gd name="T75" fmla="*/ 0 h 9"/>
                    <a:gd name="T76" fmla="*/ 661 w 852"/>
                    <a:gd name="T77" fmla="*/ 0 h 9"/>
                    <a:gd name="T78" fmla="*/ 678 w 852"/>
                    <a:gd name="T79" fmla="*/ 0 h 9"/>
                    <a:gd name="T80" fmla="*/ 695 w 852"/>
                    <a:gd name="T81" fmla="*/ 0 h 9"/>
                    <a:gd name="T82" fmla="*/ 713 w 852"/>
                    <a:gd name="T83" fmla="*/ 0 h 9"/>
                    <a:gd name="T84" fmla="*/ 730 w 852"/>
                    <a:gd name="T85" fmla="*/ 0 h 9"/>
                    <a:gd name="T86" fmla="*/ 748 w 852"/>
                    <a:gd name="T87" fmla="*/ 0 h 9"/>
                    <a:gd name="T88" fmla="*/ 765 w 852"/>
                    <a:gd name="T89" fmla="*/ 0 h 9"/>
                    <a:gd name="T90" fmla="*/ 782 w 852"/>
                    <a:gd name="T91" fmla="*/ 0 h 9"/>
                    <a:gd name="T92" fmla="*/ 800 w 852"/>
                    <a:gd name="T93" fmla="*/ 0 h 9"/>
                    <a:gd name="T94" fmla="*/ 817 w 852"/>
                    <a:gd name="T95" fmla="*/ 0 h 9"/>
                    <a:gd name="T96" fmla="*/ 834 w 852"/>
                    <a:gd name="T97" fmla="*/ 0 h 9"/>
                    <a:gd name="T98" fmla="*/ 852 w 852"/>
                    <a:gd name="T9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52" h="9">
                      <a:moveTo>
                        <a:pt x="0" y="9"/>
                      </a:moveTo>
                      <a:lnTo>
                        <a:pt x="17" y="8"/>
                      </a:lnTo>
                      <a:lnTo>
                        <a:pt x="35" y="7"/>
                      </a:lnTo>
                      <a:lnTo>
                        <a:pt x="52" y="6"/>
                      </a:lnTo>
                      <a:lnTo>
                        <a:pt x="69" y="6"/>
                      </a:lnTo>
                      <a:lnTo>
                        <a:pt x="87" y="5"/>
                      </a:lnTo>
                      <a:lnTo>
                        <a:pt x="104" y="5"/>
                      </a:lnTo>
                      <a:lnTo>
                        <a:pt x="122" y="4"/>
                      </a:lnTo>
                      <a:lnTo>
                        <a:pt x="139" y="4"/>
                      </a:lnTo>
                      <a:lnTo>
                        <a:pt x="156" y="4"/>
                      </a:lnTo>
                      <a:lnTo>
                        <a:pt x="174" y="3"/>
                      </a:lnTo>
                      <a:lnTo>
                        <a:pt x="191" y="3"/>
                      </a:lnTo>
                      <a:lnTo>
                        <a:pt x="208" y="2"/>
                      </a:lnTo>
                      <a:lnTo>
                        <a:pt x="226" y="2"/>
                      </a:lnTo>
                      <a:lnTo>
                        <a:pt x="244" y="2"/>
                      </a:lnTo>
                      <a:lnTo>
                        <a:pt x="261" y="2"/>
                      </a:lnTo>
                      <a:lnTo>
                        <a:pt x="278" y="2"/>
                      </a:lnTo>
                      <a:lnTo>
                        <a:pt x="295" y="2"/>
                      </a:lnTo>
                      <a:lnTo>
                        <a:pt x="313" y="1"/>
                      </a:lnTo>
                      <a:lnTo>
                        <a:pt x="330" y="1"/>
                      </a:lnTo>
                      <a:lnTo>
                        <a:pt x="348" y="1"/>
                      </a:lnTo>
                      <a:lnTo>
                        <a:pt x="365" y="1"/>
                      </a:lnTo>
                      <a:lnTo>
                        <a:pt x="383" y="1"/>
                      </a:lnTo>
                      <a:lnTo>
                        <a:pt x="400" y="1"/>
                      </a:lnTo>
                      <a:lnTo>
                        <a:pt x="417" y="1"/>
                      </a:lnTo>
                      <a:lnTo>
                        <a:pt x="435" y="0"/>
                      </a:lnTo>
                      <a:lnTo>
                        <a:pt x="452" y="0"/>
                      </a:lnTo>
                      <a:lnTo>
                        <a:pt x="469" y="0"/>
                      </a:lnTo>
                      <a:lnTo>
                        <a:pt x="487" y="0"/>
                      </a:lnTo>
                      <a:lnTo>
                        <a:pt x="504" y="0"/>
                      </a:lnTo>
                      <a:lnTo>
                        <a:pt x="522" y="0"/>
                      </a:lnTo>
                      <a:lnTo>
                        <a:pt x="539" y="0"/>
                      </a:lnTo>
                      <a:lnTo>
                        <a:pt x="556" y="0"/>
                      </a:lnTo>
                      <a:lnTo>
                        <a:pt x="574" y="0"/>
                      </a:lnTo>
                      <a:lnTo>
                        <a:pt x="591" y="0"/>
                      </a:lnTo>
                      <a:lnTo>
                        <a:pt x="608" y="0"/>
                      </a:lnTo>
                      <a:lnTo>
                        <a:pt x="626" y="0"/>
                      </a:lnTo>
                      <a:lnTo>
                        <a:pt x="643" y="0"/>
                      </a:lnTo>
                      <a:lnTo>
                        <a:pt x="661" y="0"/>
                      </a:lnTo>
                      <a:lnTo>
                        <a:pt x="678" y="0"/>
                      </a:lnTo>
                      <a:lnTo>
                        <a:pt x="695" y="0"/>
                      </a:lnTo>
                      <a:lnTo>
                        <a:pt x="713" y="0"/>
                      </a:lnTo>
                      <a:lnTo>
                        <a:pt x="730" y="0"/>
                      </a:lnTo>
                      <a:lnTo>
                        <a:pt x="748" y="0"/>
                      </a:lnTo>
                      <a:lnTo>
                        <a:pt x="765" y="0"/>
                      </a:lnTo>
                      <a:lnTo>
                        <a:pt x="782" y="0"/>
                      </a:lnTo>
                      <a:lnTo>
                        <a:pt x="800" y="0"/>
                      </a:lnTo>
                      <a:lnTo>
                        <a:pt x="817" y="0"/>
                      </a:lnTo>
                      <a:lnTo>
                        <a:pt x="834" y="0"/>
                      </a:lnTo>
                      <a:lnTo>
                        <a:pt x="852" y="0"/>
                      </a:lnTo>
                    </a:path>
                  </a:pathLst>
                </a:custGeom>
                <a:noFill/>
                <a:ln w="9525" cap="flat">
                  <a:solidFill>
                    <a:srgbClr val="0072B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6765925" y="427038"/>
                  <a:ext cx="109538" cy="0"/>
                </a:xfrm>
                <a:custGeom>
                  <a:avLst/>
                  <a:gdLst>
                    <a:gd name="T0" fmla="*/ 0 w 69"/>
                    <a:gd name="T1" fmla="*/ 17 w 69"/>
                    <a:gd name="T2" fmla="*/ 35 w 69"/>
                    <a:gd name="T3" fmla="*/ 52 w 69"/>
                    <a:gd name="T4" fmla="*/ 69 w 6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69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9" y="0"/>
                      </a:lnTo>
                    </a:path>
                  </a:pathLst>
                </a:custGeom>
                <a:noFill/>
                <a:ln w="9525" cap="flat">
                  <a:solidFill>
                    <a:srgbClr val="0072B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821857" y="3981043"/>
                <a:ext cx="2856200" cy="2008549"/>
                <a:chOff x="1355725" y="427038"/>
                <a:chExt cx="5519738" cy="4233863"/>
              </a:xfrm>
            </p:grpSpPr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1355725" y="3611563"/>
                  <a:ext cx="1352550" cy="1049338"/>
                </a:xfrm>
                <a:custGeom>
                  <a:avLst/>
                  <a:gdLst>
                    <a:gd name="T0" fmla="*/ 0 w 852"/>
                    <a:gd name="T1" fmla="*/ 661 h 661"/>
                    <a:gd name="T2" fmla="*/ 17 w 852"/>
                    <a:gd name="T3" fmla="*/ 660 h 661"/>
                    <a:gd name="T4" fmla="*/ 35 w 852"/>
                    <a:gd name="T5" fmla="*/ 659 h 661"/>
                    <a:gd name="T6" fmla="*/ 52 w 852"/>
                    <a:gd name="T7" fmla="*/ 659 h 661"/>
                    <a:gd name="T8" fmla="*/ 70 w 852"/>
                    <a:gd name="T9" fmla="*/ 657 h 661"/>
                    <a:gd name="T10" fmla="*/ 87 w 852"/>
                    <a:gd name="T11" fmla="*/ 657 h 661"/>
                    <a:gd name="T12" fmla="*/ 104 w 852"/>
                    <a:gd name="T13" fmla="*/ 656 h 661"/>
                    <a:gd name="T14" fmla="*/ 122 w 852"/>
                    <a:gd name="T15" fmla="*/ 654 h 661"/>
                    <a:gd name="T16" fmla="*/ 139 w 852"/>
                    <a:gd name="T17" fmla="*/ 653 h 661"/>
                    <a:gd name="T18" fmla="*/ 156 w 852"/>
                    <a:gd name="T19" fmla="*/ 651 h 661"/>
                    <a:gd name="T20" fmla="*/ 174 w 852"/>
                    <a:gd name="T21" fmla="*/ 650 h 661"/>
                    <a:gd name="T22" fmla="*/ 191 w 852"/>
                    <a:gd name="T23" fmla="*/ 648 h 661"/>
                    <a:gd name="T24" fmla="*/ 209 w 852"/>
                    <a:gd name="T25" fmla="*/ 646 h 661"/>
                    <a:gd name="T26" fmla="*/ 226 w 852"/>
                    <a:gd name="T27" fmla="*/ 643 h 661"/>
                    <a:gd name="T28" fmla="*/ 243 w 852"/>
                    <a:gd name="T29" fmla="*/ 641 h 661"/>
                    <a:gd name="T30" fmla="*/ 261 w 852"/>
                    <a:gd name="T31" fmla="*/ 638 h 661"/>
                    <a:gd name="T32" fmla="*/ 278 w 852"/>
                    <a:gd name="T33" fmla="*/ 635 h 661"/>
                    <a:gd name="T34" fmla="*/ 295 w 852"/>
                    <a:gd name="T35" fmla="*/ 632 h 661"/>
                    <a:gd name="T36" fmla="*/ 313 w 852"/>
                    <a:gd name="T37" fmla="*/ 628 h 661"/>
                    <a:gd name="T38" fmla="*/ 330 w 852"/>
                    <a:gd name="T39" fmla="*/ 624 h 661"/>
                    <a:gd name="T40" fmla="*/ 348 w 852"/>
                    <a:gd name="T41" fmla="*/ 619 h 661"/>
                    <a:gd name="T42" fmla="*/ 365 w 852"/>
                    <a:gd name="T43" fmla="*/ 615 h 661"/>
                    <a:gd name="T44" fmla="*/ 383 w 852"/>
                    <a:gd name="T45" fmla="*/ 609 h 661"/>
                    <a:gd name="T46" fmla="*/ 400 w 852"/>
                    <a:gd name="T47" fmla="*/ 603 h 661"/>
                    <a:gd name="T48" fmla="*/ 417 w 852"/>
                    <a:gd name="T49" fmla="*/ 596 h 661"/>
                    <a:gd name="T50" fmla="*/ 434 w 852"/>
                    <a:gd name="T51" fmla="*/ 589 h 661"/>
                    <a:gd name="T52" fmla="*/ 452 w 852"/>
                    <a:gd name="T53" fmla="*/ 581 h 661"/>
                    <a:gd name="T54" fmla="*/ 470 w 852"/>
                    <a:gd name="T55" fmla="*/ 572 h 661"/>
                    <a:gd name="T56" fmla="*/ 487 w 852"/>
                    <a:gd name="T57" fmla="*/ 563 h 661"/>
                    <a:gd name="T58" fmla="*/ 504 w 852"/>
                    <a:gd name="T59" fmla="*/ 552 h 661"/>
                    <a:gd name="T60" fmla="*/ 522 w 852"/>
                    <a:gd name="T61" fmla="*/ 541 h 661"/>
                    <a:gd name="T62" fmla="*/ 539 w 852"/>
                    <a:gd name="T63" fmla="*/ 528 h 661"/>
                    <a:gd name="T64" fmla="*/ 556 w 852"/>
                    <a:gd name="T65" fmla="*/ 514 h 661"/>
                    <a:gd name="T66" fmla="*/ 574 w 852"/>
                    <a:gd name="T67" fmla="*/ 499 h 661"/>
                    <a:gd name="T68" fmla="*/ 591 w 852"/>
                    <a:gd name="T69" fmla="*/ 483 h 661"/>
                    <a:gd name="T70" fmla="*/ 609 w 852"/>
                    <a:gd name="T71" fmla="*/ 465 h 661"/>
                    <a:gd name="T72" fmla="*/ 626 w 852"/>
                    <a:gd name="T73" fmla="*/ 445 h 661"/>
                    <a:gd name="T74" fmla="*/ 643 w 852"/>
                    <a:gd name="T75" fmla="*/ 424 h 661"/>
                    <a:gd name="T76" fmla="*/ 661 w 852"/>
                    <a:gd name="T77" fmla="*/ 401 h 661"/>
                    <a:gd name="T78" fmla="*/ 678 w 852"/>
                    <a:gd name="T79" fmla="*/ 376 h 661"/>
                    <a:gd name="T80" fmla="*/ 695 w 852"/>
                    <a:gd name="T81" fmla="*/ 349 h 661"/>
                    <a:gd name="T82" fmla="*/ 713 w 852"/>
                    <a:gd name="T83" fmla="*/ 319 h 661"/>
                    <a:gd name="T84" fmla="*/ 730 w 852"/>
                    <a:gd name="T85" fmla="*/ 288 h 661"/>
                    <a:gd name="T86" fmla="*/ 748 w 852"/>
                    <a:gd name="T87" fmla="*/ 255 h 661"/>
                    <a:gd name="T88" fmla="*/ 765 w 852"/>
                    <a:gd name="T89" fmla="*/ 218 h 661"/>
                    <a:gd name="T90" fmla="*/ 782 w 852"/>
                    <a:gd name="T91" fmla="*/ 180 h 661"/>
                    <a:gd name="T92" fmla="*/ 800 w 852"/>
                    <a:gd name="T93" fmla="*/ 139 h 661"/>
                    <a:gd name="T94" fmla="*/ 817 w 852"/>
                    <a:gd name="T95" fmla="*/ 95 h 661"/>
                    <a:gd name="T96" fmla="*/ 834 w 852"/>
                    <a:gd name="T97" fmla="*/ 48 h 661"/>
                    <a:gd name="T98" fmla="*/ 852 w 852"/>
                    <a:gd name="T99" fmla="*/ 0 h 6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52" h="661">
                      <a:moveTo>
                        <a:pt x="0" y="661"/>
                      </a:moveTo>
                      <a:lnTo>
                        <a:pt x="17" y="660"/>
                      </a:lnTo>
                      <a:lnTo>
                        <a:pt x="35" y="659"/>
                      </a:lnTo>
                      <a:lnTo>
                        <a:pt x="52" y="659"/>
                      </a:lnTo>
                      <a:lnTo>
                        <a:pt x="70" y="657"/>
                      </a:lnTo>
                      <a:lnTo>
                        <a:pt x="87" y="657"/>
                      </a:lnTo>
                      <a:lnTo>
                        <a:pt x="104" y="656"/>
                      </a:lnTo>
                      <a:lnTo>
                        <a:pt x="122" y="654"/>
                      </a:lnTo>
                      <a:lnTo>
                        <a:pt x="139" y="653"/>
                      </a:lnTo>
                      <a:lnTo>
                        <a:pt x="156" y="651"/>
                      </a:lnTo>
                      <a:lnTo>
                        <a:pt x="174" y="650"/>
                      </a:lnTo>
                      <a:lnTo>
                        <a:pt x="191" y="648"/>
                      </a:lnTo>
                      <a:lnTo>
                        <a:pt x="209" y="646"/>
                      </a:lnTo>
                      <a:lnTo>
                        <a:pt x="226" y="643"/>
                      </a:lnTo>
                      <a:lnTo>
                        <a:pt x="243" y="641"/>
                      </a:lnTo>
                      <a:lnTo>
                        <a:pt x="261" y="638"/>
                      </a:lnTo>
                      <a:lnTo>
                        <a:pt x="278" y="635"/>
                      </a:lnTo>
                      <a:lnTo>
                        <a:pt x="295" y="632"/>
                      </a:lnTo>
                      <a:lnTo>
                        <a:pt x="313" y="628"/>
                      </a:lnTo>
                      <a:lnTo>
                        <a:pt x="330" y="624"/>
                      </a:lnTo>
                      <a:lnTo>
                        <a:pt x="348" y="619"/>
                      </a:lnTo>
                      <a:lnTo>
                        <a:pt x="365" y="615"/>
                      </a:lnTo>
                      <a:lnTo>
                        <a:pt x="383" y="609"/>
                      </a:lnTo>
                      <a:lnTo>
                        <a:pt x="400" y="603"/>
                      </a:lnTo>
                      <a:lnTo>
                        <a:pt x="417" y="596"/>
                      </a:lnTo>
                      <a:lnTo>
                        <a:pt x="434" y="589"/>
                      </a:lnTo>
                      <a:lnTo>
                        <a:pt x="452" y="581"/>
                      </a:lnTo>
                      <a:lnTo>
                        <a:pt x="470" y="572"/>
                      </a:lnTo>
                      <a:lnTo>
                        <a:pt x="487" y="563"/>
                      </a:lnTo>
                      <a:lnTo>
                        <a:pt x="504" y="552"/>
                      </a:lnTo>
                      <a:lnTo>
                        <a:pt x="522" y="541"/>
                      </a:lnTo>
                      <a:lnTo>
                        <a:pt x="539" y="528"/>
                      </a:lnTo>
                      <a:lnTo>
                        <a:pt x="556" y="514"/>
                      </a:lnTo>
                      <a:lnTo>
                        <a:pt x="574" y="499"/>
                      </a:lnTo>
                      <a:lnTo>
                        <a:pt x="591" y="483"/>
                      </a:lnTo>
                      <a:lnTo>
                        <a:pt x="609" y="465"/>
                      </a:lnTo>
                      <a:lnTo>
                        <a:pt x="626" y="445"/>
                      </a:lnTo>
                      <a:lnTo>
                        <a:pt x="643" y="424"/>
                      </a:lnTo>
                      <a:lnTo>
                        <a:pt x="661" y="401"/>
                      </a:lnTo>
                      <a:lnTo>
                        <a:pt x="678" y="376"/>
                      </a:lnTo>
                      <a:lnTo>
                        <a:pt x="695" y="349"/>
                      </a:lnTo>
                      <a:lnTo>
                        <a:pt x="713" y="319"/>
                      </a:lnTo>
                      <a:lnTo>
                        <a:pt x="730" y="288"/>
                      </a:lnTo>
                      <a:lnTo>
                        <a:pt x="748" y="255"/>
                      </a:lnTo>
                      <a:lnTo>
                        <a:pt x="765" y="218"/>
                      </a:lnTo>
                      <a:lnTo>
                        <a:pt x="782" y="180"/>
                      </a:lnTo>
                      <a:lnTo>
                        <a:pt x="800" y="139"/>
                      </a:lnTo>
                      <a:lnTo>
                        <a:pt x="817" y="95"/>
                      </a:lnTo>
                      <a:lnTo>
                        <a:pt x="834" y="48"/>
                      </a:lnTo>
                      <a:lnTo>
                        <a:pt x="852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6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2708275" y="519113"/>
                  <a:ext cx="1352550" cy="3092450"/>
                </a:xfrm>
                <a:custGeom>
                  <a:avLst/>
                  <a:gdLst>
                    <a:gd name="T0" fmla="*/ 0 w 852"/>
                    <a:gd name="T1" fmla="*/ 1948 h 1948"/>
                    <a:gd name="T2" fmla="*/ 17 w 852"/>
                    <a:gd name="T3" fmla="*/ 1896 h 1948"/>
                    <a:gd name="T4" fmla="*/ 35 w 852"/>
                    <a:gd name="T5" fmla="*/ 1843 h 1948"/>
                    <a:gd name="T6" fmla="*/ 52 w 852"/>
                    <a:gd name="T7" fmla="*/ 1786 h 1948"/>
                    <a:gd name="T8" fmla="*/ 69 w 852"/>
                    <a:gd name="T9" fmla="*/ 1728 h 1948"/>
                    <a:gd name="T10" fmla="*/ 87 w 852"/>
                    <a:gd name="T11" fmla="*/ 1668 h 1948"/>
                    <a:gd name="T12" fmla="*/ 104 w 852"/>
                    <a:gd name="T13" fmla="*/ 1606 h 1948"/>
                    <a:gd name="T14" fmla="*/ 122 w 852"/>
                    <a:gd name="T15" fmla="*/ 1542 h 1948"/>
                    <a:gd name="T16" fmla="*/ 139 w 852"/>
                    <a:gd name="T17" fmla="*/ 1478 h 1948"/>
                    <a:gd name="T18" fmla="*/ 157 w 852"/>
                    <a:gd name="T19" fmla="*/ 1412 h 1948"/>
                    <a:gd name="T20" fmla="*/ 174 w 852"/>
                    <a:gd name="T21" fmla="*/ 1346 h 1948"/>
                    <a:gd name="T22" fmla="*/ 191 w 852"/>
                    <a:gd name="T23" fmla="*/ 1278 h 1948"/>
                    <a:gd name="T24" fmla="*/ 209 w 852"/>
                    <a:gd name="T25" fmla="*/ 1212 h 1948"/>
                    <a:gd name="T26" fmla="*/ 226 w 852"/>
                    <a:gd name="T27" fmla="*/ 1145 h 1948"/>
                    <a:gd name="T28" fmla="*/ 243 w 852"/>
                    <a:gd name="T29" fmla="*/ 1080 h 1948"/>
                    <a:gd name="T30" fmla="*/ 261 w 852"/>
                    <a:gd name="T31" fmla="*/ 1015 h 1948"/>
                    <a:gd name="T32" fmla="*/ 278 w 852"/>
                    <a:gd name="T33" fmla="*/ 951 h 1948"/>
                    <a:gd name="T34" fmla="*/ 296 w 852"/>
                    <a:gd name="T35" fmla="*/ 889 h 1948"/>
                    <a:gd name="T36" fmla="*/ 313 w 852"/>
                    <a:gd name="T37" fmla="*/ 829 h 1948"/>
                    <a:gd name="T38" fmla="*/ 330 w 852"/>
                    <a:gd name="T39" fmla="*/ 771 h 1948"/>
                    <a:gd name="T40" fmla="*/ 348 w 852"/>
                    <a:gd name="T41" fmla="*/ 715 h 1948"/>
                    <a:gd name="T42" fmla="*/ 365 w 852"/>
                    <a:gd name="T43" fmla="*/ 661 h 1948"/>
                    <a:gd name="T44" fmla="*/ 383 w 852"/>
                    <a:gd name="T45" fmla="*/ 610 h 1948"/>
                    <a:gd name="T46" fmla="*/ 400 w 852"/>
                    <a:gd name="T47" fmla="*/ 561 h 1948"/>
                    <a:gd name="T48" fmla="*/ 417 w 852"/>
                    <a:gd name="T49" fmla="*/ 514 h 1948"/>
                    <a:gd name="T50" fmla="*/ 435 w 852"/>
                    <a:gd name="T51" fmla="*/ 471 h 1948"/>
                    <a:gd name="T52" fmla="*/ 452 w 852"/>
                    <a:gd name="T53" fmla="*/ 430 h 1948"/>
                    <a:gd name="T54" fmla="*/ 469 w 852"/>
                    <a:gd name="T55" fmla="*/ 391 h 1948"/>
                    <a:gd name="T56" fmla="*/ 487 w 852"/>
                    <a:gd name="T57" fmla="*/ 355 h 1948"/>
                    <a:gd name="T58" fmla="*/ 504 w 852"/>
                    <a:gd name="T59" fmla="*/ 321 h 1948"/>
                    <a:gd name="T60" fmla="*/ 522 w 852"/>
                    <a:gd name="T61" fmla="*/ 290 h 1948"/>
                    <a:gd name="T62" fmla="*/ 539 w 852"/>
                    <a:gd name="T63" fmla="*/ 261 h 1948"/>
                    <a:gd name="T64" fmla="*/ 556 w 852"/>
                    <a:gd name="T65" fmla="*/ 234 h 1948"/>
                    <a:gd name="T66" fmla="*/ 574 w 852"/>
                    <a:gd name="T67" fmla="*/ 209 h 1948"/>
                    <a:gd name="T68" fmla="*/ 591 w 852"/>
                    <a:gd name="T69" fmla="*/ 185 h 1948"/>
                    <a:gd name="T70" fmla="*/ 608 w 852"/>
                    <a:gd name="T71" fmla="*/ 164 h 1948"/>
                    <a:gd name="T72" fmla="*/ 626 w 852"/>
                    <a:gd name="T73" fmla="*/ 145 h 1948"/>
                    <a:gd name="T74" fmla="*/ 643 w 852"/>
                    <a:gd name="T75" fmla="*/ 127 h 1948"/>
                    <a:gd name="T76" fmla="*/ 661 w 852"/>
                    <a:gd name="T77" fmla="*/ 110 h 1948"/>
                    <a:gd name="T78" fmla="*/ 678 w 852"/>
                    <a:gd name="T79" fmla="*/ 95 h 1948"/>
                    <a:gd name="T80" fmla="*/ 695 w 852"/>
                    <a:gd name="T81" fmla="*/ 81 h 1948"/>
                    <a:gd name="T82" fmla="*/ 713 w 852"/>
                    <a:gd name="T83" fmla="*/ 69 h 1948"/>
                    <a:gd name="T84" fmla="*/ 730 w 852"/>
                    <a:gd name="T85" fmla="*/ 57 h 1948"/>
                    <a:gd name="T86" fmla="*/ 747 w 852"/>
                    <a:gd name="T87" fmla="*/ 47 h 1948"/>
                    <a:gd name="T88" fmla="*/ 765 w 852"/>
                    <a:gd name="T89" fmla="*/ 37 h 1948"/>
                    <a:gd name="T90" fmla="*/ 783 w 852"/>
                    <a:gd name="T91" fmla="*/ 28 h 1948"/>
                    <a:gd name="T92" fmla="*/ 800 w 852"/>
                    <a:gd name="T93" fmla="*/ 20 h 1948"/>
                    <a:gd name="T94" fmla="*/ 817 w 852"/>
                    <a:gd name="T95" fmla="*/ 13 h 1948"/>
                    <a:gd name="T96" fmla="*/ 835 w 852"/>
                    <a:gd name="T97" fmla="*/ 6 h 1948"/>
                    <a:gd name="T98" fmla="*/ 852 w 852"/>
                    <a:gd name="T99" fmla="*/ 0 h 19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52" h="1948">
                      <a:moveTo>
                        <a:pt x="0" y="1948"/>
                      </a:moveTo>
                      <a:lnTo>
                        <a:pt x="17" y="1896"/>
                      </a:lnTo>
                      <a:lnTo>
                        <a:pt x="35" y="1843"/>
                      </a:lnTo>
                      <a:lnTo>
                        <a:pt x="52" y="1786"/>
                      </a:lnTo>
                      <a:lnTo>
                        <a:pt x="69" y="1728"/>
                      </a:lnTo>
                      <a:lnTo>
                        <a:pt x="87" y="1668"/>
                      </a:lnTo>
                      <a:lnTo>
                        <a:pt x="104" y="1606"/>
                      </a:lnTo>
                      <a:lnTo>
                        <a:pt x="122" y="1542"/>
                      </a:lnTo>
                      <a:lnTo>
                        <a:pt x="139" y="1478"/>
                      </a:lnTo>
                      <a:lnTo>
                        <a:pt x="157" y="1412"/>
                      </a:lnTo>
                      <a:lnTo>
                        <a:pt x="174" y="1346"/>
                      </a:lnTo>
                      <a:lnTo>
                        <a:pt x="191" y="1278"/>
                      </a:lnTo>
                      <a:lnTo>
                        <a:pt x="209" y="1212"/>
                      </a:lnTo>
                      <a:lnTo>
                        <a:pt x="226" y="1145"/>
                      </a:lnTo>
                      <a:lnTo>
                        <a:pt x="243" y="1080"/>
                      </a:lnTo>
                      <a:lnTo>
                        <a:pt x="261" y="1015"/>
                      </a:lnTo>
                      <a:lnTo>
                        <a:pt x="278" y="951"/>
                      </a:lnTo>
                      <a:lnTo>
                        <a:pt x="296" y="889"/>
                      </a:lnTo>
                      <a:lnTo>
                        <a:pt x="313" y="829"/>
                      </a:lnTo>
                      <a:lnTo>
                        <a:pt x="330" y="771"/>
                      </a:lnTo>
                      <a:lnTo>
                        <a:pt x="348" y="715"/>
                      </a:lnTo>
                      <a:lnTo>
                        <a:pt x="365" y="661"/>
                      </a:lnTo>
                      <a:lnTo>
                        <a:pt x="383" y="610"/>
                      </a:lnTo>
                      <a:lnTo>
                        <a:pt x="400" y="561"/>
                      </a:lnTo>
                      <a:lnTo>
                        <a:pt x="417" y="514"/>
                      </a:lnTo>
                      <a:lnTo>
                        <a:pt x="435" y="471"/>
                      </a:lnTo>
                      <a:lnTo>
                        <a:pt x="452" y="430"/>
                      </a:lnTo>
                      <a:lnTo>
                        <a:pt x="469" y="391"/>
                      </a:lnTo>
                      <a:lnTo>
                        <a:pt x="487" y="355"/>
                      </a:lnTo>
                      <a:lnTo>
                        <a:pt x="504" y="321"/>
                      </a:lnTo>
                      <a:lnTo>
                        <a:pt x="522" y="290"/>
                      </a:lnTo>
                      <a:lnTo>
                        <a:pt x="539" y="261"/>
                      </a:lnTo>
                      <a:lnTo>
                        <a:pt x="556" y="234"/>
                      </a:lnTo>
                      <a:lnTo>
                        <a:pt x="574" y="209"/>
                      </a:lnTo>
                      <a:lnTo>
                        <a:pt x="591" y="185"/>
                      </a:lnTo>
                      <a:lnTo>
                        <a:pt x="608" y="164"/>
                      </a:lnTo>
                      <a:lnTo>
                        <a:pt x="626" y="145"/>
                      </a:lnTo>
                      <a:lnTo>
                        <a:pt x="643" y="127"/>
                      </a:lnTo>
                      <a:lnTo>
                        <a:pt x="661" y="110"/>
                      </a:lnTo>
                      <a:lnTo>
                        <a:pt x="678" y="95"/>
                      </a:lnTo>
                      <a:lnTo>
                        <a:pt x="695" y="81"/>
                      </a:lnTo>
                      <a:lnTo>
                        <a:pt x="713" y="69"/>
                      </a:lnTo>
                      <a:lnTo>
                        <a:pt x="730" y="57"/>
                      </a:lnTo>
                      <a:lnTo>
                        <a:pt x="747" y="47"/>
                      </a:lnTo>
                      <a:lnTo>
                        <a:pt x="765" y="37"/>
                      </a:lnTo>
                      <a:lnTo>
                        <a:pt x="783" y="28"/>
                      </a:lnTo>
                      <a:lnTo>
                        <a:pt x="800" y="20"/>
                      </a:lnTo>
                      <a:lnTo>
                        <a:pt x="817" y="13"/>
                      </a:lnTo>
                      <a:lnTo>
                        <a:pt x="835" y="6"/>
                      </a:lnTo>
                      <a:lnTo>
                        <a:pt x="852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6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4060825" y="427038"/>
                  <a:ext cx="1352550" cy="92075"/>
                </a:xfrm>
                <a:custGeom>
                  <a:avLst/>
                  <a:gdLst>
                    <a:gd name="T0" fmla="*/ 0 w 852"/>
                    <a:gd name="T1" fmla="*/ 58 h 58"/>
                    <a:gd name="T2" fmla="*/ 17 w 852"/>
                    <a:gd name="T3" fmla="*/ 53 h 58"/>
                    <a:gd name="T4" fmla="*/ 35 w 852"/>
                    <a:gd name="T5" fmla="*/ 48 h 58"/>
                    <a:gd name="T6" fmla="*/ 52 w 852"/>
                    <a:gd name="T7" fmla="*/ 43 h 58"/>
                    <a:gd name="T8" fmla="*/ 70 w 852"/>
                    <a:gd name="T9" fmla="*/ 39 h 58"/>
                    <a:gd name="T10" fmla="*/ 87 w 852"/>
                    <a:gd name="T11" fmla="*/ 36 h 58"/>
                    <a:gd name="T12" fmla="*/ 104 w 852"/>
                    <a:gd name="T13" fmla="*/ 32 h 58"/>
                    <a:gd name="T14" fmla="*/ 122 w 852"/>
                    <a:gd name="T15" fmla="*/ 29 h 58"/>
                    <a:gd name="T16" fmla="*/ 139 w 852"/>
                    <a:gd name="T17" fmla="*/ 27 h 58"/>
                    <a:gd name="T18" fmla="*/ 156 w 852"/>
                    <a:gd name="T19" fmla="*/ 24 h 58"/>
                    <a:gd name="T20" fmla="*/ 174 w 852"/>
                    <a:gd name="T21" fmla="*/ 22 h 58"/>
                    <a:gd name="T22" fmla="*/ 191 w 852"/>
                    <a:gd name="T23" fmla="*/ 20 h 58"/>
                    <a:gd name="T24" fmla="*/ 209 w 852"/>
                    <a:gd name="T25" fmla="*/ 18 h 58"/>
                    <a:gd name="T26" fmla="*/ 226 w 852"/>
                    <a:gd name="T27" fmla="*/ 16 h 58"/>
                    <a:gd name="T28" fmla="*/ 243 w 852"/>
                    <a:gd name="T29" fmla="*/ 14 h 58"/>
                    <a:gd name="T30" fmla="*/ 261 w 852"/>
                    <a:gd name="T31" fmla="*/ 13 h 58"/>
                    <a:gd name="T32" fmla="*/ 278 w 852"/>
                    <a:gd name="T33" fmla="*/ 12 h 58"/>
                    <a:gd name="T34" fmla="*/ 295 w 852"/>
                    <a:gd name="T35" fmla="*/ 11 h 58"/>
                    <a:gd name="T36" fmla="*/ 313 w 852"/>
                    <a:gd name="T37" fmla="*/ 10 h 58"/>
                    <a:gd name="T38" fmla="*/ 330 w 852"/>
                    <a:gd name="T39" fmla="*/ 9 h 58"/>
                    <a:gd name="T40" fmla="*/ 348 w 852"/>
                    <a:gd name="T41" fmla="*/ 8 h 58"/>
                    <a:gd name="T42" fmla="*/ 365 w 852"/>
                    <a:gd name="T43" fmla="*/ 7 h 58"/>
                    <a:gd name="T44" fmla="*/ 382 w 852"/>
                    <a:gd name="T45" fmla="*/ 6 h 58"/>
                    <a:gd name="T46" fmla="*/ 400 w 852"/>
                    <a:gd name="T47" fmla="*/ 6 h 58"/>
                    <a:gd name="T48" fmla="*/ 417 w 852"/>
                    <a:gd name="T49" fmla="*/ 5 h 58"/>
                    <a:gd name="T50" fmla="*/ 435 w 852"/>
                    <a:gd name="T51" fmla="*/ 5 h 58"/>
                    <a:gd name="T52" fmla="*/ 452 w 852"/>
                    <a:gd name="T53" fmla="*/ 4 h 58"/>
                    <a:gd name="T54" fmla="*/ 469 w 852"/>
                    <a:gd name="T55" fmla="*/ 4 h 58"/>
                    <a:gd name="T56" fmla="*/ 487 w 852"/>
                    <a:gd name="T57" fmla="*/ 4 h 58"/>
                    <a:gd name="T58" fmla="*/ 504 w 852"/>
                    <a:gd name="T59" fmla="*/ 3 h 58"/>
                    <a:gd name="T60" fmla="*/ 521 w 852"/>
                    <a:gd name="T61" fmla="*/ 3 h 58"/>
                    <a:gd name="T62" fmla="*/ 539 w 852"/>
                    <a:gd name="T63" fmla="*/ 2 h 58"/>
                    <a:gd name="T64" fmla="*/ 556 w 852"/>
                    <a:gd name="T65" fmla="*/ 2 h 58"/>
                    <a:gd name="T66" fmla="*/ 574 w 852"/>
                    <a:gd name="T67" fmla="*/ 2 h 58"/>
                    <a:gd name="T68" fmla="*/ 591 w 852"/>
                    <a:gd name="T69" fmla="*/ 2 h 58"/>
                    <a:gd name="T70" fmla="*/ 609 w 852"/>
                    <a:gd name="T71" fmla="*/ 2 h 58"/>
                    <a:gd name="T72" fmla="*/ 626 w 852"/>
                    <a:gd name="T73" fmla="*/ 2 h 58"/>
                    <a:gd name="T74" fmla="*/ 643 w 852"/>
                    <a:gd name="T75" fmla="*/ 1 h 58"/>
                    <a:gd name="T76" fmla="*/ 661 w 852"/>
                    <a:gd name="T77" fmla="*/ 1 h 58"/>
                    <a:gd name="T78" fmla="*/ 678 w 852"/>
                    <a:gd name="T79" fmla="*/ 1 h 58"/>
                    <a:gd name="T80" fmla="*/ 695 w 852"/>
                    <a:gd name="T81" fmla="*/ 1 h 58"/>
                    <a:gd name="T82" fmla="*/ 713 w 852"/>
                    <a:gd name="T83" fmla="*/ 1 h 58"/>
                    <a:gd name="T84" fmla="*/ 730 w 852"/>
                    <a:gd name="T85" fmla="*/ 1 h 58"/>
                    <a:gd name="T86" fmla="*/ 748 w 852"/>
                    <a:gd name="T87" fmla="*/ 1 h 58"/>
                    <a:gd name="T88" fmla="*/ 765 w 852"/>
                    <a:gd name="T89" fmla="*/ 0 h 58"/>
                    <a:gd name="T90" fmla="*/ 782 w 852"/>
                    <a:gd name="T91" fmla="*/ 0 h 58"/>
                    <a:gd name="T92" fmla="*/ 800 w 852"/>
                    <a:gd name="T93" fmla="*/ 0 h 58"/>
                    <a:gd name="T94" fmla="*/ 817 w 852"/>
                    <a:gd name="T95" fmla="*/ 0 h 58"/>
                    <a:gd name="T96" fmla="*/ 835 w 852"/>
                    <a:gd name="T97" fmla="*/ 0 h 58"/>
                    <a:gd name="T98" fmla="*/ 852 w 852"/>
                    <a:gd name="T9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52" h="58">
                      <a:moveTo>
                        <a:pt x="0" y="58"/>
                      </a:moveTo>
                      <a:lnTo>
                        <a:pt x="17" y="53"/>
                      </a:lnTo>
                      <a:lnTo>
                        <a:pt x="35" y="48"/>
                      </a:lnTo>
                      <a:lnTo>
                        <a:pt x="52" y="43"/>
                      </a:lnTo>
                      <a:lnTo>
                        <a:pt x="70" y="39"/>
                      </a:lnTo>
                      <a:lnTo>
                        <a:pt x="87" y="36"/>
                      </a:lnTo>
                      <a:lnTo>
                        <a:pt x="104" y="32"/>
                      </a:lnTo>
                      <a:lnTo>
                        <a:pt x="122" y="29"/>
                      </a:lnTo>
                      <a:lnTo>
                        <a:pt x="139" y="27"/>
                      </a:lnTo>
                      <a:lnTo>
                        <a:pt x="156" y="24"/>
                      </a:lnTo>
                      <a:lnTo>
                        <a:pt x="174" y="22"/>
                      </a:lnTo>
                      <a:lnTo>
                        <a:pt x="191" y="20"/>
                      </a:lnTo>
                      <a:lnTo>
                        <a:pt x="209" y="18"/>
                      </a:lnTo>
                      <a:lnTo>
                        <a:pt x="226" y="16"/>
                      </a:lnTo>
                      <a:lnTo>
                        <a:pt x="243" y="14"/>
                      </a:lnTo>
                      <a:lnTo>
                        <a:pt x="261" y="13"/>
                      </a:lnTo>
                      <a:lnTo>
                        <a:pt x="278" y="12"/>
                      </a:lnTo>
                      <a:lnTo>
                        <a:pt x="295" y="11"/>
                      </a:lnTo>
                      <a:lnTo>
                        <a:pt x="313" y="10"/>
                      </a:lnTo>
                      <a:lnTo>
                        <a:pt x="330" y="9"/>
                      </a:lnTo>
                      <a:lnTo>
                        <a:pt x="348" y="8"/>
                      </a:lnTo>
                      <a:lnTo>
                        <a:pt x="365" y="7"/>
                      </a:lnTo>
                      <a:lnTo>
                        <a:pt x="382" y="6"/>
                      </a:lnTo>
                      <a:lnTo>
                        <a:pt x="400" y="6"/>
                      </a:lnTo>
                      <a:lnTo>
                        <a:pt x="417" y="5"/>
                      </a:lnTo>
                      <a:lnTo>
                        <a:pt x="435" y="5"/>
                      </a:lnTo>
                      <a:lnTo>
                        <a:pt x="452" y="4"/>
                      </a:lnTo>
                      <a:lnTo>
                        <a:pt x="469" y="4"/>
                      </a:lnTo>
                      <a:lnTo>
                        <a:pt x="487" y="4"/>
                      </a:lnTo>
                      <a:lnTo>
                        <a:pt x="504" y="3"/>
                      </a:lnTo>
                      <a:lnTo>
                        <a:pt x="521" y="3"/>
                      </a:lnTo>
                      <a:lnTo>
                        <a:pt x="539" y="2"/>
                      </a:lnTo>
                      <a:lnTo>
                        <a:pt x="556" y="2"/>
                      </a:lnTo>
                      <a:lnTo>
                        <a:pt x="574" y="2"/>
                      </a:lnTo>
                      <a:lnTo>
                        <a:pt x="591" y="2"/>
                      </a:lnTo>
                      <a:lnTo>
                        <a:pt x="609" y="2"/>
                      </a:lnTo>
                      <a:lnTo>
                        <a:pt x="626" y="2"/>
                      </a:lnTo>
                      <a:lnTo>
                        <a:pt x="643" y="1"/>
                      </a:lnTo>
                      <a:lnTo>
                        <a:pt x="661" y="1"/>
                      </a:lnTo>
                      <a:lnTo>
                        <a:pt x="678" y="1"/>
                      </a:lnTo>
                      <a:lnTo>
                        <a:pt x="695" y="1"/>
                      </a:lnTo>
                      <a:lnTo>
                        <a:pt x="713" y="1"/>
                      </a:lnTo>
                      <a:lnTo>
                        <a:pt x="730" y="1"/>
                      </a:lnTo>
                      <a:lnTo>
                        <a:pt x="748" y="1"/>
                      </a:lnTo>
                      <a:lnTo>
                        <a:pt x="765" y="0"/>
                      </a:lnTo>
                      <a:lnTo>
                        <a:pt x="782" y="0"/>
                      </a:lnTo>
                      <a:lnTo>
                        <a:pt x="800" y="0"/>
                      </a:lnTo>
                      <a:lnTo>
                        <a:pt x="817" y="0"/>
                      </a:lnTo>
                      <a:lnTo>
                        <a:pt x="835" y="0"/>
                      </a:lnTo>
                      <a:lnTo>
                        <a:pt x="852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6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5413375" y="427038"/>
                  <a:ext cx="1352550" cy="0"/>
                </a:xfrm>
                <a:custGeom>
                  <a:avLst/>
                  <a:gdLst>
                    <a:gd name="T0" fmla="*/ 0 w 852"/>
                    <a:gd name="T1" fmla="*/ 17 w 852"/>
                    <a:gd name="T2" fmla="*/ 35 w 852"/>
                    <a:gd name="T3" fmla="*/ 52 w 852"/>
                    <a:gd name="T4" fmla="*/ 69 w 852"/>
                    <a:gd name="T5" fmla="*/ 87 w 852"/>
                    <a:gd name="T6" fmla="*/ 104 w 852"/>
                    <a:gd name="T7" fmla="*/ 122 w 852"/>
                    <a:gd name="T8" fmla="*/ 139 w 852"/>
                    <a:gd name="T9" fmla="*/ 156 w 852"/>
                    <a:gd name="T10" fmla="*/ 174 w 852"/>
                    <a:gd name="T11" fmla="*/ 191 w 852"/>
                    <a:gd name="T12" fmla="*/ 208 w 852"/>
                    <a:gd name="T13" fmla="*/ 226 w 852"/>
                    <a:gd name="T14" fmla="*/ 244 w 852"/>
                    <a:gd name="T15" fmla="*/ 261 w 852"/>
                    <a:gd name="T16" fmla="*/ 278 w 852"/>
                    <a:gd name="T17" fmla="*/ 295 w 852"/>
                    <a:gd name="T18" fmla="*/ 313 w 852"/>
                    <a:gd name="T19" fmla="*/ 330 w 852"/>
                    <a:gd name="T20" fmla="*/ 348 w 852"/>
                    <a:gd name="T21" fmla="*/ 365 w 852"/>
                    <a:gd name="T22" fmla="*/ 383 w 852"/>
                    <a:gd name="T23" fmla="*/ 400 w 852"/>
                    <a:gd name="T24" fmla="*/ 417 w 852"/>
                    <a:gd name="T25" fmla="*/ 435 w 852"/>
                    <a:gd name="T26" fmla="*/ 452 w 852"/>
                    <a:gd name="T27" fmla="*/ 469 w 852"/>
                    <a:gd name="T28" fmla="*/ 487 w 852"/>
                    <a:gd name="T29" fmla="*/ 504 w 852"/>
                    <a:gd name="T30" fmla="*/ 522 w 852"/>
                    <a:gd name="T31" fmla="*/ 539 w 852"/>
                    <a:gd name="T32" fmla="*/ 556 w 852"/>
                    <a:gd name="T33" fmla="*/ 574 w 852"/>
                    <a:gd name="T34" fmla="*/ 591 w 852"/>
                    <a:gd name="T35" fmla="*/ 608 w 852"/>
                    <a:gd name="T36" fmla="*/ 626 w 852"/>
                    <a:gd name="T37" fmla="*/ 643 w 852"/>
                    <a:gd name="T38" fmla="*/ 661 w 852"/>
                    <a:gd name="T39" fmla="*/ 678 w 852"/>
                    <a:gd name="T40" fmla="*/ 695 w 852"/>
                    <a:gd name="T41" fmla="*/ 713 w 852"/>
                    <a:gd name="T42" fmla="*/ 730 w 852"/>
                    <a:gd name="T43" fmla="*/ 748 w 852"/>
                    <a:gd name="T44" fmla="*/ 765 w 852"/>
                    <a:gd name="T45" fmla="*/ 782 w 852"/>
                    <a:gd name="T46" fmla="*/ 800 w 852"/>
                    <a:gd name="T47" fmla="*/ 817 w 852"/>
                    <a:gd name="T48" fmla="*/ 834 w 852"/>
                    <a:gd name="T49" fmla="*/ 852 w 85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</a:cxnLst>
                  <a:rect l="0" t="0" r="r" b="b"/>
                  <a:pathLst>
                    <a:path w="852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9" y="0"/>
                      </a:lnTo>
                      <a:lnTo>
                        <a:pt x="87" y="0"/>
                      </a:lnTo>
                      <a:lnTo>
                        <a:pt x="104" y="0"/>
                      </a:lnTo>
                      <a:lnTo>
                        <a:pt x="122" y="0"/>
                      </a:lnTo>
                      <a:lnTo>
                        <a:pt x="139" y="0"/>
                      </a:lnTo>
                      <a:lnTo>
                        <a:pt x="156" y="0"/>
                      </a:lnTo>
                      <a:lnTo>
                        <a:pt x="174" y="0"/>
                      </a:lnTo>
                      <a:lnTo>
                        <a:pt x="191" y="0"/>
                      </a:lnTo>
                      <a:lnTo>
                        <a:pt x="208" y="0"/>
                      </a:lnTo>
                      <a:lnTo>
                        <a:pt x="226" y="0"/>
                      </a:lnTo>
                      <a:lnTo>
                        <a:pt x="244" y="0"/>
                      </a:lnTo>
                      <a:lnTo>
                        <a:pt x="261" y="0"/>
                      </a:lnTo>
                      <a:lnTo>
                        <a:pt x="278" y="0"/>
                      </a:lnTo>
                      <a:lnTo>
                        <a:pt x="295" y="0"/>
                      </a:lnTo>
                      <a:lnTo>
                        <a:pt x="313" y="0"/>
                      </a:lnTo>
                      <a:lnTo>
                        <a:pt x="330" y="0"/>
                      </a:lnTo>
                      <a:lnTo>
                        <a:pt x="348" y="0"/>
                      </a:lnTo>
                      <a:lnTo>
                        <a:pt x="365" y="0"/>
                      </a:lnTo>
                      <a:lnTo>
                        <a:pt x="383" y="0"/>
                      </a:lnTo>
                      <a:lnTo>
                        <a:pt x="400" y="0"/>
                      </a:lnTo>
                      <a:lnTo>
                        <a:pt x="417" y="0"/>
                      </a:lnTo>
                      <a:lnTo>
                        <a:pt x="435" y="0"/>
                      </a:lnTo>
                      <a:lnTo>
                        <a:pt x="452" y="0"/>
                      </a:lnTo>
                      <a:lnTo>
                        <a:pt x="469" y="0"/>
                      </a:lnTo>
                      <a:lnTo>
                        <a:pt x="487" y="0"/>
                      </a:lnTo>
                      <a:lnTo>
                        <a:pt x="504" y="0"/>
                      </a:lnTo>
                      <a:lnTo>
                        <a:pt x="522" y="0"/>
                      </a:lnTo>
                      <a:lnTo>
                        <a:pt x="539" y="0"/>
                      </a:lnTo>
                      <a:lnTo>
                        <a:pt x="556" y="0"/>
                      </a:lnTo>
                      <a:lnTo>
                        <a:pt x="574" y="0"/>
                      </a:lnTo>
                      <a:lnTo>
                        <a:pt x="591" y="0"/>
                      </a:lnTo>
                      <a:lnTo>
                        <a:pt x="608" y="0"/>
                      </a:lnTo>
                      <a:lnTo>
                        <a:pt x="626" y="0"/>
                      </a:lnTo>
                      <a:lnTo>
                        <a:pt x="643" y="0"/>
                      </a:lnTo>
                      <a:lnTo>
                        <a:pt x="661" y="0"/>
                      </a:lnTo>
                      <a:lnTo>
                        <a:pt x="678" y="0"/>
                      </a:lnTo>
                      <a:lnTo>
                        <a:pt x="695" y="0"/>
                      </a:lnTo>
                      <a:lnTo>
                        <a:pt x="713" y="0"/>
                      </a:lnTo>
                      <a:lnTo>
                        <a:pt x="730" y="0"/>
                      </a:lnTo>
                      <a:lnTo>
                        <a:pt x="748" y="0"/>
                      </a:lnTo>
                      <a:lnTo>
                        <a:pt x="765" y="0"/>
                      </a:lnTo>
                      <a:lnTo>
                        <a:pt x="782" y="0"/>
                      </a:lnTo>
                      <a:lnTo>
                        <a:pt x="800" y="0"/>
                      </a:lnTo>
                      <a:lnTo>
                        <a:pt x="817" y="0"/>
                      </a:lnTo>
                      <a:lnTo>
                        <a:pt x="834" y="0"/>
                      </a:lnTo>
                      <a:lnTo>
                        <a:pt x="852" y="0"/>
                      </a:lnTo>
                    </a:path>
                  </a:pathLst>
                </a:custGeom>
                <a:noFill/>
                <a:ln w="9525" cap="flat">
                  <a:solidFill>
                    <a:srgbClr val="D9531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6765925" y="427038"/>
                  <a:ext cx="109538" cy="0"/>
                </a:xfrm>
                <a:custGeom>
                  <a:avLst/>
                  <a:gdLst>
                    <a:gd name="T0" fmla="*/ 0 w 69"/>
                    <a:gd name="T1" fmla="*/ 17 w 69"/>
                    <a:gd name="T2" fmla="*/ 35 w 69"/>
                    <a:gd name="T3" fmla="*/ 52 w 69"/>
                    <a:gd name="T4" fmla="*/ 69 w 6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69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9" y="0"/>
                      </a:lnTo>
                    </a:path>
                  </a:pathLst>
                </a:custGeom>
                <a:noFill/>
                <a:ln w="9525" cap="flat">
                  <a:solidFill>
                    <a:srgbClr val="D9531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821857" y="3981043"/>
                <a:ext cx="2856200" cy="1918176"/>
                <a:chOff x="1355725" y="427038"/>
                <a:chExt cx="5519738" cy="4043363"/>
              </a:xfrm>
            </p:grpSpPr>
            <p:sp>
              <p:nvSpPr>
                <p:cNvPr id="67" name="Freeform 57"/>
                <p:cNvSpPr>
                  <a:spLocks/>
                </p:cNvSpPr>
                <p:nvPr/>
              </p:nvSpPr>
              <p:spPr bwMode="auto">
                <a:xfrm>
                  <a:off x="1355725" y="979488"/>
                  <a:ext cx="1352550" cy="3490913"/>
                </a:xfrm>
                <a:custGeom>
                  <a:avLst/>
                  <a:gdLst>
                    <a:gd name="T0" fmla="*/ 0 w 852"/>
                    <a:gd name="T1" fmla="*/ 2199 h 2199"/>
                    <a:gd name="T2" fmla="*/ 17 w 852"/>
                    <a:gd name="T3" fmla="*/ 2186 h 2199"/>
                    <a:gd name="T4" fmla="*/ 35 w 852"/>
                    <a:gd name="T5" fmla="*/ 2172 h 2199"/>
                    <a:gd name="T6" fmla="*/ 52 w 852"/>
                    <a:gd name="T7" fmla="*/ 2157 h 2199"/>
                    <a:gd name="T8" fmla="*/ 70 w 852"/>
                    <a:gd name="T9" fmla="*/ 2141 h 2199"/>
                    <a:gd name="T10" fmla="*/ 87 w 852"/>
                    <a:gd name="T11" fmla="*/ 2123 h 2199"/>
                    <a:gd name="T12" fmla="*/ 104 w 852"/>
                    <a:gd name="T13" fmla="*/ 2103 h 2199"/>
                    <a:gd name="T14" fmla="*/ 122 w 852"/>
                    <a:gd name="T15" fmla="*/ 2082 h 2199"/>
                    <a:gd name="T16" fmla="*/ 139 w 852"/>
                    <a:gd name="T17" fmla="*/ 2059 h 2199"/>
                    <a:gd name="T18" fmla="*/ 156 w 852"/>
                    <a:gd name="T19" fmla="*/ 2034 h 2199"/>
                    <a:gd name="T20" fmla="*/ 174 w 852"/>
                    <a:gd name="T21" fmla="*/ 2007 h 2199"/>
                    <a:gd name="T22" fmla="*/ 191 w 852"/>
                    <a:gd name="T23" fmla="*/ 1977 h 2199"/>
                    <a:gd name="T24" fmla="*/ 209 w 852"/>
                    <a:gd name="T25" fmla="*/ 1946 h 2199"/>
                    <a:gd name="T26" fmla="*/ 226 w 852"/>
                    <a:gd name="T27" fmla="*/ 1913 h 2199"/>
                    <a:gd name="T28" fmla="*/ 243 w 852"/>
                    <a:gd name="T29" fmla="*/ 1876 h 2199"/>
                    <a:gd name="T30" fmla="*/ 261 w 852"/>
                    <a:gd name="T31" fmla="*/ 1838 h 2199"/>
                    <a:gd name="T32" fmla="*/ 278 w 852"/>
                    <a:gd name="T33" fmla="*/ 1797 h 2199"/>
                    <a:gd name="T34" fmla="*/ 295 w 852"/>
                    <a:gd name="T35" fmla="*/ 1753 h 2199"/>
                    <a:gd name="T36" fmla="*/ 313 w 852"/>
                    <a:gd name="T37" fmla="*/ 1706 h 2199"/>
                    <a:gd name="T38" fmla="*/ 330 w 852"/>
                    <a:gd name="T39" fmla="*/ 1658 h 2199"/>
                    <a:gd name="T40" fmla="*/ 348 w 852"/>
                    <a:gd name="T41" fmla="*/ 1606 h 2199"/>
                    <a:gd name="T42" fmla="*/ 365 w 852"/>
                    <a:gd name="T43" fmla="*/ 1553 h 2199"/>
                    <a:gd name="T44" fmla="*/ 383 w 852"/>
                    <a:gd name="T45" fmla="*/ 1496 h 2199"/>
                    <a:gd name="T46" fmla="*/ 400 w 852"/>
                    <a:gd name="T47" fmla="*/ 1438 h 2199"/>
                    <a:gd name="T48" fmla="*/ 417 w 852"/>
                    <a:gd name="T49" fmla="*/ 1378 h 2199"/>
                    <a:gd name="T50" fmla="*/ 434 w 852"/>
                    <a:gd name="T51" fmla="*/ 1316 h 2199"/>
                    <a:gd name="T52" fmla="*/ 452 w 852"/>
                    <a:gd name="T53" fmla="*/ 1252 h 2199"/>
                    <a:gd name="T54" fmla="*/ 470 w 852"/>
                    <a:gd name="T55" fmla="*/ 1188 h 2199"/>
                    <a:gd name="T56" fmla="*/ 487 w 852"/>
                    <a:gd name="T57" fmla="*/ 1122 h 2199"/>
                    <a:gd name="T58" fmla="*/ 504 w 852"/>
                    <a:gd name="T59" fmla="*/ 1056 h 2199"/>
                    <a:gd name="T60" fmla="*/ 522 w 852"/>
                    <a:gd name="T61" fmla="*/ 988 h 2199"/>
                    <a:gd name="T62" fmla="*/ 539 w 852"/>
                    <a:gd name="T63" fmla="*/ 922 h 2199"/>
                    <a:gd name="T64" fmla="*/ 556 w 852"/>
                    <a:gd name="T65" fmla="*/ 855 h 2199"/>
                    <a:gd name="T66" fmla="*/ 574 w 852"/>
                    <a:gd name="T67" fmla="*/ 790 h 2199"/>
                    <a:gd name="T68" fmla="*/ 591 w 852"/>
                    <a:gd name="T69" fmla="*/ 725 h 2199"/>
                    <a:gd name="T70" fmla="*/ 609 w 852"/>
                    <a:gd name="T71" fmla="*/ 661 h 2199"/>
                    <a:gd name="T72" fmla="*/ 626 w 852"/>
                    <a:gd name="T73" fmla="*/ 599 h 2199"/>
                    <a:gd name="T74" fmla="*/ 643 w 852"/>
                    <a:gd name="T75" fmla="*/ 539 h 2199"/>
                    <a:gd name="T76" fmla="*/ 661 w 852"/>
                    <a:gd name="T77" fmla="*/ 481 h 2199"/>
                    <a:gd name="T78" fmla="*/ 678 w 852"/>
                    <a:gd name="T79" fmla="*/ 425 h 2199"/>
                    <a:gd name="T80" fmla="*/ 695 w 852"/>
                    <a:gd name="T81" fmla="*/ 371 h 2199"/>
                    <a:gd name="T82" fmla="*/ 713 w 852"/>
                    <a:gd name="T83" fmla="*/ 320 h 2199"/>
                    <a:gd name="T84" fmla="*/ 730 w 852"/>
                    <a:gd name="T85" fmla="*/ 271 h 2199"/>
                    <a:gd name="T86" fmla="*/ 748 w 852"/>
                    <a:gd name="T87" fmla="*/ 224 h 2199"/>
                    <a:gd name="T88" fmla="*/ 765 w 852"/>
                    <a:gd name="T89" fmla="*/ 181 h 2199"/>
                    <a:gd name="T90" fmla="*/ 782 w 852"/>
                    <a:gd name="T91" fmla="*/ 140 h 2199"/>
                    <a:gd name="T92" fmla="*/ 800 w 852"/>
                    <a:gd name="T93" fmla="*/ 101 h 2199"/>
                    <a:gd name="T94" fmla="*/ 817 w 852"/>
                    <a:gd name="T95" fmla="*/ 65 h 2199"/>
                    <a:gd name="T96" fmla="*/ 834 w 852"/>
                    <a:gd name="T97" fmla="*/ 31 h 2199"/>
                    <a:gd name="T98" fmla="*/ 852 w 852"/>
                    <a:gd name="T99" fmla="*/ 0 h 2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52" h="2199">
                      <a:moveTo>
                        <a:pt x="0" y="2199"/>
                      </a:moveTo>
                      <a:lnTo>
                        <a:pt x="17" y="2186"/>
                      </a:lnTo>
                      <a:lnTo>
                        <a:pt x="35" y="2172"/>
                      </a:lnTo>
                      <a:lnTo>
                        <a:pt x="52" y="2157"/>
                      </a:lnTo>
                      <a:lnTo>
                        <a:pt x="70" y="2141"/>
                      </a:lnTo>
                      <a:lnTo>
                        <a:pt x="87" y="2123"/>
                      </a:lnTo>
                      <a:lnTo>
                        <a:pt x="104" y="2103"/>
                      </a:lnTo>
                      <a:lnTo>
                        <a:pt x="122" y="2082"/>
                      </a:lnTo>
                      <a:lnTo>
                        <a:pt x="139" y="2059"/>
                      </a:lnTo>
                      <a:lnTo>
                        <a:pt x="156" y="2034"/>
                      </a:lnTo>
                      <a:lnTo>
                        <a:pt x="174" y="2007"/>
                      </a:lnTo>
                      <a:lnTo>
                        <a:pt x="191" y="1977"/>
                      </a:lnTo>
                      <a:lnTo>
                        <a:pt x="209" y="1946"/>
                      </a:lnTo>
                      <a:lnTo>
                        <a:pt x="226" y="1913"/>
                      </a:lnTo>
                      <a:lnTo>
                        <a:pt x="243" y="1876"/>
                      </a:lnTo>
                      <a:lnTo>
                        <a:pt x="261" y="1838"/>
                      </a:lnTo>
                      <a:lnTo>
                        <a:pt x="278" y="1797"/>
                      </a:lnTo>
                      <a:lnTo>
                        <a:pt x="295" y="1753"/>
                      </a:lnTo>
                      <a:lnTo>
                        <a:pt x="313" y="1706"/>
                      </a:lnTo>
                      <a:lnTo>
                        <a:pt x="330" y="1658"/>
                      </a:lnTo>
                      <a:lnTo>
                        <a:pt x="348" y="1606"/>
                      </a:lnTo>
                      <a:lnTo>
                        <a:pt x="365" y="1553"/>
                      </a:lnTo>
                      <a:lnTo>
                        <a:pt x="383" y="1496"/>
                      </a:lnTo>
                      <a:lnTo>
                        <a:pt x="400" y="1438"/>
                      </a:lnTo>
                      <a:lnTo>
                        <a:pt x="417" y="1378"/>
                      </a:lnTo>
                      <a:lnTo>
                        <a:pt x="434" y="1316"/>
                      </a:lnTo>
                      <a:lnTo>
                        <a:pt x="452" y="1252"/>
                      </a:lnTo>
                      <a:lnTo>
                        <a:pt x="470" y="1188"/>
                      </a:lnTo>
                      <a:lnTo>
                        <a:pt x="487" y="1122"/>
                      </a:lnTo>
                      <a:lnTo>
                        <a:pt x="504" y="1056"/>
                      </a:lnTo>
                      <a:lnTo>
                        <a:pt x="522" y="988"/>
                      </a:lnTo>
                      <a:lnTo>
                        <a:pt x="539" y="922"/>
                      </a:lnTo>
                      <a:lnTo>
                        <a:pt x="556" y="855"/>
                      </a:lnTo>
                      <a:lnTo>
                        <a:pt x="574" y="790"/>
                      </a:lnTo>
                      <a:lnTo>
                        <a:pt x="591" y="725"/>
                      </a:lnTo>
                      <a:lnTo>
                        <a:pt x="609" y="661"/>
                      </a:lnTo>
                      <a:lnTo>
                        <a:pt x="626" y="599"/>
                      </a:lnTo>
                      <a:lnTo>
                        <a:pt x="643" y="539"/>
                      </a:lnTo>
                      <a:lnTo>
                        <a:pt x="661" y="481"/>
                      </a:lnTo>
                      <a:lnTo>
                        <a:pt x="678" y="425"/>
                      </a:lnTo>
                      <a:lnTo>
                        <a:pt x="695" y="371"/>
                      </a:lnTo>
                      <a:lnTo>
                        <a:pt x="713" y="320"/>
                      </a:lnTo>
                      <a:lnTo>
                        <a:pt x="730" y="271"/>
                      </a:lnTo>
                      <a:lnTo>
                        <a:pt x="748" y="224"/>
                      </a:lnTo>
                      <a:lnTo>
                        <a:pt x="765" y="181"/>
                      </a:lnTo>
                      <a:lnTo>
                        <a:pt x="782" y="140"/>
                      </a:lnTo>
                      <a:lnTo>
                        <a:pt x="800" y="101"/>
                      </a:lnTo>
                      <a:lnTo>
                        <a:pt x="817" y="65"/>
                      </a:lnTo>
                      <a:lnTo>
                        <a:pt x="834" y="31"/>
                      </a:lnTo>
                      <a:lnTo>
                        <a:pt x="852" y="0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68" name="Freeform 58"/>
                <p:cNvSpPr>
                  <a:spLocks/>
                </p:cNvSpPr>
                <p:nvPr/>
              </p:nvSpPr>
              <p:spPr bwMode="auto">
                <a:xfrm>
                  <a:off x="2708275" y="431800"/>
                  <a:ext cx="1352550" cy="547688"/>
                </a:xfrm>
                <a:custGeom>
                  <a:avLst/>
                  <a:gdLst>
                    <a:gd name="T0" fmla="*/ 0 w 852"/>
                    <a:gd name="T1" fmla="*/ 345 h 345"/>
                    <a:gd name="T2" fmla="*/ 17 w 852"/>
                    <a:gd name="T3" fmla="*/ 316 h 345"/>
                    <a:gd name="T4" fmla="*/ 35 w 852"/>
                    <a:gd name="T5" fmla="*/ 289 h 345"/>
                    <a:gd name="T6" fmla="*/ 52 w 852"/>
                    <a:gd name="T7" fmla="*/ 264 h 345"/>
                    <a:gd name="T8" fmla="*/ 69 w 852"/>
                    <a:gd name="T9" fmla="*/ 240 h 345"/>
                    <a:gd name="T10" fmla="*/ 87 w 852"/>
                    <a:gd name="T11" fmla="*/ 219 h 345"/>
                    <a:gd name="T12" fmla="*/ 104 w 852"/>
                    <a:gd name="T13" fmla="*/ 200 h 345"/>
                    <a:gd name="T14" fmla="*/ 122 w 852"/>
                    <a:gd name="T15" fmla="*/ 182 h 345"/>
                    <a:gd name="T16" fmla="*/ 139 w 852"/>
                    <a:gd name="T17" fmla="*/ 165 h 345"/>
                    <a:gd name="T18" fmla="*/ 157 w 852"/>
                    <a:gd name="T19" fmla="*/ 150 h 345"/>
                    <a:gd name="T20" fmla="*/ 174 w 852"/>
                    <a:gd name="T21" fmla="*/ 136 h 345"/>
                    <a:gd name="T22" fmla="*/ 191 w 852"/>
                    <a:gd name="T23" fmla="*/ 124 h 345"/>
                    <a:gd name="T24" fmla="*/ 209 w 852"/>
                    <a:gd name="T25" fmla="*/ 112 h 345"/>
                    <a:gd name="T26" fmla="*/ 226 w 852"/>
                    <a:gd name="T27" fmla="*/ 102 h 345"/>
                    <a:gd name="T28" fmla="*/ 243 w 852"/>
                    <a:gd name="T29" fmla="*/ 92 h 345"/>
                    <a:gd name="T30" fmla="*/ 261 w 852"/>
                    <a:gd name="T31" fmla="*/ 83 h 345"/>
                    <a:gd name="T32" fmla="*/ 278 w 852"/>
                    <a:gd name="T33" fmla="*/ 75 h 345"/>
                    <a:gd name="T34" fmla="*/ 296 w 852"/>
                    <a:gd name="T35" fmla="*/ 68 h 345"/>
                    <a:gd name="T36" fmla="*/ 313 w 852"/>
                    <a:gd name="T37" fmla="*/ 61 h 345"/>
                    <a:gd name="T38" fmla="*/ 330 w 852"/>
                    <a:gd name="T39" fmla="*/ 55 h 345"/>
                    <a:gd name="T40" fmla="*/ 348 w 852"/>
                    <a:gd name="T41" fmla="*/ 50 h 345"/>
                    <a:gd name="T42" fmla="*/ 365 w 852"/>
                    <a:gd name="T43" fmla="*/ 45 h 345"/>
                    <a:gd name="T44" fmla="*/ 383 w 852"/>
                    <a:gd name="T45" fmla="*/ 40 h 345"/>
                    <a:gd name="T46" fmla="*/ 400 w 852"/>
                    <a:gd name="T47" fmla="*/ 36 h 345"/>
                    <a:gd name="T48" fmla="*/ 417 w 852"/>
                    <a:gd name="T49" fmla="*/ 33 h 345"/>
                    <a:gd name="T50" fmla="*/ 435 w 852"/>
                    <a:gd name="T51" fmla="*/ 29 h 345"/>
                    <a:gd name="T52" fmla="*/ 452 w 852"/>
                    <a:gd name="T53" fmla="*/ 26 h 345"/>
                    <a:gd name="T54" fmla="*/ 469 w 852"/>
                    <a:gd name="T55" fmla="*/ 24 h 345"/>
                    <a:gd name="T56" fmla="*/ 487 w 852"/>
                    <a:gd name="T57" fmla="*/ 21 h 345"/>
                    <a:gd name="T58" fmla="*/ 504 w 852"/>
                    <a:gd name="T59" fmla="*/ 19 h 345"/>
                    <a:gd name="T60" fmla="*/ 522 w 852"/>
                    <a:gd name="T61" fmla="*/ 17 h 345"/>
                    <a:gd name="T62" fmla="*/ 539 w 852"/>
                    <a:gd name="T63" fmla="*/ 15 h 345"/>
                    <a:gd name="T64" fmla="*/ 556 w 852"/>
                    <a:gd name="T65" fmla="*/ 13 h 345"/>
                    <a:gd name="T66" fmla="*/ 574 w 852"/>
                    <a:gd name="T67" fmla="*/ 11 h 345"/>
                    <a:gd name="T68" fmla="*/ 591 w 852"/>
                    <a:gd name="T69" fmla="*/ 10 h 345"/>
                    <a:gd name="T70" fmla="*/ 608 w 852"/>
                    <a:gd name="T71" fmla="*/ 9 h 345"/>
                    <a:gd name="T72" fmla="*/ 626 w 852"/>
                    <a:gd name="T73" fmla="*/ 8 h 345"/>
                    <a:gd name="T74" fmla="*/ 643 w 852"/>
                    <a:gd name="T75" fmla="*/ 7 h 345"/>
                    <a:gd name="T76" fmla="*/ 661 w 852"/>
                    <a:gd name="T77" fmla="*/ 6 h 345"/>
                    <a:gd name="T78" fmla="*/ 678 w 852"/>
                    <a:gd name="T79" fmla="*/ 5 h 345"/>
                    <a:gd name="T80" fmla="*/ 695 w 852"/>
                    <a:gd name="T81" fmla="*/ 4 h 345"/>
                    <a:gd name="T82" fmla="*/ 713 w 852"/>
                    <a:gd name="T83" fmla="*/ 3 h 345"/>
                    <a:gd name="T84" fmla="*/ 730 w 852"/>
                    <a:gd name="T85" fmla="*/ 3 h 345"/>
                    <a:gd name="T86" fmla="*/ 747 w 852"/>
                    <a:gd name="T87" fmla="*/ 2 h 345"/>
                    <a:gd name="T88" fmla="*/ 765 w 852"/>
                    <a:gd name="T89" fmla="*/ 2 h 345"/>
                    <a:gd name="T90" fmla="*/ 783 w 852"/>
                    <a:gd name="T91" fmla="*/ 1 h 345"/>
                    <a:gd name="T92" fmla="*/ 800 w 852"/>
                    <a:gd name="T93" fmla="*/ 1 h 345"/>
                    <a:gd name="T94" fmla="*/ 817 w 852"/>
                    <a:gd name="T95" fmla="*/ 1 h 345"/>
                    <a:gd name="T96" fmla="*/ 835 w 852"/>
                    <a:gd name="T97" fmla="*/ 0 h 345"/>
                    <a:gd name="T98" fmla="*/ 852 w 852"/>
                    <a:gd name="T99" fmla="*/ 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52" h="345">
                      <a:moveTo>
                        <a:pt x="0" y="345"/>
                      </a:moveTo>
                      <a:lnTo>
                        <a:pt x="17" y="316"/>
                      </a:lnTo>
                      <a:lnTo>
                        <a:pt x="35" y="289"/>
                      </a:lnTo>
                      <a:lnTo>
                        <a:pt x="52" y="264"/>
                      </a:lnTo>
                      <a:lnTo>
                        <a:pt x="69" y="240"/>
                      </a:lnTo>
                      <a:lnTo>
                        <a:pt x="87" y="219"/>
                      </a:lnTo>
                      <a:lnTo>
                        <a:pt x="104" y="200"/>
                      </a:lnTo>
                      <a:lnTo>
                        <a:pt x="122" y="182"/>
                      </a:lnTo>
                      <a:lnTo>
                        <a:pt x="139" y="165"/>
                      </a:lnTo>
                      <a:lnTo>
                        <a:pt x="157" y="150"/>
                      </a:lnTo>
                      <a:lnTo>
                        <a:pt x="174" y="136"/>
                      </a:lnTo>
                      <a:lnTo>
                        <a:pt x="191" y="124"/>
                      </a:lnTo>
                      <a:lnTo>
                        <a:pt x="209" y="112"/>
                      </a:lnTo>
                      <a:lnTo>
                        <a:pt x="226" y="102"/>
                      </a:lnTo>
                      <a:lnTo>
                        <a:pt x="243" y="92"/>
                      </a:lnTo>
                      <a:lnTo>
                        <a:pt x="261" y="83"/>
                      </a:lnTo>
                      <a:lnTo>
                        <a:pt x="278" y="75"/>
                      </a:lnTo>
                      <a:lnTo>
                        <a:pt x="296" y="68"/>
                      </a:lnTo>
                      <a:lnTo>
                        <a:pt x="313" y="61"/>
                      </a:lnTo>
                      <a:lnTo>
                        <a:pt x="330" y="55"/>
                      </a:lnTo>
                      <a:lnTo>
                        <a:pt x="348" y="50"/>
                      </a:lnTo>
                      <a:lnTo>
                        <a:pt x="365" y="45"/>
                      </a:lnTo>
                      <a:lnTo>
                        <a:pt x="383" y="40"/>
                      </a:lnTo>
                      <a:lnTo>
                        <a:pt x="400" y="36"/>
                      </a:lnTo>
                      <a:lnTo>
                        <a:pt x="417" y="33"/>
                      </a:lnTo>
                      <a:lnTo>
                        <a:pt x="435" y="29"/>
                      </a:lnTo>
                      <a:lnTo>
                        <a:pt x="452" y="26"/>
                      </a:lnTo>
                      <a:lnTo>
                        <a:pt x="469" y="24"/>
                      </a:lnTo>
                      <a:lnTo>
                        <a:pt x="487" y="21"/>
                      </a:lnTo>
                      <a:lnTo>
                        <a:pt x="504" y="19"/>
                      </a:lnTo>
                      <a:lnTo>
                        <a:pt x="522" y="17"/>
                      </a:lnTo>
                      <a:lnTo>
                        <a:pt x="539" y="15"/>
                      </a:lnTo>
                      <a:lnTo>
                        <a:pt x="556" y="13"/>
                      </a:lnTo>
                      <a:lnTo>
                        <a:pt x="574" y="11"/>
                      </a:lnTo>
                      <a:lnTo>
                        <a:pt x="591" y="10"/>
                      </a:lnTo>
                      <a:lnTo>
                        <a:pt x="608" y="9"/>
                      </a:lnTo>
                      <a:lnTo>
                        <a:pt x="626" y="8"/>
                      </a:lnTo>
                      <a:lnTo>
                        <a:pt x="643" y="7"/>
                      </a:lnTo>
                      <a:lnTo>
                        <a:pt x="661" y="6"/>
                      </a:lnTo>
                      <a:lnTo>
                        <a:pt x="678" y="5"/>
                      </a:lnTo>
                      <a:lnTo>
                        <a:pt x="695" y="4"/>
                      </a:lnTo>
                      <a:lnTo>
                        <a:pt x="713" y="3"/>
                      </a:lnTo>
                      <a:lnTo>
                        <a:pt x="730" y="3"/>
                      </a:lnTo>
                      <a:lnTo>
                        <a:pt x="747" y="2"/>
                      </a:lnTo>
                      <a:lnTo>
                        <a:pt x="765" y="2"/>
                      </a:lnTo>
                      <a:lnTo>
                        <a:pt x="783" y="1"/>
                      </a:lnTo>
                      <a:lnTo>
                        <a:pt x="800" y="1"/>
                      </a:lnTo>
                      <a:lnTo>
                        <a:pt x="817" y="1"/>
                      </a:lnTo>
                      <a:lnTo>
                        <a:pt x="835" y="0"/>
                      </a:lnTo>
                      <a:lnTo>
                        <a:pt x="852" y="0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69" name="Freeform 59"/>
                <p:cNvSpPr>
                  <a:spLocks/>
                </p:cNvSpPr>
                <p:nvPr/>
              </p:nvSpPr>
              <p:spPr bwMode="auto">
                <a:xfrm>
                  <a:off x="4060825" y="427038"/>
                  <a:ext cx="1352550" cy="4763"/>
                </a:xfrm>
                <a:custGeom>
                  <a:avLst/>
                  <a:gdLst>
                    <a:gd name="T0" fmla="*/ 0 w 852"/>
                    <a:gd name="T1" fmla="*/ 3 h 3"/>
                    <a:gd name="T2" fmla="*/ 17 w 852"/>
                    <a:gd name="T3" fmla="*/ 2 h 3"/>
                    <a:gd name="T4" fmla="*/ 35 w 852"/>
                    <a:gd name="T5" fmla="*/ 2 h 3"/>
                    <a:gd name="T6" fmla="*/ 52 w 852"/>
                    <a:gd name="T7" fmla="*/ 2 h 3"/>
                    <a:gd name="T8" fmla="*/ 70 w 852"/>
                    <a:gd name="T9" fmla="*/ 2 h 3"/>
                    <a:gd name="T10" fmla="*/ 87 w 852"/>
                    <a:gd name="T11" fmla="*/ 2 h 3"/>
                    <a:gd name="T12" fmla="*/ 104 w 852"/>
                    <a:gd name="T13" fmla="*/ 2 h 3"/>
                    <a:gd name="T14" fmla="*/ 122 w 852"/>
                    <a:gd name="T15" fmla="*/ 1 h 3"/>
                    <a:gd name="T16" fmla="*/ 139 w 852"/>
                    <a:gd name="T17" fmla="*/ 1 h 3"/>
                    <a:gd name="T18" fmla="*/ 156 w 852"/>
                    <a:gd name="T19" fmla="*/ 1 h 3"/>
                    <a:gd name="T20" fmla="*/ 174 w 852"/>
                    <a:gd name="T21" fmla="*/ 1 h 3"/>
                    <a:gd name="T22" fmla="*/ 191 w 852"/>
                    <a:gd name="T23" fmla="*/ 1 h 3"/>
                    <a:gd name="T24" fmla="*/ 209 w 852"/>
                    <a:gd name="T25" fmla="*/ 1 h 3"/>
                    <a:gd name="T26" fmla="*/ 226 w 852"/>
                    <a:gd name="T27" fmla="*/ 1 h 3"/>
                    <a:gd name="T28" fmla="*/ 243 w 852"/>
                    <a:gd name="T29" fmla="*/ 0 h 3"/>
                    <a:gd name="T30" fmla="*/ 261 w 852"/>
                    <a:gd name="T31" fmla="*/ 0 h 3"/>
                    <a:gd name="T32" fmla="*/ 278 w 852"/>
                    <a:gd name="T33" fmla="*/ 0 h 3"/>
                    <a:gd name="T34" fmla="*/ 295 w 852"/>
                    <a:gd name="T35" fmla="*/ 0 h 3"/>
                    <a:gd name="T36" fmla="*/ 313 w 852"/>
                    <a:gd name="T37" fmla="*/ 0 h 3"/>
                    <a:gd name="T38" fmla="*/ 330 w 852"/>
                    <a:gd name="T39" fmla="*/ 0 h 3"/>
                    <a:gd name="T40" fmla="*/ 348 w 852"/>
                    <a:gd name="T41" fmla="*/ 0 h 3"/>
                    <a:gd name="T42" fmla="*/ 365 w 852"/>
                    <a:gd name="T43" fmla="*/ 0 h 3"/>
                    <a:gd name="T44" fmla="*/ 382 w 852"/>
                    <a:gd name="T45" fmla="*/ 0 h 3"/>
                    <a:gd name="T46" fmla="*/ 400 w 852"/>
                    <a:gd name="T47" fmla="*/ 0 h 3"/>
                    <a:gd name="T48" fmla="*/ 417 w 852"/>
                    <a:gd name="T49" fmla="*/ 0 h 3"/>
                    <a:gd name="T50" fmla="*/ 435 w 852"/>
                    <a:gd name="T51" fmla="*/ 0 h 3"/>
                    <a:gd name="T52" fmla="*/ 452 w 852"/>
                    <a:gd name="T53" fmla="*/ 0 h 3"/>
                    <a:gd name="T54" fmla="*/ 469 w 852"/>
                    <a:gd name="T55" fmla="*/ 0 h 3"/>
                    <a:gd name="T56" fmla="*/ 487 w 852"/>
                    <a:gd name="T57" fmla="*/ 0 h 3"/>
                    <a:gd name="T58" fmla="*/ 504 w 852"/>
                    <a:gd name="T59" fmla="*/ 0 h 3"/>
                    <a:gd name="T60" fmla="*/ 521 w 852"/>
                    <a:gd name="T61" fmla="*/ 0 h 3"/>
                    <a:gd name="T62" fmla="*/ 539 w 852"/>
                    <a:gd name="T63" fmla="*/ 0 h 3"/>
                    <a:gd name="T64" fmla="*/ 556 w 852"/>
                    <a:gd name="T65" fmla="*/ 0 h 3"/>
                    <a:gd name="T66" fmla="*/ 574 w 852"/>
                    <a:gd name="T67" fmla="*/ 0 h 3"/>
                    <a:gd name="T68" fmla="*/ 591 w 852"/>
                    <a:gd name="T69" fmla="*/ 0 h 3"/>
                    <a:gd name="T70" fmla="*/ 609 w 852"/>
                    <a:gd name="T71" fmla="*/ 0 h 3"/>
                    <a:gd name="T72" fmla="*/ 626 w 852"/>
                    <a:gd name="T73" fmla="*/ 0 h 3"/>
                    <a:gd name="T74" fmla="*/ 643 w 852"/>
                    <a:gd name="T75" fmla="*/ 0 h 3"/>
                    <a:gd name="T76" fmla="*/ 661 w 852"/>
                    <a:gd name="T77" fmla="*/ 0 h 3"/>
                    <a:gd name="T78" fmla="*/ 678 w 852"/>
                    <a:gd name="T79" fmla="*/ 0 h 3"/>
                    <a:gd name="T80" fmla="*/ 695 w 852"/>
                    <a:gd name="T81" fmla="*/ 0 h 3"/>
                    <a:gd name="T82" fmla="*/ 713 w 852"/>
                    <a:gd name="T83" fmla="*/ 0 h 3"/>
                    <a:gd name="T84" fmla="*/ 730 w 852"/>
                    <a:gd name="T85" fmla="*/ 0 h 3"/>
                    <a:gd name="T86" fmla="*/ 748 w 852"/>
                    <a:gd name="T87" fmla="*/ 0 h 3"/>
                    <a:gd name="T88" fmla="*/ 765 w 852"/>
                    <a:gd name="T89" fmla="*/ 0 h 3"/>
                    <a:gd name="T90" fmla="*/ 782 w 852"/>
                    <a:gd name="T91" fmla="*/ 0 h 3"/>
                    <a:gd name="T92" fmla="*/ 800 w 852"/>
                    <a:gd name="T93" fmla="*/ 0 h 3"/>
                    <a:gd name="T94" fmla="*/ 817 w 852"/>
                    <a:gd name="T95" fmla="*/ 0 h 3"/>
                    <a:gd name="T96" fmla="*/ 835 w 852"/>
                    <a:gd name="T97" fmla="*/ 0 h 3"/>
                    <a:gd name="T98" fmla="*/ 852 w 852"/>
                    <a:gd name="T9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52" h="3">
                      <a:moveTo>
                        <a:pt x="0" y="3"/>
                      </a:moveTo>
                      <a:lnTo>
                        <a:pt x="17" y="2"/>
                      </a:lnTo>
                      <a:lnTo>
                        <a:pt x="35" y="2"/>
                      </a:lnTo>
                      <a:lnTo>
                        <a:pt x="52" y="2"/>
                      </a:lnTo>
                      <a:lnTo>
                        <a:pt x="70" y="2"/>
                      </a:lnTo>
                      <a:lnTo>
                        <a:pt x="87" y="2"/>
                      </a:lnTo>
                      <a:lnTo>
                        <a:pt x="104" y="2"/>
                      </a:lnTo>
                      <a:lnTo>
                        <a:pt x="122" y="1"/>
                      </a:lnTo>
                      <a:lnTo>
                        <a:pt x="139" y="1"/>
                      </a:lnTo>
                      <a:lnTo>
                        <a:pt x="156" y="1"/>
                      </a:lnTo>
                      <a:lnTo>
                        <a:pt x="174" y="1"/>
                      </a:lnTo>
                      <a:lnTo>
                        <a:pt x="191" y="1"/>
                      </a:lnTo>
                      <a:lnTo>
                        <a:pt x="209" y="1"/>
                      </a:lnTo>
                      <a:lnTo>
                        <a:pt x="226" y="1"/>
                      </a:lnTo>
                      <a:lnTo>
                        <a:pt x="243" y="0"/>
                      </a:lnTo>
                      <a:lnTo>
                        <a:pt x="261" y="0"/>
                      </a:lnTo>
                      <a:lnTo>
                        <a:pt x="278" y="0"/>
                      </a:lnTo>
                      <a:lnTo>
                        <a:pt x="295" y="0"/>
                      </a:lnTo>
                      <a:lnTo>
                        <a:pt x="313" y="0"/>
                      </a:lnTo>
                      <a:lnTo>
                        <a:pt x="330" y="0"/>
                      </a:lnTo>
                      <a:lnTo>
                        <a:pt x="348" y="0"/>
                      </a:lnTo>
                      <a:lnTo>
                        <a:pt x="365" y="0"/>
                      </a:lnTo>
                      <a:lnTo>
                        <a:pt x="382" y="0"/>
                      </a:lnTo>
                      <a:lnTo>
                        <a:pt x="400" y="0"/>
                      </a:lnTo>
                      <a:lnTo>
                        <a:pt x="417" y="0"/>
                      </a:lnTo>
                      <a:lnTo>
                        <a:pt x="435" y="0"/>
                      </a:lnTo>
                      <a:lnTo>
                        <a:pt x="452" y="0"/>
                      </a:lnTo>
                      <a:lnTo>
                        <a:pt x="469" y="0"/>
                      </a:lnTo>
                      <a:lnTo>
                        <a:pt x="487" y="0"/>
                      </a:lnTo>
                      <a:lnTo>
                        <a:pt x="504" y="0"/>
                      </a:lnTo>
                      <a:lnTo>
                        <a:pt x="521" y="0"/>
                      </a:lnTo>
                      <a:lnTo>
                        <a:pt x="539" y="0"/>
                      </a:lnTo>
                      <a:lnTo>
                        <a:pt x="556" y="0"/>
                      </a:lnTo>
                      <a:lnTo>
                        <a:pt x="574" y="0"/>
                      </a:lnTo>
                      <a:lnTo>
                        <a:pt x="591" y="0"/>
                      </a:lnTo>
                      <a:lnTo>
                        <a:pt x="609" y="0"/>
                      </a:lnTo>
                      <a:lnTo>
                        <a:pt x="626" y="0"/>
                      </a:lnTo>
                      <a:lnTo>
                        <a:pt x="643" y="0"/>
                      </a:lnTo>
                      <a:lnTo>
                        <a:pt x="661" y="0"/>
                      </a:lnTo>
                      <a:lnTo>
                        <a:pt x="678" y="0"/>
                      </a:lnTo>
                      <a:lnTo>
                        <a:pt x="695" y="0"/>
                      </a:lnTo>
                      <a:lnTo>
                        <a:pt x="713" y="0"/>
                      </a:lnTo>
                      <a:lnTo>
                        <a:pt x="730" y="0"/>
                      </a:lnTo>
                      <a:lnTo>
                        <a:pt x="748" y="0"/>
                      </a:lnTo>
                      <a:lnTo>
                        <a:pt x="765" y="0"/>
                      </a:lnTo>
                      <a:lnTo>
                        <a:pt x="782" y="0"/>
                      </a:lnTo>
                      <a:lnTo>
                        <a:pt x="800" y="0"/>
                      </a:lnTo>
                      <a:lnTo>
                        <a:pt x="817" y="0"/>
                      </a:lnTo>
                      <a:lnTo>
                        <a:pt x="835" y="0"/>
                      </a:lnTo>
                      <a:lnTo>
                        <a:pt x="852" y="0"/>
                      </a:lnTo>
                    </a:path>
                  </a:pathLst>
                </a:custGeom>
                <a:noFill/>
                <a:ln w="9525" cap="flat">
                  <a:solidFill>
                    <a:srgbClr val="EDB12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70" name="Freeform 60"/>
                <p:cNvSpPr>
                  <a:spLocks/>
                </p:cNvSpPr>
                <p:nvPr/>
              </p:nvSpPr>
              <p:spPr bwMode="auto">
                <a:xfrm>
                  <a:off x="5413375" y="427038"/>
                  <a:ext cx="1352550" cy="0"/>
                </a:xfrm>
                <a:custGeom>
                  <a:avLst/>
                  <a:gdLst>
                    <a:gd name="T0" fmla="*/ 0 w 852"/>
                    <a:gd name="T1" fmla="*/ 17 w 852"/>
                    <a:gd name="T2" fmla="*/ 35 w 852"/>
                    <a:gd name="T3" fmla="*/ 52 w 852"/>
                    <a:gd name="T4" fmla="*/ 69 w 852"/>
                    <a:gd name="T5" fmla="*/ 87 w 852"/>
                    <a:gd name="T6" fmla="*/ 104 w 852"/>
                    <a:gd name="T7" fmla="*/ 122 w 852"/>
                    <a:gd name="T8" fmla="*/ 139 w 852"/>
                    <a:gd name="T9" fmla="*/ 156 w 852"/>
                    <a:gd name="T10" fmla="*/ 174 w 852"/>
                    <a:gd name="T11" fmla="*/ 191 w 852"/>
                    <a:gd name="T12" fmla="*/ 208 w 852"/>
                    <a:gd name="T13" fmla="*/ 226 w 852"/>
                    <a:gd name="T14" fmla="*/ 244 w 852"/>
                    <a:gd name="T15" fmla="*/ 261 w 852"/>
                    <a:gd name="T16" fmla="*/ 278 w 852"/>
                    <a:gd name="T17" fmla="*/ 295 w 852"/>
                    <a:gd name="T18" fmla="*/ 313 w 852"/>
                    <a:gd name="T19" fmla="*/ 330 w 852"/>
                    <a:gd name="T20" fmla="*/ 348 w 852"/>
                    <a:gd name="T21" fmla="*/ 365 w 852"/>
                    <a:gd name="T22" fmla="*/ 383 w 852"/>
                    <a:gd name="T23" fmla="*/ 400 w 852"/>
                    <a:gd name="T24" fmla="*/ 417 w 852"/>
                    <a:gd name="T25" fmla="*/ 435 w 852"/>
                    <a:gd name="T26" fmla="*/ 452 w 852"/>
                    <a:gd name="T27" fmla="*/ 469 w 852"/>
                    <a:gd name="T28" fmla="*/ 487 w 852"/>
                    <a:gd name="T29" fmla="*/ 504 w 852"/>
                    <a:gd name="T30" fmla="*/ 522 w 852"/>
                    <a:gd name="T31" fmla="*/ 539 w 852"/>
                    <a:gd name="T32" fmla="*/ 556 w 852"/>
                    <a:gd name="T33" fmla="*/ 574 w 852"/>
                    <a:gd name="T34" fmla="*/ 591 w 852"/>
                    <a:gd name="T35" fmla="*/ 608 w 852"/>
                    <a:gd name="T36" fmla="*/ 626 w 852"/>
                    <a:gd name="T37" fmla="*/ 643 w 852"/>
                    <a:gd name="T38" fmla="*/ 661 w 852"/>
                    <a:gd name="T39" fmla="*/ 678 w 852"/>
                    <a:gd name="T40" fmla="*/ 695 w 852"/>
                    <a:gd name="T41" fmla="*/ 713 w 852"/>
                    <a:gd name="T42" fmla="*/ 730 w 852"/>
                    <a:gd name="T43" fmla="*/ 748 w 852"/>
                    <a:gd name="T44" fmla="*/ 765 w 852"/>
                    <a:gd name="T45" fmla="*/ 782 w 852"/>
                    <a:gd name="T46" fmla="*/ 800 w 852"/>
                    <a:gd name="T47" fmla="*/ 817 w 852"/>
                    <a:gd name="T48" fmla="*/ 834 w 852"/>
                    <a:gd name="T49" fmla="*/ 852 w 85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</a:cxnLst>
                  <a:rect l="0" t="0" r="r" b="b"/>
                  <a:pathLst>
                    <a:path w="852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9" y="0"/>
                      </a:lnTo>
                      <a:lnTo>
                        <a:pt x="87" y="0"/>
                      </a:lnTo>
                      <a:lnTo>
                        <a:pt x="104" y="0"/>
                      </a:lnTo>
                      <a:lnTo>
                        <a:pt x="122" y="0"/>
                      </a:lnTo>
                      <a:lnTo>
                        <a:pt x="139" y="0"/>
                      </a:lnTo>
                      <a:lnTo>
                        <a:pt x="156" y="0"/>
                      </a:lnTo>
                      <a:lnTo>
                        <a:pt x="174" y="0"/>
                      </a:lnTo>
                      <a:lnTo>
                        <a:pt x="191" y="0"/>
                      </a:lnTo>
                      <a:lnTo>
                        <a:pt x="208" y="0"/>
                      </a:lnTo>
                      <a:lnTo>
                        <a:pt x="226" y="0"/>
                      </a:lnTo>
                      <a:lnTo>
                        <a:pt x="244" y="0"/>
                      </a:lnTo>
                      <a:lnTo>
                        <a:pt x="261" y="0"/>
                      </a:lnTo>
                      <a:lnTo>
                        <a:pt x="278" y="0"/>
                      </a:lnTo>
                      <a:lnTo>
                        <a:pt x="295" y="0"/>
                      </a:lnTo>
                      <a:lnTo>
                        <a:pt x="313" y="0"/>
                      </a:lnTo>
                      <a:lnTo>
                        <a:pt x="330" y="0"/>
                      </a:lnTo>
                      <a:lnTo>
                        <a:pt x="348" y="0"/>
                      </a:lnTo>
                      <a:lnTo>
                        <a:pt x="365" y="0"/>
                      </a:lnTo>
                      <a:lnTo>
                        <a:pt x="383" y="0"/>
                      </a:lnTo>
                      <a:lnTo>
                        <a:pt x="400" y="0"/>
                      </a:lnTo>
                      <a:lnTo>
                        <a:pt x="417" y="0"/>
                      </a:lnTo>
                      <a:lnTo>
                        <a:pt x="435" y="0"/>
                      </a:lnTo>
                      <a:lnTo>
                        <a:pt x="452" y="0"/>
                      </a:lnTo>
                      <a:lnTo>
                        <a:pt x="469" y="0"/>
                      </a:lnTo>
                      <a:lnTo>
                        <a:pt x="487" y="0"/>
                      </a:lnTo>
                      <a:lnTo>
                        <a:pt x="504" y="0"/>
                      </a:lnTo>
                      <a:lnTo>
                        <a:pt x="522" y="0"/>
                      </a:lnTo>
                      <a:lnTo>
                        <a:pt x="539" y="0"/>
                      </a:lnTo>
                      <a:lnTo>
                        <a:pt x="556" y="0"/>
                      </a:lnTo>
                      <a:lnTo>
                        <a:pt x="574" y="0"/>
                      </a:lnTo>
                      <a:lnTo>
                        <a:pt x="591" y="0"/>
                      </a:lnTo>
                      <a:lnTo>
                        <a:pt x="608" y="0"/>
                      </a:lnTo>
                      <a:lnTo>
                        <a:pt x="626" y="0"/>
                      </a:lnTo>
                      <a:lnTo>
                        <a:pt x="643" y="0"/>
                      </a:lnTo>
                      <a:lnTo>
                        <a:pt x="661" y="0"/>
                      </a:lnTo>
                      <a:lnTo>
                        <a:pt x="678" y="0"/>
                      </a:lnTo>
                      <a:lnTo>
                        <a:pt x="695" y="0"/>
                      </a:lnTo>
                      <a:lnTo>
                        <a:pt x="713" y="0"/>
                      </a:lnTo>
                      <a:lnTo>
                        <a:pt x="730" y="0"/>
                      </a:lnTo>
                      <a:lnTo>
                        <a:pt x="748" y="0"/>
                      </a:lnTo>
                      <a:lnTo>
                        <a:pt x="765" y="0"/>
                      </a:lnTo>
                      <a:lnTo>
                        <a:pt x="782" y="0"/>
                      </a:lnTo>
                      <a:lnTo>
                        <a:pt x="800" y="0"/>
                      </a:lnTo>
                      <a:lnTo>
                        <a:pt x="817" y="0"/>
                      </a:lnTo>
                      <a:lnTo>
                        <a:pt x="834" y="0"/>
                      </a:lnTo>
                      <a:lnTo>
                        <a:pt x="852" y="0"/>
                      </a:lnTo>
                    </a:path>
                  </a:pathLst>
                </a:custGeom>
                <a:noFill/>
                <a:ln w="9525" cap="flat">
                  <a:solidFill>
                    <a:srgbClr val="EDB12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71" name="Freeform 61"/>
                <p:cNvSpPr>
                  <a:spLocks/>
                </p:cNvSpPr>
                <p:nvPr/>
              </p:nvSpPr>
              <p:spPr bwMode="auto">
                <a:xfrm>
                  <a:off x="6765925" y="427038"/>
                  <a:ext cx="109538" cy="0"/>
                </a:xfrm>
                <a:custGeom>
                  <a:avLst/>
                  <a:gdLst>
                    <a:gd name="T0" fmla="*/ 0 w 69"/>
                    <a:gd name="T1" fmla="*/ 17 w 69"/>
                    <a:gd name="T2" fmla="*/ 35 w 69"/>
                    <a:gd name="T3" fmla="*/ 52 w 69"/>
                    <a:gd name="T4" fmla="*/ 69 w 6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69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9" y="0"/>
                      </a:lnTo>
                    </a:path>
                  </a:pathLst>
                </a:custGeom>
                <a:noFill/>
                <a:ln w="9525" cap="flat">
                  <a:solidFill>
                    <a:srgbClr val="EDB12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</p:grpSp>
          <p:sp>
            <p:nvSpPr>
              <p:cNvPr id="23" name="Line 91"/>
              <p:cNvSpPr>
                <a:spLocks noChangeShapeType="1"/>
              </p:cNvSpPr>
              <p:nvPr/>
            </p:nvSpPr>
            <p:spPr bwMode="auto">
              <a:xfrm>
                <a:off x="4821857" y="5994110"/>
                <a:ext cx="285620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4" name="Line 93"/>
              <p:cNvSpPr>
                <a:spLocks noChangeShapeType="1"/>
              </p:cNvSpPr>
              <p:nvPr/>
            </p:nvSpPr>
            <p:spPr bwMode="auto">
              <a:xfrm flipV="1">
                <a:off x="5535702" y="5968505"/>
                <a:ext cx="0" cy="2560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5" name="Line 94"/>
              <p:cNvSpPr>
                <a:spLocks noChangeShapeType="1"/>
              </p:cNvSpPr>
              <p:nvPr/>
            </p:nvSpPr>
            <p:spPr bwMode="auto">
              <a:xfrm flipV="1">
                <a:off x="6250367" y="5968505"/>
                <a:ext cx="0" cy="2560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6" name="Line 95"/>
              <p:cNvSpPr>
                <a:spLocks noChangeShapeType="1"/>
              </p:cNvSpPr>
              <p:nvPr/>
            </p:nvSpPr>
            <p:spPr bwMode="auto">
              <a:xfrm flipV="1">
                <a:off x="6964212" y="5968505"/>
                <a:ext cx="0" cy="2560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7" name="Line 96"/>
              <p:cNvSpPr>
                <a:spLocks noChangeShapeType="1"/>
              </p:cNvSpPr>
              <p:nvPr/>
            </p:nvSpPr>
            <p:spPr bwMode="auto">
              <a:xfrm flipV="1">
                <a:off x="7678057" y="5968505"/>
                <a:ext cx="0" cy="2560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8" name="Rectangle 97"/>
              <p:cNvSpPr>
                <a:spLocks noChangeArrowheads="1"/>
              </p:cNvSpPr>
              <p:nvPr/>
            </p:nvSpPr>
            <p:spPr bwMode="auto">
              <a:xfrm>
                <a:off x="4773146" y="6021975"/>
                <a:ext cx="9938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98"/>
              <p:cNvSpPr>
                <a:spLocks noChangeArrowheads="1"/>
              </p:cNvSpPr>
              <p:nvPr/>
            </p:nvSpPr>
            <p:spPr bwMode="auto">
              <a:xfrm>
                <a:off x="5490277" y="6021975"/>
                <a:ext cx="9938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Rectangle 99"/>
              <p:cNvSpPr>
                <a:spLocks noChangeArrowheads="1"/>
              </p:cNvSpPr>
              <p:nvPr/>
            </p:nvSpPr>
            <p:spPr bwMode="auto">
              <a:xfrm>
                <a:off x="6148017" y="6021975"/>
                <a:ext cx="198772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100"/>
              <p:cNvSpPr>
                <a:spLocks noChangeArrowheads="1"/>
              </p:cNvSpPr>
              <p:nvPr/>
            </p:nvSpPr>
            <p:spPr bwMode="auto">
              <a:xfrm>
                <a:off x="6864326" y="6021975"/>
                <a:ext cx="198772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101"/>
              <p:cNvSpPr>
                <a:spLocks noChangeArrowheads="1"/>
              </p:cNvSpPr>
              <p:nvPr/>
            </p:nvSpPr>
            <p:spPr bwMode="auto">
              <a:xfrm>
                <a:off x="7576528" y="6021975"/>
                <a:ext cx="198772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Line 103"/>
              <p:cNvSpPr>
                <a:spLocks noChangeShapeType="1"/>
              </p:cNvSpPr>
              <p:nvPr/>
            </p:nvSpPr>
            <p:spPr bwMode="auto">
              <a:xfrm>
                <a:off x="4821857" y="5994110"/>
                <a:ext cx="287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4821857" y="3981043"/>
                <a:ext cx="28751" cy="2013068"/>
                <a:chOff x="4821857" y="3981043"/>
                <a:chExt cx="28751" cy="2013068"/>
              </a:xfrm>
            </p:grpSpPr>
            <p:sp>
              <p:nvSpPr>
                <p:cNvPr id="55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4821857" y="5968505"/>
                  <a:ext cx="0" cy="25606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56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821857" y="3981043"/>
                  <a:ext cx="0" cy="2013068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57" name="Line 104"/>
                <p:cNvSpPr>
                  <a:spLocks noChangeShapeType="1"/>
                </p:cNvSpPr>
                <p:nvPr/>
              </p:nvSpPr>
              <p:spPr bwMode="auto">
                <a:xfrm>
                  <a:off x="4821857" y="5591949"/>
                  <a:ext cx="287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58" name="Line 105"/>
                <p:cNvSpPr>
                  <a:spLocks noChangeShapeType="1"/>
                </p:cNvSpPr>
                <p:nvPr/>
              </p:nvSpPr>
              <p:spPr bwMode="auto">
                <a:xfrm>
                  <a:off x="4821857" y="5189034"/>
                  <a:ext cx="287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62" name="Line 106"/>
                <p:cNvSpPr>
                  <a:spLocks noChangeShapeType="1"/>
                </p:cNvSpPr>
                <p:nvPr/>
              </p:nvSpPr>
              <p:spPr bwMode="auto">
                <a:xfrm>
                  <a:off x="4821857" y="4786119"/>
                  <a:ext cx="287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65" name="Line 107"/>
                <p:cNvSpPr>
                  <a:spLocks noChangeShapeType="1"/>
                </p:cNvSpPr>
                <p:nvPr/>
              </p:nvSpPr>
              <p:spPr bwMode="auto">
                <a:xfrm>
                  <a:off x="4821857" y="4383957"/>
                  <a:ext cx="287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66" name="Line 108"/>
                <p:cNvSpPr>
                  <a:spLocks noChangeShapeType="1"/>
                </p:cNvSpPr>
                <p:nvPr/>
              </p:nvSpPr>
              <p:spPr bwMode="auto">
                <a:xfrm>
                  <a:off x="4821857" y="3981043"/>
                  <a:ext cx="287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</p:grpSp>
          <p:sp>
            <p:nvSpPr>
              <p:cNvPr id="35" name="Rectangle 109"/>
              <p:cNvSpPr>
                <a:spLocks noChangeArrowheads="1"/>
              </p:cNvSpPr>
              <p:nvPr/>
            </p:nvSpPr>
            <p:spPr bwMode="auto">
              <a:xfrm>
                <a:off x="4694040" y="5886105"/>
                <a:ext cx="9938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110"/>
              <p:cNvSpPr>
                <a:spLocks noChangeArrowheads="1"/>
              </p:cNvSpPr>
              <p:nvPr/>
            </p:nvSpPr>
            <p:spPr bwMode="auto">
              <a:xfrm>
                <a:off x="4591688" y="5481684"/>
                <a:ext cx="198773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11"/>
              <p:cNvSpPr>
                <a:spLocks noChangeArrowheads="1"/>
              </p:cNvSpPr>
              <p:nvPr/>
            </p:nvSpPr>
            <p:spPr bwMode="auto">
              <a:xfrm>
                <a:off x="4591688" y="5081782"/>
                <a:ext cx="198773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n-US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112"/>
              <p:cNvSpPr>
                <a:spLocks noChangeArrowheads="1"/>
              </p:cNvSpPr>
              <p:nvPr/>
            </p:nvSpPr>
            <p:spPr bwMode="auto">
              <a:xfrm>
                <a:off x="4591688" y="4677361"/>
                <a:ext cx="198773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n-US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13"/>
              <p:cNvSpPr>
                <a:spLocks noChangeArrowheads="1"/>
              </p:cNvSpPr>
              <p:nvPr/>
            </p:nvSpPr>
            <p:spPr bwMode="auto">
              <a:xfrm>
                <a:off x="4591688" y="4277459"/>
                <a:ext cx="198773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n-US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114"/>
              <p:cNvSpPr>
                <a:spLocks noChangeArrowheads="1"/>
              </p:cNvSpPr>
              <p:nvPr/>
            </p:nvSpPr>
            <p:spPr bwMode="auto">
              <a:xfrm>
                <a:off x="4490159" y="3873038"/>
                <a:ext cx="298159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 flipV="1">
                <a:off x="4819302" y="3980546"/>
                <a:ext cx="2856200" cy="27986"/>
                <a:chOff x="4821857" y="3953560"/>
                <a:chExt cx="2856200" cy="27986"/>
              </a:xfrm>
            </p:grpSpPr>
            <p:sp>
              <p:nvSpPr>
                <p:cNvPr id="50" name="Line 91"/>
                <p:cNvSpPr>
                  <a:spLocks noChangeShapeType="1"/>
                </p:cNvSpPr>
                <p:nvPr/>
              </p:nvSpPr>
              <p:spPr bwMode="auto">
                <a:xfrm>
                  <a:off x="4821857" y="3981546"/>
                  <a:ext cx="2856200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51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5535702" y="3953560"/>
                  <a:ext cx="0" cy="25606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52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6250367" y="3953560"/>
                  <a:ext cx="0" cy="25606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5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6964212" y="3953560"/>
                  <a:ext cx="0" cy="25606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54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7678057" y="3953560"/>
                  <a:ext cx="0" cy="25606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 flipH="1">
                <a:off x="7646751" y="3982551"/>
                <a:ext cx="28751" cy="2013068"/>
                <a:chOff x="4821857" y="3981043"/>
                <a:chExt cx="28751" cy="2013068"/>
              </a:xfrm>
            </p:grpSpPr>
            <p:sp>
              <p:nvSpPr>
                <p:cNvPr id="43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4821857" y="5968505"/>
                  <a:ext cx="0" cy="25606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44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821857" y="3981043"/>
                  <a:ext cx="0" cy="2013068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45" name="Line 104"/>
                <p:cNvSpPr>
                  <a:spLocks noChangeShapeType="1"/>
                </p:cNvSpPr>
                <p:nvPr/>
              </p:nvSpPr>
              <p:spPr bwMode="auto">
                <a:xfrm>
                  <a:off x="4821857" y="5591949"/>
                  <a:ext cx="287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46" name="Line 105"/>
                <p:cNvSpPr>
                  <a:spLocks noChangeShapeType="1"/>
                </p:cNvSpPr>
                <p:nvPr/>
              </p:nvSpPr>
              <p:spPr bwMode="auto">
                <a:xfrm>
                  <a:off x="4821857" y="5189034"/>
                  <a:ext cx="287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47" name="Line 106"/>
                <p:cNvSpPr>
                  <a:spLocks noChangeShapeType="1"/>
                </p:cNvSpPr>
                <p:nvPr/>
              </p:nvSpPr>
              <p:spPr bwMode="auto">
                <a:xfrm>
                  <a:off x="4821857" y="4786119"/>
                  <a:ext cx="287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48" name="Line 107"/>
                <p:cNvSpPr>
                  <a:spLocks noChangeShapeType="1"/>
                </p:cNvSpPr>
                <p:nvPr/>
              </p:nvSpPr>
              <p:spPr bwMode="auto">
                <a:xfrm>
                  <a:off x="4821857" y="4383957"/>
                  <a:ext cx="287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49" name="Line 108"/>
                <p:cNvSpPr>
                  <a:spLocks noChangeShapeType="1"/>
                </p:cNvSpPr>
                <p:nvPr/>
              </p:nvSpPr>
              <p:spPr bwMode="auto">
                <a:xfrm>
                  <a:off x="4821857" y="3981043"/>
                  <a:ext cx="287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5441306" y="4669332"/>
                  <a:ext cx="985463" cy="292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0" lang="en-US" altLang="en-US" sz="1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dirty="0">
                                <a:latin typeface="Cambria Math" panose="02040503050406030204" pitchFamily="18" charset="0"/>
                                <a:cs typeface="Arial Narrow"/>
                              </a:rPr>
                              <m:t>𝐀</m:t>
                            </m:r>
                          </m:e>
                          <m:sub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kumimoji="0" lang="en-US" altLang="en-US" sz="1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5441306" y="4669332"/>
                  <a:ext cx="985463" cy="2923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2500" b="-185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177"/>
                <p:cNvSpPr>
                  <a:spLocks noChangeArrowheads="1"/>
                </p:cNvSpPr>
                <p:nvPr/>
              </p:nvSpPr>
              <p:spPr bwMode="auto">
                <a:xfrm>
                  <a:off x="7571485" y="5986157"/>
                  <a:ext cx="203116" cy="290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kumimoji="0" lang="en-US" altLang="en-US" sz="36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0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71485" y="5986157"/>
                  <a:ext cx="203116" cy="29030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6799198" y="3929612"/>
              <a:ext cx="156519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286519" y="3550554"/>
                  <a:ext cx="476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6519" y="3550554"/>
                  <a:ext cx="47673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/>
            <p:cNvCxnSpPr/>
            <p:nvPr/>
          </p:nvCxnSpPr>
          <p:spPr>
            <a:xfrm>
              <a:off x="7191217" y="4881804"/>
              <a:ext cx="25779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6821814" y="4882402"/>
              <a:ext cx="25779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6451895" y="4532435"/>
                  <a:ext cx="100700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accepted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895" y="4532435"/>
                  <a:ext cx="1007007" cy="3385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6959516" y="4864416"/>
                  <a:ext cx="94128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rejected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516" y="4864416"/>
                  <a:ext cx="941283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7594446" y="3184880"/>
                <a:ext cx="313175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ea typeface="Cambria Math" panose="02040503050406030204" pitchFamily="18" charset="0"/>
                  </a:rPr>
                  <a:t>Asymmetric learning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/>
                  <a:t>: </a:t>
                </a:r>
                <a:r>
                  <a:rPr lang="en-US" sz="1600" dirty="0"/>
                  <a:t>learning </a:t>
                </a:r>
                <a:r>
                  <a:rPr lang="en-US" sz="1600" dirty="0" smtClean="0"/>
                  <a:t>rate after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accepted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1600" dirty="0"/>
                  <a:t>: learning rate after 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rejected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446" y="3184880"/>
                <a:ext cx="3131755" cy="1200329"/>
              </a:xfrm>
              <a:prstGeom prst="rect">
                <a:avLst/>
              </a:prstGeom>
              <a:blipFill rotWithShape="0">
                <a:blip r:embed="rId12"/>
                <a:stretch>
                  <a:fillRect l="-1167"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/>
        </p:nvSpPr>
        <p:spPr>
          <a:xfrm>
            <a:off x="7591296" y="4572732"/>
            <a:ext cx="2953886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ea typeface="Cambria Math" panose="02040503050406030204" pitchFamily="18" charset="0"/>
              </a:rPr>
              <a:t>Choice / reward prediction errors</a:t>
            </a:r>
          </a:p>
        </p:txBody>
      </p:sp>
    </p:spTree>
    <p:extLst>
      <p:ext uri="{BB962C8B-B14F-4D97-AF65-F5344CB8AC3E}">
        <p14:creationId xmlns:p14="http://schemas.microsoft.com/office/powerpoint/2010/main" val="21176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Computational Framework: </a:t>
            </a:r>
            <a:r>
              <a:rPr lang="en-US" b="1" dirty="0" smtClean="0"/>
              <a:t>Reminder</a:t>
            </a:r>
            <a:endParaRPr lang="en-US" b="1" dirty="0"/>
          </a:p>
        </p:txBody>
      </p:sp>
      <p:sp>
        <p:nvSpPr>
          <p:cNvPr id="172" name="Rectangle 171"/>
          <p:cNvSpPr/>
          <p:nvPr/>
        </p:nvSpPr>
        <p:spPr>
          <a:xfrm>
            <a:off x="9211177" y="1562367"/>
            <a:ext cx="2481220" cy="1513331"/>
          </a:xfrm>
          <a:prstGeom prst="rect">
            <a:avLst/>
          </a:prstGeom>
          <a:solidFill>
            <a:srgbClr val="F9F9F9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210358" y="1568841"/>
            <a:ext cx="23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Properties of the “environment”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789047" y="3357295"/>
            <a:ext cx="3292530" cy="2392596"/>
          </a:xfrm>
          <a:prstGeom prst="rect">
            <a:avLst/>
          </a:prstGeom>
          <a:solidFill>
            <a:srgbClr val="F9F9F9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9055602" y="3366190"/>
            <a:ext cx="23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Free parameters</a:t>
            </a:r>
          </a:p>
        </p:txBody>
      </p:sp>
      <p:grpSp>
        <p:nvGrpSpPr>
          <p:cNvPr id="393" name="Group 392"/>
          <p:cNvGrpSpPr/>
          <p:nvPr/>
        </p:nvGrpSpPr>
        <p:grpSpPr>
          <a:xfrm>
            <a:off x="73138" y="1711649"/>
            <a:ext cx="8556512" cy="4554648"/>
            <a:chOff x="-365012" y="1579452"/>
            <a:chExt cx="9464562" cy="5028929"/>
          </a:xfrm>
        </p:grpSpPr>
        <p:sp>
          <p:nvSpPr>
            <p:cNvPr id="176" name="Rectangle 175"/>
            <p:cNvSpPr/>
            <p:nvPr/>
          </p:nvSpPr>
          <p:spPr>
            <a:xfrm>
              <a:off x="-288276" y="1579452"/>
              <a:ext cx="9369548" cy="3258330"/>
            </a:xfrm>
            <a:prstGeom prst="rect">
              <a:avLst/>
            </a:prstGeom>
            <a:solidFill>
              <a:srgbClr val="F8FCF6"/>
            </a:solidFill>
            <a:ln>
              <a:noFill/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9117" tIns="64558" rIns="129117" bIns="64558" rtlCol="0" anchor="ctr"/>
            <a:lstStyle/>
            <a:p>
              <a:pPr algn="ctr"/>
              <a:endParaRPr lang="en-US">
                <a:latin typeface="Arial Narrow"/>
                <a:cs typeface="Arial Narrow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-186651" y="2152168"/>
              <a:ext cx="2031415" cy="14914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710161" y="2152168"/>
              <a:ext cx="2031415" cy="14914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4912001" y="2207293"/>
              <a:ext cx="1665064" cy="1452872"/>
              <a:chOff x="4640098" y="4040986"/>
              <a:chExt cx="1938433" cy="1738445"/>
            </a:xfrm>
          </p:grpSpPr>
          <p:sp>
            <p:nvSpPr>
              <p:cNvPr id="180" name="Rectangle 279"/>
              <p:cNvSpPr>
                <a:spLocks noChangeArrowheads="1"/>
              </p:cNvSpPr>
              <p:nvPr/>
            </p:nvSpPr>
            <p:spPr bwMode="auto">
              <a:xfrm>
                <a:off x="4866953" y="4132390"/>
                <a:ext cx="1632952" cy="12014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4866953" y="4270029"/>
                <a:ext cx="1632952" cy="1063806"/>
                <a:chOff x="5472113" y="319088"/>
                <a:chExt cx="1692275" cy="1312863"/>
              </a:xfrm>
            </p:grpSpPr>
            <p:sp>
              <p:nvSpPr>
                <p:cNvPr id="223" name="Freeform 183"/>
                <p:cNvSpPr>
                  <a:spLocks/>
                </p:cNvSpPr>
                <p:nvPr/>
              </p:nvSpPr>
              <p:spPr bwMode="auto">
                <a:xfrm>
                  <a:off x="5472113" y="1165225"/>
                  <a:ext cx="414338" cy="460375"/>
                </a:xfrm>
                <a:custGeom>
                  <a:avLst/>
                  <a:gdLst>
                    <a:gd name="T0" fmla="*/ 0 w 261"/>
                    <a:gd name="T1" fmla="*/ 290 h 290"/>
                    <a:gd name="T2" fmla="*/ 5 w 261"/>
                    <a:gd name="T3" fmla="*/ 290 h 290"/>
                    <a:gd name="T4" fmla="*/ 11 w 261"/>
                    <a:gd name="T5" fmla="*/ 289 h 290"/>
                    <a:gd name="T6" fmla="*/ 16 w 261"/>
                    <a:gd name="T7" fmla="*/ 289 h 290"/>
                    <a:gd name="T8" fmla="*/ 21 w 261"/>
                    <a:gd name="T9" fmla="*/ 288 h 290"/>
                    <a:gd name="T10" fmla="*/ 27 w 261"/>
                    <a:gd name="T11" fmla="*/ 288 h 290"/>
                    <a:gd name="T12" fmla="*/ 32 w 261"/>
                    <a:gd name="T13" fmla="*/ 287 h 290"/>
                    <a:gd name="T14" fmla="*/ 37 w 261"/>
                    <a:gd name="T15" fmla="*/ 286 h 290"/>
                    <a:gd name="T16" fmla="*/ 43 w 261"/>
                    <a:gd name="T17" fmla="*/ 286 h 290"/>
                    <a:gd name="T18" fmla="*/ 48 w 261"/>
                    <a:gd name="T19" fmla="*/ 285 h 290"/>
                    <a:gd name="T20" fmla="*/ 53 w 261"/>
                    <a:gd name="T21" fmla="*/ 284 h 290"/>
                    <a:gd name="T22" fmla="*/ 59 w 261"/>
                    <a:gd name="T23" fmla="*/ 283 h 290"/>
                    <a:gd name="T24" fmla="*/ 64 w 261"/>
                    <a:gd name="T25" fmla="*/ 282 h 290"/>
                    <a:gd name="T26" fmla="*/ 69 w 261"/>
                    <a:gd name="T27" fmla="*/ 281 h 290"/>
                    <a:gd name="T28" fmla="*/ 75 w 261"/>
                    <a:gd name="T29" fmla="*/ 280 h 290"/>
                    <a:gd name="T30" fmla="*/ 80 w 261"/>
                    <a:gd name="T31" fmla="*/ 278 h 290"/>
                    <a:gd name="T32" fmla="*/ 85 w 261"/>
                    <a:gd name="T33" fmla="*/ 276 h 290"/>
                    <a:gd name="T34" fmla="*/ 91 w 261"/>
                    <a:gd name="T35" fmla="*/ 275 h 290"/>
                    <a:gd name="T36" fmla="*/ 96 w 261"/>
                    <a:gd name="T37" fmla="*/ 273 h 290"/>
                    <a:gd name="T38" fmla="*/ 101 w 261"/>
                    <a:gd name="T39" fmla="*/ 271 h 290"/>
                    <a:gd name="T40" fmla="*/ 106 w 261"/>
                    <a:gd name="T41" fmla="*/ 269 h 290"/>
                    <a:gd name="T42" fmla="*/ 112 w 261"/>
                    <a:gd name="T43" fmla="*/ 266 h 290"/>
                    <a:gd name="T44" fmla="*/ 117 w 261"/>
                    <a:gd name="T45" fmla="*/ 263 h 290"/>
                    <a:gd name="T46" fmla="*/ 122 w 261"/>
                    <a:gd name="T47" fmla="*/ 261 h 290"/>
                    <a:gd name="T48" fmla="*/ 128 w 261"/>
                    <a:gd name="T49" fmla="*/ 257 h 290"/>
                    <a:gd name="T50" fmla="*/ 133 w 261"/>
                    <a:gd name="T51" fmla="*/ 254 h 290"/>
                    <a:gd name="T52" fmla="*/ 138 w 261"/>
                    <a:gd name="T53" fmla="*/ 250 h 290"/>
                    <a:gd name="T54" fmla="*/ 144 w 261"/>
                    <a:gd name="T55" fmla="*/ 246 h 290"/>
                    <a:gd name="T56" fmla="*/ 149 w 261"/>
                    <a:gd name="T57" fmla="*/ 242 h 290"/>
                    <a:gd name="T58" fmla="*/ 154 w 261"/>
                    <a:gd name="T59" fmla="*/ 236 h 290"/>
                    <a:gd name="T60" fmla="*/ 160 w 261"/>
                    <a:gd name="T61" fmla="*/ 231 h 290"/>
                    <a:gd name="T62" fmla="*/ 165 w 261"/>
                    <a:gd name="T63" fmla="*/ 225 h 290"/>
                    <a:gd name="T64" fmla="*/ 170 w 261"/>
                    <a:gd name="T65" fmla="*/ 219 h 290"/>
                    <a:gd name="T66" fmla="*/ 176 w 261"/>
                    <a:gd name="T67" fmla="*/ 212 h 290"/>
                    <a:gd name="T68" fmla="*/ 181 w 261"/>
                    <a:gd name="T69" fmla="*/ 204 h 290"/>
                    <a:gd name="T70" fmla="*/ 186 w 261"/>
                    <a:gd name="T71" fmla="*/ 196 h 290"/>
                    <a:gd name="T72" fmla="*/ 192 w 261"/>
                    <a:gd name="T73" fmla="*/ 187 h 290"/>
                    <a:gd name="T74" fmla="*/ 197 w 261"/>
                    <a:gd name="T75" fmla="*/ 178 h 290"/>
                    <a:gd name="T76" fmla="*/ 202 w 261"/>
                    <a:gd name="T77" fmla="*/ 168 h 290"/>
                    <a:gd name="T78" fmla="*/ 208 w 261"/>
                    <a:gd name="T79" fmla="*/ 157 h 290"/>
                    <a:gd name="T80" fmla="*/ 213 w 261"/>
                    <a:gd name="T81" fmla="*/ 146 h 290"/>
                    <a:gd name="T82" fmla="*/ 218 w 261"/>
                    <a:gd name="T83" fmla="*/ 133 h 290"/>
                    <a:gd name="T84" fmla="*/ 224 w 261"/>
                    <a:gd name="T85" fmla="*/ 119 h 290"/>
                    <a:gd name="T86" fmla="*/ 229 w 261"/>
                    <a:gd name="T87" fmla="*/ 105 h 290"/>
                    <a:gd name="T88" fmla="*/ 234 w 261"/>
                    <a:gd name="T89" fmla="*/ 90 h 290"/>
                    <a:gd name="T90" fmla="*/ 240 w 261"/>
                    <a:gd name="T91" fmla="*/ 74 h 290"/>
                    <a:gd name="T92" fmla="*/ 245 w 261"/>
                    <a:gd name="T93" fmla="*/ 57 h 290"/>
                    <a:gd name="T94" fmla="*/ 250 w 261"/>
                    <a:gd name="T95" fmla="*/ 39 h 290"/>
                    <a:gd name="T96" fmla="*/ 256 w 261"/>
                    <a:gd name="T97" fmla="*/ 20 h 290"/>
                    <a:gd name="T98" fmla="*/ 261 w 261"/>
                    <a:gd name="T99" fmla="*/ 0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1" h="290">
                      <a:moveTo>
                        <a:pt x="0" y="290"/>
                      </a:moveTo>
                      <a:lnTo>
                        <a:pt x="5" y="290"/>
                      </a:lnTo>
                      <a:lnTo>
                        <a:pt x="11" y="289"/>
                      </a:lnTo>
                      <a:lnTo>
                        <a:pt x="16" y="289"/>
                      </a:lnTo>
                      <a:lnTo>
                        <a:pt x="21" y="288"/>
                      </a:lnTo>
                      <a:lnTo>
                        <a:pt x="27" y="288"/>
                      </a:lnTo>
                      <a:lnTo>
                        <a:pt x="32" y="287"/>
                      </a:lnTo>
                      <a:lnTo>
                        <a:pt x="37" y="286"/>
                      </a:lnTo>
                      <a:lnTo>
                        <a:pt x="43" y="286"/>
                      </a:lnTo>
                      <a:lnTo>
                        <a:pt x="48" y="285"/>
                      </a:lnTo>
                      <a:lnTo>
                        <a:pt x="53" y="284"/>
                      </a:lnTo>
                      <a:lnTo>
                        <a:pt x="59" y="283"/>
                      </a:lnTo>
                      <a:lnTo>
                        <a:pt x="64" y="282"/>
                      </a:lnTo>
                      <a:lnTo>
                        <a:pt x="69" y="281"/>
                      </a:lnTo>
                      <a:lnTo>
                        <a:pt x="75" y="280"/>
                      </a:lnTo>
                      <a:lnTo>
                        <a:pt x="80" y="278"/>
                      </a:lnTo>
                      <a:lnTo>
                        <a:pt x="85" y="276"/>
                      </a:lnTo>
                      <a:lnTo>
                        <a:pt x="91" y="275"/>
                      </a:lnTo>
                      <a:lnTo>
                        <a:pt x="96" y="273"/>
                      </a:lnTo>
                      <a:lnTo>
                        <a:pt x="101" y="271"/>
                      </a:lnTo>
                      <a:lnTo>
                        <a:pt x="106" y="269"/>
                      </a:lnTo>
                      <a:lnTo>
                        <a:pt x="112" y="266"/>
                      </a:lnTo>
                      <a:lnTo>
                        <a:pt x="117" y="263"/>
                      </a:lnTo>
                      <a:lnTo>
                        <a:pt x="122" y="261"/>
                      </a:lnTo>
                      <a:lnTo>
                        <a:pt x="128" y="257"/>
                      </a:lnTo>
                      <a:lnTo>
                        <a:pt x="133" y="254"/>
                      </a:lnTo>
                      <a:lnTo>
                        <a:pt x="138" y="250"/>
                      </a:lnTo>
                      <a:lnTo>
                        <a:pt x="144" y="246"/>
                      </a:lnTo>
                      <a:lnTo>
                        <a:pt x="149" y="242"/>
                      </a:lnTo>
                      <a:lnTo>
                        <a:pt x="154" y="236"/>
                      </a:lnTo>
                      <a:lnTo>
                        <a:pt x="160" y="231"/>
                      </a:lnTo>
                      <a:lnTo>
                        <a:pt x="165" y="225"/>
                      </a:lnTo>
                      <a:lnTo>
                        <a:pt x="170" y="219"/>
                      </a:lnTo>
                      <a:lnTo>
                        <a:pt x="176" y="212"/>
                      </a:lnTo>
                      <a:lnTo>
                        <a:pt x="181" y="204"/>
                      </a:lnTo>
                      <a:lnTo>
                        <a:pt x="186" y="196"/>
                      </a:lnTo>
                      <a:lnTo>
                        <a:pt x="192" y="187"/>
                      </a:lnTo>
                      <a:lnTo>
                        <a:pt x="197" y="178"/>
                      </a:lnTo>
                      <a:lnTo>
                        <a:pt x="202" y="168"/>
                      </a:lnTo>
                      <a:lnTo>
                        <a:pt x="208" y="157"/>
                      </a:lnTo>
                      <a:lnTo>
                        <a:pt x="213" y="146"/>
                      </a:lnTo>
                      <a:lnTo>
                        <a:pt x="218" y="133"/>
                      </a:lnTo>
                      <a:lnTo>
                        <a:pt x="224" y="119"/>
                      </a:lnTo>
                      <a:lnTo>
                        <a:pt x="229" y="105"/>
                      </a:lnTo>
                      <a:lnTo>
                        <a:pt x="234" y="90"/>
                      </a:lnTo>
                      <a:lnTo>
                        <a:pt x="240" y="74"/>
                      </a:lnTo>
                      <a:lnTo>
                        <a:pt x="245" y="57"/>
                      </a:lnTo>
                      <a:lnTo>
                        <a:pt x="250" y="39"/>
                      </a:lnTo>
                      <a:lnTo>
                        <a:pt x="256" y="20"/>
                      </a:lnTo>
                      <a:lnTo>
                        <a:pt x="261" y="0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24" name="Freeform 184"/>
                <p:cNvSpPr>
                  <a:spLocks/>
                </p:cNvSpPr>
                <p:nvPr/>
              </p:nvSpPr>
              <p:spPr bwMode="auto">
                <a:xfrm>
                  <a:off x="5886450" y="319088"/>
                  <a:ext cx="414338" cy="846138"/>
                </a:xfrm>
                <a:custGeom>
                  <a:avLst/>
                  <a:gdLst>
                    <a:gd name="T0" fmla="*/ 0 w 261"/>
                    <a:gd name="T1" fmla="*/ 533 h 533"/>
                    <a:gd name="T2" fmla="*/ 5 w 261"/>
                    <a:gd name="T3" fmla="*/ 513 h 533"/>
                    <a:gd name="T4" fmla="*/ 11 w 261"/>
                    <a:gd name="T5" fmla="*/ 492 h 533"/>
                    <a:gd name="T6" fmla="*/ 16 w 261"/>
                    <a:gd name="T7" fmla="*/ 470 h 533"/>
                    <a:gd name="T8" fmla="*/ 22 w 261"/>
                    <a:gd name="T9" fmla="*/ 447 h 533"/>
                    <a:gd name="T10" fmla="*/ 27 w 261"/>
                    <a:gd name="T11" fmla="*/ 424 h 533"/>
                    <a:gd name="T12" fmla="*/ 32 w 261"/>
                    <a:gd name="T13" fmla="*/ 401 h 533"/>
                    <a:gd name="T14" fmla="*/ 38 w 261"/>
                    <a:gd name="T15" fmla="*/ 377 h 533"/>
                    <a:gd name="T16" fmla="*/ 43 w 261"/>
                    <a:gd name="T17" fmla="*/ 353 h 533"/>
                    <a:gd name="T18" fmla="*/ 48 w 261"/>
                    <a:gd name="T19" fmla="*/ 330 h 533"/>
                    <a:gd name="T20" fmla="*/ 54 w 261"/>
                    <a:gd name="T21" fmla="*/ 306 h 533"/>
                    <a:gd name="T22" fmla="*/ 59 w 261"/>
                    <a:gd name="T23" fmla="*/ 282 h 533"/>
                    <a:gd name="T24" fmla="*/ 64 w 261"/>
                    <a:gd name="T25" fmla="*/ 259 h 533"/>
                    <a:gd name="T26" fmla="*/ 69 w 261"/>
                    <a:gd name="T27" fmla="*/ 236 h 533"/>
                    <a:gd name="T28" fmla="*/ 75 w 261"/>
                    <a:gd name="T29" fmla="*/ 215 h 533"/>
                    <a:gd name="T30" fmla="*/ 80 w 261"/>
                    <a:gd name="T31" fmla="*/ 193 h 533"/>
                    <a:gd name="T32" fmla="*/ 85 w 261"/>
                    <a:gd name="T33" fmla="*/ 173 h 533"/>
                    <a:gd name="T34" fmla="*/ 91 w 261"/>
                    <a:gd name="T35" fmla="*/ 154 h 533"/>
                    <a:gd name="T36" fmla="*/ 96 w 261"/>
                    <a:gd name="T37" fmla="*/ 135 h 533"/>
                    <a:gd name="T38" fmla="*/ 101 w 261"/>
                    <a:gd name="T39" fmla="*/ 118 h 533"/>
                    <a:gd name="T40" fmla="*/ 106 w 261"/>
                    <a:gd name="T41" fmla="*/ 102 h 533"/>
                    <a:gd name="T42" fmla="*/ 112 w 261"/>
                    <a:gd name="T43" fmla="*/ 87 h 533"/>
                    <a:gd name="T44" fmla="*/ 117 w 261"/>
                    <a:gd name="T45" fmla="*/ 74 h 533"/>
                    <a:gd name="T46" fmla="*/ 122 w 261"/>
                    <a:gd name="T47" fmla="*/ 61 h 533"/>
                    <a:gd name="T48" fmla="*/ 128 w 261"/>
                    <a:gd name="T49" fmla="*/ 50 h 533"/>
                    <a:gd name="T50" fmla="*/ 133 w 261"/>
                    <a:gd name="T51" fmla="*/ 40 h 533"/>
                    <a:gd name="T52" fmla="*/ 138 w 261"/>
                    <a:gd name="T53" fmla="*/ 32 h 533"/>
                    <a:gd name="T54" fmla="*/ 144 w 261"/>
                    <a:gd name="T55" fmla="*/ 24 h 533"/>
                    <a:gd name="T56" fmla="*/ 149 w 261"/>
                    <a:gd name="T57" fmla="*/ 18 h 533"/>
                    <a:gd name="T58" fmla="*/ 155 w 261"/>
                    <a:gd name="T59" fmla="*/ 12 h 533"/>
                    <a:gd name="T60" fmla="*/ 160 w 261"/>
                    <a:gd name="T61" fmla="*/ 8 h 533"/>
                    <a:gd name="T62" fmla="*/ 165 w 261"/>
                    <a:gd name="T63" fmla="*/ 5 h 533"/>
                    <a:gd name="T64" fmla="*/ 171 w 261"/>
                    <a:gd name="T65" fmla="*/ 2 h 533"/>
                    <a:gd name="T66" fmla="*/ 176 w 261"/>
                    <a:gd name="T67" fmla="*/ 0 h 533"/>
                    <a:gd name="T68" fmla="*/ 181 w 261"/>
                    <a:gd name="T69" fmla="*/ 0 h 533"/>
                    <a:gd name="T70" fmla="*/ 187 w 261"/>
                    <a:gd name="T71" fmla="*/ 0 h 533"/>
                    <a:gd name="T72" fmla="*/ 192 w 261"/>
                    <a:gd name="T73" fmla="*/ 0 h 533"/>
                    <a:gd name="T74" fmla="*/ 197 w 261"/>
                    <a:gd name="T75" fmla="*/ 1 h 533"/>
                    <a:gd name="T76" fmla="*/ 203 w 261"/>
                    <a:gd name="T77" fmla="*/ 3 h 533"/>
                    <a:gd name="T78" fmla="*/ 208 w 261"/>
                    <a:gd name="T79" fmla="*/ 5 h 533"/>
                    <a:gd name="T80" fmla="*/ 213 w 261"/>
                    <a:gd name="T81" fmla="*/ 8 h 533"/>
                    <a:gd name="T82" fmla="*/ 219 w 261"/>
                    <a:gd name="T83" fmla="*/ 12 h 533"/>
                    <a:gd name="T84" fmla="*/ 224 w 261"/>
                    <a:gd name="T85" fmla="*/ 15 h 533"/>
                    <a:gd name="T86" fmla="*/ 229 w 261"/>
                    <a:gd name="T87" fmla="*/ 20 h 533"/>
                    <a:gd name="T88" fmla="*/ 235 w 261"/>
                    <a:gd name="T89" fmla="*/ 24 h 533"/>
                    <a:gd name="T90" fmla="*/ 240 w 261"/>
                    <a:gd name="T91" fmla="*/ 29 h 533"/>
                    <a:gd name="T92" fmla="*/ 245 w 261"/>
                    <a:gd name="T93" fmla="*/ 34 h 533"/>
                    <a:gd name="T94" fmla="*/ 251 w 261"/>
                    <a:gd name="T95" fmla="*/ 39 h 533"/>
                    <a:gd name="T96" fmla="*/ 256 w 261"/>
                    <a:gd name="T97" fmla="*/ 45 h 533"/>
                    <a:gd name="T98" fmla="*/ 261 w 261"/>
                    <a:gd name="T99" fmla="*/ 50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1" h="533">
                      <a:moveTo>
                        <a:pt x="0" y="533"/>
                      </a:moveTo>
                      <a:lnTo>
                        <a:pt x="5" y="513"/>
                      </a:lnTo>
                      <a:lnTo>
                        <a:pt x="11" y="492"/>
                      </a:lnTo>
                      <a:lnTo>
                        <a:pt x="16" y="470"/>
                      </a:lnTo>
                      <a:lnTo>
                        <a:pt x="22" y="447"/>
                      </a:lnTo>
                      <a:lnTo>
                        <a:pt x="27" y="424"/>
                      </a:lnTo>
                      <a:lnTo>
                        <a:pt x="32" y="401"/>
                      </a:lnTo>
                      <a:lnTo>
                        <a:pt x="38" y="377"/>
                      </a:lnTo>
                      <a:lnTo>
                        <a:pt x="43" y="353"/>
                      </a:lnTo>
                      <a:lnTo>
                        <a:pt x="48" y="330"/>
                      </a:lnTo>
                      <a:lnTo>
                        <a:pt x="54" y="306"/>
                      </a:lnTo>
                      <a:lnTo>
                        <a:pt x="59" y="282"/>
                      </a:lnTo>
                      <a:lnTo>
                        <a:pt x="64" y="259"/>
                      </a:lnTo>
                      <a:lnTo>
                        <a:pt x="69" y="236"/>
                      </a:lnTo>
                      <a:lnTo>
                        <a:pt x="75" y="215"/>
                      </a:lnTo>
                      <a:lnTo>
                        <a:pt x="80" y="193"/>
                      </a:lnTo>
                      <a:lnTo>
                        <a:pt x="85" y="173"/>
                      </a:lnTo>
                      <a:lnTo>
                        <a:pt x="91" y="154"/>
                      </a:lnTo>
                      <a:lnTo>
                        <a:pt x="96" y="135"/>
                      </a:lnTo>
                      <a:lnTo>
                        <a:pt x="101" y="118"/>
                      </a:lnTo>
                      <a:lnTo>
                        <a:pt x="106" y="102"/>
                      </a:lnTo>
                      <a:lnTo>
                        <a:pt x="112" y="87"/>
                      </a:lnTo>
                      <a:lnTo>
                        <a:pt x="117" y="74"/>
                      </a:lnTo>
                      <a:lnTo>
                        <a:pt x="122" y="61"/>
                      </a:lnTo>
                      <a:lnTo>
                        <a:pt x="128" y="50"/>
                      </a:lnTo>
                      <a:lnTo>
                        <a:pt x="133" y="40"/>
                      </a:lnTo>
                      <a:lnTo>
                        <a:pt x="138" y="32"/>
                      </a:lnTo>
                      <a:lnTo>
                        <a:pt x="144" y="24"/>
                      </a:lnTo>
                      <a:lnTo>
                        <a:pt x="149" y="18"/>
                      </a:lnTo>
                      <a:lnTo>
                        <a:pt x="155" y="12"/>
                      </a:lnTo>
                      <a:lnTo>
                        <a:pt x="160" y="8"/>
                      </a:lnTo>
                      <a:lnTo>
                        <a:pt x="165" y="5"/>
                      </a:lnTo>
                      <a:lnTo>
                        <a:pt x="171" y="2"/>
                      </a:lnTo>
                      <a:lnTo>
                        <a:pt x="176" y="0"/>
                      </a:lnTo>
                      <a:lnTo>
                        <a:pt x="181" y="0"/>
                      </a:lnTo>
                      <a:lnTo>
                        <a:pt x="187" y="0"/>
                      </a:lnTo>
                      <a:lnTo>
                        <a:pt x="192" y="0"/>
                      </a:lnTo>
                      <a:lnTo>
                        <a:pt x="197" y="1"/>
                      </a:lnTo>
                      <a:lnTo>
                        <a:pt x="203" y="3"/>
                      </a:lnTo>
                      <a:lnTo>
                        <a:pt x="208" y="5"/>
                      </a:lnTo>
                      <a:lnTo>
                        <a:pt x="213" y="8"/>
                      </a:lnTo>
                      <a:lnTo>
                        <a:pt x="219" y="12"/>
                      </a:lnTo>
                      <a:lnTo>
                        <a:pt x="224" y="15"/>
                      </a:lnTo>
                      <a:lnTo>
                        <a:pt x="229" y="20"/>
                      </a:lnTo>
                      <a:lnTo>
                        <a:pt x="235" y="24"/>
                      </a:lnTo>
                      <a:lnTo>
                        <a:pt x="240" y="29"/>
                      </a:lnTo>
                      <a:lnTo>
                        <a:pt x="245" y="34"/>
                      </a:lnTo>
                      <a:lnTo>
                        <a:pt x="251" y="39"/>
                      </a:lnTo>
                      <a:lnTo>
                        <a:pt x="256" y="45"/>
                      </a:lnTo>
                      <a:lnTo>
                        <a:pt x="261" y="50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25" name="Freeform 185"/>
                <p:cNvSpPr>
                  <a:spLocks/>
                </p:cNvSpPr>
                <p:nvPr/>
              </p:nvSpPr>
              <p:spPr bwMode="auto">
                <a:xfrm>
                  <a:off x="6300788" y="398463"/>
                  <a:ext cx="414338" cy="579438"/>
                </a:xfrm>
                <a:custGeom>
                  <a:avLst/>
                  <a:gdLst>
                    <a:gd name="T0" fmla="*/ 0 w 261"/>
                    <a:gd name="T1" fmla="*/ 0 h 365"/>
                    <a:gd name="T2" fmla="*/ 6 w 261"/>
                    <a:gd name="T3" fmla="*/ 7 h 365"/>
                    <a:gd name="T4" fmla="*/ 11 w 261"/>
                    <a:gd name="T5" fmla="*/ 13 h 365"/>
                    <a:gd name="T6" fmla="*/ 16 w 261"/>
                    <a:gd name="T7" fmla="*/ 19 h 365"/>
                    <a:gd name="T8" fmla="*/ 22 w 261"/>
                    <a:gd name="T9" fmla="*/ 26 h 365"/>
                    <a:gd name="T10" fmla="*/ 27 w 261"/>
                    <a:gd name="T11" fmla="*/ 32 h 365"/>
                    <a:gd name="T12" fmla="*/ 32 w 261"/>
                    <a:gd name="T13" fmla="*/ 39 h 365"/>
                    <a:gd name="T14" fmla="*/ 38 w 261"/>
                    <a:gd name="T15" fmla="*/ 46 h 365"/>
                    <a:gd name="T16" fmla="*/ 43 w 261"/>
                    <a:gd name="T17" fmla="*/ 53 h 365"/>
                    <a:gd name="T18" fmla="*/ 48 w 261"/>
                    <a:gd name="T19" fmla="*/ 60 h 365"/>
                    <a:gd name="T20" fmla="*/ 53 w 261"/>
                    <a:gd name="T21" fmla="*/ 67 h 365"/>
                    <a:gd name="T22" fmla="*/ 59 w 261"/>
                    <a:gd name="T23" fmla="*/ 74 h 365"/>
                    <a:gd name="T24" fmla="*/ 64 w 261"/>
                    <a:gd name="T25" fmla="*/ 81 h 365"/>
                    <a:gd name="T26" fmla="*/ 69 w 261"/>
                    <a:gd name="T27" fmla="*/ 89 h 365"/>
                    <a:gd name="T28" fmla="*/ 75 w 261"/>
                    <a:gd name="T29" fmla="*/ 96 h 365"/>
                    <a:gd name="T30" fmla="*/ 80 w 261"/>
                    <a:gd name="T31" fmla="*/ 103 h 365"/>
                    <a:gd name="T32" fmla="*/ 85 w 261"/>
                    <a:gd name="T33" fmla="*/ 111 h 365"/>
                    <a:gd name="T34" fmla="*/ 91 w 261"/>
                    <a:gd name="T35" fmla="*/ 118 h 365"/>
                    <a:gd name="T36" fmla="*/ 96 w 261"/>
                    <a:gd name="T37" fmla="*/ 126 h 365"/>
                    <a:gd name="T38" fmla="*/ 101 w 261"/>
                    <a:gd name="T39" fmla="*/ 133 h 365"/>
                    <a:gd name="T40" fmla="*/ 107 w 261"/>
                    <a:gd name="T41" fmla="*/ 141 h 365"/>
                    <a:gd name="T42" fmla="*/ 112 w 261"/>
                    <a:gd name="T43" fmla="*/ 148 h 365"/>
                    <a:gd name="T44" fmla="*/ 117 w 261"/>
                    <a:gd name="T45" fmla="*/ 156 h 365"/>
                    <a:gd name="T46" fmla="*/ 123 w 261"/>
                    <a:gd name="T47" fmla="*/ 164 h 365"/>
                    <a:gd name="T48" fmla="*/ 128 w 261"/>
                    <a:gd name="T49" fmla="*/ 171 h 365"/>
                    <a:gd name="T50" fmla="*/ 133 w 261"/>
                    <a:gd name="T51" fmla="*/ 179 h 365"/>
                    <a:gd name="T52" fmla="*/ 139 w 261"/>
                    <a:gd name="T53" fmla="*/ 186 h 365"/>
                    <a:gd name="T54" fmla="*/ 144 w 261"/>
                    <a:gd name="T55" fmla="*/ 194 h 365"/>
                    <a:gd name="T56" fmla="*/ 149 w 261"/>
                    <a:gd name="T57" fmla="*/ 202 h 365"/>
                    <a:gd name="T58" fmla="*/ 155 w 261"/>
                    <a:gd name="T59" fmla="*/ 210 h 365"/>
                    <a:gd name="T60" fmla="*/ 160 w 261"/>
                    <a:gd name="T61" fmla="*/ 217 h 365"/>
                    <a:gd name="T62" fmla="*/ 165 w 261"/>
                    <a:gd name="T63" fmla="*/ 225 h 365"/>
                    <a:gd name="T64" fmla="*/ 171 w 261"/>
                    <a:gd name="T65" fmla="*/ 233 h 365"/>
                    <a:gd name="T66" fmla="*/ 176 w 261"/>
                    <a:gd name="T67" fmla="*/ 241 h 365"/>
                    <a:gd name="T68" fmla="*/ 181 w 261"/>
                    <a:gd name="T69" fmla="*/ 248 h 365"/>
                    <a:gd name="T70" fmla="*/ 187 w 261"/>
                    <a:gd name="T71" fmla="*/ 256 h 365"/>
                    <a:gd name="T72" fmla="*/ 192 w 261"/>
                    <a:gd name="T73" fmla="*/ 264 h 365"/>
                    <a:gd name="T74" fmla="*/ 197 w 261"/>
                    <a:gd name="T75" fmla="*/ 271 h 365"/>
                    <a:gd name="T76" fmla="*/ 203 w 261"/>
                    <a:gd name="T77" fmla="*/ 279 h 365"/>
                    <a:gd name="T78" fmla="*/ 208 w 261"/>
                    <a:gd name="T79" fmla="*/ 287 h 365"/>
                    <a:gd name="T80" fmla="*/ 213 w 261"/>
                    <a:gd name="T81" fmla="*/ 295 h 365"/>
                    <a:gd name="T82" fmla="*/ 219 w 261"/>
                    <a:gd name="T83" fmla="*/ 302 h 365"/>
                    <a:gd name="T84" fmla="*/ 224 w 261"/>
                    <a:gd name="T85" fmla="*/ 310 h 365"/>
                    <a:gd name="T86" fmla="*/ 229 w 261"/>
                    <a:gd name="T87" fmla="*/ 318 h 365"/>
                    <a:gd name="T88" fmla="*/ 235 w 261"/>
                    <a:gd name="T89" fmla="*/ 326 h 365"/>
                    <a:gd name="T90" fmla="*/ 240 w 261"/>
                    <a:gd name="T91" fmla="*/ 333 h 365"/>
                    <a:gd name="T92" fmla="*/ 245 w 261"/>
                    <a:gd name="T93" fmla="*/ 341 h 365"/>
                    <a:gd name="T94" fmla="*/ 251 w 261"/>
                    <a:gd name="T95" fmla="*/ 349 h 365"/>
                    <a:gd name="T96" fmla="*/ 256 w 261"/>
                    <a:gd name="T97" fmla="*/ 357 h 365"/>
                    <a:gd name="T98" fmla="*/ 261 w 261"/>
                    <a:gd name="T9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1" h="365">
                      <a:moveTo>
                        <a:pt x="0" y="0"/>
                      </a:moveTo>
                      <a:lnTo>
                        <a:pt x="6" y="7"/>
                      </a:lnTo>
                      <a:lnTo>
                        <a:pt x="11" y="13"/>
                      </a:lnTo>
                      <a:lnTo>
                        <a:pt x="16" y="19"/>
                      </a:lnTo>
                      <a:lnTo>
                        <a:pt x="22" y="26"/>
                      </a:lnTo>
                      <a:lnTo>
                        <a:pt x="27" y="32"/>
                      </a:lnTo>
                      <a:lnTo>
                        <a:pt x="32" y="39"/>
                      </a:lnTo>
                      <a:lnTo>
                        <a:pt x="38" y="46"/>
                      </a:lnTo>
                      <a:lnTo>
                        <a:pt x="43" y="53"/>
                      </a:lnTo>
                      <a:lnTo>
                        <a:pt x="48" y="60"/>
                      </a:lnTo>
                      <a:lnTo>
                        <a:pt x="53" y="67"/>
                      </a:lnTo>
                      <a:lnTo>
                        <a:pt x="59" y="74"/>
                      </a:lnTo>
                      <a:lnTo>
                        <a:pt x="64" y="81"/>
                      </a:lnTo>
                      <a:lnTo>
                        <a:pt x="69" y="89"/>
                      </a:lnTo>
                      <a:lnTo>
                        <a:pt x="75" y="96"/>
                      </a:lnTo>
                      <a:lnTo>
                        <a:pt x="80" y="103"/>
                      </a:lnTo>
                      <a:lnTo>
                        <a:pt x="85" y="111"/>
                      </a:lnTo>
                      <a:lnTo>
                        <a:pt x="91" y="118"/>
                      </a:lnTo>
                      <a:lnTo>
                        <a:pt x="96" y="126"/>
                      </a:lnTo>
                      <a:lnTo>
                        <a:pt x="101" y="133"/>
                      </a:lnTo>
                      <a:lnTo>
                        <a:pt x="107" y="141"/>
                      </a:lnTo>
                      <a:lnTo>
                        <a:pt x="112" y="148"/>
                      </a:lnTo>
                      <a:lnTo>
                        <a:pt x="117" y="156"/>
                      </a:lnTo>
                      <a:lnTo>
                        <a:pt x="123" y="164"/>
                      </a:lnTo>
                      <a:lnTo>
                        <a:pt x="128" y="171"/>
                      </a:lnTo>
                      <a:lnTo>
                        <a:pt x="133" y="179"/>
                      </a:lnTo>
                      <a:lnTo>
                        <a:pt x="139" y="186"/>
                      </a:lnTo>
                      <a:lnTo>
                        <a:pt x="144" y="194"/>
                      </a:lnTo>
                      <a:lnTo>
                        <a:pt x="149" y="202"/>
                      </a:lnTo>
                      <a:lnTo>
                        <a:pt x="155" y="210"/>
                      </a:lnTo>
                      <a:lnTo>
                        <a:pt x="160" y="217"/>
                      </a:lnTo>
                      <a:lnTo>
                        <a:pt x="165" y="225"/>
                      </a:lnTo>
                      <a:lnTo>
                        <a:pt x="171" y="233"/>
                      </a:lnTo>
                      <a:lnTo>
                        <a:pt x="176" y="241"/>
                      </a:lnTo>
                      <a:lnTo>
                        <a:pt x="181" y="248"/>
                      </a:lnTo>
                      <a:lnTo>
                        <a:pt x="187" y="256"/>
                      </a:lnTo>
                      <a:lnTo>
                        <a:pt x="192" y="264"/>
                      </a:lnTo>
                      <a:lnTo>
                        <a:pt x="197" y="271"/>
                      </a:lnTo>
                      <a:lnTo>
                        <a:pt x="203" y="279"/>
                      </a:lnTo>
                      <a:lnTo>
                        <a:pt x="208" y="287"/>
                      </a:lnTo>
                      <a:lnTo>
                        <a:pt x="213" y="295"/>
                      </a:lnTo>
                      <a:lnTo>
                        <a:pt x="219" y="302"/>
                      </a:lnTo>
                      <a:lnTo>
                        <a:pt x="224" y="310"/>
                      </a:lnTo>
                      <a:lnTo>
                        <a:pt x="229" y="318"/>
                      </a:lnTo>
                      <a:lnTo>
                        <a:pt x="235" y="326"/>
                      </a:lnTo>
                      <a:lnTo>
                        <a:pt x="240" y="333"/>
                      </a:lnTo>
                      <a:lnTo>
                        <a:pt x="245" y="341"/>
                      </a:lnTo>
                      <a:lnTo>
                        <a:pt x="251" y="349"/>
                      </a:lnTo>
                      <a:lnTo>
                        <a:pt x="256" y="357"/>
                      </a:lnTo>
                      <a:lnTo>
                        <a:pt x="261" y="365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26" name="Freeform 186"/>
                <p:cNvSpPr>
                  <a:spLocks/>
                </p:cNvSpPr>
                <p:nvPr/>
              </p:nvSpPr>
              <p:spPr bwMode="auto">
                <a:xfrm>
                  <a:off x="6715125" y="977900"/>
                  <a:ext cx="415925" cy="604838"/>
                </a:xfrm>
                <a:custGeom>
                  <a:avLst/>
                  <a:gdLst>
                    <a:gd name="T0" fmla="*/ 0 w 262"/>
                    <a:gd name="T1" fmla="*/ 0 h 381"/>
                    <a:gd name="T2" fmla="*/ 6 w 262"/>
                    <a:gd name="T3" fmla="*/ 7 h 381"/>
                    <a:gd name="T4" fmla="*/ 11 w 262"/>
                    <a:gd name="T5" fmla="*/ 15 h 381"/>
                    <a:gd name="T6" fmla="*/ 16 w 262"/>
                    <a:gd name="T7" fmla="*/ 23 h 381"/>
                    <a:gd name="T8" fmla="*/ 22 w 262"/>
                    <a:gd name="T9" fmla="*/ 31 h 381"/>
                    <a:gd name="T10" fmla="*/ 27 w 262"/>
                    <a:gd name="T11" fmla="*/ 38 h 381"/>
                    <a:gd name="T12" fmla="*/ 32 w 262"/>
                    <a:gd name="T13" fmla="*/ 46 h 381"/>
                    <a:gd name="T14" fmla="*/ 38 w 262"/>
                    <a:gd name="T15" fmla="*/ 54 h 381"/>
                    <a:gd name="T16" fmla="*/ 43 w 262"/>
                    <a:gd name="T17" fmla="*/ 62 h 381"/>
                    <a:gd name="T18" fmla="*/ 48 w 262"/>
                    <a:gd name="T19" fmla="*/ 69 h 381"/>
                    <a:gd name="T20" fmla="*/ 53 w 262"/>
                    <a:gd name="T21" fmla="*/ 77 h 381"/>
                    <a:gd name="T22" fmla="*/ 59 w 262"/>
                    <a:gd name="T23" fmla="*/ 85 h 381"/>
                    <a:gd name="T24" fmla="*/ 64 w 262"/>
                    <a:gd name="T25" fmla="*/ 93 h 381"/>
                    <a:gd name="T26" fmla="*/ 69 w 262"/>
                    <a:gd name="T27" fmla="*/ 101 h 381"/>
                    <a:gd name="T28" fmla="*/ 75 w 262"/>
                    <a:gd name="T29" fmla="*/ 109 h 381"/>
                    <a:gd name="T30" fmla="*/ 80 w 262"/>
                    <a:gd name="T31" fmla="*/ 116 h 381"/>
                    <a:gd name="T32" fmla="*/ 85 w 262"/>
                    <a:gd name="T33" fmla="*/ 124 h 381"/>
                    <a:gd name="T34" fmla="*/ 91 w 262"/>
                    <a:gd name="T35" fmla="*/ 132 h 381"/>
                    <a:gd name="T36" fmla="*/ 96 w 262"/>
                    <a:gd name="T37" fmla="*/ 139 h 381"/>
                    <a:gd name="T38" fmla="*/ 101 w 262"/>
                    <a:gd name="T39" fmla="*/ 147 h 381"/>
                    <a:gd name="T40" fmla="*/ 107 w 262"/>
                    <a:gd name="T41" fmla="*/ 155 h 381"/>
                    <a:gd name="T42" fmla="*/ 112 w 262"/>
                    <a:gd name="T43" fmla="*/ 163 h 381"/>
                    <a:gd name="T44" fmla="*/ 117 w 262"/>
                    <a:gd name="T45" fmla="*/ 171 h 381"/>
                    <a:gd name="T46" fmla="*/ 123 w 262"/>
                    <a:gd name="T47" fmla="*/ 178 h 381"/>
                    <a:gd name="T48" fmla="*/ 128 w 262"/>
                    <a:gd name="T49" fmla="*/ 186 h 381"/>
                    <a:gd name="T50" fmla="*/ 133 w 262"/>
                    <a:gd name="T51" fmla="*/ 194 h 381"/>
                    <a:gd name="T52" fmla="*/ 139 w 262"/>
                    <a:gd name="T53" fmla="*/ 202 h 381"/>
                    <a:gd name="T54" fmla="*/ 144 w 262"/>
                    <a:gd name="T55" fmla="*/ 210 h 381"/>
                    <a:gd name="T56" fmla="*/ 149 w 262"/>
                    <a:gd name="T57" fmla="*/ 217 h 381"/>
                    <a:gd name="T58" fmla="*/ 155 w 262"/>
                    <a:gd name="T59" fmla="*/ 225 h 381"/>
                    <a:gd name="T60" fmla="*/ 160 w 262"/>
                    <a:gd name="T61" fmla="*/ 233 h 381"/>
                    <a:gd name="T62" fmla="*/ 166 w 262"/>
                    <a:gd name="T63" fmla="*/ 240 h 381"/>
                    <a:gd name="T64" fmla="*/ 171 w 262"/>
                    <a:gd name="T65" fmla="*/ 248 h 381"/>
                    <a:gd name="T66" fmla="*/ 176 w 262"/>
                    <a:gd name="T67" fmla="*/ 256 h 381"/>
                    <a:gd name="T68" fmla="*/ 182 w 262"/>
                    <a:gd name="T69" fmla="*/ 264 h 381"/>
                    <a:gd name="T70" fmla="*/ 187 w 262"/>
                    <a:gd name="T71" fmla="*/ 272 h 381"/>
                    <a:gd name="T72" fmla="*/ 192 w 262"/>
                    <a:gd name="T73" fmla="*/ 280 h 381"/>
                    <a:gd name="T74" fmla="*/ 198 w 262"/>
                    <a:gd name="T75" fmla="*/ 287 h 381"/>
                    <a:gd name="T76" fmla="*/ 203 w 262"/>
                    <a:gd name="T77" fmla="*/ 295 h 381"/>
                    <a:gd name="T78" fmla="*/ 208 w 262"/>
                    <a:gd name="T79" fmla="*/ 303 h 381"/>
                    <a:gd name="T80" fmla="*/ 214 w 262"/>
                    <a:gd name="T81" fmla="*/ 311 h 381"/>
                    <a:gd name="T82" fmla="*/ 219 w 262"/>
                    <a:gd name="T83" fmla="*/ 318 h 381"/>
                    <a:gd name="T84" fmla="*/ 224 w 262"/>
                    <a:gd name="T85" fmla="*/ 326 h 381"/>
                    <a:gd name="T86" fmla="*/ 230 w 262"/>
                    <a:gd name="T87" fmla="*/ 334 h 381"/>
                    <a:gd name="T88" fmla="*/ 235 w 262"/>
                    <a:gd name="T89" fmla="*/ 342 h 381"/>
                    <a:gd name="T90" fmla="*/ 240 w 262"/>
                    <a:gd name="T91" fmla="*/ 350 h 381"/>
                    <a:gd name="T92" fmla="*/ 246 w 262"/>
                    <a:gd name="T93" fmla="*/ 357 h 381"/>
                    <a:gd name="T94" fmla="*/ 251 w 262"/>
                    <a:gd name="T95" fmla="*/ 365 h 381"/>
                    <a:gd name="T96" fmla="*/ 256 w 262"/>
                    <a:gd name="T97" fmla="*/ 373 h 381"/>
                    <a:gd name="T98" fmla="*/ 262 w 262"/>
                    <a:gd name="T99" fmla="*/ 381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2" h="381">
                      <a:moveTo>
                        <a:pt x="0" y="0"/>
                      </a:moveTo>
                      <a:lnTo>
                        <a:pt x="6" y="7"/>
                      </a:lnTo>
                      <a:lnTo>
                        <a:pt x="11" y="15"/>
                      </a:lnTo>
                      <a:lnTo>
                        <a:pt x="16" y="23"/>
                      </a:lnTo>
                      <a:lnTo>
                        <a:pt x="22" y="31"/>
                      </a:lnTo>
                      <a:lnTo>
                        <a:pt x="27" y="38"/>
                      </a:lnTo>
                      <a:lnTo>
                        <a:pt x="32" y="46"/>
                      </a:lnTo>
                      <a:lnTo>
                        <a:pt x="38" y="54"/>
                      </a:lnTo>
                      <a:lnTo>
                        <a:pt x="43" y="62"/>
                      </a:lnTo>
                      <a:lnTo>
                        <a:pt x="48" y="69"/>
                      </a:lnTo>
                      <a:lnTo>
                        <a:pt x="53" y="77"/>
                      </a:lnTo>
                      <a:lnTo>
                        <a:pt x="59" y="85"/>
                      </a:lnTo>
                      <a:lnTo>
                        <a:pt x="64" y="93"/>
                      </a:lnTo>
                      <a:lnTo>
                        <a:pt x="69" y="101"/>
                      </a:lnTo>
                      <a:lnTo>
                        <a:pt x="75" y="109"/>
                      </a:lnTo>
                      <a:lnTo>
                        <a:pt x="80" y="116"/>
                      </a:lnTo>
                      <a:lnTo>
                        <a:pt x="85" y="124"/>
                      </a:lnTo>
                      <a:lnTo>
                        <a:pt x="91" y="132"/>
                      </a:lnTo>
                      <a:lnTo>
                        <a:pt x="96" y="139"/>
                      </a:lnTo>
                      <a:lnTo>
                        <a:pt x="101" y="147"/>
                      </a:lnTo>
                      <a:lnTo>
                        <a:pt x="107" y="155"/>
                      </a:lnTo>
                      <a:lnTo>
                        <a:pt x="112" y="163"/>
                      </a:lnTo>
                      <a:lnTo>
                        <a:pt x="117" y="171"/>
                      </a:lnTo>
                      <a:lnTo>
                        <a:pt x="123" y="178"/>
                      </a:lnTo>
                      <a:lnTo>
                        <a:pt x="128" y="186"/>
                      </a:lnTo>
                      <a:lnTo>
                        <a:pt x="133" y="194"/>
                      </a:lnTo>
                      <a:lnTo>
                        <a:pt x="139" y="202"/>
                      </a:lnTo>
                      <a:lnTo>
                        <a:pt x="144" y="210"/>
                      </a:lnTo>
                      <a:lnTo>
                        <a:pt x="149" y="217"/>
                      </a:lnTo>
                      <a:lnTo>
                        <a:pt x="155" y="225"/>
                      </a:lnTo>
                      <a:lnTo>
                        <a:pt x="160" y="233"/>
                      </a:lnTo>
                      <a:lnTo>
                        <a:pt x="166" y="240"/>
                      </a:lnTo>
                      <a:lnTo>
                        <a:pt x="171" y="248"/>
                      </a:lnTo>
                      <a:lnTo>
                        <a:pt x="176" y="256"/>
                      </a:lnTo>
                      <a:lnTo>
                        <a:pt x="182" y="264"/>
                      </a:lnTo>
                      <a:lnTo>
                        <a:pt x="187" y="272"/>
                      </a:lnTo>
                      <a:lnTo>
                        <a:pt x="192" y="280"/>
                      </a:lnTo>
                      <a:lnTo>
                        <a:pt x="198" y="287"/>
                      </a:lnTo>
                      <a:lnTo>
                        <a:pt x="203" y="295"/>
                      </a:lnTo>
                      <a:lnTo>
                        <a:pt x="208" y="303"/>
                      </a:lnTo>
                      <a:lnTo>
                        <a:pt x="214" y="311"/>
                      </a:lnTo>
                      <a:lnTo>
                        <a:pt x="219" y="318"/>
                      </a:lnTo>
                      <a:lnTo>
                        <a:pt x="224" y="326"/>
                      </a:lnTo>
                      <a:lnTo>
                        <a:pt x="230" y="334"/>
                      </a:lnTo>
                      <a:lnTo>
                        <a:pt x="235" y="342"/>
                      </a:lnTo>
                      <a:lnTo>
                        <a:pt x="240" y="350"/>
                      </a:lnTo>
                      <a:lnTo>
                        <a:pt x="246" y="357"/>
                      </a:lnTo>
                      <a:lnTo>
                        <a:pt x="251" y="365"/>
                      </a:lnTo>
                      <a:lnTo>
                        <a:pt x="256" y="373"/>
                      </a:lnTo>
                      <a:lnTo>
                        <a:pt x="262" y="381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27" name="Freeform 187"/>
                <p:cNvSpPr>
                  <a:spLocks/>
                </p:cNvSpPr>
                <p:nvPr/>
              </p:nvSpPr>
              <p:spPr bwMode="auto">
                <a:xfrm>
                  <a:off x="7131050" y="1582738"/>
                  <a:ext cx="33338" cy="49213"/>
                </a:xfrm>
                <a:custGeom>
                  <a:avLst/>
                  <a:gdLst>
                    <a:gd name="T0" fmla="*/ 0 w 21"/>
                    <a:gd name="T1" fmla="*/ 0 h 31"/>
                    <a:gd name="T2" fmla="*/ 5 w 21"/>
                    <a:gd name="T3" fmla="*/ 8 h 31"/>
                    <a:gd name="T4" fmla="*/ 10 w 21"/>
                    <a:gd name="T5" fmla="*/ 15 h 31"/>
                    <a:gd name="T6" fmla="*/ 15 w 21"/>
                    <a:gd name="T7" fmla="*/ 23 h 31"/>
                    <a:gd name="T8" fmla="*/ 21 w 21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1">
                      <a:moveTo>
                        <a:pt x="0" y="0"/>
                      </a:moveTo>
                      <a:lnTo>
                        <a:pt x="5" y="8"/>
                      </a:lnTo>
                      <a:lnTo>
                        <a:pt x="10" y="15"/>
                      </a:lnTo>
                      <a:lnTo>
                        <a:pt x="15" y="23"/>
                      </a:lnTo>
                      <a:lnTo>
                        <a:pt x="21" y="31"/>
                      </a:lnTo>
                    </a:path>
                  </a:pathLst>
                </a:custGeom>
                <a:noFill/>
                <a:ln w="9525" cap="flat">
                  <a:solidFill>
                    <a:srgbClr val="0072B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5586004" y="5502346"/>
                    <a:ext cx="211283" cy="2770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oMath>
                      </m:oMathPara>
                    </a14:m>
                    <a:endParaRPr kumimoji="0" lang="en-US" altLang="en-US" sz="24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82" name="Rectangle 2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86004" y="5502346"/>
                    <a:ext cx="211283" cy="27708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740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3" name="Line 280"/>
              <p:cNvSpPr>
                <a:spLocks noChangeShapeType="1"/>
              </p:cNvSpPr>
              <p:nvPr/>
            </p:nvSpPr>
            <p:spPr bwMode="auto">
              <a:xfrm>
                <a:off x="4866953" y="5333834"/>
                <a:ext cx="1632952" cy="0"/>
              </a:xfrm>
              <a:prstGeom prst="line">
                <a:avLst/>
              </a:pr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4" name="Line 281"/>
              <p:cNvSpPr>
                <a:spLocks noChangeShapeType="1"/>
              </p:cNvSpPr>
              <p:nvPr/>
            </p:nvSpPr>
            <p:spPr bwMode="auto">
              <a:xfrm>
                <a:off x="4866953" y="4132390"/>
                <a:ext cx="1632952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5" name="Line 282"/>
              <p:cNvSpPr>
                <a:spLocks noChangeShapeType="1"/>
              </p:cNvSpPr>
              <p:nvPr/>
            </p:nvSpPr>
            <p:spPr bwMode="auto">
              <a:xfrm flipV="1">
                <a:off x="4866953" y="5319685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6" name="Line 283"/>
              <p:cNvSpPr>
                <a:spLocks noChangeShapeType="1"/>
              </p:cNvSpPr>
              <p:nvPr/>
            </p:nvSpPr>
            <p:spPr bwMode="auto">
              <a:xfrm flipV="1">
                <a:off x="5274425" y="5319685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7" name="Line 284"/>
              <p:cNvSpPr>
                <a:spLocks noChangeShapeType="1"/>
              </p:cNvSpPr>
              <p:nvPr/>
            </p:nvSpPr>
            <p:spPr bwMode="auto">
              <a:xfrm flipV="1">
                <a:off x="5683429" y="5319685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8" name="Line 285"/>
              <p:cNvSpPr>
                <a:spLocks noChangeShapeType="1"/>
              </p:cNvSpPr>
              <p:nvPr/>
            </p:nvSpPr>
            <p:spPr bwMode="auto">
              <a:xfrm flipV="1">
                <a:off x="6090901" y="5319685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9" name="Line 286"/>
              <p:cNvSpPr>
                <a:spLocks noChangeShapeType="1"/>
              </p:cNvSpPr>
              <p:nvPr/>
            </p:nvSpPr>
            <p:spPr bwMode="auto">
              <a:xfrm flipV="1">
                <a:off x="6499906" y="5319685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0" name="Line 287"/>
              <p:cNvSpPr>
                <a:spLocks noChangeShapeType="1"/>
              </p:cNvSpPr>
              <p:nvPr/>
            </p:nvSpPr>
            <p:spPr bwMode="auto">
              <a:xfrm>
                <a:off x="4866953" y="4132390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1" name="Line 288"/>
              <p:cNvSpPr>
                <a:spLocks noChangeShapeType="1"/>
              </p:cNvSpPr>
              <p:nvPr/>
            </p:nvSpPr>
            <p:spPr bwMode="auto">
              <a:xfrm>
                <a:off x="5274425" y="4132390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2" name="Line 289"/>
              <p:cNvSpPr>
                <a:spLocks noChangeShapeType="1"/>
              </p:cNvSpPr>
              <p:nvPr/>
            </p:nvSpPr>
            <p:spPr bwMode="auto">
              <a:xfrm>
                <a:off x="5683429" y="4132390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3" name="Line 290"/>
              <p:cNvSpPr>
                <a:spLocks noChangeShapeType="1"/>
              </p:cNvSpPr>
              <p:nvPr/>
            </p:nvSpPr>
            <p:spPr bwMode="auto">
              <a:xfrm>
                <a:off x="6090901" y="4132390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4" name="Line 291"/>
              <p:cNvSpPr>
                <a:spLocks noChangeShapeType="1"/>
              </p:cNvSpPr>
              <p:nvPr/>
            </p:nvSpPr>
            <p:spPr bwMode="auto">
              <a:xfrm>
                <a:off x="6499906" y="4132390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5" name="Rectangle 292"/>
              <p:cNvSpPr>
                <a:spLocks noChangeArrowheads="1"/>
              </p:cNvSpPr>
              <p:nvPr/>
            </p:nvSpPr>
            <p:spPr bwMode="auto">
              <a:xfrm>
                <a:off x="4826707" y="5381428"/>
                <a:ext cx="84156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293"/>
              <p:cNvSpPr>
                <a:spLocks noChangeArrowheads="1"/>
              </p:cNvSpPr>
              <p:nvPr/>
            </p:nvSpPr>
            <p:spPr bwMode="auto">
              <a:xfrm>
                <a:off x="5237240" y="5381428"/>
                <a:ext cx="84156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Rectangle 294"/>
              <p:cNvSpPr>
                <a:spLocks noChangeArrowheads="1"/>
              </p:cNvSpPr>
              <p:nvPr/>
            </p:nvSpPr>
            <p:spPr bwMode="auto">
              <a:xfrm>
                <a:off x="5598341" y="5381428"/>
                <a:ext cx="168311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Rectangle 295"/>
              <p:cNvSpPr>
                <a:spLocks noChangeArrowheads="1"/>
              </p:cNvSpPr>
              <p:nvPr/>
            </p:nvSpPr>
            <p:spPr bwMode="auto">
              <a:xfrm>
                <a:off x="5999685" y="5381428"/>
                <a:ext cx="168311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Rectangle 296"/>
              <p:cNvSpPr>
                <a:spLocks noChangeArrowheads="1"/>
              </p:cNvSpPr>
              <p:nvPr/>
            </p:nvSpPr>
            <p:spPr bwMode="auto">
              <a:xfrm>
                <a:off x="6410220" y="5381428"/>
                <a:ext cx="168311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Line 297"/>
              <p:cNvSpPr>
                <a:spLocks noChangeShapeType="1"/>
              </p:cNvSpPr>
              <p:nvPr/>
            </p:nvSpPr>
            <p:spPr bwMode="auto">
              <a:xfrm flipV="1">
                <a:off x="4866953" y="4132390"/>
                <a:ext cx="0" cy="120144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1" name="Line 298"/>
              <p:cNvSpPr>
                <a:spLocks noChangeShapeType="1"/>
              </p:cNvSpPr>
              <p:nvPr/>
            </p:nvSpPr>
            <p:spPr bwMode="auto">
              <a:xfrm flipV="1">
                <a:off x="6499906" y="4132390"/>
                <a:ext cx="0" cy="1201444"/>
              </a:xfrm>
              <a:prstGeom prst="line">
                <a:avLst/>
              </a:pr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2" name="Line 299"/>
              <p:cNvSpPr>
                <a:spLocks noChangeShapeType="1"/>
              </p:cNvSpPr>
              <p:nvPr/>
            </p:nvSpPr>
            <p:spPr bwMode="auto">
              <a:xfrm>
                <a:off x="4866953" y="5333834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3" name="Line 300"/>
              <p:cNvSpPr>
                <a:spLocks noChangeShapeType="1"/>
              </p:cNvSpPr>
              <p:nvPr/>
            </p:nvSpPr>
            <p:spPr bwMode="auto">
              <a:xfrm>
                <a:off x="4866953" y="5133165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4" name="Line 301"/>
              <p:cNvSpPr>
                <a:spLocks noChangeShapeType="1"/>
              </p:cNvSpPr>
              <p:nvPr/>
            </p:nvSpPr>
            <p:spPr bwMode="auto">
              <a:xfrm>
                <a:off x="4866953" y="4933782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5" name="Line 302"/>
              <p:cNvSpPr>
                <a:spLocks noChangeShapeType="1"/>
              </p:cNvSpPr>
              <p:nvPr/>
            </p:nvSpPr>
            <p:spPr bwMode="auto">
              <a:xfrm>
                <a:off x="4866953" y="4733112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6" name="Line 303"/>
              <p:cNvSpPr>
                <a:spLocks noChangeShapeType="1"/>
              </p:cNvSpPr>
              <p:nvPr/>
            </p:nvSpPr>
            <p:spPr bwMode="auto">
              <a:xfrm>
                <a:off x="4866953" y="4532443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7" name="Line 304"/>
              <p:cNvSpPr>
                <a:spLocks noChangeShapeType="1"/>
              </p:cNvSpPr>
              <p:nvPr/>
            </p:nvSpPr>
            <p:spPr bwMode="auto">
              <a:xfrm>
                <a:off x="4866953" y="4333059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8" name="Line 305"/>
              <p:cNvSpPr>
                <a:spLocks noChangeShapeType="1"/>
              </p:cNvSpPr>
              <p:nvPr/>
            </p:nvSpPr>
            <p:spPr bwMode="auto">
              <a:xfrm>
                <a:off x="4866953" y="4132390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9" name="Line 306"/>
              <p:cNvSpPr>
                <a:spLocks noChangeShapeType="1"/>
              </p:cNvSpPr>
              <p:nvPr/>
            </p:nvSpPr>
            <p:spPr bwMode="auto">
              <a:xfrm flipH="1">
                <a:off x="6483055" y="5333834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0" name="Line 307"/>
              <p:cNvSpPr>
                <a:spLocks noChangeShapeType="1"/>
              </p:cNvSpPr>
              <p:nvPr/>
            </p:nvSpPr>
            <p:spPr bwMode="auto">
              <a:xfrm flipH="1">
                <a:off x="6483055" y="5133165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1" name="Line 308"/>
              <p:cNvSpPr>
                <a:spLocks noChangeShapeType="1"/>
              </p:cNvSpPr>
              <p:nvPr/>
            </p:nvSpPr>
            <p:spPr bwMode="auto">
              <a:xfrm flipH="1">
                <a:off x="6483055" y="4933782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2" name="Line 309"/>
              <p:cNvSpPr>
                <a:spLocks noChangeShapeType="1"/>
              </p:cNvSpPr>
              <p:nvPr/>
            </p:nvSpPr>
            <p:spPr bwMode="auto">
              <a:xfrm flipH="1">
                <a:off x="6483055" y="4733112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3" name="Line 310"/>
              <p:cNvSpPr>
                <a:spLocks noChangeShapeType="1"/>
              </p:cNvSpPr>
              <p:nvPr/>
            </p:nvSpPr>
            <p:spPr bwMode="auto">
              <a:xfrm flipH="1">
                <a:off x="6483055" y="4532443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4" name="Line 311"/>
              <p:cNvSpPr>
                <a:spLocks noChangeShapeType="1"/>
              </p:cNvSpPr>
              <p:nvPr/>
            </p:nvSpPr>
            <p:spPr bwMode="auto">
              <a:xfrm flipH="1">
                <a:off x="6483055" y="4333059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5" name="Line 312"/>
              <p:cNvSpPr>
                <a:spLocks noChangeShapeType="1"/>
              </p:cNvSpPr>
              <p:nvPr/>
            </p:nvSpPr>
            <p:spPr bwMode="auto">
              <a:xfrm flipH="1">
                <a:off x="6483055" y="4132390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6" name="Rectangle 313"/>
              <p:cNvSpPr>
                <a:spLocks noChangeArrowheads="1"/>
              </p:cNvSpPr>
              <p:nvPr/>
            </p:nvSpPr>
            <p:spPr bwMode="auto">
              <a:xfrm>
                <a:off x="4729781" y="5242430"/>
                <a:ext cx="84156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315"/>
              <p:cNvSpPr>
                <a:spLocks noChangeArrowheads="1"/>
              </p:cNvSpPr>
              <p:nvPr/>
            </p:nvSpPr>
            <p:spPr bwMode="auto">
              <a:xfrm>
                <a:off x="4729780" y="4838519"/>
                <a:ext cx="84156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317"/>
              <p:cNvSpPr>
                <a:spLocks noChangeArrowheads="1"/>
              </p:cNvSpPr>
              <p:nvPr/>
            </p:nvSpPr>
            <p:spPr bwMode="auto">
              <a:xfrm>
                <a:off x="4729780" y="4443611"/>
                <a:ext cx="84156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319"/>
              <p:cNvSpPr>
                <a:spLocks noChangeArrowheads="1"/>
              </p:cNvSpPr>
              <p:nvPr/>
            </p:nvSpPr>
            <p:spPr bwMode="auto">
              <a:xfrm>
                <a:off x="4640098" y="4040986"/>
                <a:ext cx="168310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12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63019" y="2192801"/>
              <a:ext cx="1663749" cy="1272218"/>
              <a:chOff x="487617" y="2045251"/>
              <a:chExt cx="1936903" cy="1522281"/>
            </a:xfrm>
          </p:grpSpPr>
          <p:sp>
            <p:nvSpPr>
              <p:cNvPr id="229" name="Rectangle 279"/>
              <p:cNvSpPr>
                <a:spLocks noChangeArrowheads="1"/>
              </p:cNvSpPr>
              <p:nvPr/>
            </p:nvSpPr>
            <p:spPr bwMode="auto">
              <a:xfrm>
                <a:off x="712941" y="2135643"/>
                <a:ext cx="1632952" cy="12014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487617" y="2045251"/>
                <a:ext cx="1936903" cy="1522281"/>
                <a:chOff x="353980" y="4040986"/>
                <a:chExt cx="1936903" cy="1522281"/>
              </a:xfrm>
            </p:grpSpPr>
            <p:grpSp>
              <p:nvGrpSpPr>
                <p:cNvPr id="231" name="Group 230"/>
                <p:cNvGrpSpPr/>
                <p:nvPr/>
              </p:nvGrpSpPr>
              <p:grpSpPr>
                <a:xfrm>
                  <a:off x="579304" y="4132390"/>
                  <a:ext cx="1632953" cy="1201445"/>
                  <a:chOff x="1028700" y="149225"/>
                  <a:chExt cx="1692276" cy="1482726"/>
                </a:xfrm>
              </p:grpSpPr>
              <p:sp>
                <p:nvSpPr>
                  <p:cNvPr id="259" name="Freeform 258"/>
                  <p:cNvSpPr>
                    <a:spLocks/>
                  </p:cNvSpPr>
                  <p:nvPr/>
                </p:nvSpPr>
                <p:spPr bwMode="auto">
                  <a:xfrm>
                    <a:off x="1028700" y="149225"/>
                    <a:ext cx="415925" cy="363538"/>
                  </a:xfrm>
                  <a:custGeom>
                    <a:avLst/>
                    <a:gdLst>
                      <a:gd name="T0" fmla="*/ 0 w 262"/>
                      <a:gd name="T1" fmla="*/ 0 h 229"/>
                      <a:gd name="T2" fmla="*/ 6 w 262"/>
                      <a:gd name="T3" fmla="*/ 5 h 229"/>
                      <a:gd name="T4" fmla="*/ 11 w 262"/>
                      <a:gd name="T5" fmla="*/ 9 h 229"/>
                      <a:gd name="T6" fmla="*/ 17 w 262"/>
                      <a:gd name="T7" fmla="*/ 14 h 229"/>
                      <a:gd name="T8" fmla="*/ 22 w 262"/>
                      <a:gd name="T9" fmla="*/ 19 h 229"/>
                      <a:gd name="T10" fmla="*/ 27 w 262"/>
                      <a:gd name="T11" fmla="*/ 24 h 229"/>
                      <a:gd name="T12" fmla="*/ 33 w 262"/>
                      <a:gd name="T13" fmla="*/ 28 h 229"/>
                      <a:gd name="T14" fmla="*/ 38 w 262"/>
                      <a:gd name="T15" fmla="*/ 33 h 229"/>
                      <a:gd name="T16" fmla="*/ 43 w 262"/>
                      <a:gd name="T17" fmla="*/ 38 h 229"/>
                      <a:gd name="T18" fmla="*/ 49 w 262"/>
                      <a:gd name="T19" fmla="*/ 42 h 229"/>
                      <a:gd name="T20" fmla="*/ 54 w 262"/>
                      <a:gd name="T21" fmla="*/ 47 h 229"/>
                      <a:gd name="T22" fmla="*/ 59 w 262"/>
                      <a:gd name="T23" fmla="*/ 52 h 229"/>
                      <a:gd name="T24" fmla="*/ 65 w 262"/>
                      <a:gd name="T25" fmla="*/ 56 h 229"/>
                      <a:gd name="T26" fmla="*/ 70 w 262"/>
                      <a:gd name="T27" fmla="*/ 61 h 229"/>
                      <a:gd name="T28" fmla="*/ 75 w 262"/>
                      <a:gd name="T29" fmla="*/ 65 h 229"/>
                      <a:gd name="T30" fmla="*/ 80 w 262"/>
                      <a:gd name="T31" fmla="*/ 70 h 229"/>
                      <a:gd name="T32" fmla="*/ 86 w 262"/>
                      <a:gd name="T33" fmla="*/ 75 h 229"/>
                      <a:gd name="T34" fmla="*/ 91 w 262"/>
                      <a:gd name="T35" fmla="*/ 80 h 229"/>
                      <a:gd name="T36" fmla="*/ 96 w 262"/>
                      <a:gd name="T37" fmla="*/ 84 h 229"/>
                      <a:gd name="T38" fmla="*/ 102 w 262"/>
                      <a:gd name="T39" fmla="*/ 89 h 229"/>
                      <a:gd name="T40" fmla="*/ 107 w 262"/>
                      <a:gd name="T41" fmla="*/ 94 h 229"/>
                      <a:gd name="T42" fmla="*/ 112 w 262"/>
                      <a:gd name="T43" fmla="*/ 98 h 229"/>
                      <a:gd name="T44" fmla="*/ 117 w 262"/>
                      <a:gd name="T45" fmla="*/ 103 h 229"/>
                      <a:gd name="T46" fmla="*/ 123 w 262"/>
                      <a:gd name="T47" fmla="*/ 108 h 229"/>
                      <a:gd name="T48" fmla="*/ 128 w 262"/>
                      <a:gd name="T49" fmla="*/ 112 h 229"/>
                      <a:gd name="T50" fmla="*/ 133 w 262"/>
                      <a:gd name="T51" fmla="*/ 117 h 229"/>
                      <a:gd name="T52" fmla="*/ 139 w 262"/>
                      <a:gd name="T53" fmla="*/ 121 h 229"/>
                      <a:gd name="T54" fmla="*/ 144 w 262"/>
                      <a:gd name="T55" fmla="*/ 126 h 229"/>
                      <a:gd name="T56" fmla="*/ 150 w 262"/>
                      <a:gd name="T57" fmla="*/ 131 h 229"/>
                      <a:gd name="T58" fmla="*/ 155 w 262"/>
                      <a:gd name="T59" fmla="*/ 136 h 229"/>
                      <a:gd name="T60" fmla="*/ 160 w 262"/>
                      <a:gd name="T61" fmla="*/ 140 h 229"/>
                      <a:gd name="T62" fmla="*/ 166 w 262"/>
                      <a:gd name="T63" fmla="*/ 145 h 229"/>
                      <a:gd name="T64" fmla="*/ 171 w 262"/>
                      <a:gd name="T65" fmla="*/ 150 h 229"/>
                      <a:gd name="T66" fmla="*/ 176 w 262"/>
                      <a:gd name="T67" fmla="*/ 154 h 229"/>
                      <a:gd name="T68" fmla="*/ 182 w 262"/>
                      <a:gd name="T69" fmla="*/ 159 h 229"/>
                      <a:gd name="T70" fmla="*/ 187 w 262"/>
                      <a:gd name="T71" fmla="*/ 164 h 229"/>
                      <a:gd name="T72" fmla="*/ 192 w 262"/>
                      <a:gd name="T73" fmla="*/ 168 h 229"/>
                      <a:gd name="T74" fmla="*/ 198 w 262"/>
                      <a:gd name="T75" fmla="*/ 173 h 229"/>
                      <a:gd name="T76" fmla="*/ 203 w 262"/>
                      <a:gd name="T77" fmla="*/ 177 h 229"/>
                      <a:gd name="T78" fmla="*/ 208 w 262"/>
                      <a:gd name="T79" fmla="*/ 182 h 229"/>
                      <a:gd name="T80" fmla="*/ 214 w 262"/>
                      <a:gd name="T81" fmla="*/ 187 h 229"/>
                      <a:gd name="T82" fmla="*/ 219 w 262"/>
                      <a:gd name="T83" fmla="*/ 192 h 229"/>
                      <a:gd name="T84" fmla="*/ 224 w 262"/>
                      <a:gd name="T85" fmla="*/ 196 h 229"/>
                      <a:gd name="T86" fmla="*/ 230 w 262"/>
                      <a:gd name="T87" fmla="*/ 201 h 229"/>
                      <a:gd name="T88" fmla="*/ 235 w 262"/>
                      <a:gd name="T89" fmla="*/ 206 h 229"/>
                      <a:gd name="T90" fmla="*/ 240 w 262"/>
                      <a:gd name="T91" fmla="*/ 210 h 229"/>
                      <a:gd name="T92" fmla="*/ 246 w 262"/>
                      <a:gd name="T93" fmla="*/ 215 h 229"/>
                      <a:gd name="T94" fmla="*/ 251 w 262"/>
                      <a:gd name="T95" fmla="*/ 220 h 229"/>
                      <a:gd name="T96" fmla="*/ 256 w 262"/>
                      <a:gd name="T97" fmla="*/ 224 h 229"/>
                      <a:gd name="T98" fmla="*/ 262 w 262"/>
                      <a:gd name="T99" fmla="*/ 229 h 2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62" h="229">
                        <a:moveTo>
                          <a:pt x="0" y="0"/>
                        </a:moveTo>
                        <a:lnTo>
                          <a:pt x="6" y="5"/>
                        </a:lnTo>
                        <a:lnTo>
                          <a:pt x="11" y="9"/>
                        </a:lnTo>
                        <a:lnTo>
                          <a:pt x="17" y="14"/>
                        </a:lnTo>
                        <a:lnTo>
                          <a:pt x="22" y="19"/>
                        </a:lnTo>
                        <a:lnTo>
                          <a:pt x="27" y="24"/>
                        </a:lnTo>
                        <a:lnTo>
                          <a:pt x="33" y="28"/>
                        </a:lnTo>
                        <a:lnTo>
                          <a:pt x="38" y="33"/>
                        </a:lnTo>
                        <a:lnTo>
                          <a:pt x="43" y="38"/>
                        </a:lnTo>
                        <a:lnTo>
                          <a:pt x="49" y="42"/>
                        </a:lnTo>
                        <a:lnTo>
                          <a:pt x="54" y="47"/>
                        </a:lnTo>
                        <a:lnTo>
                          <a:pt x="59" y="52"/>
                        </a:lnTo>
                        <a:lnTo>
                          <a:pt x="65" y="56"/>
                        </a:lnTo>
                        <a:lnTo>
                          <a:pt x="70" y="61"/>
                        </a:lnTo>
                        <a:lnTo>
                          <a:pt x="75" y="65"/>
                        </a:lnTo>
                        <a:lnTo>
                          <a:pt x="80" y="70"/>
                        </a:lnTo>
                        <a:lnTo>
                          <a:pt x="86" y="75"/>
                        </a:lnTo>
                        <a:lnTo>
                          <a:pt x="91" y="80"/>
                        </a:lnTo>
                        <a:lnTo>
                          <a:pt x="96" y="84"/>
                        </a:lnTo>
                        <a:lnTo>
                          <a:pt x="102" y="89"/>
                        </a:lnTo>
                        <a:lnTo>
                          <a:pt x="107" y="94"/>
                        </a:lnTo>
                        <a:lnTo>
                          <a:pt x="112" y="98"/>
                        </a:lnTo>
                        <a:lnTo>
                          <a:pt x="117" y="103"/>
                        </a:lnTo>
                        <a:lnTo>
                          <a:pt x="123" y="108"/>
                        </a:lnTo>
                        <a:lnTo>
                          <a:pt x="128" y="112"/>
                        </a:lnTo>
                        <a:lnTo>
                          <a:pt x="133" y="117"/>
                        </a:lnTo>
                        <a:lnTo>
                          <a:pt x="139" y="121"/>
                        </a:lnTo>
                        <a:lnTo>
                          <a:pt x="144" y="126"/>
                        </a:lnTo>
                        <a:lnTo>
                          <a:pt x="150" y="131"/>
                        </a:lnTo>
                        <a:lnTo>
                          <a:pt x="155" y="136"/>
                        </a:lnTo>
                        <a:lnTo>
                          <a:pt x="160" y="140"/>
                        </a:lnTo>
                        <a:lnTo>
                          <a:pt x="166" y="145"/>
                        </a:lnTo>
                        <a:lnTo>
                          <a:pt x="171" y="150"/>
                        </a:lnTo>
                        <a:lnTo>
                          <a:pt x="176" y="154"/>
                        </a:lnTo>
                        <a:lnTo>
                          <a:pt x="182" y="159"/>
                        </a:lnTo>
                        <a:lnTo>
                          <a:pt x="187" y="164"/>
                        </a:lnTo>
                        <a:lnTo>
                          <a:pt x="192" y="168"/>
                        </a:lnTo>
                        <a:lnTo>
                          <a:pt x="198" y="173"/>
                        </a:lnTo>
                        <a:lnTo>
                          <a:pt x="203" y="177"/>
                        </a:lnTo>
                        <a:lnTo>
                          <a:pt x="208" y="182"/>
                        </a:lnTo>
                        <a:lnTo>
                          <a:pt x="214" y="187"/>
                        </a:lnTo>
                        <a:lnTo>
                          <a:pt x="219" y="192"/>
                        </a:lnTo>
                        <a:lnTo>
                          <a:pt x="224" y="196"/>
                        </a:lnTo>
                        <a:lnTo>
                          <a:pt x="230" y="201"/>
                        </a:lnTo>
                        <a:lnTo>
                          <a:pt x="235" y="206"/>
                        </a:lnTo>
                        <a:lnTo>
                          <a:pt x="240" y="210"/>
                        </a:lnTo>
                        <a:lnTo>
                          <a:pt x="246" y="215"/>
                        </a:lnTo>
                        <a:lnTo>
                          <a:pt x="251" y="220"/>
                        </a:lnTo>
                        <a:lnTo>
                          <a:pt x="256" y="224"/>
                        </a:lnTo>
                        <a:lnTo>
                          <a:pt x="262" y="229"/>
                        </a:lnTo>
                      </a:path>
                    </a:pathLst>
                  </a:custGeom>
                  <a:noFill/>
                  <a:ln w="9525" cap="flat">
                    <a:solidFill>
                      <a:schemeClr val="accent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260" name="Freeform 259"/>
                  <p:cNvSpPr>
                    <a:spLocks/>
                  </p:cNvSpPr>
                  <p:nvPr/>
                </p:nvSpPr>
                <p:spPr bwMode="auto">
                  <a:xfrm>
                    <a:off x="1444625" y="512763"/>
                    <a:ext cx="414338" cy="363538"/>
                  </a:xfrm>
                  <a:custGeom>
                    <a:avLst/>
                    <a:gdLst>
                      <a:gd name="T0" fmla="*/ 0 w 261"/>
                      <a:gd name="T1" fmla="*/ 0 h 229"/>
                      <a:gd name="T2" fmla="*/ 5 w 261"/>
                      <a:gd name="T3" fmla="*/ 4 h 229"/>
                      <a:gd name="T4" fmla="*/ 10 w 261"/>
                      <a:gd name="T5" fmla="*/ 9 h 229"/>
                      <a:gd name="T6" fmla="*/ 16 w 261"/>
                      <a:gd name="T7" fmla="*/ 14 h 229"/>
                      <a:gd name="T8" fmla="*/ 21 w 261"/>
                      <a:gd name="T9" fmla="*/ 19 h 229"/>
                      <a:gd name="T10" fmla="*/ 26 w 261"/>
                      <a:gd name="T11" fmla="*/ 23 h 229"/>
                      <a:gd name="T12" fmla="*/ 32 w 261"/>
                      <a:gd name="T13" fmla="*/ 28 h 229"/>
                      <a:gd name="T14" fmla="*/ 37 w 261"/>
                      <a:gd name="T15" fmla="*/ 33 h 229"/>
                      <a:gd name="T16" fmla="*/ 42 w 261"/>
                      <a:gd name="T17" fmla="*/ 37 h 229"/>
                      <a:gd name="T18" fmla="*/ 48 w 261"/>
                      <a:gd name="T19" fmla="*/ 42 h 229"/>
                      <a:gd name="T20" fmla="*/ 53 w 261"/>
                      <a:gd name="T21" fmla="*/ 47 h 229"/>
                      <a:gd name="T22" fmla="*/ 58 w 261"/>
                      <a:gd name="T23" fmla="*/ 51 h 229"/>
                      <a:gd name="T24" fmla="*/ 64 w 261"/>
                      <a:gd name="T25" fmla="*/ 56 h 229"/>
                      <a:gd name="T26" fmla="*/ 69 w 261"/>
                      <a:gd name="T27" fmla="*/ 61 h 229"/>
                      <a:gd name="T28" fmla="*/ 74 w 261"/>
                      <a:gd name="T29" fmla="*/ 65 h 229"/>
                      <a:gd name="T30" fmla="*/ 79 w 261"/>
                      <a:gd name="T31" fmla="*/ 70 h 229"/>
                      <a:gd name="T32" fmla="*/ 85 w 261"/>
                      <a:gd name="T33" fmla="*/ 75 h 229"/>
                      <a:gd name="T34" fmla="*/ 90 w 261"/>
                      <a:gd name="T35" fmla="*/ 79 h 229"/>
                      <a:gd name="T36" fmla="*/ 95 w 261"/>
                      <a:gd name="T37" fmla="*/ 84 h 229"/>
                      <a:gd name="T38" fmla="*/ 101 w 261"/>
                      <a:gd name="T39" fmla="*/ 89 h 229"/>
                      <a:gd name="T40" fmla="*/ 106 w 261"/>
                      <a:gd name="T41" fmla="*/ 93 h 229"/>
                      <a:gd name="T42" fmla="*/ 111 w 261"/>
                      <a:gd name="T43" fmla="*/ 98 h 229"/>
                      <a:gd name="T44" fmla="*/ 117 w 261"/>
                      <a:gd name="T45" fmla="*/ 103 h 229"/>
                      <a:gd name="T46" fmla="*/ 122 w 261"/>
                      <a:gd name="T47" fmla="*/ 107 h 229"/>
                      <a:gd name="T48" fmla="*/ 127 w 261"/>
                      <a:gd name="T49" fmla="*/ 112 h 229"/>
                      <a:gd name="T50" fmla="*/ 133 w 261"/>
                      <a:gd name="T51" fmla="*/ 117 h 229"/>
                      <a:gd name="T52" fmla="*/ 138 w 261"/>
                      <a:gd name="T53" fmla="*/ 121 h 229"/>
                      <a:gd name="T54" fmla="*/ 143 w 261"/>
                      <a:gd name="T55" fmla="*/ 126 h 229"/>
                      <a:gd name="T56" fmla="*/ 149 w 261"/>
                      <a:gd name="T57" fmla="*/ 131 h 229"/>
                      <a:gd name="T58" fmla="*/ 154 w 261"/>
                      <a:gd name="T59" fmla="*/ 135 h 229"/>
                      <a:gd name="T60" fmla="*/ 159 w 261"/>
                      <a:gd name="T61" fmla="*/ 140 h 229"/>
                      <a:gd name="T62" fmla="*/ 165 w 261"/>
                      <a:gd name="T63" fmla="*/ 145 h 229"/>
                      <a:gd name="T64" fmla="*/ 170 w 261"/>
                      <a:gd name="T65" fmla="*/ 149 h 229"/>
                      <a:gd name="T66" fmla="*/ 175 w 261"/>
                      <a:gd name="T67" fmla="*/ 154 h 229"/>
                      <a:gd name="T68" fmla="*/ 181 w 261"/>
                      <a:gd name="T69" fmla="*/ 159 h 229"/>
                      <a:gd name="T70" fmla="*/ 186 w 261"/>
                      <a:gd name="T71" fmla="*/ 163 h 229"/>
                      <a:gd name="T72" fmla="*/ 191 w 261"/>
                      <a:gd name="T73" fmla="*/ 168 h 229"/>
                      <a:gd name="T74" fmla="*/ 197 w 261"/>
                      <a:gd name="T75" fmla="*/ 173 h 229"/>
                      <a:gd name="T76" fmla="*/ 202 w 261"/>
                      <a:gd name="T77" fmla="*/ 178 h 229"/>
                      <a:gd name="T78" fmla="*/ 207 w 261"/>
                      <a:gd name="T79" fmla="*/ 182 h 229"/>
                      <a:gd name="T80" fmla="*/ 213 w 261"/>
                      <a:gd name="T81" fmla="*/ 187 h 229"/>
                      <a:gd name="T82" fmla="*/ 218 w 261"/>
                      <a:gd name="T83" fmla="*/ 191 h 229"/>
                      <a:gd name="T84" fmla="*/ 223 w 261"/>
                      <a:gd name="T85" fmla="*/ 196 h 229"/>
                      <a:gd name="T86" fmla="*/ 229 w 261"/>
                      <a:gd name="T87" fmla="*/ 201 h 229"/>
                      <a:gd name="T88" fmla="*/ 234 w 261"/>
                      <a:gd name="T89" fmla="*/ 205 h 229"/>
                      <a:gd name="T90" fmla="*/ 239 w 261"/>
                      <a:gd name="T91" fmla="*/ 210 h 229"/>
                      <a:gd name="T92" fmla="*/ 245 w 261"/>
                      <a:gd name="T93" fmla="*/ 215 h 229"/>
                      <a:gd name="T94" fmla="*/ 250 w 261"/>
                      <a:gd name="T95" fmla="*/ 219 h 229"/>
                      <a:gd name="T96" fmla="*/ 255 w 261"/>
                      <a:gd name="T97" fmla="*/ 224 h 229"/>
                      <a:gd name="T98" fmla="*/ 261 w 261"/>
                      <a:gd name="T99" fmla="*/ 229 h 2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61" h="229">
                        <a:moveTo>
                          <a:pt x="0" y="0"/>
                        </a:moveTo>
                        <a:lnTo>
                          <a:pt x="5" y="4"/>
                        </a:lnTo>
                        <a:lnTo>
                          <a:pt x="10" y="9"/>
                        </a:lnTo>
                        <a:lnTo>
                          <a:pt x="16" y="14"/>
                        </a:lnTo>
                        <a:lnTo>
                          <a:pt x="21" y="19"/>
                        </a:lnTo>
                        <a:lnTo>
                          <a:pt x="26" y="23"/>
                        </a:lnTo>
                        <a:lnTo>
                          <a:pt x="32" y="28"/>
                        </a:lnTo>
                        <a:lnTo>
                          <a:pt x="37" y="33"/>
                        </a:lnTo>
                        <a:lnTo>
                          <a:pt x="42" y="37"/>
                        </a:lnTo>
                        <a:lnTo>
                          <a:pt x="48" y="42"/>
                        </a:lnTo>
                        <a:lnTo>
                          <a:pt x="53" y="47"/>
                        </a:lnTo>
                        <a:lnTo>
                          <a:pt x="58" y="51"/>
                        </a:lnTo>
                        <a:lnTo>
                          <a:pt x="64" y="56"/>
                        </a:lnTo>
                        <a:lnTo>
                          <a:pt x="69" y="61"/>
                        </a:lnTo>
                        <a:lnTo>
                          <a:pt x="74" y="65"/>
                        </a:lnTo>
                        <a:lnTo>
                          <a:pt x="79" y="70"/>
                        </a:lnTo>
                        <a:lnTo>
                          <a:pt x="85" y="75"/>
                        </a:lnTo>
                        <a:lnTo>
                          <a:pt x="90" y="79"/>
                        </a:lnTo>
                        <a:lnTo>
                          <a:pt x="95" y="84"/>
                        </a:lnTo>
                        <a:lnTo>
                          <a:pt x="101" y="89"/>
                        </a:lnTo>
                        <a:lnTo>
                          <a:pt x="106" y="93"/>
                        </a:lnTo>
                        <a:lnTo>
                          <a:pt x="111" y="98"/>
                        </a:lnTo>
                        <a:lnTo>
                          <a:pt x="117" y="103"/>
                        </a:lnTo>
                        <a:lnTo>
                          <a:pt x="122" y="107"/>
                        </a:lnTo>
                        <a:lnTo>
                          <a:pt x="127" y="112"/>
                        </a:lnTo>
                        <a:lnTo>
                          <a:pt x="133" y="117"/>
                        </a:lnTo>
                        <a:lnTo>
                          <a:pt x="138" y="121"/>
                        </a:lnTo>
                        <a:lnTo>
                          <a:pt x="143" y="126"/>
                        </a:lnTo>
                        <a:lnTo>
                          <a:pt x="149" y="131"/>
                        </a:lnTo>
                        <a:lnTo>
                          <a:pt x="154" y="135"/>
                        </a:lnTo>
                        <a:lnTo>
                          <a:pt x="159" y="140"/>
                        </a:lnTo>
                        <a:lnTo>
                          <a:pt x="165" y="145"/>
                        </a:lnTo>
                        <a:lnTo>
                          <a:pt x="170" y="149"/>
                        </a:lnTo>
                        <a:lnTo>
                          <a:pt x="175" y="154"/>
                        </a:lnTo>
                        <a:lnTo>
                          <a:pt x="181" y="159"/>
                        </a:lnTo>
                        <a:lnTo>
                          <a:pt x="186" y="163"/>
                        </a:lnTo>
                        <a:lnTo>
                          <a:pt x="191" y="168"/>
                        </a:lnTo>
                        <a:lnTo>
                          <a:pt x="197" y="173"/>
                        </a:lnTo>
                        <a:lnTo>
                          <a:pt x="202" y="178"/>
                        </a:lnTo>
                        <a:lnTo>
                          <a:pt x="207" y="182"/>
                        </a:lnTo>
                        <a:lnTo>
                          <a:pt x="213" y="187"/>
                        </a:lnTo>
                        <a:lnTo>
                          <a:pt x="218" y="191"/>
                        </a:lnTo>
                        <a:lnTo>
                          <a:pt x="223" y="196"/>
                        </a:lnTo>
                        <a:lnTo>
                          <a:pt x="229" y="201"/>
                        </a:lnTo>
                        <a:lnTo>
                          <a:pt x="234" y="205"/>
                        </a:lnTo>
                        <a:lnTo>
                          <a:pt x="239" y="210"/>
                        </a:lnTo>
                        <a:lnTo>
                          <a:pt x="245" y="215"/>
                        </a:lnTo>
                        <a:lnTo>
                          <a:pt x="250" y="219"/>
                        </a:lnTo>
                        <a:lnTo>
                          <a:pt x="255" y="224"/>
                        </a:lnTo>
                        <a:lnTo>
                          <a:pt x="261" y="229"/>
                        </a:lnTo>
                      </a:path>
                    </a:pathLst>
                  </a:custGeom>
                  <a:noFill/>
                  <a:ln w="9525" cap="flat">
                    <a:solidFill>
                      <a:schemeClr val="accent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261" name="Freeform 260"/>
                  <p:cNvSpPr>
                    <a:spLocks/>
                  </p:cNvSpPr>
                  <p:nvPr/>
                </p:nvSpPr>
                <p:spPr bwMode="auto">
                  <a:xfrm>
                    <a:off x="1858963" y="876300"/>
                    <a:ext cx="414338" cy="363538"/>
                  </a:xfrm>
                  <a:custGeom>
                    <a:avLst/>
                    <a:gdLst>
                      <a:gd name="T0" fmla="*/ 0 w 261"/>
                      <a:gd name="T1" fmla="*/ 0 h 229"/>
                      <a:gd name="T2" fmla="*/ 5 w 261"/>
                      <a:gd name="T3" fmla="*/ 5 h 229"/>
                      <a:gd name="T4" fmla="*/ 10 w 261"/>
                      <a:gd name="T5" fmla="*/ 9 h 229"/>
                      <a:gd name="T6" fmla="*/ 16 w 261"/>
                      <a:gd name="T7" fmla="*/ 14 h 229"/>
                      <a:gd name="T8" fmla="*/ 21 w 261"/>
                      <a:gd name="T9" fmla="*/ 18 h 229"/>
                      <a:gd name="T10" fmla="*/ 27 w 261"/>
                      <a:gd name="T11" fmla="*/ 23 h 229"/>
                      <a:gd name="T12" fmla="*/ 32 w 261"/>
                      <a:gd name="T13" fmla="*/ 28 h 229"/>
                      <a:gd name="T14" fmla="*/ 37 w 261"/>
                      <a:gd name="T15" fmla="*/ 32 h 229"/>
                      <a:gd name="T16" fmla="*/ 42 w 261"/>
                      <a:gd name="T17" fmla="*/ 37 h 229"/>
                      <a:gd name="T18" fmla="*/ 48 w 261"/>
                      <a:gd name="T19" fmla="*/ 42 h 229"/>
                      <a:gd name="T20" fmla="*/ 53 w 261"/>
                      <a:gd name="T21" fmla="*/ 46 h 229"/>
                      <a:gd name="T22" fmla="*/ 58 w 261"/>
                      <a:gd name="T23" fmla="*/ 51 h 229"/>
                      <a:gd name="T24" fmla="*/ 64 w 261"/>
                      <a:gd name="T25" fmla="*/ 56 h 229"/>
                      <a:gd name="T26" fmla="*/ 69 w 261"/>
                      <a:gd name="T27" fmla="*/ 61 h 229"/>
                      <a:gd name="T28" fmla="*/ 74 w 261"/>
                      <a:gd name="T29" fmla="*/ 65 h 229"/>
                      <a:gd name="T30" fmla="*/ 79 w 261"/>
                      <a:gd name="T31" fmla="*/ 70 h 229"/>
                      <a:gd name="T32" fmla="*/ 85 w 261"/>
                      <a:gd name="T33" fmla="*/ 74 h 229"/>
                      <a:gd name="T34" fmla="*/ 90 w 261"/>
                      <a:gd name="T35" fmla="*/ 79 h 229"/>
                      <a:gd name="T36" fmla="*/ 95 w 261"/>
                      <a:gd name="T37" fmla="*/ 84 h 229"/>
                      <a:gd name="T38" fmla="*/ 101 w 261"/>
                      <a:gd name="T39" fmla="*/ 88 h 229"/>
                      <a:gd name="T40" fmla="*/ 106 w 261"/>
                      <a:gd name="T41" fmla="*/ 93 h 229"/>
                      <a:gd name="T42" fmla="*/ 111 w 261"/>
                      <a:gd name="T43" fmla="*/ 98 h 229"/>
                      <a:gd name="T44" fmla="*/ 117 w 261"/>
                      <a:gd name="T45" fmla="*/ 102 h 229"/>
                      <a:gd name="T46" fmla="*/ 122 w 261"/>
                      <a:gd name="T47" fmla="*/ 107 h 229"/>
                      <a:gd name="T48" fmla="*/ 127 w 261"/>
                      <a:gd name="T49" fmla="*/ 112 h 229"/>
                      <a:gd name="T50" fmla="*/ 133 w 261"/>
                      <a:gd name="T51" fmla="*/ 117 h 229"/>
                      <a:gd name="T52" fmla="*/ 138 w 261"/>
                      <a:gd name="T53" fmla="*/ 121 h 229"/>
                      <a:gd name="T54" fmla="*/ 143 w 261"/>
                      <a:gd name="T55" fmla="*/ 126 h 229"/>
                      <a:gd name="T56" fmla="*/ 149 w 261"/>
                      <a:gd name="T57" fmla="*/ 130 h 229"/>
                      <a:gd name="T58" fmla="*/ 154 w 261"/>
                      <a:gd name="T59" fmla="*/ 135 h 229"/>
                      <a:gd name="T60" fmla="*/ 160 w 261"/>
                      <a:gd name="T61" fmla="*/ 140 h 229"/>
                      <a:gd name="T62" fmla="*/ 165 w 261"/>
                      <a:gd name="T63" fmla="*/ 144 h 229"/>
                      <a:gd name="T64" fmla="*/ 170 w 261"/>
                      <a:gd name="T65" fmla="*/ 149 h 229"/>
                      <a:gd name="T66" fmla="*/ 176 w 261"/>
                      <a:gd name="T67" fmla="*/ 154 h 229"/>
                      <a:gd name="T68" fmla="*/ 181 w 261"/>
                      <a:gd name="T69" fmla="*/ 158 h 229"/>
                      <a:gd name="T70" fmla="*/ 186 w 261"/>
                      <a:gd name="T71" fmla="*/ 163 h 229"/>
                      <a:gd name="T72" fmla="*/ 192 w 261"/>
                      <a:gd name="T73" fmla="*/ 168 h 229"/>
                      <a:gd name="T74" fmla="*/ 197 w 261"/>
                      <a:gd name="T75" fmla="*/ 173 h 229"/>
                      <a:gd name="T76" fmla="*/ 202 w 261"/>
                      <a:gd name="T77" fmla="*/ 177 h 229"/>
                      <a:gd name="T78" fmla="*/ 208 w 261"/>
                      <a:gd name="T79" fmla="*/ 182 h 229"/>
                      <a:gd name="T80" fmla="*/ 213 w 261"/>
                      <a:gd name="T81" fmla="*/ 186 h 229"/>
                      <a:gd name="T82" fmla="*/ 218 w 261"/>
                      <a:gd name="T83" fmla="*/ 191 h 229"/>
                      <a:gd name="T84" fmla="*/ 224 w 261"/>
                      <a:gd name="T85" fmla="*/ 196 h 229"/>
                      <a:gd name="T86" fmla="*/ 229 w 261"/>
                      <a:gd name="T87" fmla="*/ 200 h 229"/>
                      <a:gd name="T88" fmla="*/ 234 w 261"/>
                      <a:gd name="T89" fmla="*/ 205 h 229"/>
                      <a:gd name="T90" fmla="*/ 240 w 261"/>
                      <a:gd name="T91" fmla="*/ 210 h 229"/>
                      <a:gd name="T92" fmla="*/ 245 w 261"/>
                      <a:gd name="T93" fmla="*/ 214 h 229"/>
                      <a:gd name="T94" fmla="*/ 250 w 261"/>
                      <a:gd name="T95" fmla="*/ 219 h 229"/>
                      <a:gd name="T96" fmla="*/ 256 w 261"/>
                      <a:gd name="T97" fmla="*/ 224 h 229"/>
                      <a:gd name="T98" fmla="*/ 261 w 261"/>
                      <a:gd name="T99" fmla="*/ 229 h 2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61" h="229">
                        <a:moveTo>
                          <a:pt x="0" y="0"/>
                        </a:moveTo>
                        <a:lnTo>
                          <a:pt x="5" y="5"/>
                        </a:lnTo>
                        <a:lnTo>
                          <a:pt x="10" y="9"/>
                        </a:lnTo>
                        <a:lnTo>
                          <a:pt x="16" y="14"/>
                        </a:lnTo>
                        <a:lnTo>
                          <a:pt x="21" y="18"/>
                        </a:lnTo>
                        <a:lnTo>
                          <a:pt x="27" y="23"/>
                        </a:lnTo>
                        <a:lnTo>
                          <a:pt x="32" y="28"/>
                        </a:lnTo>
                        <a:lnTo>
                          <a:pt x="37" y="32"/>
                        </a:lnTo>
                        <a:lnTo>
                          <a:pt x="42" y="37"/>
                        </a:lnTo>
                        <a:lnTo>
                          <a:pt x="48" y="42"/>
                        </a:lnTo>
                        <a:lnTo>
                          <a:pt x="53" y="46"/>
                        </a:lnTo>
                        <a:lnTo>
                          <a:pt x="58" y="51"/>
                        </a:lnTo>
                        <a:lnTo>
                          <a:pt x="64" y="56"/>
                        </a:lnTo>
                        <a:lnTo>
                          <a:pt x="69" y="61"/>
                        </a:lnTo>
                        <a:lnTo>
                          <a:pt x="74" y="65"/>
                        </a:lnTo>
                        <a:lnTo>
                          <a:pt x="79" y="70"/>
                        </a:lnTo>
                        <a:lnTo>
                          <a:pt x="85" y="74"/>
                        </a:lnTo>
                        <a:lnTo>
                          <a:pt x="90" y="79"/>
                        </a:lnTo>
                        <a:lnTo>
                          <a:pt x="95" y="84"/>
                        </a:lnTo>
                        <a:lnTo>
                          <a:pt x="101" y="88"/>
                        </a:lnTo>
                        <a:lnTo>
                          <a:pt x="106" y="93"/>
                        </a:lnTo>
                        <a:lnTo>
                          <a:pt x="111" y="98"/>
                        </a:lnTo>
                        <a:lnTo>
                          <a:pt x="117" y="102"/>
                        </a:lnTo>
                        <a:lnTo>
                          <a:pt x="122" y="107"/>
                        </a:lnTo>
                        <a:lnTo>
                          <a:pt x="127" y="112"/>
                        </a:lnTo>
                        <a:lnTo>
                          <a:pt x="133" y="117"/>
                        </a:lnTo>
                        <a:lnTo>
                          <a:pt x="138" y="121"/>
                        </a:lnTo>
                        <a:lnTo>
                          <a:pt x="143" y="126"/>
                        </a:lnTo>
                        <a:lnTo>
                          <a:pt x="149" y="130"/>
                        </a:lnTo>
                        <a:lnTo>
                          <a:pt x="154" y="135"/>
                        </a:lnTo>
                        <a:lnTo>
                          <a:pt x="160" y="140"/>
                        </a:lnTo>
                        <a:lnTo>
                          <a:pt x="165" y="144"/>
                        </a:lnTo>
                        <a:lnTo>
                          <a:pt x="170" y="149"/>
                        </a:lnTo>
                        <a:lnTo>
                          <a:pt x="176" y="154"/>
                        </a:lnTo>
                        <a:lnTo>
                          <a:pt x="181" y="158"/>
                        </a:lnTo>
                        <a:lnTo>
                          <a:pt x="186" y="163"/>
                        </a:lnTo>
                        <a:lnTo>
                          <a:pt x="192" y="168"/>
                        </a:lnTo>
                        <a:lnTo>
                          <a:pt x="197" y="173"/>
                        </a:lnTo>
                        <a:lnTo>
                          <a:pt x="202" y="177"/>
                        </a:lnTo>
                        <a:lnTo>
                          <a:pt x="208" y="182"/>
                        </a:lnTo>
                        <a:lnTo>
                          <a:pt x="213" y="186"/>
                        </a:lnTo>
                        <a:lnTo>
                          <a:pt x="218" y="191"/>
                        </a:lnTo>
                        <a:lnTo>
                          <a:pt x="224" y="196"/>
                        </a:lnTo>
                        <a:lnTo>
                          <a:pt x="229" y="200"/>
                        </a:lnTo>
                        <a:lnTo>
                          <a:pt x="234" y="205"/>
                        </a:lnTo>
                        <a:lnTo>
                          <a:pt x="240" y="210"/>
                        </a:lnTo>
                        <a:lnTo>
                          <a:pt x="245" y="214"/>
                        </a:lnTo>
                        <a:lnTo>
                          <a:pt x="250" y="219"/>
                        </a:lnTo>
                        <a:lnTo>
                          <a:pt x="256" y="224"/>
                        </a:lnTo>
                        <a:lnTo>
                          <a:pt x="261" y="229"/>
                        </a:lnTo>
                      </a:path>
                    </a:pathLst>
                  </a:custGeom>
                  <a:noFill/>
                  <a:ln w="9525" cap="flat">
                    <a:solidFill>
                      <a:schemeClr val="accent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262" name="Freeform 261"/>
                  <p:cNvSpPr>
                    <a:spLocks/>
                  </p:cNvSpPr>
                  <p:nvPr/>
                </p:nvSpPr>
                <p:spPr bwMode="auto">
                  <a:xfrm>
                    <a:off x="2273300" y="1239838"/>
                    <a:ext cx="414338" cy="361950"/>
                  </a:xfrm>
                  <a:custGeom>
                    <a:avLst/>
                    <a:gdLst>
                      <a:gd name="T0" fmla="*/ 0 w 261"/>
                      <a:gd name="T1" fmla="*/ 0 h 228"/>
                      <a:gd name="T2" fmla="*/ 5 w 261"/>
                      <a:gd name="T3" fmla="*/ 4 h 228"/>
                      <a:gd name="T4" fmla="*/ 11 w 261"/>
                      <a:gd name="T5" fmla="*/ 9 h 228"/>
                      <a:gd name="T6" fmla="*/ 16 w 261"/>
                      <a:gd name="T7" fmla="*/ 13 h 228"/>
                      <a:gd name="T8" fmla="*/ 21 w 261"/>
                      <a:gd name="T9" fmla="*/ 18 h 228"/>
                      <a:gd name="T10" fmla="*/ 26 w 261"/>
                      <a:gd name="T11" fmla="*/ 23 h 228"/>
                      <a:gd name="T12" fmla="*/ 32 w 261"/>
                      <a:gd name="T13" fmla="*/ 27 h 228"/>
                      <a:gd name="T14" fmla="*/ 37 w 261"/>
                      <a:gd name="T15" fmla="*/ 32 h 228"/>
                      <a:gd name="T16" fmla="*/ 42 w 261"/>
                      <a:gd name="T17" fmla="*/ 37 h 228"/>
                      <a:gd name="T18" fmla="*/ 48 w 261"/>
                      <a:gd name="T19" fmla="*/ 41 h 228"/>
                      <a:gd name="T20" fmla="*/ 53 w 261"/>
                      <a:gd name="T21" fmla="*/ 46 h 228"/>
                      <a:gd name="T22" fmla="*/ 58 w 261"/>
                      <a:gd name="T23" fmla="*/ 51 h 228"/>
                      <a:gd name="T24" fmla="*/ 64 w 261"/>
                      <a:gd name="T25" fmla="*/ 56 h 228"/>
                      <a:gd name="T26" fmla="*/ 69 w 261"/>
                      <a:gd name="T27" fmla="*/ 60 h 228"/>
                      <a:gd name="T28" fmla="*/ 74 w 261"/>
                      <a:gd name="T29" fmla="*/ 65 h 228"/>
                      <a:gd name="T30" fmla="*/ 80 w 261"/>
                      <a:gd name="T31" fmla="*/ 70 h 228"/>
                      <a:gd name="T32" fmla="*/ 85 w 261"/>
                      <a:gd name="T33" fmla="*/ 74 h 228"/>
                      <a:gd name="T34" fmla="*/ 90 w 261"/>
                      <a:gd name="T35" fmla="*/ 79 h 228"/>
                      <a:gd name="T36" fmla="*/ 96 w 261"/>
                      <a:gd name="T37" fmla="*/ 83 h 228"/>
                      <a:gd name="T38" fmla="*/ 101 w 261"/>
                      <a:gd name="T39" fmla="*/ 88 h 228"/>
                      <a:gd name="T40" fmla="*/ 106 w 261"/>
                      <a:gd name="T41" fmla="*/ 93 h 228"/>
                      <a:gd name="T42" fmla="*/ 112 w 261"/>
                      <a:gd name="T43" fmla="*/ 97 h 228"/>
                      <a:gd name="T44" fmla="*/ 117 w 261"/>
                      <a:gd name="T45" fmla="*/ 102 h 228"/>
                      <a:gd name="T46" fmla="*/ 122 w 261"/>
                      <a:gd name="T47" fmla="*/ 107 h 228"/>
                      <a:gd name="T48" fmla="*/ 128 w 261"/>
                      <a:gd name="T49" fmla="*/ 112 h 228"/>
                      <a:gd name="T50" fmla="*/ 133 w 261"/>
                      <a:gd name="T51" fmla="*/ 116 h 228"/>
                      <a:gd name="T52" fmla="*/ 138 w 261"/>
                      <a:gd name="T53" fmla="*/ 121 h 228"/>
                      <a:gd name="T54" fmla="*/ 144 w 261"/>
                      <a:gd name="T55" fmla="*/ 126 h 228"/>
                      <a:gd name="T56" fmla="*/ 149 w 261"/>
                      <a:gd name="T57" fmla="*/ 130 h 228"/>
                      <a:gd name="T58" fmla="*/ 154 w 261"/>
                      <a:gd name="T59" fmla="*/ 135 h 228"/>
                      <a:gd name="T60" fmla="*/ 160 w 261"/>
                      <a:gd name="T61" fmla="*/ 139 h 228"/>
                      <a:gd name="T62" fmla="*/ 165 w 261"/>
                      <a:gd name="T63" fmla="*/ 144 h 228"/>
                      <a:gd name="T64" fmla="*/ 170 w 261"/>
                      <a:gd name="T65" fmla="*/ 149 h 228"/>
                      <a:gd name="T66" fmla="*/ 176 w 261"/>
                      <a:gd name="T67" fmla="*/ 153 h 228"/>
                      <a:gd name="T68" fmla="*/ 181 w 261"/>
                      <a:gd name="T69" fmla="*/ 158 h 228"/>
                      <a:gd name="T70" fmla="*/ 186 w 261"/>
                      <a:gd name="T71" fmla="*/ 163 h 228"/>
                      <a:gd name="T72" fmla="*/ 192 w 261"/>
                      <a:gd name="T73" fmla="*/ 168 h 228"/>
                      <a:gd name="T74" fmla="*/ 197 w 261"/>
                      <a:gd name="T75" fmla="*/ 172 h 228"/>
                      <a:gd name="T76" fmla="*/ 202 w 261"/>
                      <a:gd name="T77" fmla="*/ 177 h 228"/>
                      <a:gd name="T78" fmla="*/ 208 w 261"/>
                      <a:gd name="T79" fmla="*/ 182 h 228"/>
                      <a:gd name="T80" fmla="*/ 213 w 261"/>
                      <a:gd name="T81" fmla="*/ 186 h 228"/>
                      <a:gd name="T82" fmla="*/ 218 w 261"/>
                      <a:gd name="T83" fmla="*/ 191 h 228"/>
                      <a:gd name="T84" fmla="*/ 224 w 261"/>
                      <a:gd name="T85" fmla="*/ 195 h 228"/>
                      <a:gd name="T86" fmla="*/ 229 w 261"/>
                      <a:gd name="T87" fmla="*/ 200 h 228"/>
                      <a:gd name="T88" fmla="*/ 234 w 261"/>
                      <a:gd name="T89" fmla="*/ 205 h 228"/>
                      <a:gd name="T90" fmla="*/ 240 w 261"/>
                      <a:gd name="T91" fmla="*/ 209 h 228"/>
                      <a:gd name="T92" fmla="*/ 245 w 261"/>
                      <a:gd name="T93" fmla="*/ 214 h 228"/>
                      <a:gd name="T94" fmla="*/ 250 w 261"/>
                      <a:gd name="T95" fmla="*/ 219 h 228"/>
                      <a:gd name="T96" fmla="*/ 256 w 261"/>
                      <a:gd name="T97" fmla="*/ 224 h 228"/>
                      <a:gd name="T98" fmla="*/ 261 w 261"/>
                      <a:gd name="T99" fmla="*/ 228 h 2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61" h="228">
                        <a:moveTo>
                          <a:pt x="0" y="0"/>
                        </a:moveTo>
                        <a:lnTo>
                          <a:pt x="5" y="4"/>
                        </a:lnTo>
                        <a:lnTo>
                          <a:pt x="11" y="9"/>
                        </a:lnTo>
                        <a:lnTo>
                          <a:pt x="16" y="13"/>
                        </a:lnTo>
                        <a:lnTo>
                          <a:pt x="21" y="18"/>
                        </a:lnTo>
                        <a:lnTo>
                          <a:pt x="26" y="23"/>
                        </a:lnTo>
                        <a:lnTo>
                          <a:pt x="32" y="27"/>
                        </a:lnTo>
                        <a:lnTo>
                          <a:pt x="37" y="32"/>
                        </a:lnTo>
                        <a:lnTo>
                          <a:pt x="42" y="37"/>
                        </a:lnTo>
                        <a:lnTo>
                          <a:pt x="48" y="41"/>
                        </a:lnTo>
                        <a:lnTo>
                          <a:pt x="53" y="46"/>
                        </a:lnTo>
                        <a:lnTo>
                          <a:pt x="58" y="51"/>
                        </a:lnTo>
                        <a:lnTo>
                          <a:pt x="64" y="56"/>
                        </a:lnTo>
                        <a:lnTo>
                          <a:pt x="69" y="60"/>
                        </a:lnTo>
                        <a:lnTo>
                          <a:pt x="74" y="65"/>
                        </a:lnTo>
                        <a:lnTo>
                          <a:pt x="80" y="70"/>
                        </a:lnTo>
                        <a:lnTo>
                          <a:pt x="85" y="74"/>
                        </a:lnTo>
                        <a:lnTo>
                          <a:pt x="90" y="79"/>
                        </a:lnTo>
                        <a:lnTo>
                          <a:pt x="96" y="83"/>
                        </a:lnTo>
                        <a:lnTo>
                          <a:pt x="101" y="88"/>
                        </a:lnTo>
                        <a:lnTo>
                          <a:pt x="106" y="93"/>
                        </a:lnTo>
                        <a:lnTo>
                          <a:pt x="112" y="97"/>
                        </a:lnTo>
                        <a:lnTo>
                          <a:pt x="117" y="102"/>
                        </a:lnTo>
                        <a:lnTo>
                          <a:pt x="122" y="107"/>
                        </a:lnTo>
                        <a:lnTo>
                          <a:pt x="128" y="112"/>
                        </a:lnTo>
                        <a:lnTo>
                          <a:pt x="133" y="116"/>
                        </a:lnTo>
                        <a:lnTo>
                          <a:pt x="138" y="121"/>
                        </a:lnTo>
                        <a:lnTo>
                          <a:pt x="144" y="126"/>
                        </a:lnTo>
                        <a:lnTo>
                          <a:pt x="149" y="130"/>
                        </a:lnTo>
                        <a:lnTo>
                          <a:pt x="154" y="135"/>
                        </a:lnTo>
                        <a:lnTo>
                          <a:pt x="160" y="139"/>
                        </a:lnTo>
                        <a:lnTo>
                          <a:pt x="165" y="144"/>
                        </a:lnTo>
                        <a:lnTo>
                          <a:pt x="170" y="149"/>
                        </a:lnTo>
                        <a:lnTo>
                          <a:pt x="176" y="153"/>
                        </a:lnTo>
                        <a:lnTo>
                          <a:pt x="181" y="158"/>
                        </a:lnTo>
                        <a:lnTo>
                          <a:pt x="186" y="163"/>
                        </a:lnTo>
                        <a:lnTo>
                          <a:pt x="192" y="168"/>
                        </a:lnTo>
                        <a:lnTo>
                          <a:pt x="197" y="172"/>
                        </a:lnTo>
                        <a:lnTo>
                          <a:pt x="202" y="177"/>
                        </a:lnTo>
                        <a:lnTo>
                          <a:pt x="208" y="182"/>
                        </a:lnTo>
                        <a:lnTo>
                          <a:pt x="213" y="186"/>
                        </a:lnTo>
                        <a:lnTo>
                          <a:pt x="218" y="191"/>
                        </a:lnTo>
                        <a:lnTo>
                          <a:pt x="224" y="195"/>
                        </a:lnTo>
                        <a:lnTo>
                          <a:pt x="229" y="200"/>
                        </a:lnTo>
                        <a:lnTo>
                          <a:pt x="234" y="205"/>
                        </a:lnTo>
                        <a:lnTo>
                          <a:pt x="240" y="209"/>
                        </a:lnTo>
                        <a:lnTo>
                          <a:pt x="245" y="214"/>
                        </a:lnTo>
                        <a:lnTo>
                          <a:pt x="250" y="219"/>
                        </a:lnTo>
                        <a:lnTo>
                          <a:pt x="256" y="224"/>
                        </a:lnTo>
                        <a:lnTo>
                          <a:pt x="261" y="228"/>
                        </a:lnTo>
                      </a:path>
                    </a:pathLst>
                  </a:custGeom>
                  <a:noFill/>
                  <a:ln w="9525" cap="flat">
                    <a:solidFill>
                      <a:schemeClr val="accent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263" name="Freeform 262"/>
                  <p:cNvSpPr>
                    <a:spLocks/>
                  </p:cNvSpPr>
                  <p:nvPr/>
                </p:nvSpPr>
                <p:spPr bwMode="auto">
                  <a:xfrm>
                    <a:off x="2687638" y="1601788"/>
                    <a:ext cx="33338" cy="30163"/>
                  </a:xfrm>
                  <a:custGeom>
                    <a:avLst/>
                    <a:gdLst>
                      <a:gd name="T0" fmla="*/ 0 w 21"/>
                      <a:gd name="T1" fmla="*/ 0 h 19"/>
                      <a:gd name="T2" fmla="*/ 5 w 21"/>
                      <a:gd name="T3" fmla="*/ 5 h 19"/>
                      <a:gd name="T4" fmla="*/ 11 w 21"/>
                      <a:gd name="T5" fmla="*/ 10 h 19"/>
                      <a:gd name="T6" fmla="*/ 16 w 21"/>
                      <a:gd name="T7" fmla="*/ 14 h 19"/>
                      <a:gd name="T8" fmla="*/ 21 w 21"/>
                      <a:gd name="T9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9">
                        <a:moveTo>
                          <a:pt x="0" y="0"/>
                        </a:moveTo>
                        <a:lnTo>
                          <a:pt x="5" y="5"/>
                        </a:lnTo>
                        <a:lnTo>
                          <a:pt x="11" y="10"/>
                        </a:lnTo>
                        <a:lnTo>
                          <a:pt x="16" y="14"/>
                        </a:lnTo>
                        <a:lnTo>
                          <a:pt x="21" y="19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0072B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</p:grpSp>
            <p:grpSp>
              <p:nvGrpSpPr>
                <p:cNvPr id="232" name="Group 231"/>
                <p:cNvGrpSpPr/>
                <p:nvPr/>
              </p:nvGrpSpPr>
              <p:grpSpPr>
                <a:xfrm>
                  <a:off x="579304" y="5333834"/>
                  <a:ext cx="1632953" cy="0"/>
                  <a:chOff x="1028700" y="1631950"/>
                  <a:chExt cx="1692276" cy="0"/>
                </a:xfrm>
              </p:grpSpPr>
              <p:sp>
                <p:nvSpPr>
                  <p:cNvPr id="254" name="Freeform 124"/>
                  <p:cNvSpPr>
                    <a:spLocks/>
                  </p:cNvSpPr>
                  <p:nvPr/>
                </p:nvSpPr>
                <p:spPr bwMode="auto">
                  <a:xfrm>
                    <a:off x="1028700" y="1631950"/>
                    <a:ext cx="415925" cy="0"/>
                  </a:xfrm>
                  <a:custGeom>
                    <a:avLst/>
                    <a:gdLst>
                      <a:gd name="T0" fmla="*/ 0 w 262"/>
                      <a:gd name="T1" fmla="*/ 6 w 262"/>
                      <a:gd name="T2" fmla="*/ 11 w 262"/>
                      <a:gd name="T3" fmla="*/ 17 w 262"/>
                      <a:gd name="T4" fmla="*/ 22 w 262"/>
                      <a:gd name="T5" fmla="*/ 27 w 262"/>
                      <a:gd name="T6" fmla="*/ 33 w 262"/>
                      <a:gd name="T7" fmla="*/ 38 w 262"/>
                      <a:gd name="T8" fmla="*/ 43 w 262"/>
                      <a:gd name="T9" fmla="*/ 49 w 262"/>
                      <a:gd name="T10" fmla="*/ 54 w 262"/>
                      <a:gd name="T11" fmla="*/ 59 w 262"/>
                      <a:gd name="T12" fmla="*/ 65 w 262"/>
                      <a:gd name="T13" fmla="*/ 70 w 262"/>
                      <a:gd name="T14" fmla="*/ 75 w 262"/>
                      <a:gd name="T15" fmla="*/ 80 w 262"/>
                      <a:gd name="T16" fmla="*/ 86 w 262"/>
                      <a:gd name="T17" fmla="*/ 91 w 262"/>
                      <a:gd name="T18" fmla="*/ 96 w 262"/>
                      <a:gd name="T19" fmla="*/ 102 w 262"/>
                      <a:gd name="T20" fmla="*/ 107 w 262"/>
                      <a:gd name="T21" fmla="*/ 112 w 262"/>
                      <a:gd name="T22" fmla="*/ 117 w 262"/>
                      <a:gd name="T23" fmla="*/ 123 w 262"/>
                      <a:gd name="T24" fmla="*/ 128 w 262"/>
                      <a:gd name="T25" fmla="*/ 133 w 262"/>
                      <a:gd name="T26" fmla="*/ 139 w 262"/>
                      <a:gd name="T27" fmla="*/ 144 w 262"/>
                      <a:gd name="T28" fmla="*/ 150 w 262"/>
                      <a:gd name="T29" fmla="*/ 155 w 262"/>
                      <a:gd name="T30" fmla="*/ 160 w 262"/>
                      <a:gd name="T31" fmla="*/ 166 w 262"/>
                      <a:gd name="T32" fmla="*/ 171 w 262"/>
                      <a:gd name="T33" fmla="*/ 176 w 262"/>
                      <a:gd name="T34" fmla="*/ 182 w 262"/>
                      <a:gd name="T35" fmla="*/ 187 w 262"/>
                      <a:gd name="T36" fmla="*/ 192 w 262"/>
                      <a:gd name="T37" fmla="*/ 198 w 262"/>
                      <a:gd name="T38" fmla="*/ 203 w 262"/>
                      <a:gd name="T39" fmla="*/ 208 w 262"/>
                      <a:gd name="T40" fmla="*/ 214 w 262"/>
                      <a:gd name="T41" fmla="*/ 219 w 262"/>
                      <a:gd name="T42" fmla="*/ 224 w 262"/>
                      <a:gd name="T43" fmla="*/ 230 w 262"/>
                      <a:gd name="T44" fmla="*/ 235 w 262"/>
                      <a:gd name="T45" fmla="*/ 240 w 262"/>
                      <a:gd name="T46" fmla="*/ 246 w 262"/>
                      <a:gd name="T47" fmla="*/ 251 w 262"/>
                      <a:gd name="T48" fmla="*/ 256 w 262"/>
                      <a:gd name="T49" fmla="*/ 262 w 26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  <a:cxn ang="0">
                        <a:pos x="T22" y="0"/>
                      </a:cxn>
                      <a:cxn ang="0">
                        <a:pos x="T23" y="0"/>
                      </a:cxn>
                      <a:cxn ang="0">
                        <a:pos x="T24" y="0"/>
                      </a:cxn>
                      <a:cxn ang="0">
                        <a:pos x="T25" y="0"/>
                      </a:cxn>
                      <a:cxn ang="0">
                        <a:pos x="T26" y="0"/>
                      </a:cxn>
                      <a:cxn ang="0">
                        <a:pos x="T27" y="0"/>
                      </a:cxn>
                      <a:cxn ang="0">
                        <a:pos x="T28" y="0"/>
                      </a:cxn>
                      <a:cxn ang="0">
                        <a:pos x="T29" y="0"/>
                      </a:cxn>
                      <a:cxn ang="0">
                        <a:pos x="T30" y="0"/>
                      </a:cxn>
                      <a:cxn ang="0">
                        <a:pos x="T31" y="0"/>
                      </a:cxn>
                      <a:cxn ang="0">
                        <a:pos x="T32" y="0"/>
                      </a:cxn>
                      <a:cxn ang="0">
                        <a:pos x="T33" y="0"/>
                      </a:cxn>
                      <a:cxn ang="0">
                        <a:pos x="T34" y="0"/>
                      </a:cxn>
                      <a:cxn ang="0">
                        <a:pos x="T35" y="0"/>
                      </a:cxn>
                      <a:cxn ang="0">
                        <a:pos x="T36" y="0"/>
                      </a:cxn>
                      <a:cxn ang="0">
                        <a:pos x="T37" y="0"/>
                      </a:cxn>
                      <a:cxn ang="0">
                        <a:pos x="T38" y="0"/>
                      </a:cxn>
                      <a:cxn ang="0">
                        <a:pos x="T39" y="0"/>
                      </a:cxn>
                      <a:cxn ang="0">
                        <a:pos x="T40" y="0"/>
                      </a:cxn>
                      <a:cxn ang="0">
                        <a:pos x="T41" y="0"/>
                      </a:cxn>
                      <a:cxn ang="0">
                        <a:pos x="T42" y="0"/>
                      </a:cxn>
                      <a:cxn ang="0">
                        <a:pos x="T43" y="0"/>
                      </a:cxn>
                      <a:cxn ang="0">
                        <a:pos x="T44" y="0"/>
                      </a:cxn>
                      <a:cxn ang="0">
                        <a:pos x="T45" y="0"/>
                      </a:cxn>
                      <a:cxn ang="0">
                        <a:pos x="T46" y="0"/>
                      </a:cxn>
                      <a:cxn ang="0">
                        <a:pos x="T47" y="0"/>
                      </a:cxn>
                      <a:cxn ang="0">
                        <a:pos x="T48" y="0"/>
                      </a:cxn>
                      <a:cxn ang="0">
                        <a:pos x="T49" y="0"/>
                      </a:cxn>
                    </a:cxnLst>
                    <a:rect l="0" t="0" r="r" b="b"/>
                    <a:pathLst>
                      <a:path w="262">
                        <a:moveTo>
                          <a:pt x="0" y="0"/>
                        </a:moveTo>
                        <a:lnTo>
                          <a:pt x="6" y="0"/>
                        </a:lnTo>
                        <a:lnTo>
                          <a:pt x="11" y="0"/>
                        </a:lnTo>
                        <a:lnTo>
                          <a:pt x="17" y="0"/>
                        </a:lnTo>
                        <a:lnTo>
                          <a:pt x="22" y="0"/>
                        </a:lnTo>
                        <a:lnTo>
                          <a:pt x="27" y="0"/>
                        </a:lnTo>
                        <a:lnTo>
                          <a:pt x="33" y="0"/>
                        </a:lnTo>
                        <a:lnTo>
                          <a:pt x="38" y="0"/>
                        </a:lnTo>
                        <a:lnTo>
                          <a:pt x="43" y="0"/>
                        </a:lnTo>
                        <a:lnTo>
                          <a:pt x="49" y="0"/>
                        </a:lnTo>
                        <a:lnTo>
                          <a:pt x="54" y="0"/>
                        </a:lnTo>
                        <a:lnTo>
                          <a:pt x="59" y="0"/>
                        </a:lnTo>
                        <a:lnTo>
                          <a:pt x="65" y="0"/>
                        </a:lnTo>
                        <a:lnTo>
                          <a:pt x="70" y="0"/>
                        </a:lnTo>
                        <a:lnTo>
                          <a:pt x="75" y="0"/>
                        </a:lnTo>
                        <a:lnTo>
                          <a:pt x="80" y="0"/>
                        </a:lnTo>
                        <a:lnTo>
                          <a:pt x="86" y="0"/>
                        </a:lnTo>
                        <a:lnTo>
                          <a:pt x="91" y="0"/>
                        </a:lnTo>
                        <a:lnTo>
                          <a:pt x="96" y="0"/>
                        </a:lnTo>
                        <a:lnTo>
                          <a:pt x="102" y="0"/>
                        </a:lnTo>
                        <a:lnTo>
                          <a:pt x="107" y="0"/>
                        </a:lnTo>
                        <a:lnTo>
                          <a:pt x="112" y="0"/>
                        </a:lnTo>
                        <a:lnTo>
                          <a:pt x="117" y="0"/>
                        </a:lnTo>
                        <a:lnTo>
                          <a:pt x="123" y="0"/>
                        </a:lnTo>
                        <a:lnTo>
                          <a:pt x="128" y="0"/>
                        </a:lnTo>
                        <a:lnTo>
                          <a:pt x="133" y="0"/>
                        </a:lnTo>
                        <a:lnTo>
                          <a:pt x="139" y="0"/>
                        </a:lnTo>
                        <a:lnTo>
                          <a:pt x="144" y="0"/>
                        </a:lnTo>
                        <a:lnTo>
                          <a:pt x="150" y="0"/>
                        </a:lnTo>
                        <a:lnTo>
                          <a:pt x="155" y="0"/>
                        </a:lnTo>
                        <a:lnTo>
                          <a:pt x="160" y="0"/>
                        </a:lnTo>
                        <a:lnTo>
                          <a:pt x="166" y="0"/>
                        </a:lnTo>
                        <a:lnTo>
                          <a:pt x="171" y="0"/>
                        </a:lnTo>
                        <a:lnTo>
                          <a:pt x="176" y="0"/>
                        </a:lnTo>
                        <a:lnTo>
                          <a:pt x="182" y="0"/>
                        </a:lnTo>
                        <a:lnTo>
                          <a:pt x="187" y="0"/>
                        </a:lnTo>
                        <a:lnTo>
                          <a:pt x="192" y="0"/>
                        </a:lnTo>
                        <a:lnTo>
                          <a:pt x="198" y="0"/>
                        </a:lnTo>
                        <a:lnTo>
                          <a:pt x="203" y="0"/>
                        </a:lnTo>
                        <a:lnTo>
                          <a:pt x="208" y="0"/>
                        </a:lnTo>
                        <a:lnTo>
                          <a:pt x="214" y="0"/>
                        </a:lnTo>
                        <a:lnTo>
                          <a:pt x="219" y="0"/>
                        </a:lnTo>
                        <a:lnTo>
                          <a:pt x="224" y="0"/>
                        </a:lnTo>
                        <a:lnTo>
                          <a:pt x="230" y="0"/>
                        </a:lnTo>
                        <a:lnTo>
                          <a:pt x="235" y="0"/>
                        </a:lnTo>
                        <a:lnTo>
                          <a:pt x="240" y="0"/>
                        </a:lnTo>
                        <a:lnTo>
                          <a:pt x="246" y="0"/>
                        </a:lnTo>
                        <a:lnTo>
                          <a:pt x="251" y="0"/>
                        </a:lnTo>
                        <a:lnTo>
                          <a:pt x="256" y="0"/>
                        </a:lnTo>
                        <a:lnTo>
                          <a:pt x="262" y="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D953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255" name="Freeform 125"/>
                  <p:cNvSpPr>
                    <a:spLocks/>
                  </p:cNvSpPr>
                  <p:nvPr/>
                </p:nvSpPr>
                <p:spPr bwMode="auto">
                  <a:xfrm>
                    <a:off x="1444625" y="1631950"/>
                    <a:ext cx="414338" cy="0"/>
                  </a:xfrm>
                  <a:custGeom>
                    <a:avLst/>
                    <a:gdLst>
                      <a:gd name="T0" fmla="*/ 0 w 261"/>
                      <a:gd name="T1" fmla="*/ 5 w 261"/>
                      <a:gd name="T2" fmla="*/ 10 w 261"/>
                      <a:gd name="T3" fmla="*/ 16 w 261"/>
                      <a:gd name="T4" fmla="*/ 21 w 261"/>
                      <a:gd name="T5" fmla="*/ 26 w 261"/>
                      <a:gd name="T6" fmla="*/ 32 w 261"/>
                      <a:gd name="T7" fmla="*/ 37 w 261"/>
                      <a:gd name="T8" fmla="*/ 42 w 261"/>
                      <a:gd name="T9" fmla="*/ 48 w 261"/>
                      <a:gd name="T10" fmla="*/ 53 w 261"/>
                      <a:gd name="T11" fmla="*/ 58 w 261"/>
                      <a:gd name="T12" fmla="*/ 64 w 261"/>
                      <a:gd name="T13" fmla="*/ 69 w 261"/>
                      <a:gd name="T14" fmla="*/ 74 w 261"/>
                      <a:gd name="T15" fmla="*/ 79 w 261"/>
                      <a:gd name="T16" fmla="*/ 85 w 261"/>
                      <a:gd name="T17" fmla="*/ 90 w 261"/>
                      <a:gd name="T18" fmla="*/ 95 w 261"/>
                      <a:gd name="T19" fmla="*/ 101 w 261"/>
                      <a:gd name="T20" fmla="*/ 106 w 261"/>
                      <a:gd name="T21" fmla="*/ 111 w 261"/>
                      <a:gd name="T22" fmla="*/ 117 w 261"/>
                      <a:gd name="T23" fmla="*/ 122 w 261"/>
                      <a:gd name="T24" fmla="*/ 127 w 261"/>
                      <a:gd name="T25" fmla="*/ 133 w 261"/>
                      <a:gd name="T26" fmla="*/ 138 w 261"/>
                      <a:gd name="T27" fmla="*/ 143 w 261"/>
                      <a:gd name="T28" fmla="*/ 149 w 261"/>
                      <a:gd name="T29" fmla="*/ 154 w 261"/>
                      <a:gd name="T30" fmla="*/ 159 w 261"/>
                      <a:gd name="T31" fmla="*/ 165 w 261"/>
                      <a:gd name="T32" fmla="*/ 170 w 261"/>
                      <a:gd name="T33" fmla="*/ 175 w 261"/>
                      <a:gd name="T34" fmla="*/ 181 w 261"/>
                      <a:gd name="T35" fmla="*/ 186 w 261"/>
                      <a:gd name="T36" fmla="*/ 191 w 261"/>
                      <a:gd name="T37" fmla="*/ 197 w 261"/>
                      <a:gd name="T38" fmla="*/ 202 w 261"/>
                      <a:gd name="T39" fmla="*/ 207 w 261"/>
                      <a:gd name="T40" fmla="*/ 213 w 261"/>
                      <a:gd name="T41" fmla="*/ 218 w 261"/>
                      <a:gd name="T42" fmla="*/ 223 w 261"/>
                      <a:gd name="T43" fmla="*/ 229 w 261"/>
                      <a:gd name="T44" fmla="*/ 234 w 261"/>
                      <a:gd name="T45" fmla="*/ 239 w 261"/>
                      <a:gd name="T46" fmla="*/ 245 w 261"/>
                      <a:gd name="T47" fmla="*/ 250 w 261"/>
                      <a:gd name="T48" fmla="*/ 255 w 261"/>
                      <a:gd name="T49" fmla="*/ 261 w 26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  <a:cxn ang="0">
                        <a:pos x="T22" y="0"/>
                      </a:cxn>
                      <a:cxn ang="0">
                        <a:pos x="T23" y="0"/>
                      </a:cxn>
                      <a:cxn ang="0">
                        <a:pos x="T24" y="0"/>
                      </a:cxn>
                      <a:cxn ang="0">
                        <a:pos x="T25" y="0"/>
                      </a:cxn>
                      <a:cxn ang="0">
                        <a:pos x="T26" y="0"/>
                      </a:cxn>
                      <a:cxn ang="0">
                        <a:pos x="T27" y="0"/>
                      </a:cxn>
                      <a:cxn ang="0">
                        <a:pos x="T28" y="0"/>
                      </a:cxn>
                      <a:cxn ang="0">
                        <a:pos x="T29" y="0"/>
                      </a:cxn>
                      <a:cxn ang="0">
                        <a:pos x="T30" y="0"/>
                      </a:cxn>
                      <a:cxn ang="0">
                        <a:pos x="T31" y="0"/>
                      </a:cxn>
                      <a:cxn ang="0">
                        <a:pos x="T32" y="0"/>
                      </a:cxn>
                      <a:cxn ang="0">
                        <a:pos x="T33" y="0"/>
                      </a:cxn>
                      <a:cxn ang="0">
                        <a:pos x="T34" y="0"/>
                      </a:cxn>
                      <a:cxn ang="0">
                        <a:pos x="T35" y="0"/>
                      </a:cxn>
                      <a:cxn ang="0">
                        <a:pos x="T36" y="0"/>
                      </a:cxn>
                      <a:cxn ang="0">
                        <a:pos x="T37" y="0"/>
                      </a:cxn>
                      <a:cxn ang="0">
                        <a:pos x="T38" y="0"/>
                      </a:cxn>
                      <a:cxn ang="0">
                        <a:pos x="T39" y="0"/>
                      </a:cxn>
                      <a:cxn ang="0">
                        <a:pos x="T40" y="0"/>
                      </a:cxn>
                      <a:cxn ang="0">
                        <a:pos x="T41" y="0"/>
                      </a:cxn>
                      <a:cxn ang="0">
                        <a:pos x="T42" y="0"/>
                      </a:cxn>
                      <a:cxn ang="0">
                        <a:pos x="T43" y="0"/>
                      </a:cxn>
                      <a:cxn ang="0">
                        <a:pos x="T44" y="0"/>
                      </a:cxn>
                      <a:cxn ang="0">
                        <a:pos x="T45" y="0"/>
                      </a:cxn>
                      <a:cxn ang="0">
                        <a:pos x="T46" y="0"/>
                      </a:cxn>
                      <a:cxn ang="0">
                        <a:pos x="T47" y="0"/>
                      </a:cxn>
                      <a:cxn ang="0">
                        <a:pos x="T48" y="0"/>
                      </a:cxn>
                      <a:cxn ang="0">
                        <a:pos x="T49" y="0"/>
                      </a:cxn>
                    </a:cxnLst>
                    <a:rect l="0" t="0" r="r" b="b"/>
                    <a:pathLst>
                      <a:path w="26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10" y="0"/>
                        </a:lnTo>
                        <a:lnTo>
                          <a:pt x="16" y="0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2" y="0"/>
                        </a:lnTo>
                        <a:lnTo>
                          <a:pt x="37" y="0"/>
                        </a:lnTo>
                        <a:lnTo>
                          <a:pt x="42" y="0"/>
                        </a:lnTo>
                        <a:lnTo>
                          <a:pt x="48" y="0"/>
                        </a:lnTo>
                        <a:lnTo>
                          <a:pt x="53" y="0"/>
                        </a:lnTo>
                        <a:lnTo>
                          <a:pt x="58" y="0"/>
                        </a:lnTo>
                        <a:lnTo>
                          <a:pt x="64" y="0"/>
                        </a:lnTo>
                        <a:lnTo>
                          <a:pt x="69" y="0"/>
                        </a:lnTo>
                        <a:lnTo>
                          <a:pt x="74" y="0"/>
                        </a:lnTo>
                        <a:lnTo>
                          <a:pt x="79" y="0"/>
                        </a:lnTo>
                        <a:lnTo>
                          <a:pt x="85" y="0"/>
                        </a:lnTo>
                        <a:lnTo>
                          <a:pt x="90" y="0"/>
                        </a:lnTo>
                        <a:lnTo>
                          <a:pt x="95" y="0"/>
                        </a:lnTo>
                        <a:lnTo>
                          <a:pt x="101" y="0"/>
                        </a:lnTo>
                        <a:lnTo>
                          <a:pt x="106" y="0"/>
                        </a:lnTo>
                        <a:lnTo>
                          <a:pt x="111" y="0"/>
                        </a:lnTo>
                        <a:lnTo>
                          <a:pt x="117" y="0"/>
                        </a:lnTo>
                        <a:lnTo>
                          <a:pt x="122" y="0"/>
                        </a:lnTo>
                        <a:lnTo>
                          <a:pt x="127" y="0"/>
                        </a:lnTo>
                        <a:lnTo>
                          <a:pt x="133" y="0"/>
                        </a:lnTo>
                        <a:lnTo>
                          <a:pt x="138" y="0"/>
                        </a:lnTo>
                        <a:lnTo>
                          <a:pt x="143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59" y="0"/>
                        </a:lnTo>
                        <a:lnTo>
                          <a:pt x="165" y="0"/>
                        </a:lnTo>
                        <a:lnTo>
                          <a:pt x="170" y="0"/>
                        </a:lnTo>
                        <a:lnTo>
                          <a:pt x="175" y="0"/>
                        </a:lnTo>
                        <a:lnTo>
                          <a:pt x="181" y="0"/>
                        </a:lnTo>
                        <a:lnTo>
                          <a:pt x="186" y="0"/>
                        </a:lnTo>
                        <a:lnTo>
                          <a:pt x="191" y="0"/>
                        </a:lnTo>
                        <a:lnTo>
                          <a:pt x="197" y="0"/>
                        </a:lnTo>
                        <a:lnTo>
                          <a:pt x="202" y="0"/>
                        </a:lnTo>
                        <a:lnTo>
                          <a:pt x="207" y="0"/>
                        </a:lnTo>
                        <a:lnTo>
                          <a:pt x="213" y="0"/>
                        </a:lnTo>
                        <a:lnTo>
                          <a:pt x="218" y="0"/>
                        </a:lnTo>
                        <a:lnTo>
                          <a:pt x="223" y="0"/>
                        </a:lnTo>
                        <a:lnTo>
                          <a:pt x="229" y="0"/>
                        </a:lnTo>
                        <a:lnTo>
                          <a:pt x="234" y="0"/>
                        </a:lnTo>
                        <a:lnTo>
                          <a:pt x="239" y="0"/>
                        </a:lnTo>
                        <a:lnTo>
                          <a:pt x="245" y="0"/>
                        </a:lnTo>
                        <a:lnTo>
                          <a:pt x="250" y="0"/>
                        </a:lnTo>
                        <a:lnTo>
                          <a:pt x="255" y="0"/>
                        </a:lnTo>
                        <a:lnTo>
                          <a:pt x="261" y="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D953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256" name="Freeform 126"/>
                  <p:cNvSpPr>
                    <a:spLocks/>
                  </p:cNvSpPr>
                  <p:nvPr/>
                </p:nvSpPr>
                <p:spPr bwMode="auto">
                  <a:xfrm>
                    <a:off x="1858963" y="1631950"/>
                    <a:ext cx="414338" cy="0"/>
                  </a:xfrm>
                  <a:custGeom>
                    <a:avLst/>
                    <a:gdLst>
                      <a:gd name="T0" fmla="*/ 0 w 261"/>
                      <a:gd name="T1" fmla="*/ 5 w 261"/>
                      <a:gd name="T2" fmla="*/ 10 w 261"/>
                      <a:gd name="T3" fmla="*/ 16 w 261"/>
                      <a:gd name="T4" fmla="*/ 21 w 261"/>
                      <a:gd name="T5" fmla="*/ 27 w 261"/>
                      <a:gd name="T6" fmla="*/ 32 w 261"/>
                      <a:gd name="T7" fmla="*/ 37 w 261"/>
                      <a:gd name="T8" fmla="*/ 42 w 261"/>
                      <a:gd name="T9" fmla="*/ 48 w 261"/>
                      <a:gd name="T10" fmla="*/ 53 w 261"/>
                      <a:gd name="T11" fmla="*/ 58 w 261"/>
                      <a:gd name="T12" fmla="*/ 64 w 261"/>
                      <a:gd name="T13" fmla="*/ 69 w 261"/>
                      <a:gd name="T14" fmla="*/ 74 w 261"/>
                      <a:gd name="T15" fmla="*/ 79 w 261"/>
                      <a:gd name="T16" fmla="*/ 85 w 261"/>
                      <a:gd name="T17" fmla="*/ 90 w 261"/>
                      <a:gd name="T18" fmla="*/ 95 w 261"/>
                      <a:gd name="T19" fmla="*/ 101 w 261"/>
                      <a:gd name="T20" fmla="*/ 106 w 261"/>
                      <a:gd name="T21" fmla="*/ 111 w 261"/>
                      <a:gd name="T22" fmla="*/ 117 w 261"/>
                      <a:gd name="T23" fmla="*/ 122 w 261"/>
                      <a:gd name="T24" fmla="*/ 127 w 261"/>
                      <a:gd name="T25" fmla="*/ 133 w 261"/>
                      <a:gd name="T26" fmla="*/ 138 w 261"/>
                      <a:gd name="T27" fmla="*/ 143 w 261"/>
                      <a:gd name="T28" fmla="*/ 149 w 261"/>
                      <a:gd name="T29" fmla="*/ 154 w 261"/>
                      <a:gd name="T30" fmla="*/ 160 w 261"/>
                      <a:gd name="T31" fmla="*/ 165 w 261"/>
                      <a:gd name="T32" fmla="*/ 170 w 261"/>
                      <a:gd name="T33" fmla="*/ 176 w 261"/>
                      <a:gd name="T34" fmla="*/ 181 w 261"/>
                      <a:gd name="T35" fmla="*/ 186 w 261"/>
                      <a:gd name="T36" fmla="*/ 192 w 261"/>
                      <a:gd name="T37" fmla="*/ 197 w 261"/>
                      <a:gd name="T38" fmla="*/ 202 w 261"/>
                      <a:gd name="T39" fmla="*/ 208 w 261"/>
                      <a:gd name="T40" fmla="*/ 213 w 261"/>
                      <a:gd name="T41" fmla="*/ 218 w 261"/>
                      <a:gd name="T42" fmla="*/ 224 w 261"/>
                      <a:gd name="T43" fmla="*/ 229 w 261"/>
                      <a:gd name="T44" fmla="*/ 234 w 261"/>
                      <a:gd name="T45" fmla="*/ 240 w 261"/>
                      <a:gd name="T46" fmla="*/ 245 w 261"/>
                      <a:gd name="T47" fmla="*/ 250 w 261"/>
                      <a:gd name="T48" fmla="*/ 256 w 261"/>
                      <a:gd name="T49" fmla="*/ 261 w 26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  <a:cxn ang="0">
                        <a:pos x="T22" y="0"/>
                      </a:cxn>
                      <a:cxn ang="0">
                        <a:pos x="T23" y="0"/>
                      </a:cxn>
                      <a:cxn ang="0">
                        <a:pos x="T24" y="0"/>
                      </a:cxn>
                      <a:cxn ang="0">
                        <a:pos x="T25" y="0"/>
                      </a:cxn>
                      <a:cxn ang="0">
                        <a:pos x="T26" y="0"/>
                      </a:cxn>
                      <a:cxn ang="0">
                        <a:pos x="T27" y="0"/>
                      </a:cxn>
                      <a:cxn ang="0">
                        <a:pos x="T28" y="0"/>
                      </a:cxn>
                      <a:cxn ang="0">
                        <a:pos x="T29" y="0"/>
                      </a:cxn>
                      <a:cxn ang="0">
                        <a:pos x="T30" y="0"/>
                      </a:cxn>
                      <a:cxn ang="0">
                        <a:pos x="T31" y="0"/>
                      </a:cxn>
                      <a:cxn ang="0">
                        <a:pos x="T32" y="0"/>
                      </a:cxn>
                      <a:cxn ang="0">
                        <a:pos x="T33" y="0"/>
                      </a:cxn>
                      <a:cxn ang="0">
                        <a:pos x="T34" y="0"/>
                      </a:cxn>
                      <a:cxn ang="0">
                        <a:pos x="T35" y="0"/>
                      </a:cxn>
                      <a:cxn ang="0">
                        <a:pos x="T36" y="0"/>
                      </a:cxn>
                      <a:cxn ang="0">
                        <a:pos x="T37" y="0"/>
                      </a:cxn>
                      <a:cxn ang="0">
                        <a:pos x="T38" y="0"/>
                      </a:cxn>
                      <a:cxn ang="0">
                        <a:pos x="T39" y="0"/>
                      </a:cxn>
                      <a:cxn ang="0">
                        <a:pos x="T40" y="0"/>
                      </a:cxn>
                      <a:cxn ang="0">
                        <a:pos x="T41" y="0"/>
                      </a:cxn>
                      <a:cxn ang="0">
                        <a:pos x="T42" y="0"/>
                      </a:cxn>
                      <a:cxn ang="0">
                        <a:pos x="T43" y="0"/>
                      </a:cxn>
                      <a:cxn ang="0">
                        <a:pos x="T44" y="0"/>
                      </a:cxn>
                      <a:cxn ang="0">
                        <a:pos x="T45" y="0"/>
                      </a:cxn>
                      <a:cxn ang="0">
                        <a:pos x="T46" y="0"/>
                      </a:cxn>
                      <a:cxn ang="0">
                        <a:pos x="T47" y="0"/>
                      </a:cxn>
                      <a:cxn ang="0">
                        <a:pos x="T48" y="0"/>
                      </a:cxn>
                      <a:cxn ang="0">
                        <a:pos x="T49" y="0"/>
                      </a:cxn>
                    </a:cxnLst>
                    <a:rect l="0" t="0" r="r" b="b"/>
                    <a:pathLst>
                      <a:path w="26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10" y="0"/>
                        </a:lnTo>
                        <a:lnTo>
                          <a:pt x="16" y="0"/>
                        </a:lnTo>
                        <a:lnTo>
                          <a:pt x="21" y="0"/>
                        </a:lnTo>
                        <a:lnTo>
                          <a:pt x="27" y="0"/>
                        </a:lnTo>
                        <a:lnTo>
                          <a:pt x="32" y="0"/>
                        </a:lnTo>
                        <a:lnTo>
                          <a:pt x="37" y="0"/>
                        </a:lnTo>
                        <a:lnTo>
                          <a:pt x="42" y="0"/>
                        </a:lnTo>
                        <a:lnTo>
                          <a:pt x="48" y="0"/>
                        </a:lnTo>
                        <a:lnTo>
                          <a:pt x="53" y="0"/>
                        </a:lnTo>
                        <a:lnTo>
                          <a:pt x="58" y="0"/>
                        </a:lnTo>
                        <a:lnTo>
                          <a:pt x="64" y="0"/>
                        </a:lnTo>
                        <a:lnTo>
                          <a:pt x="69" y="0"/>
                        </a:lnTo>
                        <a:lnTo>
                          <a:pt x="74" y="0"/>
                        </a:lnTo>
                        <a:lnTo>
                          <a:pt x="79" y="0"/>
                        </a:lnTo>
                        <a:lnTo>
                          <a:pt x="85" y="0"/>
                        </a:lnTo>
                        <a:lnTo>
                          <a:pt x="90" y="0"/>
                        </a:lnTo>
                        <a:lnTo>
                          <a:pt x="95" y="0"/>
                        </a:lnTo>
                        <a:lnTo>
                          <a:pt x="101" y="0"/>
                        </a:lnTo>
                        <a:lnTo>
                          <a:pt x="106" y="0"/>
                        </a:lnTo>
                        <a:lnTo>
                          <a:pt x="111" y="0"/>
                        </a:lnTo>
                        <a:lnTo>
                          <a:pt x="117" y="0"/>
                        </a:lnTo>
                        <a:lnTo>
                          <a:pt x="122" y="0"/>
                        </a:lnTo>
                        <a:lnTo>
                          <a:pt x="127" y="0"/>
                        </a:lnTo>
                        <a:lnTo>
                          <a:pt x="133" y="0"/>
                        </a:lnTo>
                        <a:lnTo>
                          <a:pt x="138" y="0"/>
                        </a:lnTo>
                        <a:lnTo>
                          <a:pt x="143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60" y="0"/>
                        </a:lnTo>
                        <a:lnTo>
                          <a:pt x="165" y="0"/>
                        </a:lnTo>
                        <a:lnTo>
                          <a:pt x="170" y="0"/>
                        </a:lnTo>
                        <a:lnTo>
                          <a:pt x="176" y="0"/>
                        </a:lnTo>
                        <a:lnTo>
                          <a:pt x="181" y="0"/>
                        </a:lnTo>
                        <a:lnTo>
                          <a:pt x="186" y="0"/>
                        </a:lnTo>
                        <a:lnTo>
                          <a:pt x="192" y="0"/>
                        </a:lnTo>
                        <a:lnTo>
                          <a:pt x="197" y="0"/>
                        </a:lnTo>
                        <a:lnTo>
                          <a:pt x="202" y="0"/>
                        </a:lnTo>
                        <a:lnTo>
                          <a:pt x="208" y="0"/>
                        </a:lnTo>
                        <a:lnTo>
                          <a:pt x="213" y="0"/>
                        </a:lnTo>
                        <a:lnTo>
                          <a:pt x="218" y="0"/>
                        </a:lnTo>
                        <a:lnTo>
                          <a:pt x="224" y="0"/>
                        </a:lnTo>
                        <a:lnTo>
                          <a:pt x="229" y="0"/>
                        </a:lnTo>
                        <a:lnTo>
                          <a:pt x="234" y="0"/>
                        </a:lnTo>
                        <a:lnTo>
                          <a:pt x="240" y="0"/>
                        </a:lnTo>
                        <a:lnTo>
                          <a:pt x="245" y="0"/>
                        </a:lnTo>
                        <a:lnTo>
                          <a:pt x="250" y="0"/>
                        </a:lnTo>
                        <a:lnTo>
                          <a:pt x="256" y="0"/>
                        </a:lnTo>
                        <a:lnTo>
                          <a:pt x="261" y="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D953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257" name="Freeform 127"/>
                  <p:cNvSpPr>
                    <a:spLocks/>
                  </p:cNvSpPr>
                  <p:nvPr/>
                </p:nvSpPr>
                <p:spPr bwMode="auto">
                  <a:xfrm>
                    <a:off x="2273300" y="1631950"/>
                    <a:ext cx="414338" cy="0"/>
                  </a:xfrm>
                  <a:custGeom>
                    <a:avLst/>
                    <a:gdLst>
                      <a:gd name="T0" fmla="*/ 0 w 261"/>
                      <a:gd name="T1" fmla="*/ 5 w 261"/>
                      <a:gd name="T2" fmla="*/ 11 w 261"/>
                      <a:gd name="T3" fmla="*/ 16 w 261"/>
                      <a:gd name="T4" fmla="*/ 21 w 261"/>
                      <a:gd name="T5" fmla="*/ 26 w 261"/>
                      <a:gd name="T6" fmla="*/ 32 w 261"/>
                      <a:gd name="T7" fmla="*/ 37 w 261"/>
                      <a:gd name="T8" fmla="*/ 42 w 261"/>
                      <a:gd name="T9" fmla="*/ 48 w 261"/>
                      <a:gd name="T10" fmla="*/ 53 w 261"/>
                      <a:gd name="T11" fmla="*/ 58 w 261"/>
                      <a:gd name="T12" fmla="*/ 64 w 261"/>
                      <a:gd name="T13" fmla="*/ 69 w 261"/>
                      <a:gd name="T14" fmla="*/ 74 w 261"/>
                      <a:gd name="T15" fmla="*/ 80 w 261"/>
                      <a:gd name="T16" fmla="*/ 85 w 261"/>
                      <a:gd name="T17" fmla="*/ 90 w 261"/>
                      <a:gd name="T18" fmla="*/ 96 w 261"/>
                      <a:gd name="T19" fmla="*/ 101 w 261"/>
                      <a:gd name="T20" fmla="*/ 106 w 261"/>
                      <a:gd name="T21" fmla="*/ 112 w 261"/>
                      <a:gd name="T22" fmla="*/ 117 w 261"/>
                      <a:gd name="T23" fmla="*/ 122 w 261"/>
                      <a:gd name="T24" fmla="*/ 128 w 261"/>
                      <a:gd name="T25" fmla="*/ 133 w 261"/>
                      <a:gd name="T26" fmla="*/ 138 w 261"/>
                      <a:gd name="T27" fmla="*/ 144 w 261"/>
                      <a:gd name="T28" fmla="*/ 149 w 261"/>
                      <a:gd name="T29" fmla="*/ 154 w 261"/>
                      <a:gd name="T30" fmla="*/ 160 w 261"/>
                      <a:gd name="T31" fmla="*/ 165 w 261"/>
                      <a:gd name="T32" fmla="*/ 170 w 261"/>
                      <a:gd name="T33" fmla="*/ 176 w 261"/>
                      <a:gd name="T34" fmla="*/ 181 w 261"/>
                      <a:gd name="T35" fmla="*/ 186 w 261"/>
                      <a:gd name="T36" fmla="*/ 192 w 261"/>
                      <a:gd name="T37" fmla="*/ 197 w 261"/>
                      <a:gd name="T38" fmla="*/ 202 w 261"/>
                      <a:gd name="T39" fmla="*/ 208 w 261"/>
                      <a:gd name="T40" fmla="*/ 213 w 261"/>
                      <a:gd name="T41" fmla="*/ 218 w 261"/>
                      <a:gd name="T42" fmla="*/ 224 w 261"/>
                      <a:gd name="T43" fmla="*/ 229 w 261"/>
                      <a:gd name="T44" fmla="*/ 234 w 261"/>
                      <a:gd name="T45" fmla="*/ 240 w 261"/>
                      <a:gd name="T46" fmla="*/ 245 w 261"/>
                      <a:gd name="T47" fmla="*/ 250 w 261"/>
                      <a:gd name="T48" fmla="*/ 256 w 261"/>
                      <a:gd name="T49" fmla="*/ 261 w 26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  <a:cxn ang="0">
                        <a:pos x="T22" y="0"/>
                      </a:cxn>
                      <a:cxn ang="0">
                        <a:pos x="T23" y="0"/>
                      </a:cxn>
                      <a:cxn ang="0">
                        <a:pos x="T24" y="0"/>
                      </a:cxn>
                      <a:cxn ang="0">
                        <a:pos x="T25" y="0"/>
                      </a:cxn>
                      <a:cxn ang="0">
                        <a:pos x="T26" y="0"/>
                      </a:cxn>
                      <a:cxn ang="0">
                        <a:pos x="T27" y="0"/>
                      </a:cxn>
                      <a:cxn ang="0">
                        <a:pos x="T28" y="0"/>
                      </a:cxn>
                      <a:cxn ang="0">
                        <a:pos x="T29" y="0"/>
                      </a:cxn>
                      <a:cxn ang="0">
                        <a:pos x="T30" y="0"/>
                      </a:cxn>
                      <a:cxn ang="0">
                        <a:pos x="T31" y="0"/>
                      </a:cxn>
                      <a:cxn ang="0">
                        <a:pos x="T32" y="0"/>
                      </a:cxn>
                      <a:cxn ang="0">
                        <a:pos x="T33" y="0"/>
                      </a:cxn>
                      <a:cxn ang="0">
                        <a:pos x="T34" y="0"/>
                      </a:cxn>
                      <a:cxn ang="0">
                        <a:pos x="T35" y="0"/>
                      </a:cxn>
                      <a:cxn ang="0">
                        <a:pos x="T36" y="0"/>
                      </a:cxn>
                      <a:cxn ang="0">
                        <a:pos x="T37" y="0"/>
                      </a:cxn>
                      <a:cxn ang="0">
                        <a:pos x="T38" y="0"/>
                      </a:cxn>
                      <a:cxn ang="0">
                        <a:pos x="T39" y="0"/>
                      </a:cxn>
                      <a:cxn ang="0">
                        <a:pos x="T40" y="0"/>
                      </a:cxn>
                      <a:cxn ang="0">
                        <a:pos x="T41" y="0"/>
                      </a:cxn>
                      <a:cxn ang="0">
                        <a:pos x="T42" y="0"/>
                      </a:cxn>
                      <a:cxn ang="0">
                        <a:pos x="T43" y="0"/>
                      </a:cxn>
                      <a:cxn ang="0">
                        <a:pos x="T44" y="0"/>
                      </a:cxn>
                      <a:cxn ang="0">
                        <a:pos x="T45" y="0"/>
                      </a:cxn>
                      <a:cxn ang="0">
                        <a:pos x="T46" y="0"/>
                      </a:cxn>
                      <a:cxn ang="0">
                        <a:pos x="T47" y="0"/>
                      </a:cxn>
                      <a:cxn ang="0">
                        <a:pos x="T48" y="0"/>
                      </a:cxn>
                      <a:cxn ang="0">
                        <a:pos x="T49" y="0"/>
                      </a:cxn>
                    </a:cxnLst>
                    <a:rect l="0" t="0" r="r" b="b"/>
                    <a:pathLst>
                      <a:path w="26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11" y="0"/>
                        </a:lnTo>
                        <a:lnTo>
                          <a:pt x="16" y="0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2" y="0"/>
                        </a:lnTo>
                        <a:lnTo>
                          <a:pt x="37" y="0"/>
                        </a:lnTo>
                        <a:lnTo>
                          <a:pt x="42" y="0"/>
                        </a:lnTo>
                        <a:lnTo>
                          <a:pt x="48" y="0"/>
                        </a:lnTo>
                        <a:lnTo>
                          <a:pt x="53" y="0"/>
                        </a:lnTo>
                        <a:lnTo>
                          <a:pt x="58" y="0"/>
                        </a:lnTo>
                        <a:lnTo>
                          <a:pt x="64" y="0"/>
                        </a:lnTo>
                        <a:lnTo>
                          <a:pt x="69" y="0"/>
                        </a:lnTo>
                        <a:lnTo>
                          <a:pt x="74" y="0"/>
                        </a:lnTo>
                        <a:lnTo>
                          <a:pt x="80" y="0"/>
                        </a:lnTo>
                        <a:lnTo>
                          <a:pt x="85" y="0"/>
                        </a:lnTo>
                        <a:lnTo>
                          <a:pt x="90" y="0"/>
                        </a:lnTo>
                        <a:lnTo>
                          <a:pt x="96" y="0"/>
                        </a:lnTo>
                        <a:lnTo>
                          <a:pt x="101" y="0"/>
                        </a:lnTo>
                        <a:lnTo>
                          <a:pt x="106" y="0"/>
                        </a:lnTo>
                        <a:lnTo>
                          <a:pt x="112" y="0"/>
                        </a:lnTo>
                        <a:lnTo>
                          <a:pt x="117" y="0"/>
                        </a:lnTo>
                        <a:lnTo>
                          <a:pt x="122" y="0"/>
                        </a:lnTo>
                        <a:lnTo>
                          <a:pt x="128" y="0"/>
                        </a:lnTo>
                        <a:lnTo>
                          <a:pt x="133" y="0"/>
                        </a:lnTo>
                        <a:lnTo>
                          <a:pt x="138" y="0"/>
                        </a:lnTo>
                        <a:lnTo>
                          <a:pt x="144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60" y="0"/>
                        </a:lnTo>
                        <a:lnTo>
                          <a:pt x="165" y="0"/>
                        </a:lnTo>
                        <a:lnTo>
                          <a:pt x="170" y="0"/>
                        </a:lnTo>
                        <a:lnTo>
                          <a:pt x="176" y="0"/>
                        </a:lnTo>
                        <a:lnTo>
                          <a:pt x="181" y="0"/>
                        </a:lnTo>
                        <a:lnTo>
                          <a:pt x="186" y="0"/>
                        </a:lnTo>
                        <a:lnTo>
                          <a:pt x="192" y="0"/>
                        </a:lnTo>
                        <a:lnTo>
                          <a:pt x="197" y="0"/>
                        </a:lnTo>
                        <a:lnTo>
                          <a:pt x="202" y="0"/>
                        </a:lnTo>
                        <a:lnTo>
                          <a:pt x="208" y="0"/>
                        </a:lnTo>
                        <a:lnTo>
                          <a:pt x="213" y="0"/>
                        </a:lnTo>
                        <a:lnTo>
                          <a:pt x="218" y="0"/>
                        </a:lnTo>
                        <a:lnTo>
                          <a:pt x="224" y="0"/>
                        </a:lnTo>
                        <a:lnTo>
                          <a:pt x="229" y="0"/>
                        </a:lnTo>
                        <a:lnTo>
                          <a:pt x="234" y="0"/>
                        </a:lnTo>
                        <a:lnTo>
                          <a:pt x="240" y="0"/>
                        </a:lnTo>
                        <a:lnTo>
                          <a:pt x="245" y="0"/>
                        </a:lnTo>
                        <a:lnTo>
                          <a:pt x="250" y="0"/>
                        </a:lnTo>
                        <a:lnTo>
                          <a:pt x="256" y="0"/>
                        </a:lnTo>
                        <a:lnTo>
                          <a:pt x="261" y="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D953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sp>
                <p:nvSpPr>
                  <p:cNvPr id="258" name="Freeform 128"/>
                  <p:cNvSpPr>
                    <a:spLocks/>
                  </p:cNvSpPr>
                  <p:nvPr/>
                </p:nvSpPr>
                <p:spPr bwMode="auto">
                  <a:xfrm>
                    <a:off x="2687638" y="1631950"/>
                    <a:ext cx="33338" cy="0"/>
                  </a:xfrm>
                  <a:custGeom>
                    <a:avLst/>
                    <a:gdLst>
                      <a:gd name="T0" fmla="*/ 0 w 21"/>
                      <a:gd name="T1" fmla="*/ 5 w 21"/>
                      <a:gd name="T2" fmla="*/ 11 w 21"/>
                      <a:gd name="T3" fmla="*/ 16 w 21"/>
                      <a:gd name="T4" fmla="*/ 21 w 2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2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11" y="0"/>
                        </a:lnTo>
                        <a:lnTo>
                          <a:pt x="16" y="0"/>
                        </a:lnTo>
                        <a:lnTo>
                          <a:pt x="21" y="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D953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</p:grpSp>
            <p:sp>
              <p:nvSpPr>
                <p:cNvPr id="233" name="Line 220"/>
                <p:cNvSpPr>
                  <a:spLocks noChangeShapeType="1"/>
                </p:cNvSpPr>
                <p:nvPr/>
              </p:nvSpPr>
              <p:spPr bwMode="auto">
                <a:xfrm flipV="1">
                  <a:off x="579304" y="5319685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34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988309" y="5319685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35" name="Line 222"/>
                <p:cNvSpPr>
                  <a:spLocks noChangeShapeType="1"/>
                </p:cNvSpPr>
                <p:nvPr/>
              </p:nvSpPr>
              <p:spPr bwMode="auto">
                <a:xfrm flipV="1">
                  <a:off x="1395781" y="5319685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36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1804784" y="5319685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37" name="Line 224"/>
                <p:cNvSpPr>
                  <a:spLocks noChangeShapeType="1"/>
                </p:cNvSpPr>
                <p:nvPr/>
              </p:nvSpPr>
              <p:spPr bwMode="auto">
                <a:xfrm flipV="1">
                  <a:off x="2212257" y="5319685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38" name="Rectangle 225"/>
                <p:cNvSpPr>
                  <a:spLocks noChangeArrowheads="1"/>
                </p:cNvSpPr>
                <p:nvPr/>
              </p:nvSpPr>
              <p:spPr bwMode="auto">
                <a:xfrm>
                  <a:off x="540590" y="5381430"/>
                  <a:ext cx="84156" cy="181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5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9" name="Rectangle 226"/>
                <p:cNvSpPr>
                  <a:spLocks noChangeArrowheads="1"/>
                </p:cNvSpPr>
                <p:nvPr/>
              </p:nvSpPr>
              <p:spPr bwMode="auto">
                <a:xfrm>
                  <a:off x="951126" y="5381430"/>
                  <a:ext cx="84156" cy="181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5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5</a:t>
                  </a:r>
                  <a:endPara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0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12224" y="5381430"/>
                  <a:ext cx="168311" cy="181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5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" name="Rectangle 228"/>
                <p:cNvSpPr>
                  <a:spLocks noChangeArrowheads="1"/>
                </p:cNvSpPr>
                <p:nvPr/>
              </p:nvSpPr>
              <p:spPr bwMode="auto">
                <a:xfrm>
                  <a:off x="1712036" y="5381430"/>
                  <a:ext cx="168311" cy="181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5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15</a:t>
                  </a:r>
                  <a:endPara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2" name="Rectangle 229"/>
                <p:cNvSpPr>
                  <a:spLocks noChangeArrowheads="1"/>
                </p:cNvSpPr>
                <p:nvPr/>
              </p:nvSpPr>
              <p:spPr bwMode="auto">
                <a:xfrm>
                  <a:off x="2122572" y="5381430"/>
                  <a:ext cx="168311" cy="181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5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20</a:t>
                  </a:r>
                  <a:endPara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3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579304" y="4132390"/>
                  <a:ext cx="0" cy="1201444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44" name="Line 231"/>
                <p:cNvSpPr>
                  <a:spLocks noChangeShapeType="1"/>
                </p:cNvSpPr>
                <p:nvPr/>
              </p:nvSpPr>
              <p:spPr bwMode="auto">
                <a:xfrm>
                  <a:off x="579304" y="5333834"/>
                  <a:ext cx="168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45" name="Line 232"/>
                <p:cNvSpPr>
                  <a:spLocks noChangeShapeType="1"/>
                </p:cNvSpPr>
                <p:nvPr/>
              </p:nvSpPr>
              <p:spPr bwMode="auto">
                <a:xfrm>
                  <a:off x="579304" y="5032830"/>
                  <a:ext cx="168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46" name="Line 233"/>
                <p:cNvSpPr>
                  <a:spLocks noChangeShapeType="1"/>
                </p:cNvSpPr>
                <p:nvPr/>
              </p:nvSpPr>
              <p:spPr bwMode="auto">
                <a:xfrm>
                  <a:off x="579304" y="4733112"/>
                  <a:ext cx="168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47" name="Line 234"/>
                <p:cNvSpPr>
                  <a:spLocks noChangeShapeType="1"/>
                </p:cNvSpPr>
                <p:nvPr/>
              </p:nvSpPr>
              <p:spPr bwMode="auto">
                <a:xfrm>
                  <a:off x="579304" y="4432108"/>
                  <a:ext cx="168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48" name="Line 235"/>
                <p:cNvSpPr>
                  <a:spLocks noChangeShapeType="1"/>
                </p:cNvSpPr>
                <p:nvPr/>
              </p:nvSpPr>
              <p:spPr bwMode="auto">
                <a:xfrm>
                  <a:off x="579304" y="4132390"/>
                  <a:ext cx="168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49" name="Rectangle 236"/>
                <p:cNvSpPr>
                  <a:spLocks noChangeArrowheads="1"/>
                </p:cNvSpPr>
                <p:nvPr/>
              </p:nvSpPr>
              <p:spPr bwMode="auto">
                <a:xfrm>
                  <a:off x="442133" y="5242429"/>
                  <a:ext cx="84156" cy="181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5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1" name="Rectangle 238"/>
                <p:cNvSpPr>
                  <a:spLocks noChangeArrowheads="1"/>
                </p:cNvSpPr>
                <p:nvPr/>
              </p:nvSpPr>
              <p:spPr bwMode="auto">
                <a:xfrm>
                  <a:off x="353982" y="4645566"/>
                  <a:ext cx="168310" cy="181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5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3" name="Rectangle 240"/>
                <p:cNvSpPr>
                  <a:spLocks noChangeArrowheads="1"/>
                </p:cNvSpPr>
                <p:nvPr/>
              </p:nvSpPr>
              <p:spPr bwMode="auto">
                <a:xfrm>
                  <a:off x="353980" y="4040986"/>
                  <a:ext cx="168310" cy="181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5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20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ZoneTexte 92"/>
                <p:cNvSpPr txBox="1"/>
                <p:nvPr/>
              </p:nvSpPr>
              <p:spPr>
                <a:xfrm>
                  <a:off x="7486150" y="2715506"/>
                  <a:ext cx="1481546" cy="4158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129117" tIns="64558" rIns="129117" bIns="6455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Arial Narrow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cs typeface="Arial Narrow"/>
                              </a:rPr>
                            </m:ctrlPr>
                          </m:dPr>
                          <m:e>
                            <m:r>
                              <a:rPr lang="en-US" sz="1600" b="1" i="0" dirty="0" smtClean="0">
                                <a:latin typeface="Cambria Math" panose="02040503050406030204" pitchFamily="18" charset="0"/>
                                <a:cs typeface="Arial Narrow"/>
                              </a:rPr>
                              <m:t>𝐱</m:t>
                            </m:r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  <a:cs typeface="Arial Narrow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 smtClean="0">
                    <a:latin typeface="Arial Narrow"/>
                    <a:cs typeface="Arial Narrow"/>
                  </a:endParaRPr>
                </a:p>
              </p:txBody>
            </p:sp>
          </mc:Choice>
          <mc:Fallback xmlns="">
            <p:sp>
              <p:nvSpPr>
                <p:cNvPr id="264" name="ZoneTexte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150" y="2715506"/>
                  <a:ext cx="1481546" cy="41581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5" name="Rectangle 227"/>
            <p:cNvSpPr>
              <a:spLocks noChangeArrowheads="1"/>
            </p:cNvSpPr>
            <p:nvPr/>
          </p:nvSpPr>
          <p:spPr bwMode="auto">
            <a:xfrm>
              <a:off x="324554" y="2882109"/>
              <a:ext cx="65883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accent6"/>
                  </a:solidFill>
                  <a:effectLst/>
                </a:rPr>
                <a:t>If</a:t>
              </a:r>
              <a:r>
                <a:rPr kumimoji="0" lang="en-US" altLang="en-US" sz="1050" b="0" i="0" u="none" strike="noStrike" cap="none" normalizeH="0" dirty="0" smtClean="0">
                  <a:ln>
                    <a:noFill/>
                  </a:ln>
                  <a:solidFill>
                    <a:schemeClr val="accent6"/>
                  </a:solidFill>
                  <a:effectLst/>
                </a:rPr>
                <a:t> accepted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50" baseline="0" dirty="0" smtClean="0">
                  <a:solidFill>
                    <a:srgbClr val="FF0000"/>
                  </a:solidFill>
                </a:rPr>
                <a:t>If rejected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-235526" y="2712191"/>
                  <a:ext cx="382149" cy="236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en-U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6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-235526" y="2712191"/>
                  <a:ext cx="382149" cy="2362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263" r="-25714" b="-1052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4607539" y="2676239"/>
                  <a:ext cx="465066" cy="236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𝐸𝑉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en-U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7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4607539" y="2676239"/>
                  <a:ext cx="465066" cy="23624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5797" r="-28571" b="-1014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8" name="ZoneTexte 97"/>
            <p:cNvSpPr txBox="1"/>
            <p:nvPr/>
          </p:nvSpPr>
          <p:spPr>
            <a:xfrm>
              <a:off x="-345986" y="4474073"/>
              <a:ext cx="672086" cy="354186"/>
            </a:xfrm>
            <a:prstGeom prst="rect">
              <a:avLst/>
            </a:prstGeom>
            <a:noFill/>
            <a:effectLst/>
          </p:spPr>
          <p:txBody>
            <a:bodyPr wrap="none" lIns="129117" tIns="64558" rIns="129117" bIns="64558" rtlCol="0">
              <a:spAutoFit/>
            </a:bodyPr>
            <a:lstStyle/>
            <a:p>
              <a:r>
                <a:rPr lang="en-US" sz="1600" dirty="0" smtClean="0">
                  <a:latin typeface="Arial Narrow"/>
                  <a:cs typeface="Arial Narrow"/>
                </a:rPr>
                <a:t>Agent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ZoneTexte 398"/>
                <p:cNvSpPr txBox="1"/>
                <p:nvPr/>
              </p:nvSpPr>
              <p:spPr>
                <a:xfrm>
                  <a:off x="7956433" y="5409734"/>
                  <a:ext cx="428597" cy="3831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129117" tIns="64558" rIns="129117" bIns="6455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dirty="0">
                            <a:latin typeface="Cambria Math" panose="02040503050406030204" pitchFamily="18" charset="0"/>
                            <a:cs typeface="Arial Narrow"/>
                          </a:rPr>
                          <m:t>𝐱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ZoneTexte 3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433" y="5409734"/>
                  <a:ext cx="428597" cy="38313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ZoneTexte 93"/>
            <p:cNvSpPr txBox="1"/>
            <p:nvPr/>
          </p:nvSpPr>
          <p:spPr>
            <a:xfrm>
              <a:off x="7199062" y="2337286"/>
              <a:ext cx="1900488" cy="325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129117" tIns="64558" rIns="129117" bIns="64558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 Probabilities</a:t>
              </a:r>
            </a:p>
          </p:txBody>
        </p:sp>
        <p:cxnSp>
          <p:nvCxnSpPr>
            <p:cNvPr id="271" name="Connecteur droit avec flèche 87"/>
            <p:cNvCxnSpPr/>
            <p:nvPr/>
          </p:nvCxnSpPr>
          <p:spPr>
            <a:xfrm>
              <a:off x="6845450" y="2959020"/>
              <a:ext cx="526401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ZoneTexte 75"/>
            <p:cNvSpPr txBox="1"/>
            <p:nvPr/>
          </p:nvSpPr>
          <p:spPr>
            <a:xfrm>
              <a:off x="2191040" y="3832430"/>
              <a:ext cx="831561" cy="325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129117" tIns="64558" rIns="129117" bIns="64558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</a:p>
          </p:txBody>
        </p:sp>
        <p:sp>
          <p:nvSpPr>
            <p:cNvPr id="273" name="ZoneTexte 93"/>
            <p:cNvSpPr txBox="1"/>
            <p:nvPr/>
          </p:nvSpPr>
          <p:spPr>
            <a:xfrm>
              <a:off x="4653080" y="1770108"/>
              <a:ext cx="1594421" cy="325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129117" tIns="64558" rIns="129117" bIns="64558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Expected values</a:t>
              </a:r>
            </a:p>
          </p:txBody>
        </p:sp>
        <p:sp>
          <p:nvSpPr>
            <p:cNvPr id="274" name="ZoneTexte 93"/>
            <p:cNvSpPr txBox="1"/>
            <p:nvPr/>
          </p:nvSpPr>
          <p:spPr>
            <a:xfrm>
              <a:off x="-269998" y="1790448"/>
              <a:ext cx="1339108" cy="325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129117" tIns="64558" rIns="129117" bIns="64558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Payoff matrix</a:t>
              </a:r>
            </a:p>
          </p:txBody>
        </p:sp>
        <p:sp>
          <p:nvSpPr>
            <p:cNvPr id="275" name="ZoneTexte 93"/>
            <p:cNvSpPr txBox="1"/>
            <p:nvPr/>
          </p:nvSpPr>
          <p:spPr>
            <a:xfrm>
              <a:off x="2110798" y="1579453"/>
              <a:ext cx="3191451" cy="56126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29117" tIns="64558" rIns="129117" bIns="64558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Estimated </a:t>
              </a:r>
            </a:p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Acceptance probability</a:t>
              </a:r>
            </a:p>
          </p:txBody>
        </p:sp>
        <p:cxnSp>
          <p:nvCxnSpPr>
            <p:cNvPr id="276" name="Connecteur droit avec flèche 87"/>
            <p:cNvCxnSpPr/>
            <p:nvPr/>
          </p:nvCxnSpPr>
          <p:spPr>
            <a:xfrm flipH="1">
              <a:off x="8170731" y="3208617"/>
              <a:ext cx="0" cy="2195241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ectangle 276"/>
            <p:cNvSpPr/>
            <p:nvPr/>
          </p:nvSpPr>
          <p:spPr>
            <a:xfrm>
              <a:off x="2187994" y="4145478"/>
              <a:ext cx="2031415" cy="5547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1634528" y="2766472"/>
              <a:ext cx="712217" cy="34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endParaRPr lang="en-US" dirty="0"/>
            </a:p>
          </p:txBody>
        </p:sp>
        <p:sp>
          <p:nvSpPr>
            <p:cNvPr id="279" name="ZoneTexte 93"/>
            <p:cNvSpPr txBox="1"/>
            <p:nvPr/>
          </p:nvSpPr>
          <p:spPr>
            <a:xfrm>
              <a:off x="8142213" y="5007836"/>
              <a:ext cx="783881" cy="325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129117" tIns="64558" rIns="129117" bIns="64558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Action</a:t>
              </a:r>
            </a:p>
          </p:txBody>
        </p:sp>
        <p:sp>
          <p:nvSpPr>
            <p:cNvPr id="280" name="ZoneTexte 98"/>
            <p:cNvSpPr txBox="1"/>
            <p:nvPr/>
          </p:nvSpPr>
          <p:spPr>
            <a:xfrm>
              <a:off x="-365012" y="4828260"/>
              <a:ext cx="1156467" cy="354186"/>
            </a:xfrm>
            <a:prstGeom prst="rect">
              <a:avLst/>
            </a:prstGeom>
            <a:noFill/>
            <a:effectLst/>
          </p:spPr>
          <p:txBody>
            <a:bodyPr wrap="none" lIns="129117" tIns="64558" rIns="129117" bIns="64558" rtlCol="0">
              <a:spAutoFit/>
            </a:bodyPr>
            <a:lstStyle/>
            <a:p>
              <a:r>
                <a:rPr lang="en-US" sz="1600" dirty="0" smtClean="0">
                  <a:latin typeface="Arial Narrow"/>
                  <a:cs typeface="Arial Narrow"/>
                </a:rPr>
                <a:t>Environment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/>
                <p:cNvSpPr/>
                <p:nvPr/>
              </p:nvSpPr>
              <p:spPr>
                <a:xfrm>
                  <a:off x="2330793" y="4247954"/>
                  <a:ext cx="1801391" cy="3809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1" name="Rectangle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793" y="4247954"/>
                  <a:ext cx="1801391" cy="38093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754" r="-7491" b="-24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2" name="Connecteur droit avec flèche 87"/>
            <p:cNvCxnSpPr/>
            <p:nvPr/>
          </p:nvCxnSpPr>
          <p:spPr>
            <a:xfrm flipH="1">
              <a:off x="3599298" y="5601301"/>
              <a:ext cx="4298941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avec flèche 87"/>
            <p:cNvCxnSpPr/>
            <p:nvPr/>
          </p:nvCxnSpPr>
          <p:spPr>
            <a:xfrm flipH="1">
              <a:off x="1645415" y="5601301"/>
              <a:ext cx="1316002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eur droit avec flèche 87"/>
            <p:cNvCxnSpPr/>
            <p:nvPr/>
          </p:nvCxnSpPr>
          <p:spPr>
            <a:xfrm flipV="1">
              <a:off x="3284020" y="4736064"/>
              <a:ext cx="0" cy="601989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avec flèche 87"/>
            <p:cNvCxnSpPr/>
            <p:nvPr/>
          </p:nvCxnSpPr>
          <p:spPr>
            <a:xfrm flipV="1">
              <a:off x="3257192" y="3682302"/>
              <a:ext cx="0" cy="42999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avec flèche 87"/>
            <p:cNvCxnSpPr/>
            <p:nvPr/>
          </p:nvCxnSpPr>
          <p:spPr>
            <a:xfrm>
              <a:off x="4268291" y="2947477"/>
              <a:ext cx="350934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ZoneTexte 93"/>
            <p:cNvSpPr txBox="1"/>
            <p:nvPr/>
          </p:nvSpPr>
          <p:spPr>
            <a:xfrm>
              <a:off x="2466590" y="5101221"/>
              <a:ext cx="1805130" cy="325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129117" tIns="64558" rIns="129117" bIns="64558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Observed Decision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ZoneTexte 398"/>
                <p:cNvSpPr txBox="1"/>
                <p:nvPr/>
              </p:nvSpPr>
              <p:spPr>
                <a:xfrm>
                  <a:off x="3076409" y="5409734"/>
                  <a:ext cx="462433" cy="3831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129117" tIns="64558" rIns="129117" bIns="6455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 panose="02040503050406030204" pitchFamily="18" charset="0"/>
                            <a:cs typeface="Arial Narrow"/>
                          </a:rPr>
                          <m:t>𝐀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8" name="ZoneTexte 3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409" y="5409734"/>
                  <a:ext cx="462433" cy="38313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ZoneTexte 398"/>
                <p:cNvSpPr txBox="1"/>
                <p:nvPr/>
              </p:nvSpPr>
              <p:spPr>
                <a:xfrm>
                  <a:off x="1125486" y="5409734"/>
                  <a:ext cx="462433" cy="3831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129117" tIns="64558" rIns="129117" bIns="6455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 panose="02040503050406030204" pitchFamily="18" charset="0"/>
                            <a:cs typeface="Arial Narrow"/>
                          </a:rPr>
                          <m:t>𝐑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9" name="ZoneTexte 3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486" y="5409734"/>
                  <a:ext cx="462433" cy="38313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Rectangle 289"/>
            <p:cNvSpPr/>
            <p:nvPr/>
          </p:nvSpPr>
          <p:spPr>
            <a:xfrm>
              <a:off x="545528" y="5109741"/>
              <a:ext cx="1712130" cy="289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Obtained Outcome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177"/>
                <p:cNvSpPr>
                  <a:spLocks noChangeArrowheads="1"/>
                </p:cNvSpPr>
                <p:nvPr/>
              </p:nvSpPr>
              <p:spPr bwMode="auto">
                <a:xfrm>
                  <a:off x="869835" y="3417286"/>
                  <a:ext cx="181487" cy="2315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kumimoji="0" lang="en-US" altLang="en-US" sz="24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91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9835" y="3417286"/>
                  <a:ext cx="181487" cy="2315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40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2" name="Group 291"/>
            <p:cNvGrpSpPr/>
            <p:nvPr/>
          </p:nvGrpSpPr>
          <p:grpSpPr>
            <a:xfrm>
              <a:off x="4710161" y="5008697"/>
              <a:ext cx="2142487" cy="1599684"/>
              <a:chOff x="3686798" y="2618663"/>
              <a:chExt cx="2142487" cy="1599684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3712048" y="2618663"/>
                <a:ext cx="2117237" cy="15857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4" name="Rectangle 279"/>
              <p:cNvSpPr>
                <a:spLocks noChangeArrowheads="1"/>
              </p:cNvSpPr>
              <p:nvPr/>
            </p:nvSpPr>
            <p:spPr bwMode="auto">
              <a:xfrm>
                <a:off x="4124287" y="2754764"/>
                <a:ext cx="1461921" cy="10676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grpSp>
            <p:nvGrpSpPr>
              <p:cNvPr id="295" name="Group 294"/>
              <p:cNvGrpSpPr/>
              <p:nvPr/>
            </p:nvGrpSpPr>
            <p:grpSpPr>
              <a:xfrm>
                <a:off x="4129773" y="2754764"/>
                <a:ext cx="1452322" cy="1065335"/>
                <a:chOff x="3255963" y="149225"/>
                <a:chExt cx="1681163" cy="1479551"/>
              </a:xfrm>
            </p:grpSpPr>
            <p:sp>
              <p:nvSpPr>
                <p:cNvPr id="335" name="Freeform 150"/>
                <p:cNvSpPr>
                  <a:spLocks/>
                </p:cNvSpPr>
                <p:nvPr/>
              </p:nvSpPr>
              <p:spPr bwMode="auto">
                <a:xfrm>
                  <a:off x="3255963" y="1262063"/>
                  <a:ext cx="411163" cy="366713"/>
                </a:xfrm>
                <a:custGeom>
                  <a:avLst/>
                  <a:gdLst>
                    <a:gd name="T0" fmla="*/ 0 w 259"/>
                    <a:gd name="T1" fmla="*/ 231 h 231"/>
                    <a:gd name="T2" fmla="*/ 5 w 259"/>
                    <a:gd name="T3" fmla="*/ 230 h 231"/>
                    <a:gd name="T4" fmla="*/ 11 w 259"/>
                    <a:gd name="T5" fmla="*/ 230 h 231"/>
                    <a:gd name="T6" fmla="*/ 16 w 259"/>
                    <a:gd name="T7" fmla="*/ 230 h 231"/>
                    <a:gd name="T8" fmla="*/ 21 w 259"/>
                    <a:gd name="T9" fmla="*/ 229 h 231"/>
                    <a:gd name="T10" fmla="*/ 26 w 259"/>
                    <a:gd name="T11" fmla="*/ 229 h 231"/>
                    <a:gd name="T12" fmla="*/ 32 w 259"/>
                    <a:gd name="T13" fmla="*/ 229 h 231"/>
                    <a:gd name="T14" fmla="*/ 37 w 259"/>
                    <a:gd name="T15" fmla="*/ 228 h 231"/>
                    <a:gd name="T16" fmla="*/ 42 w 259"/>
                    <a:gd name="T17" fmla="*/ 228 h 231"/>
                    <a:gd name="T18" fmla="*/ 48 w 259"/>
                    <a:gd name="T19" fmla="*/ 227 h 231"/>
                    <a:gd name="T20" fmla="*/ 53 w 259"/>
                    <a:gd name="T21" fmla="*/ 227 h 231"/>
                    <a:gd name="T22" fmla="*/ 58 w 259"/>
                    <a:gd name="T23" fmla="*/ 226 h 231"/>
                    <a:gd name="T24" fmla="*/ 63 w 259"/>
                    <a:gd name="T25" fmla="*/ 225 h 231"/>
                    <a:gd name="T26" fmla="*/ 69 w 259"/>
                    <a:gd name="T27" fmla="*/ 224 h 231"/>
                    <a:gd name="T28" fmla="*/ 74 w 259"/>
                    <a:gd name="T29" fmla="*/ 224 h 231"/>
                    <a:gd name="T30" fmla="*/ 79 w 259"/>
                    <a:gd name="T31" fmla="*/ 222 h 231"/>
                    <a:gd name="T32" fmla="*/ 85 w 259"/>
                    <a:gd name="T33" fmla="*/ 222 h 231"/>
                    <a:gd name="T34" fmla="*/ 90 w 259"/>
                    <a:gd name="T35" fmla="*/ 220 h 231"/>
                    <a:gd name="T36" fmla="*/ 95 w 259"/>
                    <a:gd name="T37" fmla="*/ 219 h 231"/>
                    <a:gd name="T38" fmla="*/ 101 w 259"/>
                    <a:gd name="T39" fmla="*/ 218 h 231"/>
                    <a:gd name="T40" fmla="*/ 106 w 259"/>
                    <a:gd name="T41" fmla="*/ 216 h 231"/>
                    <a:gd name="T42" fmla="*/ 111 w 259"/>
                    <a:gd name="T43" fmla="*/ 214 h 231"/>
                    <a:gd name="T44" fmla="*/ 116 w 259"/>
                    <a:gd name="T45" fmla="*/ 212 h 231"/>
                    <a:gd name="T46" fmla="*/ 122 w 259"/>
                    <a:gd name="T47" fmla="*/ 210 h 231"/>
                    <a:gd name="T48" fmla="*/ 127 w 259"/>
                    <a:gd name="T49" fmla="*/ 208 h 231"/>
                    <a:gd name="T50" fmla="*/ 132 w 259"/>
                    <a:gd name="T51" fmla="*/ 206 h 231"/>
                    <a:gd name="T52" fmla="*/ 138 w 259"/>
                    <a:gd name="T53" fmla="*/ 202 h 231"/>
                    <a:gd name="T54" fmla="*/ 143 w 259"/>
                    <a:gd name="T55" fmla="*/ 200 h 231"/>
                    <a:gd name="T56" fmla="*/ 148 w 259"/>
                    <a:gd name="T57" fmla="*/ 196 h 231"/>
                    <a:gd name="T58" fmla="*/ 153 w 259"/>
                    <a:gd name="T59" fmla="*/ 193 h 231"/>
                    <a:gd name="T60" fmla="*/ 159 w 259"/>
                    <a:gd name="T61" fmla="*/ 188 h 231"/>
                    <a:gd name="T62" fmla="*/ 164 w 259"/>
                    <a:gd name="T63" fmla="*/ 184 h 231"/>
                    <a:gd name="T64" fmla="*/ 169 w 259"/>
                    <a:gd name="T65" fmla="*/ 179 h 231"/>
                    <a:gd name="T66" fmla="*/ 175 w 259"/>
                    <a:gd name="T67" fmla="*/ 174 h 231"/>
                    <a:gd name="T68" fmla="*/ 180 w 259"/>
                    <a:gd name="T69" fmla="*/ 168 h 231"/>
                    <a:gd name="T70" fmla="*/ 185 w 259"/>
                    <a:gd name="T71" fmla="*/ 162 h 231"/>
                    <a:gd name="T72" fmla="*/ 190 w 259"/>
                    <a:gd name="T73" fmla="*/ 155 h 231"/>
                    <a:gd name="T74" fmla="*/ 196 w 259"/>
                    <a:gd name="T75" fmla="*/ 148 h 231"/>
                    <a:gd name="T76" fmla="*/ 201 w 259"/>
                    <a:gd name="T77" fmla="*/ 140 h 231"/>
                    <a:gd name="T78" fmla="*/ 206 w 259"/>
                    <a:gd name="T79" fmla="*/ 131 h 231"/>
                    <a:gd name="T80" fmla="*/ 212 w 259"/>
                    <a:gd name="T81" fmla="*/ 121 h 231"/>
                    <a:gd name="T82" fmla="*/ 217 w 259"/>
                    <a:gd name="T83" fmla="*/ 111 h 231"/>
                    <a:gd name="T84" fmla="*/ 222 w 259"/>
                    <a:gd name="T85" fmla="*/ 100 h 231"/>
                    <a:gd name="T86" fmla="*/ 227 w 259"/>
                    <a:gd name="T87" fmla="*/ 89 h 231"/>
                    <a:gd name="T88" fmla="*/ 233 w 259"/>
                    <a:gd name="T89" fmla="*/ 76 h 231"/>
                    <a:gd name="T90" fmla="*/ 238 w 259"/>
                    <a:gd name="T91" fmla="*/ 63 h 231"/>
                    <a:gd name="T92" fmla="*/ 243 w 259"/>
                    <a:gd name="T93" fmla="*/ 48 h 231"/>
                    <a:gd name="T94" fmla="*/ 249 w 259"/>
                    <a:gd name="T95" fmla="*/ 33 h 231"/>
                    <a:gd name="T96" fmla="*/ 254 w 259"/>
                    <a:gd name="T97" fmla="*/ 17 h 231"/>
                    <a:gd name="T98" fmla="*/ 259 w 259"/>
                    <a:gd name="T99" fmla="*/ 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9" h="231">
                      <a:moveTo>
                        <a:pt x="0" y="231"/>
                      </a:moveTo>
                      <a:lnTo>
                        <a:pt x="5" y="230"/>
                      </a:lnTo>
                      <a:lnTo>
                        <a:pt x="11" y="230"/>
                      </a:lnTo>
                      <a:lnTo>
                        <a:pt x="16" y="230"/>
                      </a:lnTo>
                      <a:lnTo>
                        <a:pt x="21" y="229"/>
                      </a:lnTo>
                      <a:lnTo>
                        <a:pt x="26" y="229"/>
                      </a:lnTo>
                      <a:lnTo>
                        <a:pt x="32" y="229"/>
                      </a:lnTo>
                      <a:lnTo>
                        <a:pt x="37" y="228"/>
                      </a:lnTo>
                      <a:lnTo>
                        <a:pt x="42" y="228"/>
                      </a:lnTo>
                      <a:lnTo>
                        <a:pt x="48" y="227"/>
                      </a:lnTo>
                      <a:lnTo>
                        <a:pt x="53" y="227"/>
                      </a:lnTo>
                      <a:lnTo>
                        <a:pt x="58" y="226"/>
                      </a:lnTo>
                      <a:lnTo>
                        <a:pt x="63" y="225"/>
                      </a:lnTo>
                      <a:lnTo>
                        <a:pt x="69" y="224"/>
                      </a:lnTo>
                      <a:lnTo>
                        <a:pt x="74" y="224"/>
                      </a:lnTo>
                      <a:lnTo>
                        <a:pt x="79" y="222"/>
                      </a:lnTo>
                      <a:lnTo>
                        <a:pt x="85" y="222"/>
                      </a:lnTo>
                      <a:lnTo>
                        <a:pt x="90" y="220"/>
                      </a:lnTo>
                      <a:lnTo>
                        <a:pt x="95" y="219"/>
                      </a:lnTo>
                      <a:lnTo>
                        <a:pt x="101" y="218"/>
                      </a:lnTo>
                      <a:lnTo>
                        <a:pt x="106" y="216"/>
                      </a:lnTo>
                      <a:lnTo>
                        <a:pt x="111" y="214"/>
                      </a:lnTo>
                      <a:lnTo>
                        <a:pt x="116" y="212"/>
                      </a:lnTo>
                      <a:lnTo>
                        <a:pt x="122" y="210"/>
                      </a:lnTo>
                      <a:lnTo>
                        <a:pt x="127" y="208"/>
                      </a:lnTo>
                      <a:lnTo>
                        <a:pt x="132" y="206"/>
                      </a:lnTo>
                      <a:lnTo>
                        <a:pt x="138" y="202"/>
                      </a:lnTo>
                      <a:lnTo>
                        <a:pt x="143" y="200"/>
                      </a:lnTo>
                      <a:lnTo>
                        <a:pt x="148" y="196"/>
                      </a:lnTo>
                      <a:lnTo>
                        <a:pt x="153" y="193"/>
                      </a:lnTo>
                      <a:lnTo>
                        <a:pt x="159" y="188"/>
                      </a:lnTo>
                      <a:lnTo>
                        <a:pt x="164" y="184"/>
                      </a:lnTo>
                      <a:lnTo>
                        <a:pt x="169" y="179"/>
                      </a:lnTo>
                      <a:lnTo>
                        <a:pt x="175" y="174"/>
                      </a:lnTo>
                      <a:lnTo>
                        <a:pt x="180" y="168"/>
                      </a:lnTo>
                      <a:lnTo>
                        <a:pt x="185" y="162"/>
                      </a:lnTo>
                      <a:lnTo>
                        <a:pt x="190" y="155"/>
                      </a:lnTo>
                      <a:lnTo>
                        <a:pt x="196" y="148"/>
                      </a:lnTo>
                      <a:lnTo>
                        <a:pt x="201" y="140"/>
                      </a:lnTo>
                      <a:lnTo>
                        <a:pt x="206" y="131"/>
                      </a:lnTo>
                      <a:lnTo>
                        <a:pt x="212" y="121"/>
                      </a:lnTo>
                      <a:lnTo>
                        <a:pt x="217" y="111"/>
                      </a:lnTo>
                      <a:lnTo>
                        <a:pt x="222" y="100"/>
                      </a:lnTo>
                      <a:lnTo>
                        <a:pt x="227" y="89"/>
                      </a:lnTo>
                      <a:lnTo>
                        <a:pt x="233" y="76"/>
                      </a:lnTo>
                      <a:lnTo>
                        <a:pt x="238" y="63"/>
                      </a:lnTo>
                      <a:lnTo>
                        <a:pt x="243" y="48"/>
                      </a:lnTo>
                      <a:lnTo>
                        <a:pt x="249" y="33"/>
                      </a:lnTo>
                      <a:lnTo>
                        <a:pt x="254" y="17"/>
                      </a:lnTo>
                      <a:lnTo>
                        <a:pt x="259" y="0"/>
                      </a:lnTo>
                    </a:path>
                  </a:pathLst>
                </a:custGeom>
                <a:noFill/>
                <a:ln w="9525" cap="flat">
                  <a:solidFill>
                    <a:srgbClr val="0072B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36" name="Freeform 151"/>
                <p:cNvSpPr>
                  <a:spLocks/>
                </p:cNvSpPr>
                <p:nvPr/>
              </p:nvSpPr>
              <p:spPr bwMode="auto">
                <a:xfrm>
                  <a:off x="3667125" y="182563"/>
                  <a:ext cx="412750" cy="1079500"/>
                </a:xfrm>
                <a:custGeom>
                  <a:avLst/>
                  <a:gdLst>
                    <a:gd name="T0" fmla="*/ 0 w 260"/>
                    <a:gd name="T1" fmla="*/ 680 h 680"/>
                    <a:gd name="T2" fmla="*/ 6 w 260"/>
                    <a:gd name="T3" fmla="*/ 662 h 680"/>
                    <a:gd name="T4" fmla="*/ 11 w 260"/>
                    <a:gd name="T5" fmla="*/ 643 h 680"/>
                    <a:gd name="T6" fmla="*/ 16 w 260"/>
                    <a:gd name="T7" fmla="*/ 623 h 680"/>
                    <a:gd name="T8" fmla="*/ 21 w 260"/>
                    <a:gd name="T9" fmla="*/ 603 h 680"/>
                    <a:gd name="T10" fmla="*/ 27 w 260"/>
                    <a:gd name="T11" fmla="*/ 582 h 680"/>
                    <a:gd name="T12" fmla="*/ 32 w 260"/>
                    <a:gd name="T13" fmla="*/ 560 h 680"/>
                    <a:gd name="T14" fmla="*/ 37 w 260"/>
                    <a:gd name="T15" fmla="*/ 538 h 680"/>
                    <a:gd name="T16" fmla="*/ 43 w 260"/>
                    <a:gd name="T17" fmla="*/ 516 h 680"/>
                    <a:gd name="T18" fmla="*/ 48 w 260"/>
                    <a:gd name="T19" fmla="*/ 492 h 680"/>
                    <a:gd name="T20" fmla="*/ 53 w 260"/>
                    <a:gd name="T21" fmla="*/ 469 h 680"/>
                    <a:gd name="T22" fmla="*/ 58 w 260"/>
                    <a:gd name="T23" fmla="*/ 446 h 680"/>
                    <a:gd name="T24" fmla="*/ 64 w 260"/>
                    <a:gd name="T25" fmla="*/ 423 h 680"/>
                    <a:gd name="T26" fmla="*/ 69 w 260"/>
                    <a:gd name="T27" fmla="*/ 400 h 680"/>
                    <a:gd name="T28" fmla="*/ 74 w 260"/>
                    <a:gd name="T29" fmla="*/ 377 h 680"/>
                    <a:gd name="T30" fmla="*/ 80 w 260"/>
                    <a:gd name="T31" fmla="*/ 354 h 680"/>
                    <a:gd name="T32" fmla="*/ 85 w 260"/>
                    <a:gd name="T33" fmla="*/ 332 h 680"/>
                    <a:gd name="T34" fmla="*/ 90 w 260"/>
                    <a:gd name="T35" fmla="*/ 310 h 680"/>
                    <a:gd name="T36" fmla="*/ 96 w 260"/>
                    <a:gd name="T37" fmla="*/ 289 h 680"/>
                    <a:gd name="T38" fmla="*/ 101 w 260"/>
                    <a:gd name="T39" fmla="*/ 269 h 680"/>
                    <a:gd name="T40" fmla="*/ 106 w 260"/>
                    <a:gd name="T41" fmla="*/ 249 h 680"/>
                    <a:gd name="T42" fmla="*/ 111 w 260"/>
                    <a:gd name="T43" fmla="*/ 230 h 680"/>
                    <a:gd name="T44" fmla="*/ 117 w 260"/>
                    <a:gd name="T45" fmla="*/ 212 h 680"/>
                    <a:gd name="T46" fmla="*/ 122 w 260"/>
                    <a:gd name="T47" fmla="*/ 195 h 680"/>
                    <a:gd name="T48" fmla="*/ 127 w 260"/>
                    <a:gd name="T49" fmla="*/ 179 h 680"/>
                    <a:gd name="T50" fmla="*/ 133 w 260"/>
                    <a:gd name="T51" fmla="*/ 164 h 680"/>
                    <a:gd name="T52" fmla="*/ 138 w 260"/>
                    <a:gd name="T53" fmla="*/ 149 h 680"/>
                    <a:gd name="T54" fmla="*/ 143 w 260"/>
                    <a:gd name="T55" fmla="*/ 136 h 680"/>
                    <a:gd name="T56" fmla="*/ 149 w 260"/>
                    <a:gd name="T57" fmla="*/ 124 h 680"/>
                    <a:gd name="T58" fmla="*/ 154 w 260"/>
                    <a:gd name="T59" fmla="*/ 112 h 680"/>
                    <a:gd name="T60" fmla="*/ 159 w 260"/>
                    <a:gd name="T61" fmla="*/ 101 h 680"/>
                    <a:gd name="T62" fmla="*/ 164 w 260"/>
                    <a:gd name="T63" fmla="*/ 91 h 680"/>
                    <a:gd name="T64" fmla="*/ 170 w 260"/>
                    <a:gd name="T65" fmla="*/ 81 h 680"/>
                    <a:gd name="T66" fmla="*/ 175 w 260"/>
                    <a:gd name="T67" fmla="*/ 72 h 680"/>
                    <a:gd name="T68" fmla="*/ 180 w 260"/>
                    <a:gd name="T69" fmla="*/ 64 h 680"/>
                    <a:gd name="T70" fmla="*/ 186 w 260"/>
                    <a:gd name="T71" fmla="*/ 57 h 680"/>
                    <a:gd name="T72" fmla="*/ 191 w 260"/>
                    <a:gd name="T73" fmla="*/ 50 h 680"/>
                    <a:gd name="T74" fmla="*/ 196 w 260"/>
                    <a:gd name="T75" fmla="*/ 44 h 680"/>
                    <a:gd name="T76" fmla="*/ 202 w 260"/>
                    <a:gd name="T77" fmla="*/ 38 h 680"/>
                    <a:gd name="T78" fmla="*/ 207 w 260"/>
                    <a:gd name="T79" fmla="*/ 33 h 680"/>
                    <a:gd name="T80" fmla="*/ 212 w 260"/>
                    <a:gd name="T81" fmla="*/ 28 h 680"/>
                    <a:gd name="T82" fmla="*/ 217 w 260"/>
                    <a:gd name="T83" fmla="*/ 24 h 680"/>
                    <a:gd name="T84" fmla="*/ 223 w 260"/>
                    <a:gd name="T85" fmla="*/ 19 h 680"/>
                    <a:gd name="T86" fmla="*/ 228 w 260"/>
                    <a:gd name="T87" fmla="*/ 16 h 680"/>
                    <a:gd name="T88" fmla="*/ 233 w 260"/>
                    <a:gd name="T89" fmla="*/ 12 h 680"/>
                    <a:gd name="T90" fmla="*/ 239 w 260"/>
                    <a:gd name="T91" fmla="*/ 9 h 680"/>
                    <a:gd name="T92" fmla="*/ 244 w 260"/>
                    <a:gd name="T93" fmla="*/ 6 h 680"/>
                    <a:gd name="T94" fmla="*/ 249 w 260"/>
                    <a:gd name="T95" fmla="*/ 4 h 680"/>
                    <a:gd name="T96" fmla="*/ 255 w 260"/>
                    <a:gd name="T97" fmla="*/ 2 h 680"/>
                    <a:gd name="T98" fmla="*/ 260 w 260"/>
                    <a:gd name="T99" fmla="*/ 0 h 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0" h="680">
                      <a:moveTo>
                        <a:pt x="0" y="680"/>
                      </a:moveTo>
                      <a:lnTo>
                        <a:pt x="6" y="662"/>
                      </a:lnTo>
                      <a:lnTo>
                        <a:pt x="11" y="643"/>
                      </a:lnTo>
                      <a:lnTo>
                        <a:pt x="16" y="623"/>
                      </a:lnTo>
                      <a:lnTo>
                        <a:pt x="21" y="603"/>
                      </a:lnTo>
                      <a:lnTo>
                        <a:pt x="27" y="582"/>
                      </a:lnTo>
                      <a:lnTo>
                        <a:pt x="32" y="560"/>
                      </a:lnTo>
                      <a:lnTo>
                        <a:pt x="37" y="538"/>
                      </a:lnTo>
                      <a:lnTo>
                        <a:pt x="43" y="516"/>
                      </a:lnTo>
                      <a:lnTo>
                        <a:pt x="48" y="492"/>
                      </a:lnTo>
                      <a:lnTo>
                        <a:pt x="53" y="469"/>
                      </a:lnTo>
                      <a:lnTo>
                        <a:pt x="58" y="446"/>
                      </a:lnTo>
                      <a:lnTo>
                        <a:pt x="64" y="423"/>
                      </a:lnTo>
                      <a:lnTo>
                        <a:pt x="69" y="400"/>
                      </a:lnTo>
                      <a:lnTo>
                        <a:pt x="74" y="377"/>
                      </a:lnTo>
                      <a:lnTo>
                        <a:pt x="80" y="354"/>
                      </a:lnTo>
                      <a:lnTo>
                        <a:pt x="85" y="332"/>
                      </a:lnTo>
                      <a:lnTo>
                        <a:pt x="90" y="310"/>
                      </a:lnTo>
                      <a:lnTo>
                        <a:pt x="96" y="289"/>
                      </a:lnTo>
                      <a:lnTo>
                        <a:pt x="101" y="269"/>
                      </a:lnTo>
                      <a:lnTo>
                        <a:pt x="106" y="249"/>
                      </a:lnTo>
                      <a:lnTo>
                        <a:pt x="111" y="230"/>
                      </a:lnTo>
                      <a:lnTo>
                        <a:pt x="117" y="212"/>
                      </a:lnTo>
                      <a:lnTo>
                        <a:pt x="122" y="195"/>
                      </a:lnTo>
                      <a:lnTo>
                        <a:pt x="127" y="179"/>
                      </a:lnTo>
                      <a:lnTo>
                        <a:pt x="133" y="164"/>
                      </a:lnTo>
                      <a:lnTo>
                        <a:pt x="138" y="149"/>
                      </a:lnTo>
                      <a:lnTo>
                        <a:pt x="143" y="136"/>
                      </a:lnTo>
                      <a:lnTo>
                        <a:pt x="149" y="124"/>
                      </a:lnTo>
                      <a:lnTo>
                        <a:pt x="154" y="112"/>
                      </a:lnTo>
                      <a:lnTo>
                        <a:pt x="159" y="101"/>
                      </a:lnTo>
                      <a:lnTo>
                        <a:pt x="164" y="91"/>
                      </a:lnTo>
                      <a:lnTo>
                        <a:pt x="170" y="81"/>
                      </a:lnTo>
                      <a:lnTo>
                        <a:pt x="175" y="72"/>
                      </a:lnTo>
                      <a:lnTo>
                        <a:pt x="180" y="64"/>
                      </a:lnTo>
                      <a:lnTo>
                        <a:pt x="186" y="57"/>
                      </a:lnTo>
                      <a:lnTo>
                        <a:pt x="191" y="50"/>
                      </a:lnTo>
                      <a:lnTo>
                        <a:pt x="196" y="44"/>
                      </a:lnTo>
                      <a:lnTo>
                        <a:pt x="202" y="38"/>
                      </a:lnTo>
                      <a:lnTo>
                        <a:pt x="207" y="33"/>
                      </a:lnTo>
                      <a:lnTo>
                        <a:pt x="212" y="28"/>
                      </a:lnTo>
                      <a:lnTo>
                        <a:pt x="217" y="24"/>
                      </a:lnTo>
                      <a:lnTo>
                        <a:pt x="223" y="19"/>
                      </a:lnTo>
                      <a:lnTo>
                        <a:pt x="228" y="16"/>
                      </a:lnTo>
                      <a:lnTo>
                        <a:pt x="233" y="12"/>
                      </a:lnTo>
                      <a:lnTo>
                        <a:pt x="239" y="9"/>
                      </a:lnTo>
                      <a:lnTo>
                        <a:pt x="244" y="6"/>
                      </a:lnTo>
                      <a:lnTo>
                        <a:pt x="249" y="4"/>
                      </a:lnTo>
                      <a:lnTo>
                        <a:pt x="255" y="2"/>
                      </a:lnTo>
                      <a:lnTo>
                        <a:pt x="260" y="0"/>
                      </a:lnTo>
                    </a:path>
                  </a:pathLst>
                </a:custGeom>
                <a:noFill/>
                <a:ln w="9525" cap="flat">
                  <a:solidFill>
                    <a:srgbClr val="0072B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37" name="Freeform 152"/>
                <p:cNvSpPr>
                  <a:spLocks/>
                </p:cNvSpPr>
                <p:nvPr/>
              </p:nvSpPr>
              <p:spPr bwMode="auto">
                <a:xfrm>
                  <a:off x="4079875" y="149225"/>
                  <a:ext cx="412750" cy="33338"/>
                </a:xfrm>
                <a:custGeom>
                  <a:avLst/>
                  <a:gdLst>
                    <a:gd name="T0" fmla="*/ 0 w 260"/>
                    <a:gd name="T1" fmla="*/ 21 h 21"/>
                    <a:gd name="T2" fmla="*/ 5 w 260"/>
                    <a:gd name="T3" fmla="*/ 19 h 21"/>
                    <a:gd name="T4" fmla="*/ 10 w 260"/>
                    <a:gd name="T5" fmla="*/ 17 h 21"/>
                    <a:gd name="T6" fmla="*/ 16 w 260"/>
                    <a:gd name="T7" fmla="*/ 15 h 21"/>
                    <a:gd name="T8" fmla="*/ 21 w 260"/>
                    <a:gd name="T9" fmla="*/ 14 h 21"/>
                    <a:gd name="T10" fmla="*/ 26 w 260"/>
                    <a:gd name="T11" fmla="*/ 13 h 21"/>
                    <a:gd name="T12" fmla="*/ 32 w 260"/>
                    <a:gd name="T13" fmla="*/ 11 h 21"/>
                    <a:gd name="T14" fmla="*/ 37 w 260"/>
                    <a:gd name="T15" fmla="*/ 11 h 21"/>
                    <a:gd name="T16" fmla="*/ 42 w 260"/>
                    <a:gd name="T17" fmla="*/ 9 h 21"/>
                    <a:gd name="T18" fmla="*/ 48 w 260"/>
                    <a:gd name="T19" fmla="*/ 9 h 21"/>
                    <a:gd name="T20" fmla="*/ 53 w 260"/>
                    <a:gd name="T21" fmla="*/ 8 h 21"/>
                    <a:gd name="T22" fmla="*/ 58 w 260"/>
                    <a:gd name="T23" fmla="*/ 7 h 21"/>
                    <a:gd name="T24" fmla="*/ 63 w 260"/>
                    <a:gd name="T25" fmla="*/ 6 h 21"/>
                    <a:gd name="T26" fmla="*/ 69 w 260"/>
                    <a:gd name="T27" fmla="*/ 6 h 21"/>
                    <a:gd name="T28" fmla="*/ 74 w 260"/>
                    <a:gd name="T29" fmla="*/ 6 h 21"/>
                    <a:gd name="T30" fmla="*/ 79 w 260"/>
                    <a:gd name="T31" fmla="*/ 5 h 21"/>
                    <a:gd name="T32" fmla="*/ 85 w 260"/>
                    <a:gd name="T33" fmla="*/ 4 h 21"/>
                    <a:gd name="T34" fmla="*/ 90 w 260"/>
                    <a:gd name="T35" fmla="*/ 4 h 21"/>
                    <a:gd name="T36" fmla="*/ 95 w 260"/>
                    <a:gd name="T37" fmla="*/ 4 h 21"/>
                    <a:gd name="T38" fmla="*/ 101 w 260"/>
                    <a:gd name="T39" fmla="*/ 3 h 21"/>
                    <a:gd name="T40" fmla="*/ 106 w 260"/>
                    <a:gd name="T41" fmla="*/ 3 h 21"/>
                    <a:gd name="T42" fmla="*/ 111 w 260"/>
                    <a:gd name="T43" fmla="*/ 3 h 21"/>
                    <a:gd name="T44" fmla="*/ 116 w 260"/>
                    <a:gd name="T45" fmla="*/ 2 h 21"/>
                    <a:gd name="T46" fmla="*/ 122 w 260"/>
                    <a:gd name="T47" fmla="*/ 2 h 21"/>
                    <a:gd name="T48" fmla="*/ 127 w 260"/>
                    <a:gd name="T49" fmla="*/ 2 h 21"/>
                    <a:gd name="T50" fmla="*/ 132 w 260"/>
                    <a:gd name="T51" fmla="*/ 2 h 21"/>
                    <a:gd name="T52" fmla="*/ 138 w 260"/>
                    <a:gd name="T53" fmla="*/ 2 h 21"/>
                    <a:gd name="T54" fmla="*/ 143 w 260"/>
                    <a:gd name="T55" fmla="*/ 2 h 21"/>
                    <a:gd name="T56" fmla="*/ 148 w 260"/>
                    <a:gd name="T57" fmla="*/ 2 h 21"/>
                    <a:gd name="T58" fmla="*/ 154 w 260"/>
                    <a:gd name="T59" fmla="*/ 1 h 21"/>
                    <a:gd name="T60" fmla="*/ 159 w 260"/>
                    <a:gd name="T61" fmla="*/ 1 h 21"/>
                    <a:gd name="T62" fmla="*/ 164 w 260"/>
                    <a:gd name="T63" fmla="*/ 1 h 21"/>
                    <a:gd name="T64" fmla="*/ 169 w 260"/>
                    <a:gd name="T65" fmla="*/ 1 h 21"/>
                    <a:gd name="T66" fmla="*/ 175 w 260"/>
                    <a:gd name="T67" fmla="*/ 1 h 21"/>
                    <a:gd name="T68" fmla="*/ 180 w 260"/>
                    <a:gd name="T69" fmla="*/ 1 h 21"/>
                    <a:gd name="T70" fmla="*/ 185 w 260"/>
                    <a:gd name="T71" fmla="*/ 1 h 21"/>
                    <a:gd name="T72" fmla="*/ 191 w 260"/>
                    <a:gd name="T73" fmla="*/ 1 h 21"/>
                    <a:gd name="T74" fmla="*/ 196 w 260"/>
                    <a:gd name="T75" fmla="*/ 1 h 21"/>
                    <a:gd name="T76" fmla="*/ 201 w 260"/>
                    <a:gd name="T77" fmla="*/ 1 h 21"/>
                    <a:gd name="T78" fmla="*/ 207 w 260"/>
                    <a:gd name="T79" fmla="*/ 1 h 21"/>
                    <a:gd name="T80" fmla="*/ 212 w 260"/>
                    <a:gd name="T81" fmla="*/ 0 h 21"/>
                    <a:gd name="T82" fmla="*/ 217 w 260"/>
                    <a:gd name="T83" fmla="*/ 0 h 21"/>
                    <a:gd name="T84" fmla="*/ 222 w 260"/>
                    <a:gd name="T85" fmla="*/ 0 h 21"/>
                    <a:gd name="T86" fmla="*/ 228 w 260"/>
                    <a:gd name="T87" fmla="*/ 0 h 21"/>
                    <a:gd name="T88" fmla="*/ 233 w 260"/>
                    <a:gd name="T89" fmla="*/ 0 h 21"/>
                    <a:gd name="T90" fmla="*/ 238 w 260"/>
                    <a:gd name="T91" fmla="*/ 0 h 21"/>
                    <a:gd name="T92" fmla="*/ 244 w 260"/>
                    <a:gd name="T93" fmla="*/ 0 h 21"/>
                    <a:gd name="T94" fmla="*/ 249 w 260"/>
                    <a:gd name="T95" fmla="*/ 0 h 21"/>
                    <a:gd name="T96" fmla="*/ 254 w 260"/>
                    <a:gd name="T97" fmla="*/ 0 h 21"/>
                    <a:gd name="T98" fmla="*/ 260 w 260"/>
                    <a:gd name="T9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0" h="21">
                      <a:moveTo>
                        <a:pt x="0" y="21"/>
                      </a:moveTo>
                      <a:lnTo>
                        <a:pt x="5" y="19"/>
                      </a:lnTo>
                      <a:lnTo>
                        <a:pt x="10" y="17"/>
                      </a:lnTo>
                      <a:lnTo>
                        <a:pt x="16" y="15"/>
                      </a:lnTo>
                      <a:lnTo>
                        <a:pt x="21" y="14"/>
                      </a:lnTo>
                      <a:lnTo>
                        <a:pt x="26" y="13"/>
                      </a:lnTo>
                      <a:lnTo>
                        <a:pt x="32" y="11"/>
                      </a:lnTo>
                      <a:lnTo>
                        <a:pt x="37" y="11"/>
                      </a:lnTo>
                      <a:lnTo>
                        <a:pt x="42" y="9"/>
                      </a:lnTo>
                      <a:lnTo>
                        <a:pt x="48" y="9"/>
                      </a:lnTo>
                      <a:lnTo>
                        <a:pt x="53" y="8"/>
                      </a:lnTo>
                      <a:lnTo>
                        <a:pt x="58" y="7"/>
                      </a:lnTo>
                      <a:lnTo>
                        <a:pt x="63" y="6"/>
                      </a:lnTo>
                      <a:lnTo>
                        <a:pt x="69" y="6"/>
                      </a:lnTo>
                      <a:lnTo>
                        <a:pt x="74" y="6"/>
                      </a:lnTo>
                      <a:lnTo>
                        <a:pt x="79" y="5"/>
                      </a:lnTo>
                      <a:lnTo>
                        <a:pt x="85" y="4"/>
                      </a:lnTo>
                      <a:lnTo>
                        <a:pt x="90" y="4"/>
                      </a:lnTo>
                      <a:lnTo>
                        <a:pt x="95" y="4"/>
                      </a:lnTo>
                      <a:lnTo>
                        <a:pt x="101" y="3"/>
                      </a:lnTo>
                      <a:lnTo>
                        <a:pt x="106" y="3"/>
                      </a:lnTo>
                      <a:lnTo>
                        <a:pt x="111" y="3"/>
                      </a:lnTo>
                      <a:lnTo>
                        <a:pt x="116" y="2"/>
                      </a:lnTo>
                      <a:lnTo>
                        <a:pt x="122" y="2"/>
                      </a:lnTo>
                      <a:lnTo>
                        <a:pt x="127" y="2"/>
                      </a:lnTo>
                      <a:lnTo>
                        <a:pt x="132" y="2"/>
                      </a:lnTo>
                      <a:lnTo>
                        <a:pt x="138" y="2"/>
                      </a:lnTo>
                      <a:lnTo>
                        <a:pt x="143" y="2"/>
                      </a:lnTo>
                      <a:lnTo>
                        <a:pt x="148" y="2"/>
                      </a:lnTo>
                      <a:lnTo>
                        <a:pt x="154" y="1"/>
                      </a:lnTo>
                      <a:lnTo>
                        <a:pt x="159" y="1"/>
                      </a:lnTo>
                      <a:lnTo>
                        <a:pt x="164" y="1"/>
                      </a:lnTo>
                      <a:lnTo>
                        <a:pt x="169" y="1"/>
                      </a:lnTo>
                      <a:lnTo>
                        <a:pt x="175" y="1"/>
                      </a:lnTo>
                      <a:lnTo>
                        <a:pt x="180" y="1"/>
                      </a:lnTo>
                      <a:lnTo>
                        <a:pt x="185" y="1"/>
                      </a:lnTo>
                      <a:lnTo>
                        <a:pt x="191" y="1"/>
                      </a:lnTo>
                      <a:lnTo>
                        <a:pt x="196" y="1"/>
                      </a:lnTo>
                      <a:lnTo>
                        <a:pt x="201" y="1"/>
                      </a:lnTo>
                      <a:lnTo>
                        <a:pt x="207" y="1"/>
                      </a:lnTo>
                      <a:lnTo>
                        <a:pt x="212" y="0"/>
                      </a:lnTo>
                      <a:lnTo>
                        <a:pt x="217" y="0"/>
                      </a:lnTo>
                      <a:lnTo>
                        <a:pt x="222" y="0"/>
                      </a:lnTo>
                      <a:lnTo>
                        <a:pt x="228" y="0"/>
                      </a:lnTo>
                      <a:lnTo>
                        <a:pt x="233" y="0"/>
                      </a:lnTo>
                      <a:lnTo>
                        <a:pt x="238" y="0"/>
                      </a:lnTo>
                      <a:lnTo>
                        <a:pt x="244" y="0"/>
                      </a:lnTo>
                      <a:lnTo>
                        <a:pt x="249" y="0"/>
                      </a:lnTo>
                      <a:lnTo>
                        <a:pt x="254" y="0"/>
                      </a:lnTo>
                      <a:lnTo>
                        <a:pt x="260" y="0"/>
                      </a:lnTo>
                    </a:path>
                  </a:pathLst>
                </a:custGeom>
                <a:noFill/>
                <a:ln w="9525" cap="flat">
                  <a:solidFill>
                    <a:srgbClr val="0072B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38" name="Freeform 153"/>
                <p:cNvSpPr>
                  <a:spLocks/>
                </p:cNvSpPr>
                <p:nvPr/>
              </p:nvSpPr>
              <p:spPr bwMode="auto">
                <a:xfrm>
                  <a:off x="4492625" y="149225"/>
                  <a:ext cx="411163" cy="0"/>
                </a:xfrm>
                <a:custGeom>
                  <a:avLst/>
                  <a:gdLst>
                    <a:gd name="T0" fmla="*/ 0 w 259"/>
                    <a:gd name="T1" fmla="*/ 5 w 259"/>
                    <a:gd name="T2" fmla="*/ 10 w 259"/>
                    <a:gd name="T3" fmla="*/ 15 w 259"/>
                    <a:gd name="T4" fmla="*/ 21 w 259"/>
                    <a:gd name="T5" fmla="*/ 26 w 259"/>
                    <a:gd name="T6" fmla="*/ 31 w 259"/>
                    <a:gd name="T7" fmla="*/ 37 w 259"/>
                    <a:gd name="T8" fmla="*/ 42 w 259"/>
                    <a:gd name="T9" fmla="*/ 47 w 259"/>
                    <a:gd name="T10" fmla="*/ 53 w 259"/>
                    <a:gd name="T11" fmla="*/ 58 w 259"/>
                    <a:gd name="T12" fmla="*/ 63 w 259"/>
                    <a:gd name="T13" fmla="*/ 68 w 259"/>
                    <a:gd name="T14" fmla="*/ 74 w 259"/>
                    <a:gd name="T15" fmla="*/ 79 w 259"/>
                    <a:gd name="T16" fmla="*/ 84 w 259"/>
                    <a:gd name="T17" fmla="*/ 90 w 259"/>
                    <a:gd name="T18" fmla="*/ 95 w 259"/>
                    <a:gd name="T19" fmla="*/ 100 w 259"/>
                    <a:gd name="T20" fmla="*/ 106 w 259"/>
                    <a:gd name="T21" fmla="*/ 111 w 259"/>
                    <a:gd name="T22" fmla="*/ 116 w 259"/>
                    <a:gd name="T23" fmla="*/ 121 w 259"/>
                    <a:gd name="T24" fmla="*/ 127 w 259"/>
                    <a:gd name="T25" fmla="*/ 132 w 259"/>
                    <a:gd name="T26" fmla="*/ 137 w 259"/>
                    <a:gd name="T27" fmla="*/ 143 w 259"/>
                    <a:gd name="T28" fmla="*/ 148 w 259"/>
                    <a:gd name="T29" fmla="*/ 153 w 259"/>
                    <a:gd name="T30" fmla="*/ 159 w 259"/>
                    <a:gd name="T31" fmla="*/ 164 w 259"/>
                    <a:gd name="T32" fmla="*/ 169 w 259"/>
                    <a:gd name="T33" fmla="*/ 174 w 259"/>
                    <a:gd name="T34" fmla="*/ 180 w 259"/>
                    <a:gd name="T35" fmla="*/ 185 w 259"/>
                    <a:gd name="T36" fmla="*/ 190 w 259"/>
                    <a:gd name="T37" fmla="*/ 196 w 259"/>
                    <a:gd name="T38" fmla="*/ 201 w 259"/>
                    <a:gd name="T39" fmla="*/ 206 w 259"/>
                    <a:gd name="T40" fmla="*/ 212 w 259"/>
                    <a:gd name="T41" fmla="*/ 217 w 259"/>
                    <a:gd name="T42" fmla="*/ 222 w 259"/>
                    <a:gd name="T43" fmla="*/ 227 w 259"/>
                    <a:gd name="T44" fmla="*/ 233 w 259"/>
                    <a:gd name="T45" fmla="*/ 238 w 259"/>
                    <a:gd name="T46" fmla="*/ 243 w 259"/>
                    <a:gd name="T47" fmla="*/ 249 w 259"/>
                    <a:gd name="T48" fmla="*/ 254 w 259"/>
                    <a:gd name="T49" fmla="*/ 259 w 25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</a:cxnLst>
                  <a:rect l="0" t="0" r="r" b="b"/>
                  <a:pathLst>
                    <a:path w="259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7" y="0"/>
                      </a:lnTo>
                      <a:lnTo>
                        <a:pt x="42" y="0"/>
                      </a:lnTo>
                      <a:lnTo>
                        <a:pt x="47" y="0"/>
                      </a:lnTo>
                      <a:lnTo>
                        <a:pt x="53" y="0"/>
                      </a:lnTo>
                      <a:lnTo>
                        <a:pt x="58" y="0"/>
                      </a:lnTo>
                      <a:lnTo>
                        <a:pt x="63" y="0"/>
                      </a:lnTo>
                      <a:lnTo>
                        <a:pt x="68" y="0"/>
                      </a:lnTo>
                      <a:lnTo>
                        <a:pt x="74" y="0"/>
                      </a:lnTo>
                      <a:lnTo>
                        <a:pt x="79" y="0"/>
                      </a:lnTo>
                      <a:lnTo>
                        <a:pt x="84" y="0"/>
                      </a:lnTo>
                      <a:lnTo>
                        <a:pt x="90" y="0"/>
                      </a:lnTo>
                      <a:lnTo>
                        <a:pt x="95" y="0"/>
                      </a:lnTo>
                      <a:lnTo>
                        <a:pt x="100" y="0"/>
                      </a:lnTo>
                      <a:lnTo>
                        <a:pt x="106" y="0"/>
                      </a:lnTo>
                      <a:lnTo>
                        <a:pt x="111" y="0"/>
                      </a:lnTo>
                      <a:lnTo>
                        <a:pt x="116" y="0"/>
                      </a:lnTo>
                      <a:lnTo>
                        <a:pt x="121" y="0"/>
                      </a:lnTo>
                      <a:lnTo>
                        <a:pt x="127" y="0"/>
                      </a:lnTo>
                      <a:lnTo>
                        <a:pt x="132" y="0"/>
                      </a:lnTo>
                      <a:lnTo>
                        <a:pt x="137" y="0"/>
                      </a:lnTo>
                      <a:lnTo>
                        <a:pt x="143" y="0"/>
                      </a:lnTo>
                      <a:lnTo>
                        <a:pt x="148" y="0"/>
                      </a:lnTo>
                      <a:lnTo>
                        <a:pt x="153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80" y="0"/>
                      </a:lnTo>
                      <a:lnTo>
                        <a:pt x="185" y="0"/>
                      </a:lnTo>
                      <a:lnTo>
                        <a:pt x="190" y="0"/>
                      </a:lnTo>
                      <a:lnTo>
                        <a:pt x="196" y="0"/>
                      </a:lnTo>
                      <a:lnTo>
                        <a:pt x="201" y="0"/>
                      </a:lnTo>
                      <a:lnTo>
                        <a:pt x="206" y="0"/>
                      </a:lnTo>
                      <a:lnTo>
                        <a:pt x="212" y="0"/>
                      </a:lnTo>
                      <a:lnTo>
                        <a:pt x="217" y="0"/>
                      </a:lnTo>
                      <a:lnTo>
                        <a:pt x="222" y="0"/>
                      </a:lnTo>
                      <a:lnTo>
                        <a:pt x="227" y="0"/>
                      </a:lnTo>
                      <a:lnTo>
                        <a:pt x="233" y="0"/>
                      </a:lnTo>
                      <a:lnTo>
                        <a:pt x="238" y="0"/>
                      </a:lnTo>
                      <a:lnTo>
                        <a:pt x="243" y="0"/>
                      </a:lnTo>
                      <a:lnTo>
                        <a:pt x="249" y="0"/>
                      </a:lnTo>
                      <a:lnTo>
                        <a:pt x="254" y="0"/>
                      </a:lnTo>
                      <a:lnTo>
                        <a:pt x="259" y="0"/>
                      </a:lnTo>
                    </a:path>
                  </a:pathLst>
                </a:custGeom>
                <a:noFill/>
                <a:ln w="9525" cap="flat">
                  <a:solidFill>
                    <a:srgbClr val="0072B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39" name="Freeform 154"/>
                <p:cNvSpPr>
                  <a:spLocks/>
                </p:cNvSpPr>
                <p:nvPr/>
              </p:nvSpPr>
              <p:spPr bwMode="auto">
                <a:xfrm>
                  <a:off x="4903788" y="149225"/>
                  <a:ext cx="33338" cy="0"/>
                </a:xfrm>
                <a:custGeom>
                  <a:avLst/>
                  <a:gdLst>
                    <a:gd name="T0" fmla="*/ 0 w 21"/>
                    <a:gd name="T1" fmla="*/ 6 w 21"/>
                    <a:gd name="T2" fmla="*/ 11 w 21"/>
                    <a:gd name="T3" fmla="*/ 16 w 21"/>
                    <a:gd name="T4" fmla="*/ 21 w 2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21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1" y="0"/>
                      </a:lnTo>
                    </a:path>
                  </a:pathLst>
                </a:custGeom>
                <a:noFill/>
                <a:ln w="9525" cap="flat">
                  <a:solidFill>
                    <a:srgbClr val="0072B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4763914" y="3972126"/>
                    <a:ext cx="18915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oMath>
                      </m:oMathPara>
                    </a14:m>
                    <a:endParaRPr kumimoji="0" lang="en-US" altLang="en-US" sz="24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296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63914" y="3972126"/>
                    <a:ext cx="189154" cy="2462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7" name="Line 242"/>
              <p:cNvSpPr>
                <a:spLocks noChangeShapeType="1"/>
              </p:cNvSpPr>
              <p:nvPr/>
            </p:nvSpPr>
            <p:spPr bwMode="auto">
              <a:xfrm>
                <a:off x="4129773" y="3822384"/>
                <a:ext cx="1452322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8" name="Line 243"/>
              <p:cNvSpPr>
                <a:spLocks noChangeShapeType="1"/>
              </p:cNvSpPr>
              <p:nvPr/>
            </p:nvSpPr>
            <p:spPr bwMode="auto">
              <a:xfrm>
                <a:off x="4129773" y="2754764"/>
                <a:ext cx="1452322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9" name="Line 244"/>
              <p:cNvSpPr>
                <a:spLocks noChangeShapeType="1"/>
              </p:cNvSpPr>
              <p:nvPr/>
            </p:nvSpPr>
            <p:spPr bwMode="auto">
              <a:xfrm flipV="1">
                <a:off x="4129773" y="3809811"/>
                <a:ext cx="0" cy="1257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0" name="Line 245"/>
              <p:cNvSpPr>
                <a:spLocks noChangeShapeType="1"/>
              </p:cNvSpPr>
              <p:nvPr/>
            </p:nvSpPr>
            <p:spPr bwMode="auto">
              <a:xfrm flipV="1">
                <a:off x="4493195" y="3809811"/>
                <a:ext cx="0" cy="1257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1" name="Line 246"/>
              <p:cNvSpPr>
                <a:spLocks noChangeShapeType="1"/>
              </p:cNvSpPr>
              <p:nvPr/>
            </p:nvSpPr>
            <p:spPr bwMode="auto">
              <a:xfrm flipV="1">
                <a:off x="4855248" y="3809811"/>
                <a:ext cx="0" cy="1257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2" name="Line 247"/>
              <p:cNvSpPr>
                <a:spLocks noChangeShapeType="1"/>
              </p:cNvSpPr>
              <p:nvPr/>
            </p:nvSpPr>
            <p:spPr bwMode="auto">
              <a:xfrm flipV="1">
                <a:off x="5218671" y="3809811"/>
                <a:ext cx="0" cy="1257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3" name="Line 248"/>
              <p:cNvSpPr>
                <a:spLocks noChangeShapeType="1"/>
              </p:cNvSpPr>
              <p:nvPr/>
            </p:nvSpPr>
            <p:spPr bwMode="auto">
              <a:xfrm flipV="1">
                <a:off x="5582094" y="3809811"/>
                <a:ext cx="0" cy="1257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4" name="Line 249"/>
              <p:cNvSpPr>
                <a:spLocks noChangeShapeType="1"/>
              </p:cNvSpPr>
              <p:nvPr/>
            </p:nvSpPr>
            <p:spPr bwMode="auto">
              <a:xfrm>
                <a:off x="4129773" y="2754764"/>
                <a:ext cx="0" cy="1257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5" name="Line 250"/>
              <p:cNvSpPr>
                <a:spLocks noChangeShapeType="1"/>
              </p:cNvSpPr>
              <p:nvPr/>
            </p:nvSpPr>
            <p:spPr bwMode="auto">
              <a:xfrm>
                <a:off x="4493195" y="2754764"/>
                <a:ext cx="0" cy="1257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6" name="Line 251"/>
              <p:cNvSpPr>
                <a:spLocks noChangeShapeType="1"/>
              </p:cNvSpPr>
              <p:nvPr/>
            </p:nvSpPr>
            <p:spPr bwMode="auto">
              <a:xfrm>
                <a:off x="4855248" y="2754764"/>
                <a:ext cx="0" cy="1257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7" name="Line 252"/>
              <p:cNvSpPr>
                <a:spLocks noChangeShapeType="1"/>
              </p:cNvSpPr>
              <p:nvPr/>
            </p:nvSpPr>
            <p:spPr bwMode="auto">
              <a:xfrm>
                <a:off x="5218671" y="2754764"/>
                <a:ext cx="0" cy="1257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8" name="Line 253"/>
              <p:cNvSpPr>
                <a:spLocks noChangeShapeType="1"/>
              </p:cNvSpPr>
              <p:nvPr/>
            </p:nvSpPr>
            <p:spPr bwMode="auto">
              <a:xfrm>
                <a:off x="5582094" y="2754764"/>
                <a:ext cx="0" cy="1257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309" name="Rectangle 254"/>
              <p:cNvSpPr>
                <a:spLocks noChangeArrowheads="1"/>
              </p:cNvSpPr>
              <p:nvPr/>
            </p:nvSpPr>
            <p:spPr bwMode="auto">
              <a:xfrm>
                <a:off x="4093741" y="3864677"/>
                <a:ext cx="75342" cy="16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" name="Rectangle 255"/>
              <p:cNvSpPr>
                <a:spLocks noChangeArrowheads="1"/>
              </p:cNvSpPr>
              <p:nvPr/>
            </p:nvSpPr>
            <p:spPr bwMode="auto">
              <a:xfrm>
                <a:off x="4461278" y="3864677"/>
                <a:ext cx="75342" cy="16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" name="Rectangle 256"/>
              <p:cNvSpPr>
                <a:spLocks noChangeArrowheads="1"/>
              </p:cNvSpPr>
              <p:nvPr/>
            </p:nvSpPr>
            <p:spPr bwMode="auto">
              <a:xfrm>
                <a:off x="4776329" y="3864677"/>
                <a:ext cx="150683" cy="16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" name="Rectangle 257"/>
              <p:cNvSpPr>
                <a:spLocks noChangeArrowheads="1"/>
              </p:cNvSpPr>
              <p:nvPr/>
            </p:nvSpPr>
            <p:spPr bwMode="auto">
              <a:xfrm>
                <a:off x="5143866" y="3864677"/>
                <a:ext cx="150683" cy="16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" name="Rectangle 258"/>
              <p:cNvSpPr>
                <a:spLocks noChangeArrowheads="1"/>
              </p:cNvSpPr>
              <p:nvPr/>
            </p:nvSpPr>
            <p:spPr bwMode="auto">
              <a:xfrm>
                <a:off x="5503174" y="3864677"/>
                <a:ext cx="150683" cy="16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" name="Line 259"/>
              <p:cNvSpPr>
                <a:spLocks noChangeShapeType="1"/>
              </p:cNvSpPr>
              <p:nvPr/>
            </p:nvSpPr>
            <p:spPr bwMode="auto">
              <a:xfrm flipV="1">
                <a:off x="4129773" y="2754764"/>
                <a:ext cx="0" cy="106762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5" name="Line 260"/>
              <p:cNvSpPr>
                <a:spLocks noChangeShapeType="1"/>
              </p:cNvSpPr>
              <p:nvPr/>
            </p:nvSpPr>
            <p:spPr bwMode="auto">
              <a:xfrm flipV="1">
                <a:off x="5582094" y="2754764"/>
                <a:ext cx="0" cy="106762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6" name="Line 261"/>
              <p:cNvSpPr>
                <a:spLocks noChangeShapeType="1"/>
              </p:cNvSpPr>
              <p:nvPr/>
            </p:nvSpPr>
            <p:spPr bwMode="auto">
              <a:xfrm>
                <a:off x="4129773" y="3822384"/>
                <a:ext cx="15086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7" name="Line 262"/>
              <p:cNvSpPr>
                <a:spLocks noChangeShapeType="1"/>
              </p:cNvSpPr>
              <p:nvPr/>
            </p:nvSpPr>
            <p:spPr bwMode="auto">
              <a:xfrm>
                <a:off x="4129773" y="3608631"/>
                <a:ext cx="15086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8" name="Line 263"/>
              <p:cNvSpPr>
                <a:spLocks noChangeShapeType="1"/>
              </p:cNvSpPr>
              <p:nvPr/>
            </p:nvSpPr>
            <p:spPr bwMode="auto">
              <a:xfrm>
                <a:off x="4129773" y="3394879"/>
                <a:ext cx="15086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9" name="Line 264"/>
              <p:cNvSpPr>
                <a:spLocks noChangeShapeType="1"/>
              </p:cNvSpPr>
              <p:nvPr/>
            </p:nvSpPr>
            <p:spPr bwMode="auto">
              <a:xfrm>
                <a:off x="4129773" y="3182269"/>
                <a:ext cx="15086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0" name="Line 265"/>
              <p:cNvSpPr>
                <a:spLocks noChangeShapeType="1"/>
              </p:cNvSpPr>
              <p:nvPr/>
            </p:nvSpPr>
            <p:spPr bwMode="auto">
              <a:xfrm>
                <a:off x="4129773" y="2968517"/>
                <a:ext cx="15086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1" name="Line 266"/>
              <p:cNvSpPr>
                <a:spLocks noChangeShapeType="1"/>
              </p:cNvSpPr>
              <p:nvPr/>
            </p:nvSpPr>
            <p:spPr bwMode="auto">
              <a:xfrm>
                <a:off x="4129773" y="2754764"/>
                <a:ext cx="15086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2" name="Line 267"/>
              <p:cNvSpPr>
                <a:spLocks noChangeShapeType="1"/>
              </p:cNvSpPr>
              <p:nvPr/>
            </p:nvSpPr>
            <p:spPr bwMode="auto">
              <a:xfrm flipH="1">
                <a:off x="5568380" y="3822384"/>
                <a:ext cx="1371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3" name="Line 268"/>
              <p:cNvSpPr>
                <a:spLocks noChangeShapeType="1"/>
              </p:cNvSpPr>
              <p:nvPr/>
            </p:nvSpPr>
            <p:spPr bwMode="auto">
              <a:xfrm flipH="1">
                <a:off x="5568380" y="3608631"/>
                <a:ext cx="1371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4" name="Line 269"/>
              <p:cNvSpPr>
                <a:spLocks noChangeShapeType="1"/>
              </p:cNvSpPr>
              <p:nvPr/>
            </p:nvSpPr>
            <p:spPr bwMode="auto">
              <a:xfrm flipH="1">
                <a:off x="5568380" y="3394879"/>
                <a:ext cx="1371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5" name="Line 270"/>
              <p:cNvSpPr>
                <a:spLocks noChangeShapeType="1"/>
              </p:cNvSpPr>
              <p:nvPr/>
            </p:nvSpPr>
            <p:spPr bwMode="auto">
              <a:xfrm flipH="1">
                <a:off x="5568380" y="3182269"/>
                <a:ext cx="1371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6" name="Line 271"/>
              <p:cNvSpPr>
                <a:spLocks noChangeShapeType="1"/>
              </p:cNvSpPr>
              <p:nvPr/>
            </p:nvSpPr>
            <p:spPr bwMode="auto">
              <a:xfrm flipH="1">
                <a:off x="5568380" y="2968517"/>
                <a:ext cx="1371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7" name="Line 272"/>
              <p:cNvSpPr>
                <a:spLocks noChangeShapeType="1"/>
              </p:cNvSpPr>
              <p:nvPr/>
            </p:nvSpPr>
            <p:spPr bwMode="auto">
              <a:xfrm flipH="1">
                <a:off x="5568380" y="2754764"/>
                <a:ext cx="1371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328" name="Rectangle 273"/>
              <p:cNvSpPr>
                <a:spLocks noChangeArrowheads="1"/>
              </p:cNvSpPr>
              <p:nvPr/>
            </p:nvSpPr>
            <p:spPr bwMode="auto">
              <a:xfrm>
                <a:off x="4006967" y="3741161"/>
                <a:ext cx="75342" cy="16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" name="Rectangle 278"/>
              <p:cNvSpPr>
                <a:spLocks noChangeArrowheads="1"/>
              </p:cNvSpPr>
              <p:nvPr/>
            </p:nvSpPr>
            <p:spPr bwMode="auto">
              <a:xfrm>
                <a:off x="3856285" y="2673541"/>
                <a:ext cx="226024" cy="16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Rectangle 144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601518" y="3217104"/>
                    <a:ext cx="416781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en-US" sz="11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0" lang="en-US" altLang="en-US" sz="11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en-US" sz="11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0" lang="en-US" altLang="en-US" sz="11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4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rot="16200000">
                    <a:off x="3601518" y="3217104"/>
                    <a:ext cx="416781" cy="24622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918" r="-22222" b="-819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0" name="Group 339"/>
            <p:cNvGrpSpPr/>
            <p:nvPr/>
          </p:nvGrpSpPr>
          <p:grpSpPr>
            <a:xfrm>
              <a:off x="2122290" y="2154486"/>
              <a:ext cx="2072889" cy="1504486"/>
              <a:chOff x="3703440" y="2176822"/>
              <a:chExt cx="2072889" cy="1504486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3744914" y="2176822"/>
                <a:ext cx="2031415" cy="14914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2" name="Rectangle 279"/>
              <p:cNvSpPr>
                <a:spLocks noChangeArrowheads="1"/>
              </p:cNvSpPr>
              <p:nvPr/>
            </p:nvSpPr>
            <p:spPr bwMode="auto">
              <a:xfrm>
                <a:off x="4140443" y="2304824"/>
                <a:ext cx="1402662" cy="10040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3" name="Freeform 150"/>
              <p:cNvSpPr>
                <a:spLocks/>
              </p:cNvSpPr>
              <p:nvPr/>
            </p:nvSpPr>
            <p:spPr bwMode="auto">
              <a:xfrm>
                <a:off x="4145706" y="3058426"/>
                <a:ext cx="340797" cy="248334"/>
              </a:xfrm>
              <a:custGeom>
                <a:avLst/>
                <a:gdLst>
                  <a:gd name="T0" fmla="*/ 0 w 259"/>
                  <a:gd name="T1" fmla="*/ 231 h 231"/>
                  <a:gd name="T2" fmla="*/ 5 w 259"/>
                  <a:gd name="T3" fmla="*/ 230 h 231"/>
                  <a:gd name="T4" fmla="*/ 11 w 259"/>
                  <a:gd name="T5" fmla="*/ 230 h 231"/>
                  <a:gd name="T6" fmla="*/ 16 w 259"/>
                  <a:gd name="T7" fmla="*/ 230 h 231"/>
                  <a:gd name="T8" fmla="*/ 21 w 259"/>
                  <a:gd name="T9" fmla="*/ 229 h 231"/>
                  <a:gd name="T10" fmla="*/ 26 w 259"/>
                  <a:gd name="T11" fmla="*/ 229 h 231"/>
                  <a:gd name="T12" fmla="*/ 32 w 259"/>
                  <a:gd name="T13" fmla="*/ 229 h 231"/>
                  <a:gd name="T14" fmla="*/ 37 w 259"/>
                  <a:gd name="T15" fmla="*/ 228 h 231"/>
                  <a:gd name="T16" fmla="*/ 42 w 259"/>
                  <a:gd name="T17" fmla="*/ 228 h 231"/>
                  <a:gd name="T18" fmla="*/ 48 w 259"/>
                  <a:gd name="T19" fmla="*/ 227 h 231"/>
                  <a:gd name="T20" fmla="*/ 53 w 259"/>
                  <a:gd name="T21" fmla="*/ 227 h 231"/>
                  <a:gd name="T22" fmla="*/ 58 w 259"/>
                  <a:gd name="T23" fmla="*/ 226 h 231"/>
                  <a:gd name="T24" fmla="*/ 63 w 259"/>
                  <a:gd name="T25" fmla="*/ 225 h 231"/>
                  <a:gd name="T26" fmla="*/ 69 w 259"/>
                  <a:gd name="T27" fmla="*/ 224 h 231"/>
                  <a:gd name="T28" fmla="*/ 74 w 259"/>
                  <a:gd name="T29" fmla="*/ 224 h 231"/>
                  <a:gd name="T30" fmla="*/ 79 w 259"/>
                  <a:gd name="T31" fmla="*/ 222 h 231"/>
                  <a:gd name="T32" fmla="*/ 85 w 259"/>
                  <a:gd name="T33" fmla="*/ 222 h 231"/>
                  <a:gd name="T34" fmla="*/ 90 w 259"/>
                  <a:gd name="T35" fmla="*/ 220 h 231"/>
                  <a:gd name="T36" fmla="*/ 95 w 259"/>
                  <a:gd name="T37" fmla="*/ 219 h 231"/>
                  <a:gd name="T38" fmla="*/ 101 w 259"/>
                  <a:gd name="T39" fmla="*/ 218 h 231"/>
                  <a:gd name="T40" fmla="*/ 106 w 259"/>
                  <a:gd name="T41" fmla="*/ 216 h 231"/>
                  <a:gd name="T42" fmla="*/ 111 w 259"/>
                  <a:gd name="T43" fmla="*/ 214 h 231"/>
                  <a:gd name="T44" fmla="*/ 116 w 259"/>
                  <a:gd name="T45" fmla="*/ 212 h 231"/>
                  <a:gd name="T46" fmla="*/ 122 w 259"/>
                  <a:gd name="T47" fmla="*/ 210 h 231"/>
                  <a:gd name="T48" fmla="*/ 127 w 259"/>
                  <a:gd name="T49" fmla="*/ 208 h 231"/>
                  <a:gd name="T50" fmla="*/ 132 w 259"/>
                  <a:gd name="T51" fmla="*/ 206 h 231"/>
                  <a:gd name="T52" fmla="*/ 138 w 259"/>
                  <a:gd name="T53" fmla="*/ 202 h 231"/>
                  <a:gd name="T54" fmla="*/ 143 w 259"/>
                  <a:gd name="T55" fmla="*/ 200 h 231"/>
                  <a:gd name="T56" fmla="*/ 148 w 259"/>
                  <a:gd name="T57" fmla="*/ 196 h 231"/>
                  <a:gd name="T58" fmla="*/ 153 w 259"/>
                  <a:gd name="T59" fmla="*/ 193 h 231"/>
                  <a:gd name="T60" fmla="*/ 159 w 259"/>
                  <a:gd name="T61" fmla="*/ 188 h 231"/>
                  <a:gd name="T62" fmla="*/ 164 w 259"/>
                  <a:gd name="T63" fmla="*/ 184 h 231"/>
                  <a:gd name="T64" fmla="*/ 169 w 259"/>
                  <a:gd name="T65" fmla="*/ 179 h 231"/>
                  <a:gd name="T66" fmla="*/ 175 w 259"/>
                  <a:gd name="T67" fmla="*/ 174 h 231"/>
                  <a:gd name="T68" fmla="*/ 180 w 259"/>
                  <a:gd name="T69" fmla="*/ 168 h 231"/>
                  <a:gd name="T70" fmla="*/ 185 w 259"/>
                  <a:gd name="T71" fmla="*/ 162 h 231"/>
                  <a:gd name="T72" fmla="*/ 190 w 259"/>
                  <a:gd name="T73" fmla="*/ 155 h 231"/>
                  <a:gd name="T74" fmla="*/ 196 w 259"/>
                  <a:gd name="T75" fmla="*/ 148 h 231"/>
                  <a:gd name="T76" fmla="*/ 201 w 259"/>
                  <a:gd name="T77" fmla="*/ 140 h 231"/>
                  <a:gd name="T78" fmla="*/ 206 w 259"/>
                  <a:gd name="T79" fmla="*/ 131 h 231"/>
                  <a:gd name="T80" fmla="*/ 212 w 259"/>
                  <a:gd name="T81" fmla="*/ 121 h 231"/>
                  <a:gd name="T82" fmla="*/ 217 w 259"/>
                  <a:gd name="T83" fmla="*/ 111 h 231"/>
                  <a:gd name="T84" fmla="*/ 222 w 259"/>
                  <a:gd name="T85" fmla="*/ 100 h 231"/>
                  <a:gd name="T86" fmla="*/ 227 w 259"/>
                  <a:gd name="T87" fmla="*/ 89 h 231"/>
                  <a:gd name="T88" fmla="*/ 233 w 259"/>
                  <a:gd name="T89" fmla="*/ 76 h 231"/>
                  <a:gd name="T90" fmla="*/ 238 w 259"/>
                  <a:gd name="T91" fmla="*/ 63 h 231"/>
                  <a:gd name="T92" fmla="*/ 243 w 259"/>
                  <a:gd name="T93" fmla="*/ 48 h 231"/>
                  <a:gd name="T94" fmla="*/ 249 w 259"/>
                  <a:gd name="T95" fmla="*/ 33 h 231"/>
                  <a:gd name="T96" fmla="*/ 254 w 259"/>
                  <a:gd name="T97" fmla="*/ 17 h 231"/>
                  <a:gd name="T98" fmla="*/ 259 w 259"/>
                  <a:gd name="T99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9" h="231">
                    <a:moveTo>
                      <a:pt x="0" y="231"/>
                    </a:moveTo>
                    <a:lnTo>
                      <a:pt x="5" y="230"/>
                    </a:lnTo>
                    <a:lnTo>
                      <a:pt x="11" y="230"/>
                    </a:lnTo>
                    <a:lnTo>
                      <a:pt x="16" y="230"/>
                    </a:lnTo>
                    <a:lnTo>
                      <a:pt x="21" y="229"/>
                    </a:lnTo>
                    <a:lnTo>
                      <a:pt x="26" y="229"/>
                    </a:lnTo>
                    <a:lnTo>
                      <a:pt x="32" y="229"/>
                    </a:lnTo>
                    <a:lnTo>
                      <a:pt x="37" y="228"/>
                    </a:lnTo>
                    <a:lnTo>
                      <a:pt x="42" y="228"/>
                    </a:lnTo>
                    <a:lnTo>
                      <a:pt x="48" y="227"/>
                    </a:lnTo>
                    <a:lnTo>
                      <a:pt x="53" y="227"/>
                    </a:lnTo>
                    <a:lnTo>
                      <a:pt x="58" y="226"/>
                    </a:lnTo>
                    <a:lnTo>
                      <a:pt x="63" y="225"/>
                    </a:lnTo>
                    <a:lnTo>
                      <a:pt x="69" y="224"/>
                    </a:lnTo>
                    <a:lnTo>
                      <a:pt x="74" y="224"/>
                    </a:lnTo>
                    <a:lnTo>
                      <a:pt x="79" y="222"/>
                    </a:lnTo>
                    <a:lnTo>
                      <a:pt x="85" y="222"/>
                    </a:lnTo>
                    <a:lnTo>
                      <a:pt x="90" y="220"/>
                    </a:lnTo>
                    <a:lnTo>
                      <a:pt x="95" y="219"/>
                    </a:lnTo>
                    <a:lnTo>
                      <a:pt x="101" y="218"/>
                    </a:lnTo>
                    <a:lnTo>
                      <a:pt x="106" y="216"/>
                    </a:lnTo>
                    <a:lnTo>
                      <a:pt x="111" y="214"/>
                    </a:lnTo>
                    <a:lnTo>
                      <a:pt x="116" y="212"/>
                    </a:lnTo>
                    <a:lnTo>
                      <a:pt x="122" y="210"/>
                    </a:lnTo>
                    <a:lnTo>
                      <a:pt x="127" y="208"/>
                    </a:lnTo>
                    <a:lnTo>
                      <a:pt x="132" y="206"/>
                    </a:lnTo>
                    <a:lnTo>
                      <a:pt x="138" y="202"/>
                    </a:lnTo>
                    <a:lnTo>
                      <a:pt x="143" y="200"/>
                    </a:lnTo>
                    <a:lnTo>
                      <a:pt x="148" y="196"/>
                    </a:lnTo>
                    <a:lnTo>
                      <a:pt x="153" y="193"/>
                    </a:lnTo>
                    <a:lnTo>
                      <a:pt x="159" y="188"/>
                    </a:lnTo>
                    <a:lnTo>
                      <a:pt x="164" y="184"/>
                    </a:lnTo>
                    <a:lnTo>
                      <a:pt x="169" y="179"/>
                    </a:lnTo>
                    <a:lnTo>
                      <a:pt x="175" y="174"/>
                    </a:lnTo>
                    <a:lnTo>
                      <a:pt x="180" y="168"/>
                    </a:lnTo>
                    <a:lnTo>
                      <a:pt x="185" y="162"/>
                    </a:lnTo>
                    <a:lnTo>
                      <a:pt x="190" y="155"/>
                    </a:lnTo>
                    <a:lnTo>
                      <a:pt x="196" y="148"/>
                    </a:lnTo>
                    <a:lnTo>
                      <a:pt x="201" y="140"/>
                    </a:lnTo>
                    <a:lnTo>
                      <a:pt x="206" y="131"/>
                    </a:lnTo>
                    <a:lnTo>
                      <a:pt x="212" y="121"/>
                    </a:lnTo>
                    <a:lnTo>
                      <a:pt x="217" y="111"/>
                    </a:lnTo>
                    <a:lnTo>
                      <a:pt x="222" y="100"/>
                    </a:lnTo>
                    <a:lnTo>
                      <a:pt x="227" y="89"/>
                    </a:lnTo>
                    <a:lnTo>
                      <a:pt x="233" y="76"/>
                    </a:lnTo>
                    <a:lnTo>
                      <a:pt x="238" y="63"/>
                    </a:lnTo>
                    <a:lnTo>
                      <a:pt x="243" y="48"/>
                    </a:lnTo>
                    <a:lnTo>
                      <a:pt x="249" y="33"/>
                    </a:lnTo>
                    <a:lnTo>
                      <a:pt x="254" y="17"/>
                    </a:lnTo>
                    <a:lnTo>
                      <a:pt x="259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4" name="Freeform 151"/>
              <p:cNvSpPr>
                <a:spLocks/>
              </p:cNvSpPr>
              <p:nvPr/>
            </p:nvSpPr>
            <p:spPr bwMode="auto">
              <a:xfrm>
                <a:off x="4486503" y="2327400"/>
                <a:ext cx="342113" cy="731026"/>
              </a:xfrm>
              <a:custGeom>
                <a:avLst/>
                <a:gdLst>
                  <a:gd name="T0" fmla="*/ 0 w 260"/>
                  <a:gd name="T1" fmla="*/ 680 h 680"/>
                  <a:gd name="T2" fmla="*/ 6 w 260"/>
                  <a:gd name="T3" fmla="*/ 662 h 680"/>
                  <a:gd name="T4" fmla="*/ 11 w 260"/>
                  <a:gd name="T5" fmla="*/ 643 h 680"/>
                  <a:gd name="T6" fmla="*/ 16 w 260"/>
                  <a:gd name="T7" fmla="*/ 623 h 680"/>
                  <a:gd name="T8" fmla="*/ 21 w 260"/>
                  <a:gd name="T9" fmla="*/ 603 h 680"/>
                  <a:gd name="T10" fmla="*/ 27 w 260"/>
                  <a:gd name="T11" fmla="*/ 582 h 680"/>
                  <a:gd name="T12" fmla="*/ 32 w 260"/>
                  <a:gd name="T13" fmla="*/ 560 h 680"/>
                  <a:gd name="T14" fmla="*/ 37 w 260"/>
                  <a:gd name="T15" fmla="*/ 538 h 680"/>
                  <a:gd name="T16" fmla="*/ 43 w 260"/>
                  <a:gd name="T17" fmla="*/ 516 h 680"/>
                  <a:gd name="T18" fmla="*/ 48 w 260"/>
                  <a:gd name="T19" fmla="*/ 492 h 680"/>
                  <a:gd name="T20" fmla="*/ 53 w 260"/>
                  <a:gd name="T21" fmla="*/ 469 h 680"/>
                  <a:gd name="T22" fmla="*/ 58 w 260"/>
                  <a:gd name="T23" fmla="*/ 446 h 680"/>
                  <a:gd name="T24" fmla="*/ 64 w 260"/>
                  <a:gd name="T25" fmla="*/ 423 h 680"/>
                  <a:gd name="T26" fmla="*/ 69 w 260"/>
                  <a:gd name="T27" fmla="*/ 400 h 680"/>
                  <a:gd name="T28" fmla="*/ 74 w 260"/>
                  <a:gd name="T29" fmla="*/ 377 h 680"/>
                  <a:gd name="T30" fmla="*/ 80 w 260"/>
                  <a:gd name="T31" fmla="*/ 354 h 680"/>
                  <a:gd name="T32" fmla="*/ 85 w 260"/>
                  <a:gd name="T33" fmla="*/ 332 h 680"/>
                  <a:gd name="T34" fmla="*/ 90 w 260"/>
                  <a:gd name="T35" fmla="*/ 310 h 680"/>
                  <a:gd name="T36" fmla="*/ 96 w 260"/>
                  <a:gd name="T37" fmla="*/ 289 h 680"/>
                  <a:gd name="T38" fmla="*/ 101 w 260"/>
                  <a:gd name="T39" fmla="*/ 269 h 680"/>
                  <a:gd name="T40" fmla="*/ 106 w 260"/>
                  <a:gd name="T41" fmla="*/ 249 h 680"/>
                  <a:gd name="T42" fmla="*/ 111 w 260"/>
                  <a:gd name="T43" fmla="*/ 230 h 680"/>
                  <a:gd name="T44" fmla="*/ 117 w 260"/>
                  <a:gd name="T45" fmla="*/ 212 h 680"/>
                  <a:gd name="T46" fmla="*/ 122 w 260"/>
                  <a:gd name="T47" fmla="*/ 195 h 680"/>
                  <a:gd name="T48" fmla="*/ 127 w 260"/>
                  <a:gd name="T49" fmla="*/ 179 h 680"/>
                  <a:gd name="T50" fmla="*/ 133 w 260"/>
                  <a:gd name="T51" fmla="*/ 164 h 680"/>
                  <a:gd name="T52" fmla="*/ 138 w 260"/>
                  <a:gd name="T53" fmla="*/ 149 h 680"/>
                  <a:gd name="T54" fmla="*/ 143 w 260"/>
                  <a:gd name="T55" fmla="*/ 136 h 680"/>
                  <a:gd name="T56" fmla="*/ 149 w 260"/>
                  <a:gd name="T57" fmla="*/ 124 h 680"/>
                  <a:gd name="T58" fmla="*/ 154 w 260"/>
                  <a:gd name="T59" fmla="*/ 112 h 680"/>
                  <a:gd name="T60" fmla="*/ 159 w 260"/>
                  <a:gd name="T61" fmla="*/ 101 h 680"/>
                  <a:gd name="T62" fmla="*/ 164 w 260"/>
                  <a:gd name="T63" fmla="*/ 91 h 680"/>
                  <a:gd name="T64" fmla="*/ 170 w 260"/>
                  <a:gd name="T65" fmla="*/ 81 h 680"/>
                  <a:gd name="T66" fmla="*/ 175 w 260"/>
                  <a:gd name="T67" fmla="*/ 72 h 680"/>
                  <a:gd name="T68" fmla="*/ 180 w 260"/>
                  <a:gd name="T69" fmla="*/ 64 h 680"/>
                  <a:gd name="T70" fmla="*/ 186 w 260"/>
                  <a:gd name="T71" fmla="*/ 57 h 680"/>
                  <a:gd name="T72" fmla="*/ 191 w 260"/>
                  <a:gd name="T73" fmla="*/ 50 h 680"/>
                  <a:gd name="T74" fmla="*/ 196 w 260"/>
                  <a:gd name="T75" fmla="*/ 44 h 680"/>
                  <a:gd name="T76" fmla="*/ 202 w 260"/>
                  <a:gd name="T77" fmla="*/ 38 h 680"/>
                  <a:gd name="T78" fmla="*/ 207 w 260"/>
                  <a:gd name="T79" fmla="*/ 33 h 680"/>
                  <a:gd name="T80" fmla="*/ 212 w 260"/>
                  <a:gd name="T81" fmla="*/ 28 h 680"/>
                  <a:gd name="T82" fmla="*/ 217 w 260"/>
                  <a:gd name="T83" fmla="*/ 24 h 680"/>
                  <a:gd name="T84" fmla="*/ 223 w 260"/>
                  <a:gd name="T85" fmla="*/ 19 h 680"/>
                  <a:gd name="T86" fmla="*/ 228 w 260"/>
                  <a:gd name="T87" fmla="*/ 16 h 680"/>
                  <a:gd name="T88" fmla="*/ 233 w 260"/>
                  <a:gd name="T89" fmla="*/ 12 h 680"/>
                  <a:gd name="T90" fmla="*/ 239 w 260"/>
                  <a:gd name="T91" fmla="*/ 9 h 680"/>
                  <a:gd name="T92" fmla="*/ 244 w 260"/>
                  <a:gd name="T93" fmla="*/ 6 h 680"/>
                  <a:gd name="T94" fmla="*/ 249 w 260"/>
                  <a:gd name="T95" fmla="*/ 4 h 680"/>
                  <a:gd name="T96" fmla="*/ 255 w 260"/>
                  <a:gd name="T97" fmla="*/ 2 h 680"/>
                  <a:gd name="T98" fmla="*/ 260 w 260"/>
                  <a:gd name="T99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0" h="680">
                    <a:moveTo>
                      <a:pt x="0" y="680"/>
                    </a:moveTo>
                    <a:lnTo>
                      <a:pt x="6" y="662"/>
                    </a:lnTo>
                    <a:lnTo>
                      <a:pt x="11" y="643"/>
                    </a:lnTo>
                    <a:lnTo>
                      <a:pt x="16" y="623"/>
                    </a:lnTo>
                    <a:lnTo>
                      <a:pt x="21" y="603"/>
                    </a:lnTo>
                    <a:lnTo>
                      <a:pt x="27" y="582"/>
                    </a:lnTo>
                    <a:lnTo>
                      <a:pt x="32" y="560"/>
                    </a:lnTo>
                    <a:lnTo>
                      <a:pt x="37" y="538"/>
                    </a:lnTo>
                    <a:lnTo>
                      <a:pt x="43" y="516"/>
                    </a:lnTo>
                    <a:lnTo>
                      <a:pt x="48" y="492"/>
                    </a:lnTo>
                    <a:lnTo>
                      <a:pt x="53" y="469"/>
                    </a:lnTo>
                    <a:lnTo>
                      <a:pt x="58" y="446"/>
                    </a:lnTo>
                    <a:lnTo>
                      <a:pt x="64" y="423"/>
                    </a:lnTo>
                    <a:lnTo>
                      <a:pt x="69" y="400"/>
                    </a:lnTo>
                    <a:lnTo>
                      <a:pt x="74" y="377"/>
                    </a:lnTo>
                    <a:lnTo>
                      <a:pt x="80" y="354"/>
                    </a:lnTo>
                    <a:lnTo>
                      <a:pt x="85" y="332"/>
                    </a:lnTo>
                    <a:lnTo>
                      <a:pt x="90" y="310"/>
                    </a:lnTo>
                    <a:lnTo>
                      <a:pt x="96" y="289"/>
                    </a:lnTo>
                    <a:lnTo>
                      <a:pt x="101" y="269"/>
                    </a:lnTo>
                    <a:lnTo>
                      <a:pt x="106" y="249"/>
                    </a:lnTo>
                    <a:lnTo>
                      <a:pt x="111" y="230"/>
                    </a:lnTo>
                    <a:lnTo>
                      <a:pt x="117" y="212"/>
                    </a:lnTo>
                    <a:lnTo>
                      <a:pt x="122" y="195"/>
                    </a:lnTo>
                    <a:lnTo>
                      <a:pt x="127" y="179"/>
                    </a:lnTo>
                    <a:lnTo>
                      <a:pt x="133" y="164"/>
                    </a:lnTo>
                    <a:lnTo>
                      <a:pt x="138" y="149"/>
                    </a:lnTo>
                    <a:lnTo>
                      <a:pt x="143" y="136"/>
                    </a:lnTo>
                    <a:lnTo>
                      <a:pt x="149" y="124"/>
                    </a:lnTo>
                    <a:lnTo>
                      <a:pt x="154" y="112"/>
                    </a:lnTo>
                    <a:lnTo>
                      <a:pt x="159" y="101"/>
                    </a:lnTo>
                    <a:lnTo>
                      <a:pt x="164" y="91"/>
                    </a:lnTo>
                    <a:lnTo>
                      <a:pt x="170" y="81"/>
                    </a:lnTo>
                    <a:lnTo>
                      <a:pt x="175" y="72"/>
                    </a:lnTo>
                    <a:lnTo>
                      <a:pt x="180" y="64"/>
                    </a:lnTo>
                    <a:lnTo>
                      <a:pt x="186" y="57"/>
                    </a:lnTo>
                    <a:lnTo>
                      <a:pt x="191" y="50"/>
                    </a:lnTo>
                    <a:lnTo>
                      <a:pt x="196" y="44"/>
                    </a:lnTo>
                    <a:lnTo>
                      <a:pt x="202" y="38"/>
                    </a:lnTo>
                    <a:lnTo>
                      <a:pt x="207" y="33"/>
                    </a:lnTo>
                    <a:lnTo>
                      <a:pt x="212" y="28"/>
                    </a:lnTo>
                    <a:lnTo>
                      <a:pt x="217" y="24"/>
                    </a:lnTo>
                    <a:lnTo>
                      <a:pt x="223" y="19"/>
                    </a:lnTo>
                    <a:lnTo>
                      <a:pt x="228" y="16"/>
                    </a:lnTo>
                    <a:lnTo>
                      <a:pt x="233" y="12"/>
                    </a:lnTo>
                    <a:lnTo>
                      <a:pt x="239" y="9"/>
                    </a:lnTo>
                    <a:lnTo>
                      <a:pt x="244" y="6"/>
                    </a:lnTo>
                    <a:lnTo>
                      <a:pt x="249" y="4"/>
                    </a:lnTo>
                    <a:lnTo>
                      <a:pt x="255" y="2"/>
                    </a:lnTo>
                    <a:lnTo>
                      <a:pt x="260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5" name="Freeform 152"/>
              <p:cNvSpPr>
                <a:spLocks/>
              </p:cNvSpPr>
              <p:nvPr/>
            </p:nvSpPr>
            <p:spPr bwMode="auto">
              <a:xfrm>
                <a:off x="4828615" y="2304824"/>
                <a:ext cx="342113" cy="22576"/>
              </a:xfrm>
              <a:custGeom>
                <a:avLst/>
                <a:gdLst>
                  <a:gd name="T0" fmla="*/ 0 w 260"/>
                  <a:gd name="T1" fmla="*/ 21 h 21"/>
                  <a:gd name="T2" fmla="*/ 5 w 260"/>
                  <a:gd name="T3" fmla="*/ 19 h 21"/>
                  <a:gd name="T4" fmla="*/ 10 w 260"/>
                  <a:gd name="T5" fmla="*/ 17 h 21"/>
                  <a:gd name="T6" fmla="*/ 16 w 260"/>
                  <a:gd name="T7" fmla="*/ 15 h 21"/>
                  <a:gd name="T8" fmla="*/ 21 w 260"/>
                  <a:gd name="T9" fmla="*/ 14 h 21"/>
                  <a:gd name="T10" fmla="*/ 26 w 260"/>
                  <a:gd name="T11" fmla="*/ 13 h 21"/>
                  <a:gd name="T12" fmla="*/ 32 w 260"/>
                  <a:gd name="T13" fmla="*/ 11 h 21"/>
                  <a:gd name="T14" fmla="*/ 37 w 260"/>
                  <a:gd name="T15" fmla="*/ 11 h 21"/>
                  <a:gd name="T16" fmla="*/ 42 w 260"/>
                  <a:gd name="T17" fmla="*/ 9 h 21"/>
                  <a:gd name="T18" fmla="*/ 48 w 260"/>
                  <a:gd name="T19" fmla="*/ 9 h 21"/>
                  <a:gd name="T20" fmla="*/ 53 w 260"/>
                  <a:gd name="T21" fmla="*/ 8 h 21"/>
                  <a:gd name="T22" fmla="*/ 58 w 260"/>
                  <a:gd name="T23" fmla="*/ 7 h 21"/>
                  <a:gd name="T24" fmla="*/ 63 w 260"/>
                  <a:gd name="T25" fmla="*/ 6 h 21"/>
                  <a:gd name="T26" fmla="*/ 69 w 260"/>
                  <a:gd name="T27" fmla="*/ 6 h 21"/>
                  <a:gd name="T28" fmla="*/ 74 w 260"/>
                  <a:gd name="T29" fmla="*/ 6 h 21"/>
                  <a:gd name="T30" fmla="*/ 79 w 260"/>
                  <a:gd name="T31" fmla="*/ 5 h 21"/>
                  <a:gd name="T32" fmla="*/ 85 w 260"/>
                  <a:gd name="T33" fmla="*/ 4 h 21"/>
                  <a:gd name="T34" fmla="*/ 90 w 260"/>
                  <a:gd name="T35" fmla="*/ 4 h 21"/>
                  <a:gd name="T36" fmla="*/ 95 w 260"/>
                  <a:gd name="T37" fmla="*/ 4 h 21"/>
                  <a:gd name="T38" fmla="*/ 101 w 260"/>
                  <a:gd name="T39" fmla="*/ 3 h 21"/>
                  <a:gd name="T40" fmla="*/ 106 w 260"/>
                  <a:gd name="T41" fmla="*/ 3 h 21"/>
                  <a:gd name="T42" fmla="*/ 111 w 260"/>
                  <a:gd name="T43" fmla="*/ 3 h 21"/>
                  <a:gd name="T44" fmla="*/ 116 w 260"/>
                  <a:gd name="T45" fmla="*/ 2 h 21"/>
                  <a:gd name="T46" fmla="*/ 122 w 260"/>
                  <a:gd name="T47" fmla="*/ 2 h 21"/>
                  <a:gd name="T48" fmla="*/ 127 w 260"/>
                  <a:gd name="T49" fmla="*/ 2 h 21"/>
                  <a:gd name="T50" fmla="*/ 132 w 260"/>
                  <a:gd name="T51" fmla="*/ 2 h 21"/>
                  <a:gd name="T52" fmla="*/ 138 w 260"/>
                  <a:gd name="T53" fmla="*/ 2 h 21"/>
                  <a:gd name="T54" fmla="*/ 143 w 260"/>
                  <a:gd name="T55" fmla="*/ 2 h 21"/>
                  <a:gd name="T56" fmla="*/ 148 w 260"/>
                  <a:gd name="T57" fmla="*/ 2 h 21"/>
                  <a:gd name="T58" fmla="*/ 154 w 260"/>
                  <a:gd name="T59" fmla="*/ 1 h 21"/>
                  <a:gd name="T60" fmla="*/ 159 w 260"/>
                  <a:gd name="T61" fmla="*/ 1 h 21"/>
                  <a:gd name="T62" fmla="*/ 164 w 260"/>
                  <a:gd name="T63" fmla="*/ 1 h 21"/>
                  <a:gd name="T64" fmla="*/ 169 w 260"/>
                  <a:gd name="T65" fmla="*/ 1 h 21"/>
                  <a:gd name="T66" fmla="*/ 175 w 260"/>
                  <a:gd name="T67" fmla="*/ 1 h 21"/>
                  <a:gd name="T68" fmla="*/ 180 w 260"/>
                  <a:gd name="T69" fmla="*/ 1 h 21"/>
                  <a:gd name="T70" fmla="*/ 185 w 260"/>
                  <a:gd name="T71" fmla="*/ 1 h 21"/>
                  <a:gd name="T72" fmla="*/ 191 w 260"/>
                  <a:gd name="T73" fmla="*/ 1 h 21"/>
                  <a:gd name="T74" fmla="*/ 196 w 260"/>
                  <a:gd name="T75" fmla="*/ 1 h 21"/>
                  <a:gd name="T76" fmla="*/ 201 w 260"/>
                  <a:gd name="T77" fmla="*/ 1 h 21"/>
                  <a:gd name="T78" fmla="*/ 207 w 260"/>
                  <a:gd name="T79" fmla="*/ 1 h 21"/>
                  <a:gd name="T80" fmla="*/ 212 w 260"/>
                  <a:gd name="T81" fmla="*/ 0 h 21"/>
                  <a:gd name="T82" fmla="*/ 217 w 260"/>
                  <a:gd name="T83" fmla="*/ 0 h 21"/>
                  <a:gd name="T84" fmla="*/ 222 w 260"/>
                  <a:gd name="T85" fmla="*/ 0 h 21"/>
                  <a:gd name="T86" fmla="*/ 228 w 260"/>
                  <a:gd name="T87" fmla="*/ 0 h 21"/>
                  <a:gd name="T88" fmla="*/ 233 w 260"/>
                  <a:gd name="T89" fmla="*/ 0 h 21"/>
                  <a:gd name="T90" fmla="*/ 238 w 260"/>
                  <a:gd name="T91" fmla="*/ 0 h 21"/>
                  <a:gd name="T92" fmla="*/ 244 w 260"/>
                  <a:gd name="T93" fmla="*/ 0 h 21"/>
                  <a:gd name="T94" fmla="*/ 249 w 260"/>
                  <a:gd name="T95" fmla="*/ 0 h 21"/>
                  <a:gd name="T96" fmla="*/ 254 w 260"/>
                  <a:gd name="T97" fmla="*/ 0 h 21"/>
                  <a:gd name="T98" fmla="*/ 260 w 260"/>
                  <a:gd name="T9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0" h="21">
                    <a:moveTo>
                      <a:pt x="0" y="21"/>
                    </a:moveTo>
                    <a:lnTo>
                      <a:pt x="5" y="19"/>
                    </a:lnTo>
                    <a:lnTo>
                      <a:pt x="10" y="17"/>
                    </a:lnTo>
                    <a:lnTo>
                      <a:pt x="16" y="15"/>
                    </a:lnTo>
                    <a:lnTo>
                      <a:pt x="21" y="14"/>
                    </a:lnTo>
                    <a:lnTo>
                      <a:pt x="26" y="13"/>
                    </a:lnTo>
                    <a:lnTo>
                      <a:pt x="32" y="11"/>
                    </a:lnTo>
                    <a:lnTo>
                      <a:pt x="37" y="11"/>
                    </a:lnTo>
                    <a:lnTo>
                      <a:pt x="42" y="9"/>
                    </a:lnTo>
                    <a:lnTo>
                      <a:pt x="48" y="9"/>
                    </a:lnTo>
                    <a:lnTo>
                      <a:pt x="53" y="8"/>
                    </a:lnTo>
                    <a:lnTo>
                      <a:pt x="58" y="7"/>
                    </a:lnTo>
                    <a:lnTo>
                      <a:pt x="63" y="6"/>
                    </a:lnTo>
                    <a:lnTo>
                      <a:pt x="69" y="6"/>
                    </a:lnTo>
                    <a:lnTo>
                      <a:pt x="74" y="6"/>
                    </a:lnTo>
                    <a:lnTo>
                      <a:pt x="79" y="5"/>
                    </a:lnTo>
                    <a:lnTo>
                      <a:pt x="85" y="4"/>
                    </a:lnTo>
                    <a:lnTo>
                      <a:pt x="90" y="4"/>
                    </a:lnTo>
                    <a:lnTo>
                      <a:pt x="95" y="4"/>
                    </a:lnTo>
                    <a:lnTo>
                      <a:pt x="101" y="3"/>
                    </a:lnTo>
                    <a:lnTo>
                      <a:pt x="106" y="3"/>
                    </a:lnTo>
                    <a:lnTo>
                      <a:pt x="111" y="3"/>
                    </a:lnTo>
                    <a:lnTo>
                      <a:pt x="116" y="2"/>
                    </a:lnTo>
                    <a:lnTo>
                      <a:pt x="122" y="2"/>
                    </a:lnTo>
                    <a:lnTo>
                      <a:pt x="127" y="2"/>
                    </a:lnTo>
                    <a:lnTo>
                      <a:pt x="132" y="2"/>
                    </a:lnTo>
                    <a:lnTo>
                      <a:pt x="138" y="2"/>
                    </a:lnTo>
                    <a:lnTo>
                      <a:pt x="143" y="2"/>
                    </a:lnTo>
                    <a:lnTo>
                      <a:pt x="148" y="2"/>
                    </a:lnTo>
                    <a:lnTo>
                      <a:pt x="154" y="1"/>
                    </a:lnTo>
                    <a:lnTo>
                      <a:pt x="159" y="1"/>
                    </a:lnTo>
                    <a:lnTo>
                      <a:pt x="164" y="1"/>
                    </a:lnTo>
                    <a:lnTo>
                      <a:pt x="169" y="1"/>
                    </a:lnTo>
                    <a:lnTo>
                      <a:pt x="175" y="1"/>
                    </a:lnTo>
                    <a:lnTo>
                      <a:pt x="180" y="1"/>
                    </a:lnTo>
                    <a:lnTo>
                      <a:pt x="185" y="1"/>
                    </a:lnTo>
                    <a:lnTo>
                      <a:pt x="191" y="1"/>
                    </a:lnTo>
                    <a:lnTo>
                      <a:pt x="196" y="1"/>
                    </a:lnTo>
                    <a:lnTo>
                      <a:pt x="201" y="1"/>
                    </a:lnTo>
                    <a:lnTo>
                      <a:pt x="207" y="1"/>
                    </a:lnTo>
                    <a:lnTo>
                      <a:pt x="212" y="0"/>
                    </a:lnTo>
                    <a:lnTo>
                      <a:pt x="217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3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49" y="0"/>
                    </a:lnTo>
                    <a:lnTo>
                      <a:pt x="254" y="0"/>
                    </a:lnTo>
                    <a:lnTo>
                      <a:pt x="260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6" name="Freeform 153"/>
              <p:cNvSpPr>
                <a:spLocks/>
              </p:cNvSpPr>
              <p:nvPr/>
            </p:nvSpPr>
            <p:spPr bwMode="auto">
              <a:xfrm>
                <a:off x="5170728" y="2304824"/>
                <a:ext cx="340797" cy="0"/>
              </a:xfrm>
              <a:custGeom>
                <a:avLst/>
                <a:gdLst>
                  <a:gd name="T0" fmla="*/ 0 w 259"/>
                  <a:gd name="T1" fmla="*/ 5 w 259"/>
                  <a:gd name="T2" fmla="*/ 10 w 259"/>
                  <a:gd name="T3" fmla="*/ 15 w 259"/>
                  <a:gd name="T4" fmla="*/ 21 w 259"/>
                  <a:gd name="T5" fmla="*/ 26 w 259"/>
                  <a:gd name="T6" fmla="*/ 31 w 259"/>
                  <a:gd name="T7" fmla="*/ 37 w 259"/>
                  <a:gd name="T8" fmla="*/ 42 w 259"/>
                  <a:gd name="T9" fmla="*/ 47 w 259"/>
                  <a:gd name="T10" fmla="*/ 53 w 259"/>
                  <a:gd name="T11" fmla="*/ 58 w 259"/>
                  <a:gd name="T12" fmla="*/ 63 w 259"/>
                  <a:gd name="T13" fmla="*/ 68 w 259"/>
                  <a:gd name="T14" fmla="*/ 74 w 259"/>
                  <a:gd name="T15" fmla="*/ 79 w 259"/>
                  <a:gd name="T16" fmla="*/ 84 w 259"/>
                  <a:gd name="T17" fmla="*/ 90 w 259"/>
                  <a:gd name="T18" fmla="*/ 95 w 259"/>
                  <a:gd name="T19" fmla="*/ 100 w 259"/>
                  <a:gd name="T20" fmla="*/ 106 w 259"/>
                  <a:gd name="T21" fmla="*/ 111 w 259"/>
                  <a:gd name="T22" fmla="*/ 116 w 259"/>
                  <a:gd name="T23" fmla="*/ 121 w 259"/>
                  <a:gd name="T24" fmla="*/ 127 w 259"/>
                  <a:gd name="T25" fmla="*/ 132 w 259"/>
                  <a:gd name="T26" fmla="*/ 137 w 259"/>
                  <a:gd name="T27" fmla="*/ 143 w 259"/>
                  <a:gd name="T28" fmla="*/ 148 w 259"/>
                  <a:gd name="T29" fmla="*/ 153 w 259"/>
                  <a:gd name="T30" fmla="*/ 159 w 259"/>
                  <a:gd name="T31" fmla="*/ 164 w 259"/>
                  <a:gd name="T32" fmla="*/ 169 w 259"/>
                  <a:gd name="T33" fmla="*/ 174 w 259"/>
                  <a:gd name="T34" fmla="*/ 180 w 259"/>
                  <a:gd name="T35" fmla="*/ 185 w 259"/>
                  <a:gd name="T36" fmla="*/ 190 w 259"/>
                  <a:gd name="T37" fmla="*/ 196 w 259"/>
                  <a:gd name="T38" fmla="*/ 201 w 259"/>
                  <a:gd name="T39" fmla="*/ 206 w 259"/>
                  <a:gd name="T40" fmla="*/ 212 w 259"/>
                  <a:gd name="T41" fmla="*/ 217 w 259"/>
                  <a:gd name="T42" fmla="*/ 222 w 259"/>
                  <a:gd name="T43" fmla="*/ 227 w 259"/>
                  <a:gd name="T44" fmla="*/ 233 w 259"/>
                  <a:gd name="T45" fmla="*/ 238 w 259"/>
                  <a:gd name="T46" fmla="*/ 243 w 259"/>
                  <a:gd name="T47" fmla="*/ 249 w 259"/>
                  <a:gd name="T48" fmla="*/ 254 w 259"/>
                  <a:gd name="T49" fmla="*/ 259 w 25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259">
                    <a:moveTo>
                      <a:pt x="0" y="0"/>
                    </a:moveTo>
                    <a:lnTo>
                      <a:pt x="5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7" y="0"/>
                    </a:lnTo>
                    <a:lnTo>
                      <a:pt x="42" y="0"/>
                    </a:lnTo>
                    <a:lnTo>
                      <a:pt x="47" y="0"/>
                    </a:lnTo>
                    <a:lnTo>
                      <a:pt x="53" y="0"/>
                    </a:lnTo>
                    <a:lnTo>
                      <a:pt x="58" y="0"/>
                    </a:lnTo>
                    <a:lnTo>
                      <a:pt x="63" y="0"/>
                    </a:lnTo>
                    <a:lnTo>
                      <a:pt x="68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5" y="0"/>
                    </a:lnTo>
                    <a:lnTo>
                      <a:pt x="100" y="0"/>
                    </a:lnTo>
                    <a:lnTo>
                      <a:pt x="106" y="0"/>
                    </a:lnTo>
                    <a:lnTo>
                      <a:pt x="111" y="0"/>
                    </a:lnTo>
                    <a:lnTo>
                      <a:pt x="116" y="0"/>
                    </a:lnTo>
                    <a:lnTo>
                      <a:pt x="121" y="0"/>
                    </a:lnTo>
                    <a:lnTo>
                      <a:pt x="127" y="0"/>
                    </a:lnTo>
                    <a:lnTo>
                      <a:pt x="132" y="0"/>
                    </a:lnTo>
                    <a:lnTo>
                      <a:pt x="137" y="0"/>
                    </a:lnTo>
                    <a:lnTo>
                      <a:pt x="143" y="0"/>
                    </a:lnTo>
                    <a:lnTo>
                      <a:pt x="148" y="0"/>
                    </a:lnTo>
                    <a:lnTo>
                      <a:pt x="153" y="0"/>
                    </a:lnTo>
                    <a:lnTo>
                      <a:pt x="159" y="0"/>
                    </a:lnTo>
                    <a:lnTo>
                      <a:pt x="164" y="0"/>
                    </a:lnTo>
                    <a:lnTo>
                      <a:pt x="169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5" y="0"/>
                    </a:lnTo>
                    <a:lnTo>
                      <a:pt x="190" y="0"/>
                    </a:lnTo>
                    <a:lnTo>
                      <a:pt x="196" y="0"/>
                    </a:lnTo>
                    <a:lnTo>
                      <a:pt x="201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7" y="0"/>
                    </a:lnTo>
                    <a:lnTo>
                      <a:pt x="222" y="0"/>
                    </a:lnTo>
                    <a:lnTo>
                      <a:pt x="227" y="0"/>
                    </a:lnTo>
                    <a:lnTo>
                      <a:pt x="233" y="0"/>
                    </a:lnTo>
                    <a:lnTo>
                      <a:pt x="238" y="0"/>
                    </a:lnTo>
                    <a:lnTo>
                      <a:pt x="243" y="0"/>
                    </a:lnTo>
                    <a:lnTo>
                      <a:pt x="249" y="0"/>
                    </a:lnTo>
                    <a:lnTo>
                      <a:pt x="254" y="0"/>
                    </a:lnTo>
                    <a:lnTo>
                      <a:pt x="259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7" name="Freeform 154"/>
              <p:cNvSpPr>
                <a:spLocks/>
              </p:cNvSpPr>
              <p:nvPr/>
            </p:nvSpPr>
            <p:spPr bwMode="auto">
              <a:xfrm>
                <a:off x="5511525" y="2304824"/>
                <a:ext cx="27633" cy="0"/>
              </a:xfrm>
              <a:custGeom>
                <a:avLst/>
                <a:gdLst>
                  <a:gd name="T0" fmla="*/ 0 w 21"/>
                  <a:gd name="T1" fmla="*/ 6 w 21"/>
                  <a:gd name="T2" fmla="*/ 11 w 21"/>
                  <a:gd name="T3" fmla="*/ 16 w 21"/>
                  <a:gd name="T4" fmla="*/ 21 w 2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1">
                    <a:moveTo>
                      <a:pt x="0" y="0"/>
                    </a:moveTo>
                    <a:lnTo>
                      <a:pt x="6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8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4754143" y="3449740"/>
                    <a:ext cx="181487" cy="2315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oMath>
                      </m:oMathPara>
                    </a14:m>
                    <a:endParaRPr kumimoji="0" lang="en-US" altLang="en-US" sz="24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4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54143" y="3449740"/>
                    <a:ext cx="181487" cy="23156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40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9" name="Line 242"/>
              <p:cNvSpPr>
                <a:spLocks noChangeShapeType="1"/>
              </p:cNvSpPr>
              <p:nvPr/>
            </p:nvSpPr>
            <p:spPr bwMode="auto">
              <a:xfrm>
                <a:off x="4145706" y="3308909"/>
                <a:ext cx="1393452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0" name="Line 243"/>
              <p:cNvSpPr>
                <a:spLocks noChangeShapeType="1"/>
              </p:cNvSpPr>
              <p:nvPr/>
            </p:nvSpPr>
            <p:spPr bwMode="auto">
              <a:xfrm>
                <a:off x="4145706" y="2304824"/>
                <a:ext cx="1393452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1" name="Line 244"/>
              <p:cNvSpPr>
                <a:spLocks noChangeShapeType="1"/>
              </p:cNvSpPr>
              <p:nvPr/>
            </p:nvSpPr>
            <p:spPr bwMode="auto">
              <a:xfrm flipV="1">
                <a:off x="4145706" y="3297084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2" name="Line 245"/>
              <p:cNvSpPr>
                <a:spLocks noChangeShapeType="1"/>
              </p:cNvSpPr>
              <p:nvPr/>
            </p:nvSpPr>
            <p:spPr bwMode="auto">
              <a:xfrm flipV="1">
                <a:off x="4494397" y="3297084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3" name="Line 246"/>
              <p:cNvSpPr>
                <a:spLocks noChangeShapeType="1"/>
              </p:cNvSpPr>
              <p:nvPr/>
            </p:nvSpPr>
            <p:spPr bwMode="auto">
              <a:xfrm flipV="1">
                <a:off x="4841774" y="3297084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4" name="Line 247"/>
              <p:cNvSpPr>
                <a:spLocks noChangeShapeType="1"/>
              </p:cNvSpPr>
              <p:nvPr/>
            </p:nvSpPr>
            <p:spPr bwMode="auto">
              <a:xfrm flipV="1">
                <a:off x="5190466" y="3297084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5" name="Line 248"/>
              <p:cNvSpPr>
                <a:spLocks noChangeShapeType="1"/>
              </p:cNvSpPr>
              <p:nvPr/>
            </p:nvSpPr>
            <p:spPr bwMode="auto">
              <a:xfrm flipV="1">
                <a:off x="5539158" y="3297084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6" name="Line 249"/>
              <p:cNvSpPr>
                <a:spLocks noChangeShapeType="1"/>
              </p:cNvSpPr>
              <p:nvPr/>
            </p:nvSpPr>
            <p:spPr bwMode="auto">
              <a:xfrm>
                <a:off x="4145706" y="2304824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7" name="Line 250"/>
              <p:cNvSpPr>
                <a:spLocks noChangeShapeType="1"/>
              </p:cNvSpPr>
              <p:nvPr/>
            </p:nvSpPr>
            <p:spPr bwMode="auto">
              <a:xfrm>
                <a:off x="4494397" y="2304824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8" name="Line 251"/>
              <p:cNvSpPr>
                <a:spLocks noChangeShapeType="1"/>
              </p:cNvSpPr>
              <p:nvPr/>
            </p:nvSpPr>
            <p:spPr bwMode="auto">
              <a:xfrm>
                <a:off x="4841774" y="2304824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9" name="Line 252"/>
              <p:cNvSpPr>
                <a:spLocks noChangeShapeType="1"/>
              </p:cNvSpPr>
              <p:nvPr/>
            </p:nvSpPr>
            <p:spPr bwMode="auto">
              <a:xfrm>
                <a:off x="5190466" y="2304824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0" name="Line 253"/>
              <p:cNvSpPr>
                <a:spLocks noChangeShapeType="1"/>
              </p:cNvSpPr>
              <p:nvPr/>
            </p:nvSpPr>
            <p:spPr bwMode="auto">
              <a:xfrm>
                <a:off x="5539158" y="2304824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361" name="Rectangle 254"/>
              <p:cNvSpPr>
                <a:spLocks noChangeArrowheads="1"/>
              </p:cNvSpPr>
              <p:nvPr/>
            </p:nvSpPr>
            <p:spPr bwMode="auto">
              <a:xfrm>
                <a:off x="4111135" y="3348685"/>
                <a:ext cx="72288" cy="151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" name="Rectangle 255"/>
              <p:cNvSpPr>
                <a:spLocks noChangeArrowheads="1"/>
              </p:cNvSpPr>
              <p:nvPr/>
            </p:nvSpPr>
            <p:spPr bwMode="auto">
              <a:xfrm>
                <a:off x="4463774" y="3348685"/>
                <a:ext cx="72288" cy="151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" name="Rectangle 256"/>
              <p:cNvSpPr>
                <a:spLocks noChangeArrowheads="1"/>
              </p:cNvSpPr>
              <p:nvPr/>
            </p:nvSpPr>
            <p:spPr bwMode="auto">
              <a:xfrm>
                <a:off x="4766054" y="3348685"/>
                <a:ext cx="144575" cy="151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" name="Rectangle 257"/>
              <p:cNvSpPr>
                <a:spLocks noChangeArrowheads="1"/>
              </p:cNvSpPr>
              <p:nvPr/>
            </p:nvSpPr>
            <p:spPr bwMode="auto">
              <a:xfrm>
                <a:off x="5118693" y="3348685"/>
                <a:ext cx="144575" cy="151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" name="Rectangle 258"/>
              <p:cNvSpPr>
                <a:spLocks noChangeArrowheads="1"/>
              </p:cNvSpPr>
              <p:nvPr/>
            </p:nvSpPr>
            <p:spPr bwMode="auto">
              <a:xfrm>
                <a:off x="5463437" y="3348685"/>
                <a:ext cx="144575" cy="151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" name="Line 259"/>
              <p:cNvSpPr>
                <a:spLocks noChangeShapeType="1"/>
              </p:cNvSpPr>
              <p:nvPr/>
            </p:nvSpPr>
            <p:spPr bwMode="auto">
              <a:xfrm flipV="1">
                <a:off x="4145706" y="2304824"/>
                <a:ext cx="0" cy="1004085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7" name="Line 260"/>
              <p:cNvSpPr>
                <a:spLocks noChangeShapeType="1"/>
              </p:cNvSpPr>
              <p:nvPr/>
            </p:nvSpPr>
            <p:spPr bwMode="auto">
              <a:xfrm flipV="1">
                <a:off x="5539158" y="2304824"/>
                <a:ext cx="0" cy="1004085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8" name="Line 261"/>
              <p:cNvSpPr>
                <a:spLocks noChangeShapeType="1"/>
              </p:cNvSpPr>
              <p:nvPr/>
            </p:nvSpPr>
            <p:spPr bwMode="auto">
              <a:xfrm>
                <a:off x="4145706" y="3308909"/>
                <a:ext cx="1447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9" name="Line 262"/>
              <p:cNvSpPr>
                <a:spLocks noChangeShapeType="1"/>
              </p:cNvSpPr>
              <p:nvPr/>
            </p:nvSpPr>
            <p:spPr bwMode="auto">
              <a:xfrm>
                <a:off x="4145706" y="3107877"/>
                <a:ext cx="1447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0" name="Line 263"/>
              <p:cNvSpPr>
                <a:spLocks noChangeShapeType="1"/>
              </p:cNvSpPr>
              <p:nvPr/>
            </p:nvSpPr>
            <p:spPr bwMode="auto">
              <a:xfrm>
                <a:off x="4145706" y="2906845"/>
                <a:ext cx="1447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1" name="Line 264"/>
              <p:cNvSpPr>
                <a:spLocks noChangeShapeType="1"/>
              </p:cNvSpPr>
              <p:nvPr/>
            </p:nvSpPr>
            <p:spPr bwMode="auto">
              <a:xfrm>
                <a:off x="4145706" y="2706888"/>
                <a:ext cx="1447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2" name="Line 265"/>
              <p:cNvSpPr>
                <a:spLocks noChangeShapeType="1"/>
              </p:cNvSpPr>
              <p:nvPr/>
            </p:nvSpPr>
            <p:spPr bwMode="auto">
              <a:xfrm>
                <a:off x="4145706" y="2505856"/>
                <a:ext cx="1447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3" name="Line 266"/>
              <p:cNvSpPr>
                <a:spLocks noChangeShapeType="1"/>
              </p:cNvSpPr>
              <p:nvPr/>
            </p:nvSpPr>
            <p:spPr bwMode="auto">
              <a:xfrm>
                <a:off x="4145706" y="2304824"/>
                <a:ext cx="1447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4" name="Line 267"/>
              <p:cNvSpPr>
                <a:spLocks noChangeShapeType="1"/>
              </p:cNvSpPr>
              <p:nvPr/>
            </p:nvSpPr>
            <p:spPr bwMode="auto">
              <a:xfrm flipH="1">
                <a:off x="5526000" y="3308909"/>
                <a:ext cx="1315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5" name="Line 268"/>
              <p:cNvSpPr>
                <a:spLocks noChangeShapeType="1"/>
              </p:cNvSpPr>
              <p:nvPr/>
            </p:nvSpPr>
            <p:spPr bwMode="auto">
              <a:xfrm flipH="1">
                <a:off x="5526000" y="3107877"/>
                <a:ext cx="1315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6" name="Line 269"/>
              <p:cNvSpPr>
                <a:spLocks noChangeShapeType="1"/>
              </p:cNvSpPr>
              <p:nvPr/>
            </p:nvSpPr>
            <p:spPr bwMode="auto">
              <a:xfrm flipH="1">
                <a:off x="5526000" y="2906845"/>
                <a:ext cx="1315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7" name="Line 270"/>
              <p:cNvSpPr>
                <a:spLocks noChangeShapeType="1"/>
              </p:cNvSpPr>
              <p:nvPr/>
            </p:nvSpPr>
            <p:spPr bwMode="auto">
              <a:xfrm flipH="1">
                <a:off x="5526000" y="2706888"/>
                <a:ext cx="1315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8" name="Line 271"/>
              <p:cNvSpPr>
                <a:spLocks noChangeShapeType="1"/>
              </p:cNvSpPr>
              <p:nvPr/>
            </p:nvSpPr>
            <p:spPr bwMode="auto">
              <a:xfrm flipH="1">
                <a:off x="5526000" y="2505856"/>
                <a:ext cx="1315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9" name="Line 272"/>
              <p:cNvSpPr>
                <a:spLocks noChangeShapeType="1"/>
              </p:cNvSpPr>
              <p:nvPr/>
            </p:nvSpPr>
            <p:spPr bwMode="auto">
              <a:xfrm flipH="1">
                <a:off x="5526000" y="2304824"/>
                <a:ext cx="1315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380" name="Rectangle 273"/>
              <p:cNvSpPr>
                <a:spLocks noChangeArrowheads="1"/>
              </p:cNvSpPr>
              <p:nvPr/>
            </p:nvSpPr>
            <p:spPr bwMode="auto">
              <a:xfrm>
                <a:off x="4027878" y="3232520"/>
                <a:ext cx="72288" cy="151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5" name="Rectangle 278"/>
              <p:cNvSpPr>
                <a:spLocks noChangeArrowheads="1"/>
              </p:cNvSpPr>
              <p:nvPr/>
            </p:nvSpPr>
            <p:spPr bwMode="auto">
              <a:xfrm>
                <a:off x="3883304" y="2228434"/>
                <a:ext cx="216862" cy="151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Rectangle 144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618160" y="2693583"/>
                    <a:ext cx="416781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en-US" sz="11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0" lang="en-US" altLang="en-US" sz="11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en-US" sz="11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0" lang="en-US" altLang="en-US" sz="11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6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rot="16200000">
                    <a:off x="3618160" y="2693583"/>
                    <a:ext cx="416781" cy="24622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3226" r="-22222" b="-806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7" name="Group 386"/>
              <p:cNvGrpSpPr/>
              <p:nvPr/>
            </p:nvGrpSpPr>
            <p:grpSpPr>
              <a:xfrm>
                <a:off x="4151210" y="2311737"/>
                <a:ext cx="684226" cy="753602"/>
                <a:chOff x="3667179" y="164196"/>
                <a:chExt cx="825500" cy="1112838"/>
              </a:xfrm>
            </p:grpSpPr>
            <p:sp>
              <p:nvSpPr>
                <p:cNvPr id="390" name="Freeform 151"/>
                <p:cNvSpPr>
                  <a:spLocks/>
                </p:cNvSpPr>
                <p:nvPr/>
              </p:nvSpPr>
              <p:spPr bwMode="auto">
                <a:xfrm>
                  <a:off x="3667179" y="197534"/>
                  <a:ext cx="412750" cy="1079500"/>
                </a:xfrm>
                <a:custGeom>
                  <a:avLst/>
                  <a:gdLst>
                    <a:gd name="T0" fmla="*/ 0 w 260"/>
                    <a:gd name="T1" fmla="*/ 680 h 680"/>
                    <a:gd name="T2" fmla="*/ 6 w 260"/>
                    <a:gd name="T3" fmla="*/ 662 h 680"/>
                    <a:gd name="T4" fmla="*/ 11 w 260"/>
                    <a:gd name="T5" fmla="*/ 643 h 680"/>
                    <a:gd name="T6" fmla="*/ 16 w 260"/>
                    <a:gd name="T7" fmla="*/ 623 h 680"/>
                    <a:gd name="T8" fmla="*/ 21 w 260"/>
                    <a:gd name="T9" fmla="*/ 603 h 680"/>
                    <a:gd name="T10" fmla="*/ 27 w 260"/>
                    <a:gd name="T11" fmla="*/ 582 h 680"/>
                    <a:gd name="T12" fmla="*/ 32 w 260"/>
                    <a:gd name="T13" fmla="*/ 560 h 680"/>
                    <a:gd name="T14" fmla="*/ 37 w 260"/>
                    <a:gd name="T15" fmla="*/ 538 h 680"/>
                    <a:gd name="T16" fmla="*/ 43 w 260"/>
                    <a:gd name="T17" fmla="*/ 516 h 680"/>
                    <a:gd name="T18" fmla="*/ 48 w 260"/>
                    <a:gd name="T19" fmla="*/ 492 h 680"/>
                    <a:gd name="T20" fmla="*/ 53 w 260"/>
                    <a:gd name="T21" fmla="*/ 469 h 680"/>
                    <a:gd name="T22" fmla="*/ 58 w 260"/>
                    <a:gd name="T23" fmla="*/ 446 h 680"/>
                    <a:gd name="T24" fmla="*/ 64 w 260"/>
                    <a:gd name="T25" fmla="*/ 423 h 680"/>
                    <a:gd name="T26" fmla="*/ 69 w 260"/>
                    <a:gd name="T27" fmla="*/ 400 h 680"/>
                    <a:gd name="T28" fmla="*/ 74 w 260"/>
                    <a:gd name="T29" fmla="*/ 377 h 680"/>
                    <a:gd name="T30" fmla="*/ 80 w 260"/>
                    <a:gd name="T31" fmla="*/ 354 h 680"/>
                    <a:gd name="T32" fmla="*/ 85 w 260"/>
                    <a:gd name="T33" fmla="*/ 332 h 680"/>
                    <a:gd name="T34" fmla="*/ 90 w 260"/>
                    <a:gd name="T35" fmla="*/ 310 h 680"/>
                    <a:gd name="T36" fmla="*/ 96 w 260"/>
                    <a:gd name="T37" fmla="*/ 289 h 680"/>
                    <a:gd name="T38" fmla="*/ 101 w 260"/>
                    <a:gd name="T39" fmla="*/ 269 h 680"/>
                    <a:gd name="T40" fmla="*/ 106 w 260"/>
                    <a:gd name="T41" fmla="*/ 249 h 680"/>
                    <a:gd name="T42" fmla="*/ 111 w 260"/>
                    <a:gd name="T43" fmla="*/ 230 h 680"/>
                    <a:gd name="T44" fmla="*/ 117 w 260"/>
                    <a:gd name="T45" fmla="*/ 212 h 680"/>
                    <a:gd name="T46" fmla="*/ 122 w 260"/>
                    <a:gd name="T47" fmla="*/ 195 h 680"/>
                    <a:gd name="T48" fmla="*/ 127 w 260"/>
                    <a:gd name="T49" fmla="*/ 179 h 680"/>
                    <a:gd name="T50" fmla="*/ 133 w 260"/>
                    <a:gd name="T51" fmla="*/ 164 h 680"/>
                    <a:gd name="T52" fmla="*/ 138 w 260"/>
                    <a:gd name="T53" fmla="*/ 149 h 680"/>
                    <a:gd name="T54" fmla="*/ 143 w 260"/>
                    <a:gd name="T55" fmla="*/ 136 h 680"/>
                    <a:gd name="T56" fmla="*/ 149 w 260"/>
                    <a:gd name="T57" fmla="*/ 124 h 680"/>
                    <a:gd name="T58" fmla="*/ 154 w 260"/>
                    <a:gd name="T59" fmla="*/ 112 h 680"/>
                    <a:gd name="T60" fmla="*/ 159 w 260"/>
                    <a:gd name="T61" fmla="*/ 101 h 680"/>
                    <a:gd name="T62" fmla="*/ 164 w 260"/>
                    <a:gd name="T63" fmla="*/ 91 h 680"/>
                    <a:gd name="T64" fmla="*/ 170 w 260"/>
                    <a:gd name="T65" fmla="*/ 81 h 680"/>
                    <a:gd name="T66" fmla="*/ 175 w 260"/>
                    <a:gd name="T67" fmla="*/ 72 h 680"/>
                    <a:gd name="T68" fmla="*/ 180 w 260"/>
                    <a:gd name="T69" fmla="*/ 64 h 680"/>
                    <a:gd name="T70" fmla="*/ 186 w 260"/>
                    <a:gd name="T71" fmla="*/ 57 h 680"/>
                    <a:gd name="T72" fmla="*/ 191 w 260"/>
                    <a:gd name="T73" fmla="*/ 50 h 680"/>
                    <a:gd name="T74" fmla="*/ 196 w 260"/>
                    <a:gd name="T75" fmla="*/ 44 h 680"/>
                    <a:gd name="T76" fmla="*/ 202 w 260"/>
                    <a:gd name="T77" fmla="*/ 38 h 680"/>
                    <a:gd name="T78" fmla="*/ 207 w 260"/>
                    <a:gd name="T79" fmla="*/ 33 h 680"/>
                    <a:gd name="T80" fmla="*/ 212 w 260"/>
                    <a:gd name="T81" fmla="*/ 28 h 680"/>
                    <a:gd name="T82" fmla="*/ 217 w 260"/>
                    <a:gd name="T83" fmla="*/ 24 h 680"/>
                    <a:gd name="T84" fmla="*/ 223 w 260"/>
                    <a:gd name="T85" fmla="*/ 19 h 680"/>
                    <a:gd name="T86" fmla="*/ 228 w 260"/>
                    <a:gd name="T87" fmla="*/ 16 h 680"/>
                    <a:gd name="T88" fmla="*/ 233 w 260"/>
                    <a:gd name="T89" fmla="*/ 12 h 680"/>
                    <a:gd name="T90" fmla="*/ 239 w 260"/>
                    <a:gd name="T91" fmla="*/ 9 h 680"/>
                    <a:gd name="T92" fmla="*/ 244 w 260"/>
                    <a:gd name="T93" fmla="*/ 6 h 680"/>
                    <a:gd name="T94" fmla="*/ 249 w 260"/>
                    <a:gd name="T95" fmla="*/ 4 h 680"/>
                    <a:gd name="T96" fmla="*/ 255 w 260"/>
                    <a:gd name="T97" fmla="*/ 2 h 680"/>
                    <a:gd name="T98" fmla="*/ 260 w 260"/>
                    <a:gd name="T99" fmla="*/ 0 h 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0" h="680">
                      <a:moveTo>
                        <a:pt x="0" y="680"/>
                      </a:moveTo>
                      <a:lnTo>
                        <a:pt x="6" y="662"/>
                      </a:lnTo>
                      <a:lnTo>
                        <a:pt x="11" y="643"/>
                      </a:lnTo>
                      <a:lnTo>
                        <a:pt x="16" y="623"/>
                      </a:lnTo>
                      <a:lnTo>
                        <a:pt x="21" y="603"/>
                      </a:lnTo>
                      <a:lnTo>
                        <a:pt x="27" y="582"/>
                      </a:lnTo>
                      <a:lnTo>
                        <a:pt x="32" y="560"/>
                      </a:lnTo>
                      <a:lnTo>
                        <a:pt x="37" y="538"/>
                      </a:lnTo>
                      <a:lnTo>
                        <a:pt x="43" y="516"/>
                      </a:lnTo>
                      <a:lnTo>
                        <a:pt x="48" y="492"/>
                      </a:lnTo>
                      <a:lnTo>
                        <a:pt x="53" y="469"/>
                      </a:lnTo>
                      <a:lnTo>
                        <a:pt x="58" y="446"/>
                      </a:lnTo>
                      <a:lnTo>
                        <a:pt x="64" y="423"/>
                      </a:lnTo>
                      <a:lnTo>
                        <a:pt x="69" y="400"/>
                      </a:lnTo>
                      <a:lnTo>
                        <a:pt x="74" y="377"/>
                      </a:lnTo>
                      <a:lnTo>
                        <a:pt x="80" y="354"/>
                      </a:lnTo>
                      <a:lnTo>
                        <a:pt x="85" y="332"/>
                      </a:lnTo>
                      <a:lnTo>
                        <a:pt x="90" y="310"/>
                      </a:lnTo>
                      <a:lnTo>
                        <a:pt x="96" y="289"/>
                      </a:lnTo>
                      <a:lnTo>
                        <a:pt x="101" y="269"/>
                      </a:lnTo>
                      <a:lnTo>
                        <a:pt x="106" y="249"/>
                      </a:lnTo>
                      <a:lnTo>
                        <a:pt x="111" y="230"/>
                      </a:lnTo>
                      <a:lnTo>
                        <a:pt x="117" y="212"/>
                      </a:lnTo>
                      <a:lnTo>
                        <a:pt x="122" y="195"/>
                      </a:lnTo>
                      <a:lnTo>
                        <a:pt x="127" y="179"/>
                      </a:lnTo>
                      <a:lnTo>
                        <a:pt x="133" y="164"/>
                      </a:lnTo>
                      <a:lnTo>
                        <a:pt x="138" y="149"/>
                      </a:lnTo>
                      <a:lnTo>
                        <a:pt x="143" y="136"/>
                      </a:lnTo>
                      <a:lnTo>
                        <a:pt x="149" y="124"/>
                      </a:lnTo>
                      <a:lnTo>
                        <a:pt x="154" y="112"/>
                      </a:lnTo>
                      <a:lnTo>
                        <a:pt x="159" y="101"/>
                      </a:lnTo>
                      <a:lnTo>
                        <a:pt x="164" y="91"/>
                      </a:lnTo>
                      <a:lnTo>
                        <a:pt x="170" y="81"/>
                      </a:lnTo>
                      <a:lnTo>
                        <a:pt x="175" y="72"/>
                      </a:lnTo>
                      <a:lnTo>
                        <a:pt x="180" y="64"/>
                      </a:lnTo>
                      <a:lnTo>
                        <a:pt x="186" y="57"/>
                      </a:lnTo>
                      <a:lnTo>
                        <a:pt x="191" y="50"/>
                      </a:lnTo>
                      <a:lnTo>
                        <a:pt x="196" y="44"/>
                      </a:lnTo>
                      <a:lnTo>
                        <a:pt x="202" y="38"/>
                      </a:lnTo>
                      <a:lnTo>
                        <a:pt x="207" y="33"/>
                      </a:lnTo>
                      <a:lnTo>
                        <a:pt x="212" y="28"/>
                      </a:lnTo>
                      <a:lnTo>
                        <a:pt x="217" y="24"/>
                      </a:lnTo>
                      <a:lnTo>
                        <a:pt x="223" y="19"/>
                      </a:lnTo>
                      <a:lnTo>
                        <a:pt x="228" y="16"/>
                      </a:lnTo>
                      <a:lnTo>
                        <a:pt x="233" y="12"/>
                      </a:lnTo>
                      <a:lnTo>
                        <a:pt x="239" y="9"/>
                      </a:lnTo>
                      <a:lnTo>
                        <a:pt x="244" y="6"/>
                      </a:lnTo>
                      <a:lnTo>
                        <a:pt x="249" y="4"/>
                      </a:lnTo>
                      <a:lnTo>
                        <a:pt x="255" y="2"/>
                      </a:lnTo>
                      <a:lnTo>
                        <a:pt x="260" y="0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91" name="Freeform 152"/>
                <p:cNvSpPr>
                  <a:spLocks/>
                </p:cNvSpPr>
                <p:nvPr/>
              </p:nvSpPr>
              <p:spPr bwMode="auto">
                <a:xfrm>
                  <a:off x="4079929" y="164196"/>
                  <a:ext cx="412750" cy="33338"/>
                </a:xfrm>
                <a:custGeom>
                  <a:avLst/>
                  <a:gdLst>
                    <a:gd name="T0" fmla="*/ 0 w 260"/>
                    <a:gd name="T1" fmla="*/ 21 h 21"/>
                    <a:gd name="T2" fmla="*/ 5 w 260"/>
                    <a:gd name="T3" fmla="*/ 19 h 21"/>
                    <a:gd name="T4" fmla="*/ 10 w 260"/>
                    <a:gd name="T5" fmla="*/ 17 h 21"/>
                    <a:gd name="T6" fmla="*/ 16 w 260"/>
                    <a:gd name="T7" fmla="*/ 15 h 21"/>
                    <a:gd name="T8" fmla="*/ 21 w 260"/>
                    <a:gd name="T9" fmla="*/ 14 h 21"/>
                    <a:gd name="T10" fmla="*/ 26 w 260"/>
                    <a:gd name="T11" fmla="*/ 13 h 21"/>
                    <a:gd name="T12" fmla="*/ 32 w 260"/>
                    <a:gd name="T13" fmla="*/ 11 h 21"/>
                    <a:gd name="T14" fmla="*/ 37 w 260"/>
                    <a:gd name="T15" fmla="*/ 11 h 21"/>
                    <a:gd name="T16" fmla="*/ 42 w 260"/>
                    <a:gd name="T17" fmla="*/ 9 h 21"/>
                    <a:gd name="T18" fmla="*/ 48 w 260"/>
                    <a:gd name="T19" fmla="*/ 9 h 21"/>
                    <a:gd name="T20" fmla="*/ 53 w 260"/>
                    <a:gd name="T21" fmla="*/ 8 h 21"/>
                    <a:gd name="T22" fmla="*/ 58 w 260"/>
                    <a:gd name="T23" fmla="*/ 7 h 21"/>
                    <a:gd name="T24" fmla="*/ 63 w 260"/>
                    <a:gd name="T25" fmla="*/ 6 h 21"/>
                    <a:gd name="T26" fmla="*/ 69 w 260"/>
                    <a:gd name="T27" fmla="*/ 6 h 21"/>
                    <a:gd name="T28" fmla="*/ 74 w 260"/>
                    <a:gd name="T29" fmla="*/ 6 h 21"/>
                    <a:gd name="T30" fmla="*/ 79 w 260"/>
                    <a:gd name="T31" fmla="*/ 5 h 21"/>
                    <a:gd name="T32" fmla="*/ 85 w 260"/>
                    <a:gd name="T33" fmla="*/ 4 h 21"/>
                    <a:gd name="T34" fmla="*/ 90 w 260"/>
                    <a:gd name="T35" fmla="*/ 4 h 21"/>
                    <a:gd name="T36" fmla="*/ 95 w 260"/>
                    <a:gd name="T37" fmla="*/ 4 h 21"/>
                    <a:gd name="T38" fmla="*/ 101 w 260"/>
                    <a:gd name="T39" fmla="*/ 3 h 21"/>
                    <a:gd name="T40" fmla="*/ 106 w 260"/>
                    <a:gd name="T41" fmla="*/ 3 h 21"/>
                    <a:gd name="T42" fmla="*/ 111 w 260"/>
                    <a:gd name="T43" fmla="*/ 3 h 21"/>
                    <a:gd name="T44" fmla="*/ 116 w 260"/>
                    <a:gd name="T45" fmla="*/ 2 h 21"/>
                    <a:gd name="T46" fmla="*/ 122 w 260"/>
                    <a:gd name="T47" fmla="*/ 2 h 21"/>
                    <a:gd name="T48" fmla="*/ 127 w 260"/>
                    <a:gd name="T49" fmla="*/ 2 h 21"/>
                    <a:gd name="T50" fmla="*/ 132 w 260"/>
                    <a:gd name="T51" fmla="*/ 2 h 21"/>
                    <a:gd name="T52" fmla="*/ 138 w 260"/>
                    <a:gd name="T53" fmla="*/ 2 h 21"/>
                    <a:gd name="T54" fmla="*/ 143 w 260"/>
                    <a:gd name="T55" fmla="*/ 2 h 21"/>
                    <a:gd name="T56" fmla="*/ 148 w 260"/>
                    <a:gd name="T57" fmla="*/ 2 h 21"/>
                    <a:gd name="T58" fmla="*/ 154 w 260"/>
                    <a:gd name="T59" fmla="*/ 1 h 21"/>
                    <a:gd name="T60" fmla="*/ 159 w 260"/>
                    <a:gd name="T61" fmla="*/ 1 h 21"/>
                    <a:gd name="T62" fmla="*/ 164 w 260"/>
                    <a:gd name="T63" fmla="*/ 1 h 21"/>
                    <a:gd name="T64" fmla="*/ 169 w 260"/>
                    <a:gd name="T65" fmla="*/ 1 h 21"/>
                    <a:gd name="T66" fmla="*/ 175 w 260"/>
                    <a:gd name="T67" fmla="*/ 1 h 21"/>
                    <a:gd name="T68" fmla="*/ 180 w 260"/>
                    <a:gd name="T69" fmla="*/ 1 h 21"/>
                    <a:gd name="T70" fmla="*/ 185 w 260"/>
                    <a:gd name="T71" fmla="*/ 1 h 21"/>
                    <a:gd name="T72" fmla="*/ 191 w 260"/>
                    <a:gd name="T73" fmla="*/ 1 h 21"/>
                    <a:gd name="T74" fmla="*/ 196 w 260"/>
                    <a:gd name="T75" fmla="*/ 1 h 21"/>
                    <a:gd name="T76" fmla="*/ 201 w 260"/>
                    <a:gd name="T77" fmla="*/ 1 h 21"/>
                    <a:gd name="T78" fmla="*/ 207 w 260"/>
                    <a:gd name="T79" fmla="*/ 1 h 21"/>
                    <a:gd name="T80" fmla="*/ 212 w 260"/>
                    <a:gd name="T81" fmla="*/ 0 h 21"/>
                    <a:gd name="T82" fmla="*/ 217 w 260"/>
                    <a:gd name="T83" fmla="*/ 0 h 21"/>
                    <a:gd name="T84" fmla="*/ 222 w 260"/>
                    <a:gd name="T85" fmla="*/ 0 h 21"/>
                    <a:gd name="T86" fmla="*/ 228 w 260"/>
                    <a:gd name="T87" fmla="*/ 0 h 21"/>
                    <a:gd name="T88" fmla="*/ 233 w 260"/>
                    <a:gd name="T89" fmla="*/ 0 h 21"/>
                    <a:gd name="T90" fmla="*/ 238 w 260"/>
                    <a:gd name="T91" fmla="*/ 0 h 21"/>
                    <a:gd name="T92" fmla="*/ 244 w 260"/>
                    <a:gd name="T93" fmla="*/ 0 h 21"/>
                    <a:gd name="T94" fmla="*/ 249 w 260"/>
                    <a:gd name="T95" fmla="*/ 0 h 21"/>
                    <a:gd name="T96" fmla="*/ 254 w 260"/>
                    <a:gd name="T97" fmla="*/ 0 h 21"/>
                    <a:gd name="T98" fmla="*/ 260 w 260"/>
                    <a:gd name="T9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0" h="21">
                      <a:moveTo>
                        <a:pt x="0" y="21"/>
                      </a:moveTo>
                      <a:lnTo>
                        <a:pt x="5" y="19"/>
                      </a:lnTo>
                      <a:lnTo>
                        <a:pt x="10" y="17"/>
                      </a:lnTo>
                      <a:lnTo>
                        <a:pt x="16" y="15"/>
                      </a:lnTo>
                      <a:lnTo>
                        <a:pt x="21" y="14"/>
                      </a:lnTo>
                      <a:lnTo>
                        <a:pt x="26" y="13"/>
                      </a:lnTo>
                      <a:lnTo>
                        <a:pt x="32" y="11"/>
                      </a:lnTo>
                      <a:lnTo>
                        <a:pt x="37" y="11"/>
                      </a:lnTo>
                      <a:lnTo>
                        <a:pt x="42" y="9"/>
                      </a:lnTo>
                      <a:lnTo>
                        <a:pt x="48" y="9"/>
                      </a:lnTo>
                      <a:lnTo>
                        <a:pt x="53" y="8"/>
                      </a:lnTo>
                      <a:lnTo>
                        <a:pt x="58" y="7"/>
                      </a:lnTo>
                      <a:lnTo>
                        <a:pt x="63" y="6"/>
                      </a:lnTo>
                      <a:lnTo>
                        <a:pt x="69" y="6"/>
                      </a:lnTo>
                      <a:lnTo>
                        <a:pt x="74" y="6"/>
                      </a:lnTo>
                      <a:lnTo>
                        <a:pt x="79" y="5"/>
                      </a:lnTo>
                      <a:lnTo>
                        <a:pt x="85" y="4"/>
                      </a:lnTo>
                      <a:lnTo>
                        <a:pt x="90" y="4"/>
                      </a:lnTo>
                      <a:lnTo>
                        <a:pt x="95" y="4"/>
                      </a:lnTo>
                      <a:lnTo>
                        <a:pt x="101" y="3"/>
                      </a:lnTo>
                      <a:lnTo>
                        <a:pt x="106" y="3"/>
                      </a:lnTo>
                      <a:lnTo>
                        <a:pt x="111" y="3"/>
                      </a:lnTo>
                      <a:lnTo>
                        <a:pt x="116" y="2"/>
                      </a:lnTo>
                      <a:lnTo>
                        <a:pt x="122" y="2"/>
                      </a:lnTo>
                      <a:lnTo>
                        <a:pt x="127" y="2"/>
                      </a:lnTo>
                      <a:lnTo>
                        <a:pt x="132" y="2"/>
                      </a:lnTo>
                      <a:lnTo>
                        <a:pt x="138" y="2"/>
                      </a:lnTo>
                      <a:lnTo>
                        <a:pt x="143" y="2"/>
                      </a:lnTo>
                      <a:lnTo>
                        <a:pt x="148" y="2"/>
                      </a:lnTo>
                      <a:lnTo>
                        <a:pt x="154" y="1"/>
                      </a:lnTo>
                      <a:lnTo>
                        <a:pt x="159" y="1"/>
                      </a:lnTo>
                      <a:lnTo>
                        <a:pt x="164" y="1"/>
                      </a:lnTo>
                      <a:lnTo>
                        <a:pt x="169" y="1"/>
                      </a:lnTo>
                      <a:lnTo>
                        <a:pt x="175" y="1"/>
                      </a:lnTo>
                      <a:lnTo>
                        <a:pt x="180" y="1"/>
                      </a:lnTo>
                      <a:lnTo>
                        <a:pt x="185" y="1"/>
                      </a:lnTo>
                      <a:lnTo>
                        <a:pt x="191" y="1"/>
                      </a:lnTo>
                      <a:lnTo>
                        <a:pt x="196" y="1"/>
                      </a:lnTo>
                      <a:lnTo>
                        <a:pt x="201" y="1"/>
                      </a:lnTo>
                      <a:lnTo>
                        <a:pt x="207" y="1"/>
                      </a:lnTo>
                      <a:lnTo>
                        <a:pt x="212" y="0"/>
                      </a:lnTo>
                      <a:lnTo>
                        <a:pt x="217" y="0"/>
                      </a:lnTo>
                      <a:lnTo>
                        <a:pt x="222" y="0"/>
                      </a:lnTo>
                      <a:lnTo>
                        <a:pt x="228" y="0"/>
                      </a:lnTo>
                      <a:lnTo>
                        <a:pt x="233" y="0"/>
                      </a:lnTo>
                      <a:lnTo>
                        <a:pt x="238" y="0"/>
                      </a:lnTo>
                      <a:lnTo>
                        <a:pt x="244" y="0"/>
                      </a:lnTo>
                      <a:lnTo>
                        <a:pt x="249" y="0"/>
                      </a:lnTo>
                      <a:lnTo>
                        <a:pt x="254" y="0"/>
                      </a:lnTo>
                      <a:lnTo>
                        <a:pt x="260" y="0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cxnSp>
            <p:nvCxnSpPr>
              <p:cNvPr id="388" name="Connecteur droit avec flèche 87"/>
              <p:cNvCxnSpPr/>
              <p:nvPr/>
            </p:nvCxnSpPr>
            <p:spPr>
              <a:xfrm flipH="1" flipV="1">
                <a:off x="4272861" y="2783697"/>
                <a:ext cx="263200" cy="0"/>
              </a:xfrm>
              <a:prstGeom prst="straightConnector1">
                <a:avLst/>
              </a:prstGeom>
              <a:ln w="19050" cmpd="sng">
                <a:solidFill>
                  <a:schemeClr val="accent6"/>
                </a:solidFill>
                <a:headEnd type="none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211612" y="2387900"/>
                    <a:ext cx="1327094" cy="3014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en-US" sz="1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en-US" sz="1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1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altLang="en-US" sz="1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altLang="en-US" sz="1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kumimoji="0" lang="en-US" altLang="en-US" sz="1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kumimoji="0" lang="en-US" altLang="en-US" sz="1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kumimoji="0" lang="en-US" altLang="en-US" sz="1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altLang="en-US" sz="14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0" lang="en-US" altLang="en-US" sz="1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89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11612" y="2387900"/>
                    <a:ext cx="1327094" cy="301493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6599" t="-6818" r="-6599" b="-25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Rectangle 144"/>
                <p:cNvSpPr>
                  <a:spLocks noChangeArrowheads="1"/>
                </p:cNvSpPr>
                <p:nvPr/>
              </p:nvSpPr>
              <p:spPr bwMode="auto">
                <a:xfrm>
                  <a:off x="5283787" y="5272605"/>
                  <a:ext cx="1269963" cy="292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1400" i="1" dirty="0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400" i="1" dirty="0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en-US" sz="140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14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en-US" sz="140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40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en-US" sz="140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400" b="1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140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1400" dirty="0"/>
                </a:p>
              </p:txBody>
            </p:sp>
          </mc:Choice>
          <mc:Fallback xmlns="">
            <p:sp>
              <p:nvSpPr>
                <p:cNvPr id="392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3787" y="5272605"/>
                  <a:ext cx="1269963" cy="292388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447" r="-4787" b="-2272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/>
              <p:cNvSpPr/>
              <p:nvPr/>
            </p:nvSpPr>
            <p:spPr>
              <a:xfrm>
                <a:off x="9273451" y="2146176"/>
                <a:ext cx="190308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1600" dirty="0"/>
                  <a:t>: </a:t>
                </a:r>
                <a:r>
                  <a:rPr lang="en-US" sz="1600" dirty="0" smtClean="0"/>
                  <a:t>intercept </a:t>
                </a:r>
                <a:r>
                  <a:rPr lang="en-US" sz="1600" dirty="0"/>
                  <a:t>of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 smtClean="0"/>
                  <a:t>: </a:t>
                </a:r>
                <a:r>
                  <a:rPr lang="en-US" sz="1600" dirty="0"/>
                  <a:t>slope of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94" name="Rectangle 3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1" y="2146176"/>
                <a:ext cx="1903085" cy="830997"/>
              </a:xfrm>
              <a:prstGeom prst="rect">
                <a:avLst/>
              </a:prstGeom>
              <a:blipFill rotWithShape="0">
                <a:blip r:embed="rId15"/>
                <a:stretch>
                  <a:fillRect l="-1282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Rectangle 394"/>
              <p:cNvSpPr/>
              <p:nvPr/>
            </p:nvSpPr>
            <p:spPr>
              <a:xfrm>
                <a:off x="8829353" y="3755627"/>
                <a:ext cx="3252224" cy="1994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160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 smtClean="0"/>
                  <a:t>: initial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 smtClean="0"/>
                  <a:t>) intercept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160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: slope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: temperature of the choice function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,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1600" dirty="0"/>
                  <a:t> : learning rate(s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395" name="Rectangle 3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353" y="3755627"/>
                <a:ext cx="3252224" cy="1994264"/>
              </a:xfrm>
              <a:prstGeom prst="rect">
                <a:avLst/>
              </a:prstGeom>
              <a:blipFill rotWithShape="0">
                <a:blip r:embed="rId16"/>
                <a:stretch>
                  <a:fillRect l="-749" b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Rectangle 216"/>
          <p:cNvSpPr/>
          <p:nvPr/>
        </p:nvSpPr>
        <p:spPr>
          <a:xfrm>
            <a:off x="561235" y="6143855"/>
            <a:ext cx="3649026" cy="465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Now we understand everything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840575" y="1473282"/>
            <a:ext cx="7701778" cy="1497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Computational Framework: </a:t>
            </a:r>
            <a:r>
              <a:rPr lang="en-US" b="1" dirty="0" smtClean="0"/>
              <a:t>Generative QC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725" y="3159562"/>
            <a:ext cx="5598632" cy="3552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899121" y="1400804"/>
            <a:ext cx="7384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Generative QC: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Can the model generate the behavior of interest?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Can </a:t>
            </a:r>
            <a:r>
              <a:rPr lang="en-US" sz="1600" dirty="0" smtClean="0"/>
              <a:t>it learn, from various priors, true receiver acceptability function parameters?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Can it learn to ultimately make optimal offers, when faced with different receivers?</a:t>
            </a:r>
            <a:endParaRPr lang="en-US" sz="1600" dirty="0"/>
          </a:p>
        </p:txBody>
      </p:sp>
      <p:sp>
        <p:nvSpPr>
          <p:cNvPr id="7" name="ZoneTexte 93"/>
          <p:cNvSpPr txBox="1"/>
          <p:nvPr/>
        </p:nvSpPr>
        <p:spPr>
          <a:xfrm>
            <a:off x="499341" y="3159561"/>
            <a:ext cx="5461000" cy="8690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29117" tIns="64558" rIns="129117" bIns="645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cs typeface="Arial" panose="020B0604020202020204" pitchFamily="34" charset="0"/>
              </a:rPr>
              <a:t>Environment</a:t>
            </a:r>
            <a:r>
              <a:rPr lang="en-US" sz="1600" dirty="0" smtClean="0">
                <a:cs typeface="Arial" panose="020B0604020202020204" pitchFamily="34" charset="0"/>
              </a:rPr>
              <a:t>: 3 receiver </a:t>
            </a:r>
            <a:r>
              <a:rPr lang="en-US" sz="1600" dirty="0" smtClean="0">
                <a:cs typeface="Arial" panose="020B0604020202020204" pitchFamily="34" charset="0"/>
              </a:rPr>
              <a:t>populations</a:t>
            </a:r>
            <a:r>
              <a:rPr lang="en-US" sz="1600" dirty="0" smtClean="0">
                <a:cs typeface="Arial" panose="020B0604020202020204" pitchFamily="34" charset="0"/>
              </a:rPr>
              <a:t>, </a:t>
            </a:r>
            <a:r>
              <a:rPr lang="en-US" sz="1600" dirty="0" smtClean="0">
                <a:cs typeface="Arial" panose="020B0604020202020204" pitchFamily="34" charset="0"/>
              </a:rPr>
              <a:t>with different acceptance probability function parameters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9546" y="3516553"/>
            <a:ext cx="5110568" cy="2939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1674579" y="3933944"/>
                <a:ext cx="28920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={−9;−6;−3)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579" y="3933944"/>
                <a:ext cx="2892062" cy="338554"/>
              </a:xfrm>
              <a:prstGeom prst="rect">
                <a:avLst/>
              </a:prstGeom>
              <a:blipFill rotWithShape="0"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93"/>
              <p:cNvSpPr txBox="1"/>
              <p:nvPr/>
            </p:nvSpPr>
            <p:spPr>
              <a:xfrm>
                <a:off x="6381392" y="3516553"/>
                <a:ext cx="4919822" cy="27709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129117" tIns="64558" rIns="129117" bIns="64558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cs typeface="Arial" panose="020B0604020202020204" pitchFamily="34" charset="0"/>
                  </a:rPr>
                  <a:t>Simulations</a:t>
                </a:r>
                <a:r>
                  <a:rPr lang="en-US" sz="1600" dirty="0" smtClean="0"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cs typeface="Arial" panose="020B0604020202020204" pitchFamily="34" charset="0"/>
                  </a:rPr>
                  <a:t>Assume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cs typeface="Arial" panose="020B0604020202020204" pitchFamily="34" charset="0"/>
                  </a:rPr>
                  <a:t>; (~ experimental data – see later)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cs typeface="Arial" panose="020B0604020202020204" pitchFamily="34" charset="0"/>
                  </a:rPr>
                  <a:t>Various levels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acc>
                  </m:oMath>
                </a14:m>
                <a:endParaRPr lang="en-US" sz="1600" dirty="0" smtClean="0"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r>
                  <a:rPr lang="en-US" sz="1600" dirty="0" smtClean="0">
                    <a:cs typeface="Arial" panose="020B0604020202020204" pitchFamily="34" charset="0"/>
                  </a:rPr>
                  <a:t> 	(~ </a:t>
                </a:r>
                <a:r>
                  <a:rPr lang="en-US" sz="1600" dirty="0">
                    <a:cs typeface="Arial" panose="020B0604020202020204" pitchFamily="34" charset="0"/>
                  </a:rPr>
                  <a:t>experimental data – see later</a:t>
                </a:r>
                <a:r>
                  <a:rPr lang="en-US" sz="1600" dirty="0" smtClean="0">
                    <a:cs typeface="Arial" panose="020B0604020202020204" pitchFamily="34" charset="0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sz="1600" dirty="0" smtClean="0">
                    <a:cs typeface="Arial" panose="020B0604020202020204" pitchFamily="34" charset="0"/>
                  </a:rPr>
                  <a:t>    (~ </a:t>
                </a:r>
                <a:r>
                  <a:rPr lang="en-US" sz="1600" dirty="0">
                    <a:cs typeface="Arial" panose="020B0604020202020204" pitchFamily="34" charset="0"/>
                  </a:rPr>
                  <a:t>experimental data – see later</a:t>
                </a:r>
                <a:r>
                  <a:rPr lang="en-US" sz="1600" dirty="0" smtClean="0">
                    <a:cs typeface="Arial" panose="020B0604020202020204" pitchFamily="34" charset="0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sz="1600" dirty="0" smtClean="0">
                    <a:cs typeface="Arial" panose="020B0604020202020204" pitchFamily="34" charset="0"/>
                  </a:rPr>
                  <a:t>    (~ </a:t>
                </a:r>
                <a:r>
                  <a:rPr lang="en-US" sz="1600" dirty="0">
                    <a:cs typeface="Arial" panose="020B0604020202020204" pitchFamily="34" charset="0"/>
                  </a:rPr>
                  <a:t>experimental data – see later</a:t>
                </a:r>
                <a:r>
                  <a:rPr lang="en-US" sz="1600" dirty="0" smtClean="0">
                    <a:cs typeface="Arial" panose="020B0604020202020204" pitchFamily="34" charset="0"/>
                  </a:rPr>
                  <a:t>)</a:t>
                </a:r>
                <a:endParaRPr lang="en-US" sz="16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2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92" y="3516553"/>
                <a:ext cx="4919822" cy="27709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/>
          <p:cNvGrpSpPr/>
          <p:nvPr/>
        </p:nvGrpSpPr>
        <p:grpSpPr>
          <a:xfrm>
            <a:off x="1468406" y="4325406"/>
            <a:ext cx="3118930" cy="2387005"/>
            <a:chOff x="7854060" y="5748498"/>
            <a:chExt cx="3118930" cy="2387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7731622" y="6615945"/>
                  <a:ext cx="568041" cy="323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7731622" y="6615945"/>
                  <a:ext cx="568041" cy="3231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094" b="-537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Rectangle 131"/>
            <p:cNvSpPr>
              <a:spLocks noChangeArrowheads="1"/>
            </p:cNvSpPr>
            <p:nvPr/>
          </p:nvSpPr>
          <p:spPr bwMode="auto">
            <a:xfrm>
              <a:off x="8506162" y="5856473"/>
              <a:ext cx="2369220" cy="1797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8506162" y="5856473"/>
              <a:ext cx="2369220" cy="1797870"/>
              <a:chOff x="1355725" y="427038"/>
              <a:chExt cx="5519738" cy="4243388"/>
            </a:xfrm>
          </p:grpSpPr>
          <p:sp>
            <p:nvSpPr>
              <p:cNvPr id="134" name="Freeform 133"/>
              <p:cNvSpPr>
                <a:spLocks/>
              </p:cNvSpPr>
              <p:nvPr/>
            </p:nvSpPr>
            <p:spPr bwMode="auto">
              <a:xfrm>
                <a:off x="1355725" y="4602163"/>
                <a:ext cx="1352550" cy="68263"/>
              </a:xfrm>
              <a:custGeom>
                <a:avLst/>
                <a:gdLst>
                  <a:gd name="T0" fmla="*/ 0 w 852"/>
                  <a:gd name="T1" fmla="*/ 43 h 43"/>
                  <a:gd name="T2" fmla="*/ 17 w 852"/>
                  <a:gd name="T3" fmla="*/ 43 h 43"/>
                  <a:gd name="T4" fmla="*/ 35 w 852"/>
                  <a:gd name="T5" fmla="*/ 43 h 43"/>
                  <a:gd name="T6" fmla="*/ 52 w 852"/>
                  <a:gd name="T7" fmla="*/ 43 h 43"/>
                  <a:gd name="T8" fmla="*/ 70 w 852"/>
                  <a:gd name="T9" fmla="*/ 43 h 43"/>
                  <a:gd name="T10" fmla="*/ 87 w 852"/>
                  <a:gd name="T11" fmla="*/ 43 h 43"/>
                  <a:gd name="T12" fmla="*/ 104 w 852"/>
                  <a:gd name="T13" fmla="*/ 43 h 43"/>
                  <a:gd name="T14" fmla="*/ 122 w 852"/>
                  <a:gd name="T15" fmla="*/ 43 h 43"/>
                  <a:gd name="T16" fmla="*/ 139 w 852"/>
                  <a:gd name="T17" fmla="*/ 43 h 43"/>
                  <a:gd name="T18" fmla="*/ 156 w 852"/>
                  <a:gd name="T19" fmla="*/ 42 h 43"/>
                  <a:gd name="T20" fmla="*/ 174 w 852"/>
                  <a:gd name="T21" fmla="*/ 42 h 43"/>
                  <a:gd name="T22" fmla="*/ 191 w 852"/>
                  <a:gd name="T23" fmla="*/ 42 h 43"/>
                  <a:gd name="T24" fmla="*/ 209 w 852"/>
                  <a:gd name="T25" fmla="*/ 42 h 43"/>
                  <a:gd name="T26" fmla="*/ 226 w 852"/>
                  <a:gd name="T27" fmla="*/ 42 h 43"/>
                  <a:gd name="T28" fmla="*/ 243 w 852"/>
                  <a:gd name="T29" fmla="*/ 42 h 43"/>
                  <a:gd name="T30" fmla="*/ 261 w 852"/>
                  <a:gd name="T31" fmla="*/ 42 h 43"/>
                  <a:gd name="T32" fmla="*/ 278 w 852"/>
                  <a:gd name="T33" fmla="*/ 42 h 43"/>
                  <a:gd name="T34" fmla="*/ 295 w 852"/>
                  <a:gd name="T35" fmla="*/ 42 h 43"/>
                  <a:gd name="T36" fmla="*/ 313 w 852"/>
                  <a:gd name="T37" fmla="*/ 41 h 43"/>
                  <a:gd name="T38" fmla="*/ 330 w 852"/>
                  <a:gd name="T39" fmla="*/ 41 h 43"/>
                  <a:gd name="T40" fmla="*/ 348 w 852"/>
                  <a:gd name="T41" fmla="*/ 41 h 43"/>
                  <a:gd name="T42" fmla="*/ 365 w 852"/>
                  <a:gd name="T43" fmla="*/ 41 h 43"/>
                  <a:gd name="T44" fmla="*/ 383 w 852"/>
                  <a:gd name="T45" fmla="*/ 41 h 43"/>
                  <a:gd name="T46" fmla="*/ 400 w 852"/>
                  <a:gd name="T47" fmla="*/ 40 h 43"/>
                  <a:gd name="T48" fmla="*/ 417 w 852"/>
                  <a:gd name="T49" fmla="*/ 40 h 43"/>
                  <a:gd name="T50" fmla="*/ 434 w 852"/>
                  <a:gd name="T51" fmla="*/ 39 h 43"/>
                  <a:gd name="T52" fmla="*/ 452 w 852"/>
                  <a:gd name="T53" fmla="*/ 39 h 43"/>
                  <a:gd name="T54" fmla="*/ 470 w 852"/>
                  <a:gd name="T55" fmla="*/ 39 h 43"/>
                  <a:gd name="T56" fmla="*/ 487 w 852"/>
                  <a:gd name="T57" fmla="*/ 38 h 43"/>
                  <a:gd name="T58" fmla="*/ 504 w 852"/>
                  <a:gd name="T59" fmla="*/ 37 h 43"/>
                  <a:gd name="T60" fmla="*/ 522 w 852"/>
                  <a:gd name="T61" fmla="*/ 37 h 43"/>
                  <a:gd name="T62" fmla="*/ 539 w 852"/>
                  <a:gd name="T63" fmla="*/ 36 h 43"/>
                  <a:gd name="T64" fmla="*/ 556 w 852"/>
                  <a:gd name="T65" fmla="*/ 35 h 43"/>
                  <a:gd name="T66" fmla="*/ 574 w 852"/>
                  <a:gd name="T67" fmla="*/ 35 h 43"/>
                  <a:gd name="T68" fmla="*/ 591 w 852"/>
                  <a:gd name="T69" fmla="*/ 33 h 43"/>
                  <a:gd name="T70" fmla="*/ 609 w 852"/>
                  <a:gd name="T71" fmla="*/ 33 h 43"/>
                  <a:gd name="T72" fmla="*/ 626 w 852"/>
                  <a:gd name="T73" fmla="*/ 32 h 43"/>
                  <a:gd name="T74" fmla="*/ 643 w 852"/>
                  <a:gd name="T75" fmla="*/ 30 h 43"/>
                  <a:gd name="T76" fmla="*/ 661 w 852"/>
                  <a:gd name="T77" fmla="*/ 29 h 43"/>
                  <a:gd name="T78" fmla="*/ 678 w 852"/>
                  <a:gd name="T79" fmla="*/ 27 h 43"/>
                  <a:gd name="T80" fmla="*/ 695 w 852"/>
                  <a:gd name="T81" fmla="*/ 26 h 43"/>
                  <a:gd name="T82" fmla="*/ 713 w 852"/>
                  <a:gd name="T83" fmla="*/ 24 h 43"/>
                  <a:gd name="T84" fmla="*/ 730 w 852"/>
                  <a:gd name="T85" fmla="*/ 22 h 43"/>
                  <a:gd name="T86" fmla="*/ 748 w 852"/>
                  <a:gd name="T87" fmla="*/ 19 h 43"/>
                  <a:gd name="T88" fmla="*/ 765 w 852"/>
                  <a:gd name="T89" fmla="*/ 17 h 43"/>
                  <a:gd name="T90" fmla="*/ 782 w 852"/>
                  <a:gd name="T91" fmla="*/ 14 h 43"/>
                  <a:gd name="T92" fmla="*/ 800 w 852"/>
                  <a:gd name="T93" fmla="*/ 11 h 43"/>
                  <a:gd name="T94" fmla="*/ 817 w 852"/>
                  <a:gd name="T95" fmla="*/ 8 h 43"/>
                  <a:gd name="T96" fmla="*/ 834 w 852"/>
                  <a:gd name="T97" fmla="*/ 4 h 43"/>
                  <a:gd name="T98" fmla="*/ 852 w 852"/>
                  <a:gd name="T9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43">
                    <a:moveTo>
                      <a:pt x="0" y="43"/>
                    </a:moveTo>
                    <a:lnTo>
                      <a:pt x="17" y="43"/>
                    </a:lnTo>
                    <a:lnTo>
                      <a:pt x="35" y="43"/>
                    </a:lnTo>
                    <a:lnTo>
                      <a:pt x="52" y="43"/>
                    </a:lnTo>
                    <a:lnTo>
                      <a:pt x="70" y="43"/>
                    </a:lnTo>
                    <a:lnTo>
                      <a:pt x="87" y="43"/>
                    </a:lnTo>
                    <a:lnTo>
                      <a:pt x="104" y="43"/>
                    </a:lnTo>
                    <a:lnTo>
                      <a:pt x="122" y="43"/>
                    </a:lnTo>
                    <a:lnTo>
                      <a:pt x="139" y="43"/>
                    </a:lnTo>
                    <a:lnTo>
                      <a:pt x="156" y="42"/>
                    </a:lnTo>
                    <a:lnTo>
                      <a:pt x="174" y="42"/>
                    </a:lnTo>
                    <a:lnTo>
                      <a:pt x="191" y="42"/>
                    </a:lnTo>
                    <a:lnTo>
                      <a:pt x="209" y="42"/>
                    </a:lnTo>
                    <a:lnTo>
                      <a:pt x="226" y="42"/>
                    </a:lnTo>
                    <a:lnTo>
                      <a:pt x="243" y="42"/>
                    </a:lnTo>
                    <a:lnTo>
                      <a:pt x="261" y="42"/>
                    </a:lnTo>
                    <a:lnTo>
                      <a:pt x="278" y="42"/>
                    </a:lnTo>
                    <a:lnTo>
                      <a:pt x="295" y="42"/>
                    </a:lnTo>
                    <a:lnTo>
                      <a:pt x="313" y="41"/>
                    </a:lnTo>
                    <a:lnTo>
                      <a:pt x="330" y="41"/>
                    </a:lnTo>
                    <a:lnTo>
                      <a:pt x="348" y="41"/>
                    </a:lnTo>
                    <a:lnTo>
                      <a:pt x="365" y="41"/>
                    </a:lnTo>
                    <a:lnTo>
                      <a:pt x="383" y="41"/>
                    </a:lnTo>
                    <a:lnTo>
                      <a:pt x="400" y="40"/>
                    </a:lnTo>
                    <a:lnTo>
                      <a:pt x="417" y="40"/>
                    </a:lnTo>
                    <a:lnTo>
                      <a:pt x="434" y="39"/>
                    </a:lnTo>
                    <a:lnTo>
                      <a:pt x="452" y="39"/>
                    </a:lnTo>
                    <a:lnTo>
                      <a:pt x="470" y="39"/>
                    </a:lnTo>
                    <a:lnTo>
                      <a:pt x="487" y="38"/>
                    </a:lnTo>
                    <a:lnTo>
                      <a:pt x="504" y="37"/>
                    </a:lnTo>
                    <a:lnTo>
                      <a:pt x="522" y="37"/>
                    </a:lnTo>
                    <a:lnTo>
                      <a:pt x="539" y="36"/>
                    </a:lnTo>
                    <a:lnTo>
                      <a:pt x="556" y="35"/>
                    </a:lnTo>
                    <a:lnTo>
                      <a:pt x="574" y="35"/>
                    </a:lnTo>
                    <a:lnTo>
                      <a:pt x="591" y="33"/>
                    </a:lnTo>
                    <a:lnTo>
                      <a:pt x="609" y="33"/>
                    </a:lnTo>
                    <a:lnTo>
                      <a:pt x="626" y="32"/>
                    </a:lnTo>
                    <a:lnTo>
                      <a:pt x="643" y="30"/>
                    </a:lnTo>
                    <a:lnTo>
                      <a:pt x="661" y="29"/>
                    </a:lnTo>
                    <a:lnTo>
                      <a:pt x="678" y="27"/>
                    </a:lnTo>
                    <a:lnTo>
                      <a:pt x="695" y="26"/>
                    </a:lnTo>
                    <a:lnTo>
                      <a:pt x="713" y="24"/>
                    </a:lnTo>
                    <a:lnTo>
                      <a:pt x="730" y="22"/>
                    </a:lnTo>
                    <a:lnTo>
                      <a:pt x="748" y="19"/>
                    </a:lnTo>
                    <a:lnTo>
                      <a:pt x="765" y="17"/>
                    </a:lnTo>
                    <a:lnTo>
                      <a:pt x="782" y="14"/>
                    </a:lnTo>
                    <a:lnTo>
                      <a:pt x="800" y="11"/>
                    </a:lnTo>
                    <a:lnTo>
                      <a:pt x="817" y="8"/>
                    </a:lnTo>
                    <a:lnTo>
                      <a:pt x="834" y="4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5" name="Freeform 134"/>
              <p:cNvSpPr>
                <a:spLocks/>
              </p:cNvSpPr>
              <p:nvPr/>
            </p:nvSpPr>
            <p:spPr bwMode="auto">
              <a:xfrm>
                <a:off x="2708275" y="1743075"/>
                <a:ext cx="1352550" cy="2859088"/>
              </a:xfrm>
              <a:custGeom>
                <a:avLst/>
                <a:gdLst>
                  <a:gd name="T0" fmla="*/ 0 w 852"/>
                  <a:gd name="T1" fmla="*/ 1801 h 1801"/>
                  <a:gd name="T2" fmla="*/ 17 w 852"/>
                  <a:gd name="T3" fmla="*/ 1796 h 1801"/>
                  <a:gd name="T4" fmla="*/ 35 w 852"/>
                  <a:gd name="T5" fmla="*/ 1792 h 1801"/>
                  <a:gd name="T6" fmla="*/ 52 w 852"/>
                  <a:gd name="T7" fmla="*/ 1786 h 1801"/>
                  <a:gd name="T8" fmla="*/ 69 w 852"/>
                  <a:gd name="T9" fmla="*/ 1780 h 1801"/>
                  <a:gd name="T10" fmla="*/ 87 w 852"/>
                  <a:gd name="T11" fmla="*/ 1773 h 1801"/>
                  <a:gd name="T12" fmla="*/ 104 w 852"/>
                  <a:gd name="T13" fmla="*/ 1766 h 1801"/>
                  <a:gd name="T14" fmla="*/ 122 w 852"/>
                  <a:gd name="T15" fmla="*/ 1758 h 1801"/>
                  <a:gd name="T16" fmla="*/ 139 w 852"/>
                  <a:gd name="T17" fmla="*/ 1749 h 1801"/>
                  <a:gd name="T18" fmla="*/ 157 w 852"/>
                  <a:gd name="T19" fmla="*/ 1740 h 1801"/>
                  <a:gd name="T20" fmla="*/ 174 w 852"/>
                  <a:gd name="T21" fmla="*/ 1729 h 1801"/>
                  <a:gd name="T22" fmla="*/ 191 w 852"/>
                  <a:gd name="T23" fmla="*/ 1718 h 1801"/>
                  <a:gd name="T24" fmla="*/ 209 w 852"/>
                  <a:gd name="T25" fmla="*/ 1705 h 1801"/>
                  <a:gd name="T26" fmla="*/ 226 w 852"/>
                  <a:gd name="T27" fmla="*/ 1691 h 1801"/>
                  <a:gd name="T28" fmla="*/ 243 w 852"/>
                  <a:gd name="T29" fmla="*/ 1676 h 1801"/>
                  <a:gd name="T30" fmla="*/ 261 w 852"/>
                  <a:gd name="T31" fmla="*/ 1660 h 1801"/>
                  <a:gd name="T32" fmla="*/ 278 w 852"/>
                  <a:gd name="T33" fmla="*/ 1642 h 1801"/>
                  <a:gd name="T34" fmla="*/ 296 w 852"/>
                  <a:gd name="T35" fmla="*/ 1622 h 1801"/>
                  <a:gd name="T36" fmla="*/ 313 w 852"/>
                  <a:gd name="T37" fmla="*/ 1601 h 1801"/>
                  <a:gd name="T38" fmla="*/ 330 w 852"/>
                  <a:gd name="T39" fmla="*/ 1578 h 1801"/>
                  <a:gd name="T40" fmla="*/ 348 w 852"/>
                  <a:gd name="T41" fmla="*/ 1553 h 1801"/>
                  <a:gd name="T42" fmla="*/ 365 w 852"/>
                  <a:gd name="T43" fmla="*/ 1526 h 1801"/>
                  <a:gd name="T44" fmla="*/ 383 w 852"/>
                  <a:gd name="T45" fmla="*/ 1496 h 1801"/>
                  <a:gd name="T46" fmla="*/ 400 w 852"/>
                  <a:gd name="T47" fmla="*/ 1465 h 1801"/>
                  <a:gd name="T48" fmla="*/ 417 w 852"/>
                  <a:gd name="T49" fmla="*/ 1432 h 1801"/>
                  <a:gd name="T50" fmla="*/ 435 w 852"/>
                  <a:gd name="T51" fmla="*/ 1395 h 1801"/>
                  <a:gd name="T52" fmla="*/ 452 w 852"/>
                  <a:gd name="T53" fmla="*/ 1357 h 1801"/>
                  <a:gd name="T54" fmla="*/ 469 w 852"/>
                  <a:gd name="T55" fmla="*/ 1316 h 1801"/>
                  <a:gd name="T56" fmla="*/ 487 w 852"/>
                  <a:gd name="T57" fmla="*/ 1272 h 1801"/>
                  <a:gd name="T58" fmla="*/ 504 w 852"/>
                  <a:gd name="T59" fmla="*/ 1225 h 1801"/>
                  <a:gd name="T60" fmla="*/ 522 w 852"/>
                  <a:gd name="T61" fmla="*/ 1177 h 1801"/>
                  <a:gd name="T62" fmla="*/ 539 w 852"/>
                  <a:gd name="T63" fmla="*/ 1125 h 1801"/>
                  <a:gd name="T64" fmla="*/ 556 w 852"/>
                  <a:gd name="T65" fmla="*/ 1072 h 1801"/>
                  <a:gd name="T66" fmla="*/ 574 w 852"/>
                  <a:gd name="T67" fmla="*/ 1015 h 1801"/>
                  <a:gd name="T68" fmla="*/ 591 w 852"/>
                  <a:gd name="T69" fmla="*/ 957 h 1801"/>
                  <a:gd name="T70" fmla="*/ 608 w 852"/>
                  <a:gd name="T71" fmla="*/ 897 h 1801"/>
                  <a:gd name="T72" fmla="*/ 626 w 852"/>
                  <a:gd name="T73" fmla="*/ 835 h 1801"/>
                  <a:gd name="T74" fmla="*/ 643 w 852"/>
                  <a:gd name="T75" fmla="*/ 771 h 1801"/>
                  <a:gd name="T76" fmla="*/ 661 w 852"/>
                  <a:gd name="T77" fmla="*/ 707 h 1801"/>
                  <a:gd name="T78" fmla="*/ 678 w 852"/>
                  <a:gd name="T79" fmla="*/ 641 h 1801"/>
                  <a:gd name="T80" fmla="*/ 695 w 852"/>
                  <a:gd name="T81" fmla="*/ 575 h 1801"/>
                  <a:gd name="T82" fmla="*/ 713 w 852"/>
                  <a:gd name="T83" fmla="*/ 507 h 1801"/>
                  <a:gd name="T84" fmla="*/ 730 w 852"/>
                  <a:gd name="T85" fmla="*/ 441 h 1801"/>
                  <a:gd name="T86" fmla="*/ 747 w 852"/>
                  <a:gd name="T87" fmla="*/ 374 h 1801"/>
                  <a:gd name="T88" fmla="*/ 765 w 852"/>
                  <a:gd name="T89" fmla="*/ 309 h 1801"/>
                  <a:gd name="T90" fmla="*/ 783 w 852"/>
                  <a:gd name="T91" fmla="*/ 244 h 1801"/>
                  <a:gd name="T92" fmla="*/ 800 w 852"/>
                  <a:gd name="T93" fmla="*/ 180 h 1801"/>
                  <a:gd name="T94" fmla="*/ 817 w 852"/>
                  <a:gd name="T95" fmla="*/ 118 h 1801"/>
                  <a:gd name="T96" fmla="*/ 835 w 852"/>
                  <a:gd name="T97" fmla="*/ 58 h 1801"/>
                  <a:gd name="T98" fmla="*/ 852 w 852"/>
                  <a:gd name="T99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1801">
                    <a:moveTo>
                      <a:pt x="0" y="1801"/>
                    </a:moveTo>
                    <a:lnTo>
                      <a:pt x="17" y="1796"/>
                    </a:lnTo>
                    <a:lnTo>
                      <a:pt x="35" y="1792"/>
                    </a:lnTo>
                    <a:lnTo>
                      <a:pt x="52" y="1786"/>
                    </a:lnTo>
                    <a:lnTo>
                      <a:pt x="69" y="1780"/>
                    </a:lnTo>
                    <a:lnTo>
                      <a:pt x="87" y="1773"/>
                    </a:lnTo>
                    <a:lnTo>
                      <a:pt x="104" y="1766"/>
                    </a:lnTo>
                    <a:lnTo>
                      <a:pt x="122" y="1758"/>
                    </a:lnTo>
                    <a:lnTo>
                      <a:pt x="139" y="1749"/>
                    </a:lnTo>
                    <a:lnTo>
                      <a:pt x="157" y="1740"/>
                    </a:lnTo>
                    <a:lnTo>
                      <a:pt x="174" y="1729"/>
                    </a:lnTo>
                    <a:lnTo>
                      <a:pt x="191" y="1718"/>
                    </a:lnTo>
                    <a:lnTo>
                      <a:pt x="209" y="1705"/>
                    </a:lnTo>
                    <a:lnTo>
                      <a:pt x="226" y="1691"/>
                    </a:lnTo>
                    <a:lnTo>
                      <a:pt x="243" y="1676"/>
                    </a:lnTo>
                    <a:lnTo>
                      <a:pt x="261" y="1660"/>
                    </a:lnTo>
                    <a:lnTo>
                      <a:pt x="278" y="1642"/>
                    </a:lnTo>
                    <a:lnTo>
                      <a:pt x="296" y="1622"/>
                    </a:lnTo>
                    <a:lnTo>
                      <a:pt x="313" y="1601"/>
                    </a:lnTo>
                    <a:lnTo>
                      <a:pt x="330" y="1578"/>
                    </a:lnTo>
                    <a:lnTo>
                      <a:pt x="348" y="1553"/>
                    </a:lnTo>
                    <a:lnTo>
                      <a:pt x="365" y="1526"/>
                    </a:lnTo>
                    <a:lnTo>
                      <a:pt x="383" y="1496"/>
                    </a:lnTo>
                    <a:lnTo>
                      <a:pt x="400" y="1465"/>
                    </a:lnTo>
                    <a:lnTo>
                      <a:pt x="417" y="1432"/>
                    </a:lnTo>
                    <a:lnTo>
                      <a:pt x="435" y="1395"/>
                    </a:lnTo>
                    <a:lnTo>
                      <a:pt x="452" y="1357"/>
                    </a:lnTo>
                    <a:lnTo>
                      <a:pt x="469" y="1316"/>
                    </a:lnTo>
                    <a:lnTo>
                      <a:pt x="487" y="1272"/>
                    </a:lnTo>
                    <a:lnTo>
                      <a:pt x="504" y="1225"/>
                    </a:lnTo>
                    <a:lnTo>
                      <a:pt x="522" y="1177"/>
                    </a:lnTo>
                    <a:lnTo>
                      <a:pt x="539" y="1125"/>
                    </a:lnTo>
                    <a:lnTo>
                      <a:pt x="556" y="1072"/>
                    </a:lnTo>
                    <a:lnTo>
                      <a:pt x="574" y="1015"/>
                    </a:lnTo>
                    <a:lnTo>
                      <a:pt x="591" y="957"/>
                    </a:lnTo>
                    <a:lnTo>
                      <a:pt x="608" y="897"/>
                    </a:lnTo>
                    <a:lnTo>
                      <a:pt x="626" y="835"/>
                    </a:lnTo>
                    <a:lnTo>
                      <a:pt x="643" y="771"/>
                    </a:lnTo>
                    <a:lnTo>
                      <a:pt x="661" y="707"/>
                    </a:lnTo>
                    <a:lnTo>
                      <a:pt x="678" y="641"/>
                    </a:lnTo>
                    <a:lnTo>
                      <a:pt x="695" y="575"/>
                    </a:lnTo>
                    <a:lnTo>
                      <a:pt x="713" y="507"/>
                    </a:lnTo>
                    <a:lnTo>
                      <a:pt x="730" y="441"/>
                    </a:lnTo>
                    <a:lnTo>
                      <a:pt x="747" y="374"/>
                    </a:lnTo>
                    <a:lnTo>
                      <a:pt x="765" y="309"/>
                    </a:lnTo>
                    <a:lnTo>
                      <a:pt x="783" y="244"/>
                    </a:lnTo>
                    <a:lnTo>
                      <a:pt x="800" y="180"/>
                    </a:lnTo>
                    <a:lnTo>
                      <a:pt x="817" y="118"/>
                    </a:lnTo>
                    <a:lnTo>
                      <a:pt x="835" y="58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6" name="Freeform 135"/>
              <p:cNvSpPr>
                <a:spLocks/>
              </p:cNvSpPr>
              <p:nvPr/>
            </p:nvSpPr>
            <p:spPr bwMode="auto">
              <a:xfrm>
                <a:off x="4060825" y="441325"/>
                <a:ext cx="1352550" cy="1301750"/>
              </a:xfrm>
              <a:custGeom>
                <a:avLst/>
                <a:gdLst>
                  <a:gd name="T0" fmla="*/ 0 w 852"/>
                  <a:gd name="T1" fmla="*/ 820 h 820"/>
                  <a:gd name="T2" fmla="*/ 17 w 852"/>
                  <a:gd name="T3" fmla="*/ 764 h 820"/>
                  <a:gd name="T4" fmla="*/ 35 w 852"/>
                  <a:gd name="T5" fmla="*/ 710 h 820"/>
                  <a:gd name="T6" fmla="*/ 52 w 852"/>
                  <a:gd name="T7" fmla="*/ 659 h 820"/>
                  <a:gd name="T8" fmla="*/ 70 w 852"/>
                  <a:gd name="T9" fmla="*/ 610 h 820"/>
                  <a:gd name="T10" fmla="*/ 87 w 852"/>
                  <a:gd name="T11" fmla="*/ 563 h 820"/>
                  <a:gd name="T12" fmla="*/ 104 w 852"/>
                  <a:gd name="T13" fmla="*/ 520 h 820"/>
                  <a:gd name="T14" fmla="*/ 122 w 852"/>
                  <a:gd name="T15" fmla="*/ 479 h 820"/>
                  <a:gd name="T16" fmla="*/ 139 w 852"/>
                  <a:gd name="T17" fmla="*/ 440 h 820"/>
                  <a:gd name="T18" fmla="*/ 156 w 852"/>
                  <a:gd name="T19" fmla="*/ 404 h 820"/>
                  <a:gd name="T20" fmla="*/ 174 w 852"/>
                  <a:gd name="T21" fmla="*/ 370 h 820"/>
                  <a:gd name="T22" fmla="*/ 191 w 852"/>
                  <a:gd name="T23" fmla="*/ 339 h 820"/>
                  <a:gd name="T24" fmla="*/ 209 w 852"/>
                  <a:gd name="T25" fmla="*/ 310 h 820"/>
                  <a:gd name="T26" fmla="*/ 226 w 852"/>
                  <a:gd name="T27" fmla="*/ 283 h 820"/>
                  <a:gd name="T28" fmla="*/ 243 w 852"/>
                  <a:gd name="T29" fmla="*/ 258 h 820"/>
                  <a:gd name="T30" fmla="*/ 261 w 852"/>
                  <a:gd name="T31" fmla="*/ 234 h 820"/>
                  <a:gd name="T32" fmla="*/ 278 w 852"/>
                  <a:gd name="T33" fmla="*/ 213 h 820"/>
                  <a:gd name="T34" fmla="*/ 295 w 852"/>
                  <a:gd name="T35" fmla="*/ 194 h 820"/>
                  <a:gd name="T36" fmla="*/ 313 w 852"/>
                  <a:gd name="T37" fmla="*/ 176 h 820"/>
                  <a:gd name="T38" fmla="*/ 330 w 852"/>
                  <a:gd name="T39" fmla="*/ 159 h 820"/>
                  <a:gd name="T40" fmla="*/ 348 w 852"/>
                  <a:gd name="T41" fmla="*/ 144 h 820"/>
                  <a:gd name="T42" fmla="*/ 365 w 852"/>
                  <a:gd name="T43" fmla="*/ 130 h 820"/>
                  <a:gd name="T44" fmla="*/ 382 w 852"/>
                  <a:gd name="T45" fmla="*/ 118 h 820"/>
                  <a:gd name="T46" fmla="*/ 400 w 852"/>
                  <a:gd name="T47" fmla="*/ 106 h 820"/>
                  <a:gd name="T48" fmla="*/ 417 w 852"/>
                  <a:gd name="T49" fmla="*/ 96 h 820"/>
                  <a:gd name="T50" fmla="*/ 435 w 852"/>
                  <a:gd name="T51" fmla="*/ 86 h 820"/>
                  <a:gd name="T52" fmla="*/ 452 w 852"/>
                  <a:gd name="T53" fmla="*/ 77 h 820"/>
                  <a:gd name="T54" fmla="*/ 469 w 852"/>
                  <a:gd name="T55" fmla="*/ 69 h 820"/>
                  <a:gd name="T56" fmla="*/ 487 w 852"/>
                  <a:gd name="T57" fmla="*/ 62 h 820"/>
                  <a:gd name="T58" fmla="*/ 504 w 852"/>
                  <a:gd name="T59" fmla="*/ 55 h 820"/>
                  <a:gd name="T60" fmla="*/ 521 w 852"/>
                  <a:gd name="T61" fmla="*/ 49 h 820"/>
                  <a:gd name="T62" fmla="*/ 539 w 852"/>
                  <a:gd name="T63" fmla="*/ 44 h 820"/>
                  <a:gd name="T64" fmla="*/ 556 w 852"/>
                  <a:gd name="T65" fmla="*/ 39 h 820"/>
                  <a:gd name="T66" fmla="*/ 574 w 852"/>
                  <a:gd name="T67" fmla="*/ 34 h 820"/>
                  <a:gd name="T68" fmla="*/ 591 w 852"/>
                  <a:gd name="T69" fmla="*/ 30 h 820"/>
                  <a:gd name="T70" fmla="*/ 609 w 852"/>
                  <a:gd name="T71" fmla="*/ 27 h 820"/>
                  <a:gd name="T72" fmla="*/ 626 w 852"/>
                  <a:gd name="T73" fmla="*/ 23 h 820"/>
                  <a:gd name="T74" fmla="*/ 643 w 852"/>
                  <a:gd name="T75" fmla="*/ 20 h 820"/>
                  <a:gd name="T76" fmla="*/ 661 w 852"/>
                  <a:gd name="T77" fmla="*/ 18 h 820"/>
                  <a:gd name="T78" fmla="*/ 678 w 852"/>
                  <a:gd name="T79" fmla="*/ 15 h 820"/>
                  <a:gd name="T80" fmla="*/ 695 w 852"/>
                  <a:gd name="T81" fmla="*/ 13 h 820"/>
                  <a:gd name="T82" fmla="*/ 713 w 852"/>
                  <a:gd name="T83" fmla="*/ 11 h 820"/>
                  <a:gd name="T84" fmla="*/ 730 w 852"/>
                  <a:gd name="T85" fmla="*/ 9 h 820"/>
                  <a:gd name="T86" fmla="*/ 748 w 852"/>
                  <a:gd name="T87" fmla="*/ 7 h 820"/>
                  <a:gd name="T88" fmla="*/ 765 w 852"/>
                  <a:gd name="T89" fmla="*/ 5 h 820"/>
                  <a:gd name="T90" fmla="*/ 782 w 852"/>
                  <a:gd name="T91" fmla="*/ 4 h 820"/>
                  <a:gd name="T92" fmla="*/ 800 w 852"/>
                  <a:gd name="T93" fmla="*/ 3 h 820"/>
                  <a:gd name="T94" fmla="*/ 817 w 852"/>
                  <a:gd name="T95" fmla="*/ 2 h 820"/>
                  <a:gd name="T96" fmla="*/ 835 w 852"/>
                  <a:gd name="T97" fmla="*/ 1 h 820"/>
                  <a:gd name="T98" fmla="*/ 852 w 852"/>
                  <a:gd name="T99" fmla="*/ 0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820">
                    <a:moveTo>
                      <a:pt x="0" y="820"/>
                    </a:moveTo>
                    <a:lnTo>
                      <a:pt x="17" y="764"/>
                    </a:lnTo>
                    <a:lnTo>
                      <a:pt x="35" y="710"/>
                    </a:lnTo>
                    <a:lnTo>
                      <a:pt x="52" y="659"/>
                    </a:lnTo>
                    <a:lnTo>
                      <a:pt x="70" y="610"/>
                    </a:lnTo>
                    <a:lnTo>
                      <a:pt x="87" y="563"/>
                    </a:lnTo>
                    <a:lnTo>
                      <a:pt x="104" y="520"/>
                    </a:lnTo>
                    <a:lnTo>
                      <a:pt x="122" y="479"/>
                    </a:lnTo>
                    <a:lnTo>
                      <a:pt x="139" y="440"/>
                    </a:lnTo>
                    <a:lnTo>
                      <a:pt x="156" y="404"/>
                    </a:lnTo>
                    <a:lnTo>
                      <a:pt x="174" y="370"/>
                    </a:lnTo>
                    <a:lnTo>
                      <a:pt x="191" y="339"/>
                    </a:lnTo>
                    <a:lnTo>
                      <a:pt x="209" y="310"/>
                    </a:lnTo>
                    <a:lnTo>
                      <a:pt x="226" y="283"/>
                    </a:lnTo>
                    <a:lnTo>
                      <a:pt x="243" y="258"/>
                    </a:lnTo>
                    <a:lnTo>
                      <a:pt x="261" y="234"/>
                    </a:lnTo>
                    <a:lnTo>
                      <a:pt x="278" y="213"/>
                    </a:lnTo>
                    <a:lnTo>
                      <a:pt x="295" y="194"/>
                    </a:lnTo>
                    <a:lnTo>
                      <a:pt x="313" y="176"/>
                    </a:lnTo>
                    <a:lnTo>
                      <a:pt x="330" y="159"/>
                    </a:lnTo>
                    <a:lnTo>
                      <a:pt x="348" y="144"/>
                    </a:lnTo>
                    <a:lnTo>
                      <a:pt x="365" y="130"/>
                    </a:lnTo>
                    <a:lnTo>
                      <a:pt x="382" y="118"/>
                    </a:lnTo>
                    <a:lnTo>
                      <a:pt x="400" y="106"/>
                    </a:lnTo>
                    <a:lnTo>
                      <a:pt x="417" y="96"/>
                    </a:lnTo>
                    <a:lnTo>
                      <a:pt x="435" y="86"/>
                    </a:lnTo>
                    <a:lnTo>
                      <a:pt x="452" y="77"/>
                    </a:lnTo>
                    <a:lnTo>
                      <a:pt x="469" y="69"/>
                    </a:lnTo>
                    <a:lnTo>
                      <a:pt x="487" y="62"/>
                    </a:lnTo>
                    <a:lnTo>
                      <a:pt x="504" y="55"/>
                    </a:lnTo>
                    <a:lnTo>
                      <a:pt x="521" y="49"/>
                    </a:lnTo>
                    <a:lnTo>
                      <a:pt x="539" y="44"/>
                    </a:lnTo>
                    <a:lnTo>
                      <a:pt x="556" y="39"/>
                    </a:lnTo>
                    <a:lnTo>
                      <a:pt x="574" y="34"/>
                    </a:lnTo>
                    <a:lnTo>
                      <a:pt x="591" y="30"/>
                    </a:lnTo>
                    <a:lnTo>
                      <a:pt x="609" y="27"/>
                    </a:lnTo>
                    <a:lnTo>
                      <a:pt x="626" y="23"/>
                    </a:lnTo>
                    <a:lnTo>
                      <a:pt x="643" y="20"/>
                    </a:lnTo>
                    <a:lnTo>
                      <a:pt x="661" y="18"/>
                    </a:lnTo>
                    <a:lnTo>
                      <a:pt x="678" y="15"/>
                    </a:lnTo>
                    <a:lnTo>
                      <a:pt x="695" y="13"/>
                    </a:lnTo>
                    <a:lnTo>
                      <a:pt x="713" y="11"/>
                    </a:lnTo>
                    <a:lnTo>
                      <a:pt x="730" y="9"/>
                    </a:lnTo>
                    <a:lnTo>
                      <a:pt x="748" y="7"/>
                    </a:lnTo>
                    <a:lnTo>
                      <a:pt x="765" y="5"/>
                    </a:lnTo>
                    <a:lnTo>
                      <a:pt x="782" y="4"/>
                    </a:lnTo>
                    <a:lnTo>
                      <a:pt x="800" y="3"/>
                    </a:lnTo>
                    <a:lnTo>
                      <a:pt x="817" y="2"/>
                    </a:lnTo>
                    <a:lnTo>
                      <a:pt x="835" y="1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7" name="Freeform 136"/>
              <p:cNvSpPr>
                <a:spLocks/>
              </p:cNvSpPr>
              <p:nvPr/>
            </p:nvSpPr>
            <p:spPr bwMode="auto">
              <a:xfrm>
                <a:off x="5413375" y="427038"/>
                <a:ext cx="1352550" cy="14288"/>
              </a:xfrm>
              <a:custGeom>
                <a:avLst/>
                <a:gdLst>
                  <a:gd name="T0" fmla="*/ 0 w 852"/>
                  <a:gd name="T1" fmla="*/ 9 h 9"/>
                  <a:gd name="T2" fmla="*/ 17 w 852"/>
                  <a:gd name="T3" fmla="*/ 8 h 9"/>
                  <a:gd name="T4" fmla="*/ 35 w 852"/>
                  <a:gd name="T5" fmla="*/ 7 h 9"/>
                  <a:gd name="T6" fmla="*/ 52 w 852"/>
                  <a:gd name="T7" fmla="*/ 6 h 9"/>
                  <a:gd name="T8" fmla="*/ 69 w 852"/>
                  <a:gd name="T9" fmla="*/ 6 h 9"/>
                  <a:gd name="T10" fmla="*/ 87 w 852"/>
                  <a:gd name="T11" fmla="*/ 5 h 9"/>
                  <a:gd name="T12" fmla="*/ 104 w 852"/>
                  <a:gd name="T13" fmla="*/ 5 h 9"/>
                  <a:gd name="T14" fmla="*/ 122 w 852"/>
                  <a:gd name="T15" fmla="*/ 4 h 9"/>
                  <a:gd name="T16" fmla="*/ 139 w 852"/>
                  <a:gd name="T17" fmla="*/ 4 h 9"/>
                  <a:gd name="T18" fmla="*/ 156 w 852"/>
                  <a:gd name="T19" fmla="*/ 4 h 9"/>
                  <a:gd name="T20" fmla="*/ 174 w 852"/>
                  <a:gd name="T21" fmla="*/ 3 h 9"/>
                  <a:gd name="T22" fmla="*/ 191 w 852"/>
                  <a:gd name="T23" fmla="*/ 3 h 9"/>
                  <a:gd name="T24" fmla="*/ 208 w 852"/>
                  <a:gd name="T25" fmla="*/ 2 h 9"/>
                  <a:gd name="T26" fmla="*/ 226 w 852"/>
                  <a:gd name="T27" fmla="*/ 2 h 9"/>
                  <a:gd name="T28" fmla="*/ 244 w 852"/>
                  <a:gd name="T29" fmla="*/ 2 h 9"/>
                  <a:gd name="T30" fmla="*/ 261 w 852"/>
                  <a:gd name="T31" fmla="*/ 2 h 9"/>
                  <a:gd name="T32" fmla="*/ 278 w 852"/>
                  <a:gd name="T33" fmla="*/ 2 h 9"/>
                  <a:gd name="T34" fmla="*/ 295 w 852"/>
                  <a:gd name="T35" fmla="*/ 2 h 9"/>
                  <a:gd name="T36" fmla="*/ 313 w 852"/>
                  <a:gd name="T37" fmla="*/ 1 h 9"/>
                  <a:gd name="T38" fmla="*/ 330 w 852"/>
                  <a:gd name="T39" fmla="*/ 1 h 9"/>
                  <a:gd name="T40" fmla="*/ 348 w 852"/>
                  <a:gd name="T41" fmla="*/ 1 h 9"/>
                  <a:gd name="T42" fmla="*/ 365 w 852"/>
                  <a:gd name="T43" fmla="*/ 1 h 9"/>
                  <a:gd name="T44" fmla="*/ 383 w 852"/>
                  <a:gd name="T45" fmla="*/ 1 h 9"/>
                  <a:gd name="T46" fmla="*/ 400 w 852"/>
                  <a:gd name="T47" fmla="*/ 1 h 9"/>
                  <a:gd name="T48" fmla="*/ 417 w 852"/>
                  <a:gd name="T49" fmla="*/ 1 h 9"/>
                  <a:gd name="T50" fmla="*/ 435 w 852"/>
                  <a:gd name="T51" fmla="*/ 0 h 9"/>
                  <a:gd name="T52" fmla="*/ 452 w 852"/>
                  <a:gd name="T53" fmla="*/ 0 h 9"/>
                  <a:gd name="T54" fmla="*/ 469 w 852"/>
                  <a:gd name="T55" fmla="*/ 0 h 9"/>
                  <a:gd name="T56" fmla="*/ 487 w 852"/>
                  <a:gd name="T57" fmla="*/ 0 h 9"/>
                  <a:gd name="T58" fmla="*/ 504 w 852"/>
                  <a:gd name="T59" fmla="*/ 0 h 9"/>
                  <a:gd name="T60" fmla="*/ 522 w 852"/>
                  <a:gd name="T61" fmla="*/ 0 h 9"/>
                  <a:gd name="T62" fmla="*/ 539 w 852"/>
                  <a:gd name="T63" fmla="*/ 0 h 9"/>
                  <a:gd name="T64" fmla="*/ 556 w 852"/>
                  <a:gd name="T65" fmla="*/ 0 h 9"/>
                  <a:gd name="T66" fmla="*/ 574 w 852"/>
                  <a:gd name="T67" fmla="*/ 0 h 9"/>
                  <a:gd name="T68" fmla="*/ 591 w 852"/>
                  <a:gd name="T69" fmla="*/ 0 h 9"/>
                  <a:gd name="T70" fmla="*/ 608 w 852"/>
                  <a:gd name="T71" fmla="*/ 0 h 9"/>
                  <a:gd name="T72" fmla="*/ 626 w 852"/>
                  <a:gd name="T73" fmla="*/ 0 h 9"/>
                  <a:gd name="T74" fmla="*/ 643 w 852"/>
                  <a:gd name="T75" fmla="*/ 0 h 9"/>
                  <a:gd name="T76" fmla="*/ 661 w 852"/>
                  <a:gd name="T77" fmla="*/ 0 h 9"/>
                  <a:gd name="T78" fmla="*/ 678 w 852"/>
                  <a:gd name="T79" fmla="*/ 0 h 9"/>
                  <a:gd name="T80" fmla="*/ 695 w 852"/>
                  <a:gd name="T81" fmla="*/ 0 h 9"/>
                  <a:gd name="T82" fmla="*/ 713 w 852"/>
                  <a:gd name="T83" fmla="*/ 0 h 9"/>
                  <a:gd name="T84" fmla="*/ 730 w 852"/>
                  <a:gd name="T85" fmla="*/ 0 h 9"/>
                  <a:gd name="T86" fmla="*/ 748 w 852"/>
                  <a:gd name="T87" fmla="*/ 0 h 9"/>
                  <a:gd name="T88" fmla="*/ 765 w 852"/>
                  <a:gd name="T89" fmla="*/ 0 h 9"/>
                  <a:gd name="T90" fmla="*/ 782 w 852"/>
                  <a:gd name="T91" fmla="*/ 0 h 9"/>
                  <a:gd name="T92" fmla="*/ 800 w 852"/>
                  <a:gd name="T93" fmla="*/ 0 h 9"/>
                  <a:gd name="T94" fmla="*/ 817 w 852"/>
                  <a:gd name="T95" fmla="*/ 0 h 9"/>
                  <a:gd name="T96" fmla="*/ 834 w 852"/>
                  <a:gd name="T97" fmla="*/ 0 h 9"/>
                  <a:gd name="T98" fmla="*/ 852 w 852"/>
                  <a:gd name="T9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9">
                    <a:moveTo>
                      <a:pt x="0" y="9"/>
                    </a:moveTo>
                    <a:lnTo>
                      <a:pt x="17" y="8"/>
                    </a:lnTo>
                    <a:lnTo>
                      <a:pt x="35" y="7"/>
                    </a:lnTo>
                    <a:lnTo>
                      <a:pt x="52" y="6"/>
                    </a:lnTo>
                    <a:lnTo>
                      <a:pt x="69" y="6"/>
                    </a:lnTo>
                    <a:lnTo>
                      <a:pt x="87" y="5"/>
                    </a:lnTo>
                    <a:lnTo>
                      <a:pt x="104" y="5"/>
                    </a:lnTo>
                    <a:lnTo>
                      <a:pt x="122" y="4"/>
                    </a:lnTo>
                    <a:lnTo>
                      <a:pt x="139" y="4"/>
                    </a:lnTo>
                    <a:lnTo>
                      <a:pt x="156" y="4"/>
                    </a:lnTo>
                    <a:lnTo>
                      <a:pt x="174" y="3"/>
                    </a:lnTo>
                    <a:lnTo>
                      <a:pt x="191" y="3"/>
                    </a:lnTo>
                    <a:lnTo>
                      <a:pt x="208" y="2"/>
                    </a:lnTo>
                    <a:lnTo>
                      <a:pt x="226" y="2"/>
                    </a:lnTo>
                    <a:lnTo>
                      <a:pt x="244" y="2"/>
                    </a:lnTo>
                    <a:lnTo>
                      <a:pt x="261" y="2"/>
                    </a:lnTo>
                    <a:lnTo>
                      <a:pt x="278" y="2"/>
                    </a:lnTo>
                    <a:lnTo>
                      <a:pt x="295" y="2"/>
                    </a:lnTo>
                    <a:lnTo>
                      <a:pt x="313" y="1"/>
                    </a:lnTo>
                    <a:lnTo>
                      <a:pt x="330" y="1"/>
                    </a:lnTo>
                    <a:lnTo>
                      <a:pt x="348" y="1"/>
                    </a:lnTo>
                    <a:lnTo>
                      <a:pt x="365" y="1"/>
                    </a:lnTo>
                    <a:lnTo>
                      <a:pt x="383" y="1"/>
                    </a:lnTo>
                    <a:lnTo>
                      <a:pt x="400" y="1"/>
                    </a:lnTo>
                    <a:lnTo>
                      <a:pt x="417" y="1"/>
                    </a:lnTo>
                    <a:lnTo>
                      <a:pt x="435" y="0"/>
                    </a:lnTo>
                    <a:lnTo>
                      <a:pt x="452" y="0"/>
                    </a:lnTo>
                    <a:lnTo>
                      <a:pt x="469" y="0"/>
                    </a:lnTo>
                    <a:lnTo>
                      <a:pt x="487" y="0"/>
                    </a:lnTo>
                    <a:lnTo>
                      <a:pt x="504" y="0"/>
                    </a:lnTo>
                    <a:lnTo>
                      <a:pt x="522" y="0"/>
                    </a:lnTo>
                    <a:lnTo>
                      <a:pt x="539" y="0"/>
                    </a:lnTo>
                    <a:lnTo>
                      <a:pt x="556" y="0"/>
                    </a:lnTo>
                    <a:lnTo>
                      <a:pt x="574" y="0"/>
                    </a:lnTo>
                    <a:lnTo>
                      <a:pt x="591" y="0"/>
                    </a:lnTo>
                    <a:lnTo>
                      <a:pt x="608" y="0"/>
                    </a:lnTo>
                    <a:lnTo>
                      <a:pt x="626" y="0"/>
                    </a:lnTo>
                    <a:lnTo>
                      <a:pt x="643" y="0"/>
                    </a:lnTo>
                    <a:lnTo>
                      <a:pt x="661" y="0"/>
                    </a:lnTo>
                    <a:lnTo>
                      <a:pt x="678" y="0"/>
                    </a:lnTo>
                    <a:lnTo>
                      <a:pt x="695" y="0"/>
                    </a:lnTo>
                    <a:lnTo>
                      <a:pt x="713" y="0"/>
                    </a:lnTo>
                    <a:lnTo>
                      <a:pt x="730" y="0"/>
                    </a:lnTo>
                    <a:lnTo>
                      <a:pt x="748" y="0"/>
                    </a:lnTo>
                    <a:lnTo>
                      <a:pt x="765" y="0"/>
                    </a:lnTo>
                    <a:lnTo>
                      <a:pt x="782" y="0"/>
                    </a:lnTo>
                    <a:lnTo>
                      <a:pt x="800" y="0"/>
                    </a:lnTo>
                    <a:lnTo>
                      <a:pt x="817" y="0"/>
                    </a:lnTo>
                    <a:lnTo>
                      <a:pt x="834" y="0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8" name="Freeform 137"/>
              <p:cNvSpPr>
                <a:spLocks/>
              </p:cNvSpPr>
              <p:nvPr/>
            </p:nvSpPr>
            <p:spPr bwMode="auto">
              <a:xfrm>
                <a:off x="6765925" y="427038"/>
                <a:ext cx="109538" cy="0"/>
              </a:xfrm>
              <a:custGeom>
                <a:avLst/>
                <a:gdLst>
                  <a:gd name="T0" fmla="*/ 0 w 69"/>
                  <a:gd name="T1" fmla="*/ 17 w 69"/>
                  <a:gd name="T2" fmla="*/ 35 w 69"/>
                  <a:gd name="T3" fmla="*/ 52 w 69"/>
                  <a:gd name="T4" fmla="*/ 69 w 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9">
                    <a:moveTo>
                      <a:pt x="0" y="0"/>
                    </a:moveTo>
                    <a:lnTo>
                      <a:pt x="17" y="0"/>
                    </a:lnTo>
                    <a:lnTo>
                      <a:pt x="35" y="0"/>
                    </a:lnTo>
                    <a:lnTo>
                      <a:pt x="52" y="0"/>
                    </a:lnTo>
                    <a:lnTo>
                      <a:pt x="69" y="0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506162" y="5856473"/>
              <a:ext cx="2369220" cy="1793835"/>
              <a:chOff x="1355725" y="427038"/>
              <a:chExt cx="5519738" cy="4233863"/>
            </a:xfrm>
          </p:grpSpPr>
          <p:sp>
            <p:nvSpPr>
              <p:cNvPr id="129" name="Freeform 52"/>
              <p:cNvSpPr>
                <a:spLocks/>
              </p:cNvSpPr>
              <p:nvPr/>
            </p:nvSpPr>
            <p:spPr bwMode="auto">
              <a:xfrm>
                <a:off x="1355725" y="3611563"/>
                <a:ext cx="1352550" cy="1049338"/>
              </a:xfrm>
              <a:custGeom>
                <a:avLst/>
                <a:gdLst>
                  <a:gd name="T0" fmla="*/ 0 w 852"/>
                  <a:gd name="T1" fmla="*/ 661 h 661"/>
                  <a:gd name="T2" fmla="*/ 17 w 852"/>
                  <a:gd name="T3" fmla="*/ 660 h 661"/>
                  <a:gd name="T4" fmla="*/ 35 w 852"/>
                  <a:gd name="T5" fmla="*/ 659 h 661"/>
                  <a:gd name="T6" fmla="*/ 52 w 852"/>
                  <a:gd name="T7" fmla="*/ 659 h 661"/>
                  <a:gd name="T8" fmla="*/ 70 w 852"/>
                  <a:gd name="T9" fmla="*/ 657 h 661"/>
                  <a:gd name="T10" fmla="*/ 87 w 852"/>
                  <a:gd name="T11" fmla="*/ 657 h 661"/>
                  <a:gd name="T12" fmla="*/ 104 w 852"/>
                  <a:gd name="T13" fmla="*/ 656 h 661"/>
                  <a:gd name="T14" fmla="*/ 122 w 852"/>
                  <a:gd name="T15" fmla="*/ 654 h 661"/>
                  <a:gd name="T16" fmla="*/ 139 w 852"/>
                  <a:gd name="T17" fmla="*/ 653 h 661"/>
                  <a:gd name="T18" fmla="*/ 156 w 852"/>
                  <a:gd name="T19" fmla="*/ 651 h 661"/>
                  <a:gd name="T20" fmla="*/ 174 w 852"/>
                  <a:gd name="T21" fmla="*/ 650 h 661"/>
                  <a:gd name="T22" fmla="*/ 191 w 852"/>
                  <a:gd name="T23" fmla="*/ 648 h 661"/>
                  <a:gd name="T24" fmla="*/ 209 w 852"/>
                  <a:gd name="T25" fmla="*/ 646 h 661"/>
                  <a:gd name="T26" fmla="*/ 226 w 852"/>
                  <a:gd name="T27" fmla="*/ 643 h 661"/>
                  <a:gd name="T28" fmla="*/ 243 w 852"/>
                  <a:gd name="T29" fmla="*/ 641 h 661"/>
                  <a:gd name="T30" fmla="*/ 261 w 852"/>
                  <a:gd name="T31" fmla="*/ 638 h 661"/>
                  <a:gd name="T32" fmla="*/ 278 w 852"/>
                  <a:gd name="T33" fmla="*/ 635 h 661"/>
                  <a:gd name="T34" fmla="*/ 295 w 852"/>
                  <a:gd name="T35" fmla="*/ 632 h 661"/>
                  <a:gd name="T36" fmla="*/ 313 w 852"/>
                  <a:gd name="T37" fmla="*/ 628 h 661"/>
                  <a:gd name="T38" fmla="*/ 330 w 852"/>
                  <a:gd name="T39" fmla="*/ 624 h 661"/>
                  <a:gd name="T40" fmla="*/ 348 w 852"/>
                  <a:gd name="T41" fmla="*/ 619 h 661"/>
                  <a:gd name="T42" fmla="*/ 365 w 852"/>
                  <a:gd name="T43" fmla="*/ 615 h 661"/>
                  <a:gd name="T44" fmla="*/ 383 w 852"/>
                  <a:gd name="T45" fmla="*/ 609 h 661"/>
                  <a:gd name="T46" fmla="*/ 400 w 852"/>
                  <a:gd name="T47" fmla="*/ 603 h 661"/>
                  <a:gd name="T48" fmla="*/ 417 w 852"/>
                  <a:gd name="T49" fmla="*/ 596 h 661"/>
                  <a:gd name="T50" fmla="*/ 434 w 852"/>
                  <a:gd name="T51" fmla="*/ 589 h 661"/>
                  <a:gd name="T52" fmla="*/ 452 w 852"/>
                  <a:gd name="T53" fmla="*/ 581 h 661"/>
                  <a:gd name="T54" fmla="*/ 470 w 852"/>
                  <a:gd name="T55" fmla="*/ 572 h 661"/>
                  <a:gd name="T56" fmla="*/ 487 w 852"/>
                  <a:gd name="T57" fmla="*/ 563 h 661"/>
                  <a:gd name="T58" fmla="*/ 504 w 852"/>
                  <a:gd name="T59" fmla="*/ 552 h 661"/>
                  <a:gd name="T60" fmla="*/ 522 w 852"/>
                  <a:gd name="T61" fmla="*/ 541 h 661"/>
                  <a:gd name="T62" fmla="*/ 539 w 852"/>
                  <a:gd name="T63" fmla="*/ 528 h 661"/>
                  <a:gd name="T64" fmla="*/ 556 w 852"/>
                  <a:gd name="T65" fmla="*/ 514 h 661"/>
                  <a:gd name="T66" fmla="*/ 574 w 852"/>
                  <a:gd name="T67" fmla="*/ 499 h 661"/>
                  <a:gd name="T68" fmla="*/ 591 w 852"/>
                  <a:gd name="T69" fmla="*/ 483 h 661"/>
                  <a:gd name="T70" fmla="*/ 609 w 852"/>
                  <a:gd name="T71" fmla="*/ 465 h 661"/>
                  <a:gd name="T72" fmla="*/ 626 w 852"/>
                  <a:gd name="T73" fmla="*/ 445 h 661"/>
                  <a:gd name="T74" fmla="*/ 643 w 852"/>
                  <a:gd name="T75" fmla="*/ 424 h 661"/>
                  <a:gd name="T76" fmla="*/ 661 w 852"/>
                  <a:gd name="T77" fmla="*/ 401 h 661"/>
                  <a:gd name="T78" fmla="*/ 678 w 852"/>
                  <a:gd name="T79" fmla="*/ 376 h 661"/>
                  <a:gd name="T80" fmla="*/ 695 w 852"/>
                  <a:gd name="T81" fmla="*/ 349 h 661"/>
                  <a:gd name="T82" fmla="*/ 713 w 852"/>
                  <a:gd name="T83" fmla="*/ 319 h 661"/>
                  <a:gd name="T84" fmla="*/ 730 w 852"/>
                  <a:gd name="T85" fmla="*/ 288 h 661"/>
                  <a:gd name="T86" fmla="*/ 748 w 852"/>
                  <a:gd name="T87" fmla="*/ 255 h 661"/>
                  <a:gd name="T88" fmla="*/ 765 w 852"/>
                  <a:gd name="T89" fmla="*/ 218 h 661"/>
                  <a:gd name="T90" fmla="*/ 782 w 852"/>
                  <a:gd name="T91" fmla="*/ 180 h 661"/>
                  <a:gd name="T92" fmla="*/ 800 w 852"/>
                  <a:gd name="T93" fmla="*/ 139 h 661"/>
                  <a:gd name="T94" fmla="*/ 817 w 852"/>
                  <a:gd name="T95" fmla="*/ 95 h 661"/>
                  <a:gd name="T96" fmla="*/ 834 w 852"/>
                  <a:gd name="T97" fmla="*/ 48 h 661"/>
                  <a:gd name="T98" fmla="*/ 852 w 852"/>
                  <a:gd name="T99" fmla="*/ 0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661">
                    <a:moveTo>
                      <a:pt x="0" y="661"/>
                    </a:moveTo>
                    <a:lnTo>
                      <a:pt x="17" y="660"/>
                    </a:lnTo>
                    <a:lnTo>
                      <a:pt x="35" y="659"/>
                    </a:lnTo>
                    <a:lnTo>
                      <a:pt x="52" y="659"/>
                    </a:lnTo>
                    <a:lnTo>
                      <a:pt x="70" y="657"/>
                    </a:lnTo>
                    <a:lnTo>
                      <a:pt x="87" y="657"/>
                    </a:lnTo>
                    <a:lnTo>
                      <a:pt x="104" y="656"/>
                    </a:lnTo>
                    <a:lnTo>
                      <a:pt x="122" y="654"/>
                    </a:lnTo>
                    <a:lnTo>
                      <a:pt x="139" y="653"/>
                    </a:lnTo>
                    <a:lnTo>
                      <a:pt x="156" y="651"/>
                    </a:lnTo>
                    <a:lnTo>
                      <a:pt x="174" y="650"/>
                    </a:lnTo>
                    <a:lnTo>
                      <a:pt x="191" y="648"/>
                    </a:lnTo>
                    <a:lnTo>
                      <a:pt x="209" y="646"/>
                    </a:lnTo>
                    <a:lnTo>
                      <a:pt x="226" y="643"/>
                    </a:lnTo>
                    <a:lnTo>
                      <a:pt x="243" y="641"/>
                    </a:lnTo>
                    <a:lnTo>
                      <a:pt x="261" y="638"/>
                    </a:lnTo>
                    <a:lnTo>
                      <a:pt x="278" y="635"/>
                    </a:lnTo>
                    <a:lnTo>
                      <a:pt x="295" y="632"/>
                    </a:lnTo>
                    <a:lnTo>
                      <a:pt x="313" y="628"/>
                    </a:lnTo>
                    <a:lnTo>
                      <a:pt x="330" y="624"/>
                    </a:lnTo>
                    <a:lnTo>
                      <a:pt x="348" y="619"/>
                    </a:lnTo>
                    <a:lnTo>
                      <a:pt x="365" y="615"/>
                    </a:lnTo>
                    <a:lnTo>
                      <a:pt x="383" y="609"/>
                    </a:lnTo>
                    <a:lnTo>
                      <a:pt x="400" y="603"/>
                    </a:lnTo>
                    <a:lnTo>
                      <a:pt x="417" y="596"/>
                    </a:lnTo>
                    <a:lnTo>
                      <a:pt x="434" y="589"/>
                    </a:lnTo>
                    <a:lnTo>
                      <a:pt x="452" y="581"/>
                    </a:lnTo>
                    <a:lnTo>
                      <a:pt x="470" y="572"/>
                    </a:lnTo>
                    <a:lnTo>
                      <a:pt x="487" y="563"/>
                    </a:lnTo>
                    <a:lnTo>
                      <a:pt x="504" y="552"/>
                    </a:lnTo>
                    <a:lnTo>
                      <a:pt x="522" y="541"/>
                    </a:lnTo>
                    <a:lnTo>
                      <a:pt x="539" y="528"/>
                    </a:lnTo>
                    <a:lnTo>
                      <a:pt x="556" y="514"/>
                    </a:lnTo>
                    <a:lnTo>
                      <a:pt x="574" y="499"/>
                    </a:lnTo>
                    <a:lnTo>
                      <a:pt x="591" y="483"/>
                    </a:lnTo>
                    <a:lnTo>
                      <a:pt x="609" y="465"/>
                    </a:lnTo>
                    <a:lnTo>
                      <a:pt x="626" y="445"/>
                    </a:lnTo>
                    <a:lnTo>
                      <a:pt x="643" y="424"/>
                    </a:lnTo>
                    <a:lnTo>
                      <a:pt x="661" y="401"/>
                    </a:lnTo>
                    <a:lnTo>
                      <a:pt x="678" y="376"/>
                    </a:lnTo>
                    <a:lnTo>
                      <a:pt x="695" y="349"/>
                    </a:lnTo>
                    <a:lnTo>
                      <a:pt x="713" y="319"/>
                    </a:lnTo>
                    <a:lnTo>
                      <a:pt x="730" y="288"/>
                    </a:lnTo>
                    <a:lnTo>
                      <a:pt x="748" y="255"/>
                    </a:lnTo>
                    <a:lnTo>
                      <a:pt x="765" y="218"/>
                    </a:lnTo>
                    <a:lnTo>
                      <a:pt x="782" y="180"/>
                    </a:lnTo>
                    <a:lnTo>
                      <a:pt x="800" y="139"/>
                    </a:lnTo>
                    <a:lnTo>
                      <a:pt x="817" y="95"/>
                    </a:lnTo>
                    <a:lnTo>
                      <a:pt x="834" y="48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0" name="Freeform 53"/>
              <p:cNvSpPr>
                <a:spLocks/>
              </p:cNvSpPr>
              <p:nvPr/>
            </p:nvSpPr>
            <p:spPr bwMode="auto">
              <a:xfrm>
                <a:off x="2708275" y="519113"/>
                <a:ext cx="1352550" cy="3092450"/>
              </a:xfrm>
              <a:custGeom>
                <a:avLst/>
                <a:gdLst>
                  <a:gd name="T0" fmla="*/ 0 w 852"/>
                  <a:gd name="T1" fmla="*/ 1948 h 1948"/>
                  <a:gd name="T2" fmla="*/ 17 w 852"/>
                  <a:gd name="T3" fmla="*/ 1896 h 1948"/>
                  <a:gd name="T4" fmla="*/ 35 w 852"/>
                  <a:gd name="T5" fmla="*/ 1843 h 1948"/>
                  <a:gd name="T6" fmla="*/ 52 w 852"/>
                  <a:gd name="T7" fmla="*/ 1786 h 1948"/>
                  <a:gd name="T8" fmla="*/ 69 w 852"/>
                  <a:gd name="T9" fmla="*/ 1728 h 1948"/>
                  <a:gd name="T10" fmla="*/ 87 w 852"/>
                  <a:gd name="T11" fmla="*/ 1668 h 1948"/>
                  <a:gd name="T12" fmla="*/ 104 w 852"/>
                  <a:gd name="T13" fmla="*/ 1606 h 1948"/>
                  <a:gd name="T14" fmla="*/ 122 w 852"/>
                  <a:gd name="T15" fmla="*/ 1542 h 1948"/>
                  <a:gd name="T16" fmla="*/ 139 w 852"/>
                  <a:gd name="T17" fmla="*/ 1478 h 1948"/>
                  <a:gd name="T18" fmla="*/ 157 w 852"/>
                  <a:gd name="T19" fmla="*/ 1412 h 1948"/>
                  <a:gd name="T20" fmla="*/ 174 w 852"/>
                  <a:gd name="T21" fmla="*/ 1346 h 1948"/>
                  <a:gd name="T22" fmla="*/ 191 w 852"/>
                  <a:gd name="T23" fmla="*/ 1278 h 1948"/>
                  <a:gd name="T24" fmla="*/ 209 w 852"/>
                  <a:gd name="T25" fmla="*/ 1212 h 1948"/>
                  <a:gd name="T26" fmla="*/ 226 w 852"/>
                  <a:gd name="T27" fmla="*/ 1145 h 1948"/>
                  <a:gd name="T28" fmla="*/ 243 w 852"/>
                  <a:gd name="T29" fmla="*/ 1080 h 1948"/>
                  <a:gd name="T30" fmla="*/ 261 w 852"/>
                  <a:gd name="T31" fmla="*/ 1015 h 1948"/>
                  <a:gd name="T32" fmla="*/ 278 w 852"/>
                  <a:gd name="T33" fmla="*/ 951 h 1948"/>
                  <a:gd name="T34" fmla="*/ 296 w 852"/>
                  <a:gd name="T35" fmla="*/ 889 h 1948"/>
                  <a:gd name="T36" fmla="*/ 313 w 852"/>
                  <a:gd name="T37" fmla="*/ 829 h 1948"/>
                  <a:gd name="T38" fmla="*/ 330 w 852"/>
                  <a:gd name="T39" fmla="*/ 771 h 1948"/>
                  <a:gd name="T40" fmla="*/ 348 w 852"/>
                  <a:gd name="T41" fmla="*/ 715 h 1948"/>
                  <a:gd name="T42" fmla="*/ 365 w 852"/>
                  <a:gd name="T43" fmla="*/ 661 h 1948"/>
                  <a:gd name="T44" fmla="*/ 383 w 852"/>
                  <a:gd name="T45" fmla="*/ 610 h 1948"/>
                  <a:gd name="T46" fmla="*/ 400 w 852"/>
                  <a:gd name="T47" fmla="*/ 561 h 1948"/>
                  <a:gd name="T48" fmla="*/ 417 w 852"/>
                  <a:gd name="T49" fmla="*/ 514 h 1948"/>
                  <a:gd name="T50" fmla="*/ 435 w 852"/>
                  <a:gd name="T51" fmla="*/ 471 h 1948"/>
                  <a:gd name="T52" fmla="*/ 452 w 852"/>
                  <a:gd name="T53" fmla="*/ 430 h 1948"/>
                  <a:gd name="T54" fmla="*/ 469 w 852"/>
                  <a:gd name="T55" fmla="*/ 391 h 1948"/>
                  <a:gd name="T56" fmla="*/ 487 w 852"/>
                  <a:gd name="T57" fmla="*/ 355 h 1948"/>
                  <a:gd name="T58" fmla="*/ 504 w 852"/>
                  <a:gd name="T59" fmla="*/ 321 h 1948"/>
                  <a:gd name="T60" fmla="*/ 522 w 852"/>
                  <a:gd name="T61" fmla="*/ 290 h 1948"/>
                  <a:gd name="T62" fmla="*/ 539 w 852"/>
                  <a:gd name="T63" fmla="*/ 261 h 1948"/>
                  <a:gd name="T64" fmla="*/ 556 w 852"/>
                  <a:gd name="T65" fmla="*/ 234 h 1948"/>
                  <a:gd name="T66" fmla="*/ 574 w 852"/>
                  <a:gd name="T67" fmla="*/ 209 h 1948"/>
                  <a:gd name="T68" fmla="*/ 591 w 852"/>
                  <a:gd name="T69" fmla="*/ 185 h 1948"/>
                  <a:gd name="T70" fmla="*/ 608 w 852"/>
                  <a:gd name="T71" fmla="*/ 164 h 1948"/>
                  <a:gd name="T72" fmla="*/ 626 w 852"/>
                  <a:gd name="T73" fmla="*/ 145 h 1948"/>
                  <a:gd name="T74" fmla="*/ 643 w 852"/>
                  <a:gd name="T75" fmla="*/ 127 h 1948"/>
                  <a:gd name="T76" fmla="*/ 661 w 852"/>
                  <a:gd name="T77" fmla="*/ 110 h 1948"/>
                  <a:gd name="T78" fmla="*/ 678 w 852"/>
                  <a:gd name="T79" fmla="*/ 95 h 1948"/>
                  <a:gd name="T80" fmla="*/ 695 w 852"/>
                  <a:gd name="T81" fmla="*/ 81 h 1948"/>
                  <a:gd name="T82" fmla="*/ 713 w 852"/>
                  <a:gd name="T83" fmla="*/ 69 h 1948"/>
                  <a:gd name="T84" fmla="*/ 730 w 852"/>
                  <a:gd name="T85" fmla="*/ 57 h 1948"/>
                  <a:gd name="T86" fmla="*/ 747 w 852"/>
                  <a:gd name="T87" fmla="*/ 47 h 1948"/>
                  <a:gd name="T88" fmla="*/ 765 w 852"/>
                  <a:gd name="T89" fmla="*/ 37 h 1948"/>
                  <a:gd name="T90" fmla="*/ 783 w 852"/>
                  <a:gd name="T91" fmla="*/ 28 h 1948"/>
                  <a:gd name="T92" fmla="*/ 800 w 852"/>
                  <a:gd name="T93" fmla="*/ 20 h 1948"/>
                  <a:gd name="T94" fmla="*/ 817 w 852"/>
                  <a:gd name="T95" fmla="*/ 13 h 1948"/>
                  <a:gd name="T96" fmla="*/ 835 w 852"/>
                  <a:gd name="T97" fmla="*/ 6 h 1948"/>
                  <a:gd name="T98" fmla="*/ 852 w 852"/>
                  <a:gd name="T99" fmla="*/ 0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1948">
                    <a:moveTo>
                      <a:pt x="0" y="1948"/>
                    </a:moveTo>
                    <a:lnTo>
                      <a:pt x="17" y="1896"/>
                    </a:lnTo>
                    <a:lnTo>
                      <a:pt x="35" y="1843"/>
                    </a:lnTo>
                    <a:lnTo>
                      <a:pt x="52" y="1786"/>
                    </a:lnTo>
                    <a:lnTo>
                      <a:pt x="69" y="1728"/>
                    </a:lnTo>
                    <a:lnTo>
                      <a:pt x="87" y="1668"/>
                    </a:lnTo>
                    <a:lnTo>
                      <a:pt x="104" y="1606"/>
                    </a:lnTo>
                    <a:lnTo>
                      <a:pt x="122" y="1542"/>
                    </a:lnTo>
                    <a:lnTo>
                      <a:pt x="139" y="1478"/>
                    </a:lnTo>
                    <a:lnTo>
                      <a:pt x="157" y="1412"/>
                    </a:lnTo>
                    <a:lnTo>
                      <a:pt x="174" y="1346"/>
                    </a:lnTo>
                    <a:lnTo>
                      <a:pt x="191" y="1278"/>
                    </a:lnTo>
                    <a:lnTo>
                      <a:pt x="209" y="1212"/>
                    </a:lnTo>
                    <a:lnTo>
                      <a:pt x="226" y="1145"/>
                    </a:lnTo>
                    <a:lnTo>
                      <a:pt x="243" y="1080"/>
                    </a:lnTo>
                    <a:lnTo>
                      <a:pt x="261" y="1015"/>
                    </a:lnTo>
                    <a:lnTo>
                      <a:pt x="278" y="951"/>
                    </a:lnTo>
                    <a:lnTo>
                      <a:pt x="296" y="889"/>
                    </a:lnTo>
                    <a:lnTo>
                      <a:pt x="313" y="829"/>
                    </a:lnTo>
                    <a:lnTo>
                      <a:pt x="330" y="771"/>
                    </a:lnTo>
                    <a:lnTo>
                      <a:pt x="348" y="715"/>
                    </a:lnTo>
                    <a:lnTo>
                      <a:pt x="365" y="661"/>
                    </a:lnTo>
                    <a:lnTo>
                      <a:pt x="383" y="610"/>
                    </a:lnTo>
                    <a:lnTo>
                      <a:pt x="400" y="561"/>
                    </a:lnTo>
                    <a:lnTo>
                      <a:pt x="417" y="514"/>
                    </a:lnTo>
                    <a:lnTo>
                      <a:pt x="435" y="471"/>
                    </a:lnTo>
                    <a:lnTo>
                      <a:pt x="452" y="430"/>
                    </a:lnTo>
                    <a:lnTo>
                      <a:pt x="469" y="391"/>
                    </a:lnTo>
                    <a:lnTo>
                      <a:pt x="487" y="355"/>
                    </a:lnTo>
                    <a:lnTo>
                      <a:pt x="504" y="321"/>
                    </a:lnTo>
                    <a:lnTo>
                      <a:pt x="522" y="290"/>
                    </a:lnTo>
                    <a:lnTo>
                      <a:pt x="539" y="261"/>
                    </a:lnTo>
                    <a:lnTo>
                      <a:pt x="556" y="234"/>
                    </a:lnTo>
                    <a:lnTo>
                      <a:pt x="574" y="209"/>
                    </a:lnTo>
                    <a:lnTo>
                      <a:pt x="591" y="185"/>
                    </a:lnTo>
                    <a:lnTo>
                      <a:pt x="608" y="164"/>
                    </a:lnTo>
                    <a:lnTo>
                      <a:pt x="626" y="145"/>
                    </a:lnTo>
                    <a:lnTo>
                      <a:pt x="643" y="127"/>
                    </a:lnTo>
                    <a:lnTo>
                      <a:pt x="661" y="110"/>
                    </a:lnTo>
                    <a:lnTo>
                      <a:pt x="678" y="95"/>
                    </a:lnTo>
                    <a:lnTo>
                      <a:pt x="695" y="81"/>
                    </a:lnTo>
                    <a:lnTo>
                      <a:pt x="713" y="69"/>
                    </a:lnTo>
                    <a:lnTo>
                      <a:pt x="730" y="57"/>
                    </a:lnTo>
                    <a:lnTo>
                      <a:pt x="747" y="47"/>
                    </a:lnTo>
                    <a:lnTo>
                      <a:pt x="765" y="37"/>
                    </a:lnTo>
                    <a:lnTo>
                      <a:pt x="783" y="28"/>
                    </a:lnTo>
                    <a:lnTo>
                      <a:pt x="800" y="20"/>
                    </a:lnTo>
                    <a:lnTo>
                      <a:pt x="817" y="13"/>
                    </a:lnTo>
                    <a:lnTo>
                      <a:pt x="835" y="6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1" name="Freeform 54"/>
              <p:cNvSpPr>
                <a:spLocks/>
              </p:cNvSpPr>
              <p:nvPr/>
            </p:nvSpPr>
            <p:spPr bwMode="auto">
              <a:xfrm>
                <a:off x="4060825" y="427038"/>
                <a:ext cx="1352550" cy="92075"/>
              </a:xfrm>
              <a:custGeom>
                <a:avLst/>
                <a:gdLst>
                  <a:gd name="T0" fmla="*/ 0 w 852"/>
                  <a:gd name="T1" fmla="*/ 58 h 58"/>
                  <a:gd name="T2" fmla="*/ 17 w 852"/>
                  <a:gd name="T3" fmla="*/ 53 h 58"/>
                  <a:gd name="T4" fmla="*/ 35 w 852"/>
                  <a:gd name="T5" fmla="*/ 48 h 58"/>
                  <a:gd name="T6" fmla="*/ 52 w 852"/>
                  <a:gd name="T7" fmla="*/ 43 h 58"/>
                  <a:gd name="T8" fmla="*/ 70 w 852"/>
                  <a:gd name="T9" fmla="*/ 39 h 58"/>
                  <a:gd name="T10" fmla="*/ 87 w 852"/>
                  <a:gd name="T11" fmla="*/ 36 h 58"/>
                  <a:gd name="T12" fmla="*/ 104 w 852"/>
                  <a:gd name="T13" fmla="*/ 32 h 58"/>
                  <a:gd name="T14" fmla="*/ 122 w 852"/>
                  <a:gd name="T15" fmla="*/ 29 h 58"/>
                  <a:gd name="T16" fmla="*/ 139 w 852"/>
                  <a:gd name="T17" fmla="*/ 27 h 58"/>
                  <a:gd name="T18" fmla="*/ 156 w 852"/>
                  <a:gd name="T19" fmla="*/ 24 h 58"/>
                  <a:gd name="T20" fmla="*/ 174 w 852"/>
                  <a:gd name="T21" fmla="*/ 22 h 58"/>
                  <a:gd name="T22" fmla="*/ 191 w 852"/>
                  <a:gd name="T23" fmla="*/ 20 h 58"/>
                  <a:gd name="T24" fmla="*/ 209 w 852"/>
                  <a:gd name="T25" fmla="*/ 18 h 58"/>
                  <a:gd name="T26" fmla="*/ 226 w 852"/>
                  <a:gd name="T27" fmla="*/ 16 h 58"/>
                  <a:gd name="T28" fmla="*/ 243 w 852"/>
                  <a:gd name="T29" fmla="*/ 14 h 58"/>
                  <a:gd name="T30" fmla="*/ 261 w 852"/>
                  <a:gd name="T31" fmla="*/ 13 h 58"/>
                  <a:gd name="T32" fmla="*/ 278 w 852"/>
                  <a:gd name="T33" fmla="*/ 12 h 58"/>
                  <a:gd name="T34" fmla="*/ 295 w 852"/>
                  <a:gd name="T35" fmla="*/ 11 h 58"/>
                  <a:gd name="T36" fmla="*/ 313 w 852"/>
                  <a:gd name="T37" fmla="*/ 10 h 58"/>
                  <a:gd name="T38" fmla="*/ 330 w 852"/>
                  <a:gd name="T39" fmla="*/ 9 h 58"/>
                  <a:gd name="T40" fmla="*/ 348 w 852"/>
                  <a:gd name="T41" fmla="*/ 8 h 58"/>
                  <a:gd name="T42" fmla="*/ 365 w 852"/>
                  <a:gd name="T43" fmla="*/ 7 h 58"/>
                  <a:gd name="T44" fmla="*/ 382 w 852"/>
                  <a:gd name="T45" fmla="*/ 6 h 58"/>
                  <a:gd name="T46" fmla="*/ 400 w 852"/>
                  <a:gd name="T47" fmla="*/ 6 h 58"/>
                  <a:gd name="T48" fmla="*/ 417 w 852"/>
                  <a:gd name="T49" fmla="*/ 5 h 58"/>
                  <a:gd name="T50" fmla="*/ 435 w 852"/>
                  <a:gd name="T51" fmla="*/ 5 h 58"/>
                  <a:gd name="T52" fmla="*/ 452 w 852"/>
                  <a:gd name="T53" fmla="*/ 4 h 58"/>
                  <a:gd name="T54" fmla="*/ 469 w 852"/>
                  <a:gd name="T55" fmla="*/ 4 h 58"/>
                  <a:gd name="T56" fmla="*/ 487 w 852"/>
                  <a:gd name="T57" fmla="*/ 4 h 58"/>
                  <a:gd name="T58" fmla="*/ 504 w 852"/>
                  <a:gd name="T59" fmla="*/ 3 h 58"/>
                  <a:gd name="T60" fmla="*/ 521 w 852"/>
                  <a:gd name="T61" fmla="*/ 3 h 58"/>
                  <a:gd name="T62" fmla="*/ 539 w 852"/>
                  <a:gd name="T63" fmla="*/ 2 h 58"/>
                  <a:gd name="T64" fmla="*/ 556 w 852"/>
                  <a:gd name="T65" fmla="*/ 2 h 58"/>
                  <a:gd name="T66" fmla="*/ 574 w 852"/>
                  <a:gd name="T67" fmla="*/ 2 h 58"/>
                  <a:gd name="T68" fmla="*/ 591 w 852"/>
                  <a:gd name="T69" fmla="*/ 2 h 58"/>
                  <a:gd name="T70" fmla="*/ 609 w 852"/>
                  <a:gd name="T71" fmla="*/ 2 h 58"/>
                  <a:gd name="T72" fmla="*/ 626 w 852"/>
                  <a:gd name="T73" fmla="*/ 2 h 58"/>
                  <a:gd name="T74" fmla="*/ 643 w 852"/>
                  <a:gd name="T75" fmla="*/ 1 h 58"/>
                  <a:gd name="T76" fmla="*/ 661 w 852"/>
                  <a:gd name="T77" fmla="*/ 1 h 58"/>
                  <a:gd name="T78" fmla="*/ 678 w 852"/>
                  <a:gd name="T79" fmla="*/ 1 h 58"/>
                  <a:gd name="T80" fmla="*/ 695 w 852"/>
                  <a:gd name="T81" fmla="*/ 1 h 58"/>
                  <a:gd name="T82" fmla="*/ 713 w 852"/>
                  <a:gd name="T83" fmla="*/ 1 h 58"/>
                  <a:gd name="T84" fmla="*/ 730 w 852"/>
                  <a:gd name="T85" fmla="*/ 1 h 58"/>
                  <a:gd name="T86" fmla="*/ 748 w 852"/>
                  <a:gd name="T87" fmla="*/ 1 h 58"/>
                  <a:gd name="T88" fmla="*/ 765 w 852"/>
                  <a:gd name="T89" fmla="*/ 0 h 58"/>
                  <a:gd name="T90" fmla="*/ 782 w 852"/>
                  <a:gd name="T91" fmla="*/ 0 h 58"/>
                  <a:gd name="T92" fmla="*/ 800 w 852"/>
                  <a:gd name="T93" fmla="*/ 0 h 58"/>
                  <a:gd name="T94" fmla="*/ 817 w 852"/>
                  <a:gd name="T95" fmla="*/ 0 h 58"/>
                  <a:gd name="T96" fmla="*/ 835 w 852"/>
                  <a:gd name="T97" fmla="*/ 0 h 58"/>
                  <a:gd name="T98" fmla="*/ 852 w 852"/>
                  <a:gd name="T9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58">
                    <a:moveTo>
                      <a:pt x="0" y="58"/>
                    </a:moveTo>
                    <a:lnTo>
                      <a:pt x="17" y="53"/>
                    </a:lnTo>
                    <a:lnTo>
                      <a:pt x="35" y="48"/>
                    </a:lnTo>
                    <a:lnTo>
                      <a:pt x="52" y="43"/>
                    </a:lnTo>
                    <a:lnTo>
                      <a:pt x="70" y="39"/>
                    </a:lnTo>
                    <a:lnTo>
                      <a:pt x="87" y="36"/>
                    </a:lnTo>
                    <a:lnTo>
                      <a:pt x="104" y="32"/>
                    </a:lnTo>
                    <a:lnTo>
                      <a:pt x="122" y="29"/>
                    </a:lnTo>
                    <a:lnTo>
                      <a:pt x="139" y="27"/>
                    </a:lnTo>
                    <a:lnTo>
                      <a:pt x="156" y="24"/>
                    </a:lnTo>
                    <a:lnTo>
                      <a:pt x="174" y="22"/>
                    </a:lnTo>
                    <a:lnTo>
                      <a:pt x="191" y="20"/>
                    </a:lnTo>
                    <a:lnTo>
                      <a:pt x="209" y="18"/>
                    </a:lnTo>
                    <a:lnTo>
                      <a:pt x="226" y="16"/>
                    </a:lnTo>
                    <a:lnTo>
                      <a:pt x="243" y="14"/>
                    </a:lnTo>
                    <a:lnTo>
                      <a:pt x="261" y="13"/>
                    </a:lnTo>
                    <a:lnTo>
                      <a:pt x="278" y="12"/>
                    </a:lnTo>
                    <a:lnTo>
                      <a:pt x="295" y="11"/>
                    </a:lnTo>
                    <a:lnTo>
                      <a:pt x="313" y="10"/>
                    </a:lnTo>
                    <a:lnTo>
                      <a:pt x="330" y="9"/>
                    </a:lnTo>
                    <a:lnTo>
                      <a:pt x="348" y="8"/>
                    </a:lnTo>
                    <a:lnTo>
                      <a:pt x="365" y="7"/>
                    </a:lnTo>
                    <a:lnTo>
                      <a:pt x="382" y="6"/>
                    </a:lnTo>
                    <a:lnTo>
                      <a:pt x="400" y="6"/>
                    </a:lnTo>
                    <a:lnTo>
                      <a:pt x="417" y="5"/>
                    </a:lnTo>
                    <a:lnTo>
                      <a:pt x="435" y="5"/>
                    </a:lnTo>
                    <a:lnTo>
                      <a:pt x="452" y="4"/>
                    </a:lnTo>
                    <a:lnTo>
                      <a:pt x="469" y="4"/>
                    </a:lnTo>
                    <a:lnTo>
                      <a:pt x="487" y="4"/>
                    </a:lnTo>
                    <a:lnTo>
                      <a:pt x="504" y="3"/>
                    </a:lnTo>
                    <a:lnTo>
                      <a:pt x="521" y="3"/>
                    </a:lnTo>
                    <a:lnTo>
                      <a:pt x="539" y="2"/>
                    </a:lnTo>
                    <a:lnTo>
                      <a:pt x="556" y="2"/>
                    </a:lnTo>
                    <a:lnTo>
                      <a:pt x="574" y="2"/>
                    </a:lnTo>
                    <a:lnTo>
                      <a:pt x="591" y="2"/>
                    </a:lnTo>
                    <a:lnTo>
                      <a:pt x="609" y="2"/>
                    </a:lnTo>
                    <a:lnTo>
                      <a:pt x="626" y="2"/>
                    </a:lnTo>
                    <a:lnTo>
                      <a:pt x="643" y="1"/>
                    </a:lnTo>
                    <a:lnTo>
                      <a:pt x="661" y="1"/>
                    </a:lnTo>
                    <a:lnTo>
                      <a:pt x="678" y="1"/>
                    </a:lnTo>
                    <a:lnTo>
                      <a:pt x="695" y="1"/>
                    </a:lnTo>
                    <a:lnTo>
                      <a:pt x="713" y="1"/>
                    </a:lnTo>
                    <a:lnTo>
                      <a:pt x="730" y="1"/>
                    </a:lnTo>
                    <a:lnTo>
                      <a:pt x="748" y="1"/>
                    </a:lnTo>
                    <a:lnTo>
                      <a:pt x="765" y="0"/>
                    </a:lnTo>
                    <a:lnTo>
                      <a:pt x="782" y="0"/>
                    </a:lnTo>
                    <a:lnTo>
                      <a:pt x="800" y="0"/>
                    </a:lnTo>
                    <a:lnTo>
                      <a:pt x="817" y="0"/>
                    </a:lnTo>
                    <a:lnTo>
                      <a:pt x="835" y="0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2" name="Freeform 55"/>
              <p:cNvSpPr>
                <a:spLocks/>
              </p:cNvSpPr>
              <p:nvPr/>
            </p:nvSpPr>
            <p:spPr bwMode="auto">
              <a:xfrm>
                <a:off x="5413375" y="427038"/>
                <a:ext cx="1352550" cy="0"/>
              </a:xfrm>
              <a:custGeom>
                <a:avLst/>
                <a:gdLst>
                  <a:gd name="T0" fmla="*/ 0 w 852"/>
                  <a:gd name="T1" fmla="*/ 17 w 852"/>
                  <a:gd name="T2" fmla="*/ 35 w 852"/>
                  <a:gd name="T3" fmla="*/ 52 w 852"/>
                  <a:gd name="T4" fmla="*/ 69 w 852"/>
                  <a:gd name="T5" fmla="*/ 87 w 852"/>
                  <a:gd name="T6" fmla="*/ 104 w 852"/>
                  <a:gd name="T7" fmla="*/ 122 w 852"/>
                  <a:gd name="T8" fmla="*/ 139 w 852"/>
                  <a:gd name="T9" fmla="*/ 156 w 852"/>
                  <a:gd name="T10" fmla="*/ 174 w 852"/>
                  <a:gd name="T11" fmla="*/ 191 w 852"/>
                  <a:gd name="T12" fmla="*/ 208 w 852"/>
                  <a:gd name="T13" fmla="*/ 226 w 852"/>
                  <a:gd name="T14" fmla="*/ 244 w 852"/>
                  <a:gd name="T15" fmla="*/ 261 w 852"/>
                  <a:gd name="T16" fmla="*/ 278 w 852"/>
                  <a:gd name="T17" fmla="*/ 295 w 852"/>
                  <a:gd name="T18" fmla="*/ 313 w 852"/>
                  <a:gd name="T19" fmla="*/ 330 w 852"/>
                  <a:gd name="T20" fmla="*/ 348 w 852"/>
                  <a:gd name="T21" fmla="*/ 365 w 852"/>
                  <a:gd name="T22" fmla="*/ 383 w 852"/>
                  <a:gd name="T23" fmla="*/ 400 w 852"/>
                  <a:gd name="T24" fmla="*/ 417 w 852"/>
                  <a:gd name="T25" fmla="*/ 435 w 852"/>
                  <a:gd name="T26" fmla="*/ 452 w 852"/>
                  <a:gd name="T27" fmla="*/ 469 w 852"/>
                  <a:gd name="T28" fmla="*/ 487 w 852"/>
                  <a:gd name="T29" fmla="*/ 504 w 852"/>
                  <a:gd name="T30" fmla="*/ 522 w 852"/>
                  <a:gd name="T31" fmla="*/ 539 w 852"/>
                  <a:gd name="T32" fmla="*/ 556 w 852"/>
                  <a:gd name="T33" fmla="*/ 574 w 852"/>
                  <a:gd name="T34" fmla="*/ 591 w 852"/>
                  <a:gd name="T35" fmla="*/ 608 w 852"/>
                  <a:gd name="T36" fmla="*/ 626 w 852"/>
                  <a:gd name="T37" fmla="*/ 643 w 852"/>
                  <a:gd name="T38" fmla="*/ 661 w 852"/>
                  <a:gd name="T39" fmla="*/ 678 w 852"/>
                  <a:gd name="T40" fmla="*/ 695 w 852"/>
                  <a:gd name="T41" fmla="*/ 713 w 852"/>
                  <a:gd name="T42" fmla="*/ 730 w 852"/>
                  <a:gd name="T43" fmla="*/ 748 w 852"/>
                  <a:gd name="T44" fmla="*/ 765 w 852"/>
                  <a:gd name="T45" fmla="*/ 782 w 852"/>
                  <a:gd name="T46" fmla="*/ 800 w 852"/>
                  <a:gd name="T47" fmla="*/ 817 w 852"/>
                  <a:gd name="T48" fmla="*/ 834 w 852"/>
                  <a:gd name="T49" fmla="*/ 852 w 8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852">
                    <a:moveTo>
                      <a:pt x="0" y="0"/>
                    </a:moveTo>
                    <a:lnTo>
                      <a:pt x="17" y="0"/>
                    </a:lnTo>
                    <a:lnTo>
                      <a:pt x="35" y="0"/>
                    </a:lnTo>
                    <a:lnTo>
                      <a:pt x="52" y="0"/>
                    </a:lnTo>
                    <a:lnTo>
                      <a:pt x="69" y="0"/>
                    </a:lnTo>
                    <a:lnTo>
                      <a:pt x="87" y="0"/>
                    </a:lnTo>
                    <a:lnTo>
                      <a:pt x="104" y="0"/>
                    </a:lnTo>
                    <a:lnTo>
                      <a:pt x="122" y="0"/>
                    </a:lnTo>
                    <a:lnTo>
                      <a:pt x="139" y="0"/>
                    </a:lnTo>
                    <a:lnTo>
                      <a:pt x="156" y="0"/>
                    </a:lnTo>
                    <a:lnTo>
                      <a:pt x="174" y="0"/>
                    </a:lnTo>
                    <a:lnTo>
                      <a:pt x="191" y="0"/>
                    </a:lnTo>
                    <a:lnTo>
                      <a:pt x="208" y="0"/>
                    </a:lnTo>
                    <a:lnTo>
                      <a:pt x="226" y="0"/>
                    </a:lnTo>
                    <a:lnTo>
                      <a:pt x="244" y="0"/>
                    </a:lnTo>
                    <a:lnTo>
                      <a:pt x="261" y="0"/>
                    </a:lnTo>
                    <a:lnTo>
                      <a:pt x="278" y="0"/>
                    </a:lnTo>
                    <a:lnTo>
                      <a:pt x="295" y="0"/>
                    </a:lnTo>
                    <a:lnTo>
                      <a:pt x="313" y="0"/>
                    </a:lnTo>
                    <a:lnTo>
                      <a:pt x="330" y="0"/>
                    </a:lnTo>
                    <a:lnTo>
                      <a:pt x="348" y="0"/>
                    </a:lnTo>
                    <a:lnTo>
                      <a:pt x="365" y="0"/>
                    </a:lnTo>
                    <a:lnTo>
                      <a:pt x="383" y="0"/>
                    </a:lnTo>
                    <a:lnTo>
                      <a:pt x="400" y="0"/>
                    </a:lnTo>
                    <a:lnTo>
                      <a:pt x="417" y="0"/>
                    </a:lnTo>
                    <a:lnTo>
                      <a:pt x="435" y="0"/>
                    </a:lnTo>
                    <a:lnTo>
                      <a:pt x="452" y="0"/>
                    </a:lnTo>
                    <a:lnTo>
                      <a:pt x="469" y="0"/>
                    </a:lnTo>
                    <a:lnTo>
                      <a:pt x="487" y="0"/>
                    </a:lnTo>
                    <a:lnTo>
                      <a:pt x="504" y="0"/>
                    </a:lnTo>
                    <a:lnTo>
                      <a:pt x="522" y="0"/>
                    </a:lnTo>
                    <a:lnTo>
                      <a:pt x="539" y="0"/>
                    </a:lnTo>
                    <a:lnTo>
                      <a:pt x="556" y="0"/>
                    </a:lnTo>
                    <a:lnTo>
                      <a:pt x="574" y="0"/>
                    </a:lnTo>
                    <a:lnTo>
                      <a:pt x="591" y="0"/>
                    </a:lnTo>
                    <a:lnTo>
                      <a:pt x="608" y="0"/>
                    </a:lnTo>
                    <a:lnTo>
                      <a:pt x="626" y="0"/>
                    </a:lnTo>
                    <a:lnTo>
                      <a:pt x="643" y="0"/>
                    </a:lnTo>
                    <a:lnTo>
                      <a:pt x="661" y="0"/>
                    </a:lnTo>
                    <a:lnTo>
                      <a:pt x="678" y="0"/>
                    </a:lnTo>
                    <a:lnTo>
                      <a:pt x="695" y="0"/>
                    </a:lnTo>
                    <a:lnTo>
                      <a:pt x="713" y="0"/>
                    </a:lnTo>
                    <a:lnTo>
                      <a:pt x="730" y="0"/>
                    </a:lnTo>
                    <a:lnTo>
                      <a:pt x="748" y="0"/>
                    </a:lnTo>
                    <a:lnTo>
                      <a:pt x="765" y="0"/>
                    </a:lnTo>
                    <a:lnTo>
                      <a:pt x="782" y="0"/>
                    </a:lnTo>
                    <a:lnTo>
                      <a:pt x="800" y="0"/>
                    </a:lnTo>
                    <a:lnTo>
                      <a:pt x="817" y="0"/>
                    </a:lnTo>
                    <a:lnTo>
                      <a:pt x="834" y="0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3" name="Freeform 56"/>
              <p:cNvSpPr>
                <a:spLocks/>
              </p:cNvSpPr>
              <p:nvPr/>
            </p:nvSpPr>
            <p:spPr bwMode="auto">
              <a:xfrm>
                <a:off x="6765925" y="427038"/>
                <a:ext cx="109538" cy="0"/>
              </a:xfrm>
              <a:custGeom>
                <a:avLst/>
                <a:gdLst>
                  <a:gd name="T0" fmla="*/ 0 w 69"/>
                  <a:gd name="T1" fmla="*/ 17 w 69"/>
                  <a:gd name="T2" fmla="*/ 35 w 69"/>
                  <a:gd name="T3" fmla="*/ 52 w 69"/>
                  <a:gd name="T4" fmla="*/ 69 w 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9">
                    <a:moveTo>
                      <a:pt x="0" y="0"/>
                    </a:moveTo>
                    <a:lnTo>
                      <a:pt x="17" y="0"/>
                    </a:lnTo>
                    <a:lnTo>
                      <a:pt x="35" y="0"/>
                    </a:lnTo>
                    <a:lnTo>
                      <a:pt x="52" y="0"/>
                    </a:lnTo>
                    <a:lnTo>
                      <a:pt x="69" y="0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506162" y="5856473"/>
              <a:ext cx="2369220" cy="1713122"/>
              <a:chOff x="1355725" y="427038"/>
              <a:chExt cx="5519738" cy="4043363"/>
            </a:xfrm>
          </p:grpSpPr>
          <p:sp>
            <p:nvSpPr>
              <p:cNvPr id="124" name="Freeform 62"/>
              <p:cNvSpPr>
                <a:spLocks/>
              </p:cNvSpPr>
              <p:nvPr/>
            </p:nvSpPr>
            <p:spPr bwMode="auto">
              <a:xfrm>
                <a:off x="1355725" y="979488"/>
                <a:ext cx="1352550" cy="3490913"/>
              </a:xfrm>
              <a:custGeom>
                <a:avLst/>
                <a:gdLst>
                  <a:gd name="T0" fmla="*/ 0 w 852"/>
                  <a:gd name="T1" fmla="*/ 2199 h 2199"/>
                  <a:gd name="T2" fmla="*/ 17 w 852"/>
                  <a:gd name="T3" fmla="*/ 2186 h 2199"/>
                  <a:gd name="T4" fmla="*/ 35 w 852"/>
                  <a:gd name="T5" fmla="*/ 2172 h 2199"/>
                  <a:gd name="T6" fmla="*/ 52 w 852"/>
                  <a:gd name="T7" fmla="*/ 2157 h 2199"/>
                  <a:gd name="T8" fmla="*/ 70 w 852"/>
                  <a:gd name="T9" fmla="*/ 2141 h 2199"/>
                  <a:gd name="T10" fmla="*/ 87 w 852"/>
                  <a:gd name="T11" fmla="*/ 2123 h 2199"/>
                  <a:gd name="T12" fmla="*/ 104 w 852"/>
                  <a:gd name="T13" fmla="*/ 2103 h 2199"/>
                  <a:gd name="T14" fmla="*/ 122 w 852"/>
                  <a:gd name="T15" fmla="*/ 2082 h 2199"/>
                  <a:gd name="T16" fmla="*/ 139 w 852"/>
                  <a:gd name="T17" fmla="*/ 2059 h 2199"/>
                  <a:gd name="T18" fmla="*/ 156 w 852"/>
                  <a:gd name="T19" fmla="*/ 2034 h 2199"/>
                  <a:gd name="T20" fmla="*/ 174 w 852"/>
                  <a:gd name="T21" fmla="*/ 2007 h 2199"/>
                  <a:gd name="T22" fmla="*/ 191 w 852"/>
                  <a:gd name="T23" fmla="*/ 1977 h 2199"/>
                  <a:gd name="T24" fmla="*/ 209 w 852"/>
                  <a:gd name="T25" fmla="*/ 1946 h 2199"/>
                  <a:gd name="T26" fmla="*/ 226 w 852"/>
                  <a:gd name="T27" fmla="*/ 1913 h 2199"/>
                  <a:gd name="T28" fmla="*/ 243 w 852"/>
                  <a:gd name="T29" fmla="*/ 1876 h 2199"/>
                  <a:gd name="T30" fmla="*/ 261 w 852"/>
                  <a:gd name="T31" fmla="*/ 1838 h 2199"/>
                  <a:gd name="T32" fmla="*/ 278 w 852"/>
                  <a:gd name="T33" fmla="*/ 1797 h 2199"/>
                  <a:gd name="T34" fmla="*/ 295 w 852"/>
                  <a:gd name="T35" fmla="*/ 1753 h 2199"/>
                  <a:gd name="T36" fmla="*/ 313 w 852"/>
                  <a:gd name="T37" fmla="*/ 1706 h 2199"/>
                  <a:gd name="T38" fmla="*/ 330 w 852"/>
                  <a:gd name="T39" fmla="*/ 1658 h 2199"/>
                  <a:gd name="T40" fmla="*/ 348 w 852"/>
                  <a:gd name="T41" fmla="*/ 1606 h 2199"/>
                  <a:gd name="T42" fmla="*/ 365 w 852"/>
                  <a:gd name="T43" fmla="*/ 1553 h 2199"/>
                  <a:gd name="T44" fmla="*/ 383 w 852"/>
                  <a:gd name="T45" fmla="*/ 1496 h 2199"/>
                  <a:gd name="T46" fmla="*/ 400 w 852"/>
                  <a:gd name="T47" fmla="*/ 1438 h 2199"/>
                  <a:gd name="T48" fmla="*/ 417 w 852"/>
                  <a:gd name="T49" fmla="*/ 1378 h 2199"/>
                  <a:gd name="T50" fmla="*/ 434 w 852"/>
                  <a:gd name="T51" fmla="*/ 1316 h 2199"/>
                  <a:gd name="T52" fmla="*/ 452 w 852"/>
                  <a:gd name="T53" fmla="*/ 1252 h 2199"/>
                  <a:gd name="T54" fmla="*/ 470 w 852"/>
                  <a:gd name="T55" fmla="*/ 1188 h 2199"/>
                  <a:gd name="T56" fmla="*/ 487 w 852"/>
                  <a:gd name="T57" fmla="*/ 1122 h 2199"/>
                  <a:gd name="T58" fmla="*/ 504 w 852"/>
                  <a:gd name="T59" fmla="*/ 1056 h 2199"/>
                  <a:gd name="T60" fmla="*/ 522 w 852"/>
                  <a:gd name="T61" fmla="*/ 988 h 2199"/>
                  <a:gd name="T62" fmla="*/ 539 w 852"/>
                  <a:gd name="T63" fmla="*/ 922 h 2199"/>
                  <a:gd name="T64" fmla="*/ 556 w 852"/>
                  <a:gd name="T65" fmla="*/ 855 h 2199"/>
                  <a:gd name="T66" fmla="*/ 574 w 852"/>
                  <a:gd name="T67" fmla="*/ 790 h 2199"/>
                  <a:gd name="T68" fmla="*/ 591 w 852"/>
                  <a:gd name="T69" fmla="*/ 725 h 2199"/>
                  <a:gd name="T70" fmla="*/ 609 w 852"/>
                  <a:gd name="T71" fmla="*/ 661 h 2199"/>
                  <a:gd name="T72" fmla="*/ 626 w 852"/>
                  <a:gd name="T73" fmla="*/ 599 h 2199"/>
                  <a:gd name="T74" fmla="*/ 643 w 852"/>
                  <a:gd name="T75" fmla="*/ 539 h 2199"/>
                  <a:gd name="T76" fmla="*/ 661 w 852"/>
                  <a:gd name="T77" fmla="*/ 481 h 2199"/>
                  <a:gd name="T78" fmla="*/ 678 w 852"/>
                  <a:gd name="T79" fmla="*/ 425 h 2199"/>
                  <a:gd name="T80" fmla="*/ 695 w 852"/>
                  <a:gd name="T81" fmla="*/ 371 h 2199"/>
                  <a:gd name="T82" fmla="*/ 713 w 852"/>
                  <a:gd name="T83" fmla="*/ 320 h 2199"/>
                  <a:gd name="T84" fmla="*/ 730 w 852"/>
                  <a:gd name="T85" fmla="*/ 271 h 2199"/>
                  <a:gd name="T86" fmla="*/ 748 w 852"/>
                  <a:gd name="T87" fmla="*/ 224 h 2199"/>
                  <a:gd name="T88" fmla="*/ 765 w 852"/>
                  <a:gd name="T89" fmla="*/ 181 h 2199"/>
                  <a:gd name="T90" fmla="*/ 782 w 852"/>
                  <a:gd name="T91" fmla="*/ 140 h 2199"/>
                  <a:gd name="T92" fmla="*/ 800 w 852"/>
                  <a:gd name="T93" fmla="*/ 101 h 2199"/>
                  <a:gd name="T94" fmla="*/ 817 w 852"/>
                  <a:gd name="T95" fmla="*/ 65 h 2199"/>
                  <a:gd name="T96" fmla="*/ 834 w 852"/>
                  <a:gd name="T97" fmla="*/ 31 h 2199"/>
                  <a:gd name="T98" fmla="*/ 852 w 852"/>
                  <a:gd name="T99" fmla="*/ 0 h 2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2199">
                    <a:moveTo>
                      <a:pt x="0" y="2199"/>
                    </a:moveTo>
                    <a:lnTo>
                      <a:pt x="17" y="2186"/>
                    </a:lnTo>
                    <a:lnTo>
                      <a:pt x="35" y="2172"/>
                    </a:lnTo>
                    <a:lnTo>
                      <a:pt x="52" y="2157"/>
                    </a:lnTo>
                    <a:lnTo>
                      <a:pt x="70" y="2141"/>
                    </a:lnTo>
                    <a:lnTo>
                      <a:pt x="87" y="2123"/>
                    </a:lnTo>
                    <a:lnTo>
                      <a:pt x="104" y="2103"/>
                    </a:lnTo>
                    <a:lnTo>
                      <a:pt x="122" y="2082"/>
                    </a:lnTo>
                    <a:lnTo>
                      <a:pt x="139" y="2059"/>
                    </a:lnTo>
                    <a:lnTo>
                      <a:pt x="156" y="2034"/>
                    </a:lnTo>
                    <a:lnTo>
                      <a:pt x="174" y="2007"/>
                    </a:lnTo>
                    <a:lnTo>
                      <a:pt x="191" y="1977"/>
                    </a:lnTo>
                    <a:lnTo>
                      <a:pt x="209" y="1946"/>
                    </a:lnTo>
                    <a:lnTo>
                      <a:pt x="226" y="1913"/>
                    </a:lnTo>
                    <a:lnTo>
                      <a:pt x="243" y="1876"/>
                    </a:lnTo>
                    <a:lnTo>
                      <a:pt x="261" y="1838"/>
                    </a:lnTo>
                    <a:lnTo>
                      <a:pt x="278" y="1797"/>
                    </a:lnTo>
                    <a:lnTo>
                      <a:pt x="295" y="1753"/>
                    </a:lnTo>
                    <a:lnTo>
                      <a:pt x="313" y="1706"/>
                    </a:lnTo>
                    <a:lnTo>
                      <a:pt x="330" y="1658"/>
                    </a:lnTo>
                    <a:lnTo>
                      <a:pt x="348" y="1606"/>
                    </a:lnTo>
                    <a:lnTo>
                      <a:pt x="365" y="1553"/>
                    </a:lnTo>
                    <a:lnTo>
                      <a:pt x="383" y="1496"/>
                    </a:lnTo>
                    <a:lnTo>
                      <a:pt x="400" y="1438"/>
                    </a:lnTo>
                    <a:lnTo>
                      <a:pt x="417" y="1378"/>
                    </a:lnTo>
                    <a:lnTo>
                      <a:pt x="434" y="1316"/>
                    </a:lnTo>
                    <a:lnTo>
                      <a:pt x="452" y="1252"/>
                    </a:lnTo>
                    <a:lnTo>
                      <a:pt x="470" y="1188"/>
                    </a:lnTo>
                    <a:lnTo>
                      <a:pt x="487" y="1122"/>
                    </a:lnTo>
                    <a:lnTo>
                      <a:pt x="504" y="1056"/>
                    </a:lnTo>
                    <a:lnTo>
                      <a:pt x="522" y="988"/>
                    </a:lnTo>
                    <a:lnTo>
                      <a:pt x="539" y="922"/>
                    </a:lnTo>
                    <a:lnTo>
                      <a:pt x="556" y="855"/>
                    </a:lnTo>
                    <a:lnTo>
                      <a:pt x="574" y="790"/>
                    </a:lnTo>
                    <a:lnTo>
                      <a:pt x="591" y="725"/>
                    </a:lnTo>
                    <a:lnTo>
                      <a:pt x="609" y="661"/>
                    </a:lnTo>
                    <a:lnTo>
                      <a:pt x="626" y="599"/>
                    </a:lnTo>
                    <a:lnTo>
                      <a:pt x="643" y="539"/>
                    </a:lnTo>
                    <a:lnTo>
                      <a:pt x="661" y="481"/>
                    </a:lnTo>
                    <a:lnTo>
                      <a:pt x="678" y="425"/>
                    </a:lnTo>
                    <a:lnTo>
                      <a:pt x="695" y="371"/>
                    </a:lnTo>
                    <a:lnTo>
                      <a:pt x="713" y="320"/>
                    </a:lnTo>
                    <a:lnTo>
                      <a:pt x="730" y="271"/>
                    </a:lnTo>
                    <a:lnTo>
                      <a:pt x="748" y="224"/>
                    </a:lnTo>
                    <a:lnTo>
                      <a:pt x="765" y="181"/>
                    </a:lnTo>
                    <a:lnTo>
                      <a:pt x="782" y="140"/>
                    </a:lnTo>
                    <a:lnTo>
                      <a:pt x="800" y="101"/>
                    </a:lnTo>
                    <a:lnTo>
                      <a:pt x="817" y="65"/>
                    </a:lnTo>
                    <a:lnTo>
                      <a:pt x="834" y="31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5" name="Freeform 63"/>
              <p:cNvSpPr>
                <a:spLocks/>
              </p:cNvSpPr>
              <p:nvPr/>
            </p:nvSpPr>
            <p:spPr bwMode="auto">
              <a:xfrm>
                <a:off x="2708275" y="431800"/>
                <a:ext cx="1352550" cy="547688"/>
              </a:xfrm>
              <a:custGeom>
                <a:avLst/>
                <a:gdLst>
                  <a:gd name="T0" fmla="*/ 0 w 852"/>
                  <a:gd name="T1" fmla="*/ 345 h 345"/>
                  <a:gd name="T2" fmla="*/ 17 w 852"/>
                  <a:gd name="T3" fmla="*/ 316 h 345"/>
                  <a:gd name="T4" fmla="*/ 35 w 852"/>
                  <a:gd name="T5" fmla="*/ 289 h 345"/>
                  <a:gd name="T6" fmla="*/ 52 w 852"/>
                  <a:gd name="T7" fmla="*/ 264 h 345"/>
                  <a:gd name="T8" fmla="*/ 69 w 852"/>
                  <a:gd name="T9" fmla="*/ 240 h 345"/>
                  <a:gd name="T10" fmla="*/ 87 w 852"/>
                  <a:gd name="T11" fmla="*/ 219 h 345"/>
                  <a:gd name="T12" fmla="*/ 104 w 852"/>
                  <a:gd name="T13" fmla="*/ 200 h 345"/>
                  <a:gd name="T14" fmla="*/ 122 w 852"/>
                  <a:gd name="T15" fmla="*/ 182 h 345"/>
                  <a:gd name="T16" fmla="*/ 139 w 852"/>
                  <a:gd name="T17" fmla="*/ 165 h 345"/>
                  <a:gd name="T18" fmla="*/ 157 w 852"/>
                  <a:gd name="T19" fmla="*/ 150 h 345"/>
                  <a:gd name="T20" fmla="*/ 174 w 852"/>
                  <a:gd name="T21" fmla="*/ 136 h 345"/>
                  <a:gd name="T22" fmla="*/ 191 w 852"/>
                  <a:gd name="T23" fmla="*/ 124 h 345"/>
                  <a:gd name="T24" fmla="*/ 209 w 852"/>
                  <a:gd name="T25" fmla="*/ 112 h 345"/>
                  <a:gd name="T26" fmla="*/ 226 w 852"/>
                  <a:gd name="T27" fmla="*/ 102 h 345"/>
                  <a:gd name="T28" fmla="*/ 243 w 852"/>
                  <a:gd name="T29" fmla="*/ 92 h 345"/>
                  <a:gd name="T30" fmla="*/ 261 w 852"/>
                  <a:gd name="T31" fmla="*/ 83 h 345"/>
                  <a:gd name="T32" fmla="*/ 278 w 852"/>
                  <a:gd name="T33" fmla="*/ 75 h 345"/>
                  <a:gd name="T34" fmla="*/ 296 w 852"/>
                  <a:gd name="T35" fmla="*/ 68 h 345"/>
                  <a:gd name="T36" fmla="*/ 313 w 852"/>
                  <a:gd name="T37" fmla="*/ 61 h 345"/>
                  <a:gd name="T38" fmla="*/ 330 w 852"/>
                  <a:gd name="T39" fmla="*/ 55 h 345"/>
                  <a:gd name="T40" fmla="*/ 348 w 852"/>
                  <a:gd name="T41" fmla="*/ 50 h 345"/>
                  <a:gd name="T42" fmla="*/ 365 w 852"/>
                  <a:gd name="T43" fmla="*/ 45 h 345"/>
                  <a:gd name="T44" fmla="*/ 383 w 852"/>
                  <a:gd name="T45" fmla="*/ 40 h 345"/>
                  <a:gd name="T46" fmla="*/ 400 w 852"/>
                  <a:gd name="T47" fmla="*/ 36 h 345"/>
                  <a:gd name="T48" fmla="*/ 417 w 852"/>
                  <a:gd name="T49" fmla="*/ 33 h 345"/>
                  <a:gd name="T50" fmla="*/ 435 w 852"/>
                  <a:gd name="T51" fmla="*/ 29 h 345"/>
                  <a:gd name="T52" fmla="*/ 452 w 852"/>
                  <a:gd name="T53" fmla="*/ 26 h 345"/>
                  <a:gd name="T54" fmla="*/ 469 w 852"/>
                  <a:gd name="T55" fmla="*/ 24 h 345"/>
                  <a:gd name="T56" fmla="*/ 487 w 852"/>
                  <a:gd name="T57" fmla="*/ 21 h 345"/>
                  <a:gd name="T58" fmla="*/ 504 w 852"/>
                  <a:gd name="T59" fmla="*/ 19 h 345"/>
                  <a:gd name="T60" fmla="*/ 522 w 852"/>
                  <a:gd name="T61" fmla="*/ 17 h 345"/>
                  <a:gd name="T62" fmla="*/ 539 w 852"/>
                  <a:gd name="T63" fmla="*/ 15 h 345"/>
                  <a:gd name="T64" fmla="*/ 556 w 852"/>
                  <a:gd name="T65" fmla="*/ 13 h 345"/>
                  <a:gd name="T66" fmla="*/ 574 w 852"/>
                  <a:gd name="T67" fmla="*/ 11 h 345"/>
                  <a:gd name="T68" fmla="*/ 591 w 852"/>
                  <a:gd name="T69" fmla="*/ 10 h 345"/>
                  <a:gd name="T70" fmla="*/ 608 w 852"/>
                  <a:gd name="T71" fmla="*/ 9 h 345"/>
                  <a:gd name="T72" fmla="*/ 626 w 852"/>
                  <a:gd name="T73" fmla="*/ 8 h 345"/>
                  <a:gd name="T74" fmla="*/ 643 w 852"/>
                  <a:gd name="T75" fmla="*/ 7 h 345"/>
                  <a:gd name="T76" fmla="*/ 661 w 852"/>
                  <a:gd name="T77" fmla="*/ 6 h 345"/>
                  <a:gd name="T78" fmla="*/ 678 w 852"/>
                  <a:gd name="T79" fmla="*/ 5 h 345"/>
                  <a:gd name="T80" fmla="*/ 695 w 852"/>
                  <a:gd name="T81" fmla="*/ 4 h 345"/>
                  <a:gd name="T82" fmla="*/ 713 w 852"/>
                  <a:gd name="T83" fmla="*/ 3 h 345"/>
                  <a:gd name="T84" fmla="*/ 730 w 852"/>
                  <a:gd name="T85" fmla="*/ 3 h 345"/>
                  <a:gd name="T86" fmla="*/ 747 w 852"/>
                  <a:gd name="T87" fmla="*/ 2 h 345"/>
                  <a:gd name="T88" fmla="*/ 765 w 852"/>
                  <a:gd name="T89" fmla="*/ 2 h 345"/>
                  <a:gd name="T90" fmla="*/ 783 w 852"/>
                  <a:gd name="T91" fmla="*/ 1 h 345"/>
                  <a:gd name="T92" fmla="*/ 800 w 852"/>
                  <a:gd name="T93" fmla="*/ 1 h 345"/>
                  <a:gd name="T94" fmla="*/ 817 w 852"/>
                  <a:gd name="T95" fmla="*/ 1 h 345"/>
                  <a:gd name="T96" fmla="*/ 835 w 852"/>
                  <a:gd name="T97" fmla="*/ 0 h 345"/>
                  <a:gd name="T98" fmla="*/ 852 w 852"/>
                  <a:gd name="T99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345">
                    <a:moveTo>
                      <a:pt x="0" y="345"/>
                    </a:moveTo>
                    <a:lnTo>
                      <a:pt x="17" y="316"/>
                    </a:lnTo>
                    <a:lnTo>
                      <a:pt x="35" y="289"/>
                    </a:lnTo>
                    <a:lnTo>
                      <a:pt x="52" y="264"/>
                    </a:lnTo>
                    <a:lnTo>
                      <a:pt x="69" y="240"/>
                    </a:lnTo>
                    <a:lnTo>
                      <a:pt x="87" y="219"/>
                    </a:lnTo>
                    <a:lnTo>
                      <a:pt x="104" y="200"/>
                    </a:lnTo>
                    <a:lnTo>
                      <a:pt x="122" y="182"/>
                    </a:lnTo>
                    <a:lnTo>
                      <a:pt x="139" y="165"/>
                    </a:lnTo>
                    <a:lnTo>
                      <a:pt x="157" y="150"/>
                    </a:lnTo>
                    <a:lnTo>
                      <a:pt x="174" y="136"/>
                    </a:lnTo>
                    <a:lnTo>
                      <a:pt x="191" y="124"/>
                    </a:lnTo>
                    <a:lnTo>
                      <a:pt x="209" y="112"/>
                    </a:lnTo>
                    <a:lnTo>
                      <a:pt x="226" y="102"/>
                    </a:lnTo>
                    <a:lnTo>
                      <a:pt x="243" y="92"/>
                    </a:lnTo>
                    <a:lnTo>
                      <a:pt x="261" y="83"/>
                    </a:lnTo>
                    <a:lnTo>
                      <a:pt x="278" y="75"/>
                    </a:lnTo>
                    <a:lnTo>
                      <a:pt x="296" y="68"/>
                    </a:lnTo>
                    <a:lnTo>
                      <a:pt x="313" y="61"/>
                    </a:lnTo>
                    <a:lnTo>
                      <a:pt x="330" y="55"/>
                    </a:lnTo>
                    <a:lnTo>
                      <a:pt x="348" y="50"/>
                    </a:lnTo>
                    <a:lnTo>
                      <a:pt x="365" y="45"/>
                    </a:lnTo>
                    <a:lnTo>
                      <a:pt x="383" y="40"/>
                    </a:lnTo>
                    <a:lnTo>
                      <a:pt x="400" y="36"/>
                    </a:lnTo>
                    <a:lnTo>
                      <a:pt x="417" y="33"/>
                    </a:lnTo>
                    <a:lnTo>
                      <a:pt x="435" y="29"/>
                    </a:lnTo>
                    <a:lnTo>
                      <a:pt x="452" y="26"/>
                    </a:lnTo>
                    <a:lnTo>
                      <a:pt x="469" y="24"/>
                    </a:lnTo>
                    <a:lnTo>
                      <a:pt x="487" y="21"/>
                    </a:lnTo>
                    <a:lnTo>
                      <a:pt x="504" y="19"/>
                    </a:lnTo>
                    <a:lnTo>
                      <a:pt x="522" y="17"/>
                    </a:lnTo>
                    <a:lnTo>
                      <a:pt x="539" y="15"/>
                    </a:lnTo>
                    <a:lnTo>
                      <a:pt x="556" y="13"/>
                    </a:lnTo>
                    <a:lnTo>
                      <a:pt x="574" y="11"/>
                    </a:lnTo>
                    <a:lnTo>
                      <a:pt x="591" y="10"/>
                    </a:lnTo>
                    <a:lnTo>
                      <a:pt x="608" y="9"/>
                    </a:lnTo>
                    <a:lnTo>
                      <a:pt x="626" y="8"/>
                    </a:lnTo>
                    <a:lnTo>
                      <a:pt x="643" y="7"/>
                    </a:lnTo>
                    <a:lnTo>
                      <a:pt x="661" y="6"/>
                    </a:lnTo>
                    <a:lnTo>
                      <a:pt x="678" y="5"/>
                    </a:lnTo>
                    <a:lnTo>
                      <a:pt x="695" y="4"/>
                    </a:lnTo>
                    <a:lnTo>
                      <a:pt x="713" y="3"/>
                    </a:lnTo>
                    <a:lnTo>
                      <a:pt x="730" y="3"/>
                    </a:lnTo>
                    <a:lnTo>
                      <a:pt x="747" y="2"/>
                    </a:lnTo>
                    <a:lnTo>
                      <a:pt x="765" y="2"/>
                    </a:lnTo>
                    <a:lnTo>
                      <a:pt x="783" y="1"/>
                    </a:lnTo>
                    <a:lnTo>
                      <a:pt x="800" y="1"/>
                    </a:lnTo>
                    <a:lnTo>
                      <a:pt x="817" y="1"/>
                    </a:lnTo>
                    <a:lnTo>
                      <a:pt x="835" y="0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6" name="Freeform 64"/>
              <p:cNvSpPr>
                <a:spLocks/>
              </p:cNvSpPr>
              <p:nvPr/>
            </p:nvSpPr>
            <p:spPr bwMode="auto">
              <a:xfrm>
                <a:off x="4060825" y="427038"/>
                <a:ext cx="1352550" cy="4763"/>
              </a:xfrm>
              <a:custGeom>
                <a:avLst/>
                <a:gdLst>
                  <a:gd name="T0" fmla="*/ 0 w 852"/>
                  <a:gd name="T1" fmla="*/ 3 h 3"/>
                  <a:gd name="T2" fmla="*/ 17 w 852"/>
                  <a:gd name="T3" fmla="*/ 2 h 3"/>
                  <a:gd name="T4" fmla="*/ 35 w 852"/>
                  <a:gd name="T5" fmla="*/ 2 h 3"/>
                  <a:gd name="T6" fmla="*/ 52 w 852"/>
                  <a:gd name="T7" fmla="*/ 2 h 3"/>
                  <a:gd name="T8" fmla="*/ 70 w 852"/>
                  <a:gd name="T9" fmla="*/ 2 h 3"/>
                  <a:gd name="T10" fmla="*/ 87 w 852"/>
                  <a:gd name="T11" fmla="*/ 2 h 3"/>
                  <a:gd name="T12" fmla="*/ 104 w 852"/>
                  <a:gd name="T13" fmla="*/ 2 h 3"/>
                  <a:gd name="T14" fmla="*/ 122 w 852"/>
                  <a:gd name="T15" fmla="*/ 1 h 3"/>
                  <a:gd name="T16" fmla="*/ 139 w 852"/>
                  <a:gd name="T17" fmla="*/ 1 h 3"/>
                  <a:gd name="T18" fmla="*/ 156 w 852"/>
                  <a:gd name="T19" fmla="*/ 1 h 3"/>
                  <a:gd name="T20" fmla="*/ 174 w 852"/>
                  <a:gd name="T21" fmla="*/ 1 h 3"/>
                  <a:gd name="T22" fmla="*/ 191 w 852"/>
                  <a:gd name="T23" fmla="*/ 1 h 3"/>
                  <a:gd name="T24" fmla="*/ 209 w 852"/>
                  <a:gd name="T25" fmla="*/ 1 h 3"/>
                  <a:gd name="T26" fmla="*/ 226 w 852"/>
                  <a:gd name="T27" fmla="*/ 1 h 3"/>
                  <a:gd name="T28" fmla="*/ 243 w 852"/>
                  <a:gd name="T29" fmla="*/ 0 h 3"/>
                  <a:gd name="T30" fmla="*/ 261 w 852"/>
                  <a:gd name="T31" fmla="*/ 0 h 3"/>
                  <a:gd name="T32" fmla="*/ 278 w 852"/>
                  <a:gd name="T33" fmla="*/ 0 h 3"/>
                  <a:gd name="T34" fmla="*/ 295 w 852"/>
                  <a:gd name="T35" fmla="*/ 0 h 3"/>
                  <a:gd name="T36" fmla="*/ 313 w 852"/>
                  <a:gd name="T37" fmla="*/ 0 h 3"/>
                  <a:gd name="T38" fmla="*/ 330 w 852"/>
                  <a:gd name="T39" fmla="*/ 0 h 3"/>
                  <a:gd name="T40" fmla="*/ 348 w 852"/>
                  <a:gd name="T41" fmla="*/ 0 h 3"/>
                  <a:gd name="T42" fmla="*/ 365 w 852"/>
                  <a:gd name="T43" fmla="*/ 0 h 3"/>
                  <a:gd name="T44" fmla="*/ 382 w 852"/>
                  <a:gd name="T45" fmla="*/ 0 h 3"/>
                  <a:gd name="T46" fmla="*/ 400 w 852"/>
                  <a:gd name="T47" fmla="*/ 0 h 3"/>
                  <a:gd name="T48" fmla="*/ 417 w 852"/>
                  <a:gd name="T49" fmla="*/ 0 h 3"/>
                  <a:gd name="T50" fmla="*/ 435 w 852"/>
                  <a:gd name="T51" fmla="*/ 0 h 3"/>
                  <a:gd name="T52" fmla="*/ 452 w 852"/>
                  <a:gd name="T53" fmla="*/ 0 h 3"/>
                  <a:gd name="T54" fmla="*/ 469 w 852"/>
                  <a:gd name="T55" fmla="*/ 0 h 3"/>
                  <a:gd name="T56" fmla="*/ 487 w 852"/>
                  <a:gd name="T57" fmla="*/ 0 h 3"/>
                  <a:gd name="T58" fmla="*/ 504 w 852"/>
                  <a:gd name="T59" fmla="*/ 0 h 3"/>
                  <a:gd name="T60" fmla="*/ 521 w 852"/>
                  <a:gd name="T61" fmla="*/ 0 h 3"/>
                  <a:gd name="T62" fmla="*/ 539 w 852"/>
                  <a:gd name="T63" fmla="*/ 0 h 3"/>
                  <a:gd name="T64" fmla="*/ 556 w 852"/>
                  <a:gd name="T65" fmla="*/ 0 h 3"/>
                  <a:gd name="T66" fmla="*/ 574 w 852"/>
                  <a:gd name="T67" fmla="*/ 0 h 3"/>
                  <a:gd name="T68" fmla="*/ 591 w 852"/>
                  <a:gd name="T69" fmla="*/ 0 h 3"/>
                  <a:gd name="T70" fmla="*/ 609 w 852"/>
                  <a:gd name="T71" fmla="*/ 0 h 3"/>
                  <a:gd name="T72" fmla="*/ 626 w 852"/>
                  <a:gd name="T73" fmla="*/ 0 h 3"/>
                  <a:gd name="T74" fmla="*/ 643 w 852"/>
                  <a:gd name="T75" fmla="*/ 0 h 3"/>
                  <a:gd name="T76" fmla="*/ 661 w 852"/>
                  <a:gd name="T77" fmla="*/ 0 h 3"/>
                  <a:gd name="T78" fmla="*/ 678 w 852"/>
                  <a:gd name="T79" fmla="*/ 0 h 3"/>
                  <a:gd name="T80" fmla="*/ 695 w 852"/>
                  <a:gd name="T81" fmla="*/ 0 h 3"/>
                  <a:gd name="T82" fmla="*/ 713 w 852"/>
                  <a:gd name="T83" fmla="*/ 0 h 3"/>
                  <a:gd name="T84" fmla="*/ 730 w 852"/>
                  <a:gd name="T85" fmla="*/ 0 h 3"/>
                  <a:gd name="T86" fmla="*/ 748 w 852"/>
                  <a:gd name="T87" fmla="*/ 0 h 3"/>
                  <a:gd name="T88" fmla="*/ 765 w 852"/>
                  <a:gd name="T89" fmla="*/ 0 h 3"/>
                  <a:gd name="T90" fmla="*/ 782 w 852"/>
                  <a:gd name="T91" fmla="*/ 0 h 3"/>
                  <a:gd name="T92" fmla="*/ 800 w 852"/>
                  <a:gd name="T93" fmla="*/ 0 h 3"/>
                  <a:gd name="T94" fmla="*/ 817 w 852"/>
                  <a:gd name="T95" fmla="*/ 0 h 3"/>
                  <a:gd name="T96" fmla="*/ 835 w 852"/>
                  <a:gd name="T97" fmla="*/ 0 h 3"/>
                  <a:gd name="T98" fmla="*/ 852 w 852"/>
                  <a:gd name="T9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3">
                    <a:moveTo>
                      <a:pt x="0" y="3"/>
                    </a:moveTo>
                    <a:lnTo>
                      <a:pt x="17" y="2"/>
                    </a:lnTo>
                    <a:lnTo>
                      <a:pt x="35" y="2"/>
                    </a:lnTo>
                    <a:lnTo>
                      <a:pt x="52" y="2"/>
                    </a:lnTo>
                    <a:lnTo>
                      <a:pt x="70" y="2"/>
                    </a:lnTo>
                    <a:lnTo>
                      <a:pt x="87" y="2"/>
                    </a:lnTo>
                    <a:lnTo>
                      <a:pt x="104" y="2"/>
                    </a:lnTo>
                    <a:lnTo>
                      <a:pt x="122" y="1"/>
                    </a:lnTo>
                    <a:lnTo>
                      <a:pt x="139" y="1"/>
                    </a:lnTo>
                    <a:lnTo>
                      <a:pt x="156" y="1"/>
                    </a:lnTo>
                    <a:lnTo>
                      <a:pt x="174" y="1"/>
                    </a:lnTo>
                    <a:lnTo>
                      <a:pt x="191" y="1"/>
                    </a:lnTo>
                    <a:lnTo>
                      <a:pt x="209" y="1"/>
                    </a:lnTo>
                    <a:lnTo>
                      <a:pt x="226" y="1"/>
                    </a:lnTo>
                    <a:lnTo>
                      <a:pt x="243" y="0"/>
                    </a:lnTo>
                    <a:lnTo>
                      <a:pt x="261" y="0"/>
                    </a:lnTo>
                    <a:lnTo>
                      <a:pt x="278" y="0"/>
                    </a:lnTo>
                    <a:lnTo>
                      <a:pt x="295" y="0"/>
                    </a:lnTo>
                    <a:lnTo>
                      <a:pt x="313" y="0"/>
                    </a:lnTo>
                    <a:lnTo>
                      <a:pt x="330" y="0"/>
                    </a:lnTo>
                    <a:lnTo>
                      <a:pt x="348" y="0"/>
                    </a:lnTo>
                    <a:lnTo>
                      <a:pt x="365" y="0"/>
                    </a:lnTo>
                    <a:lnTo>
                      <a:pt x="382" y="0"/>
                    </a:lnTo>
                    <a:lnTo>
                      <a:pt x="400" y="0"/>
                    </a:lnTo>
                    <a:lnTo>
                      <a:pt x="417" y="0"/>
                    </a:lnTo>
                    <a:lnTo>
                      <a:pt x="435" y="0"/>
                    </a:lnTo>
                    <a:lnTo>
                      <a:pt x="452" y="0"/>
                    </a:lnTo>
                    <a:lnTo>
                      <a:pt x="469" y="0"/>
                    </a:lnTo>
                    <a:lnTo>
                      <a:pt x="487" y="0"/>
                    </a:lnTo>
                    <a:lnTo>
                      <a:pt x="504" y="0"/>
                    </a:lnTo>
                    <a:lnTo>
                      <a:pt x="521" y="0"/>
                    </a:lnTo>
                    <a:lnTo>
                      <a:pt x="539" y="0"/>
                    </a:lnTo>
                    <a:lnTo>
                      <a:pt x="556" y="0"/>
                    </a:lnTo>
                    <a:lnTo>
                      <a:pt x="574" y="0"/>
                    </a:lnTo>
                    <a:lnTo>
                      <a:pt x="591" y="0"/>
                    </a:lnTo>
                    <a:lnTo>
                      <a:pt x="609" y="0"/>
                    </a:lnTo>
                    <a:lnTo>
                      <a:pt x="626" y="0"/>
                    </a:lnTo>
                    <a:lnTo>
                      <a:pt x="643" y="0"/>
                    </a:lnTo>
                    <a:lnTo>
                      <a:pt x="661" y="0"/>
                    </a:lnTo>
                    <a:lnTo>
                      <a:pt x="678" y="0"/>
                    </a:lnTo>
                    <a:lnTo>
                      <a:pt x="695" y="0"/>
                    </a:lnTo>
                    <a:lnTo>
                      <a:pt x="713" y="0"/>
                    </a:lnTo>
                    <a:lnTo>
                      <a:pt x="730" y="0"/>
                    </a:lnTo>
                    <a:lnTo>
                      <a:pt x="748" y="0"/>
                    </a:lnTo>
                    <a:lnTo>
                      <a:pt x="765" y="0"/>
                    </a:lnTo>
                    <a:lnTo>
                      <a:pt x="782" y="0"/>
                    </a:lnTo>
                    <a:lnTo>
                      <a:pt x="800" y="0"/>
                    </a:lnTo>
                    <a:lnTo>
                      <a:pt x="817" y="0"/>
                    </a:lnTo>
                    <a:lnTo>
                      <a:pt x="835" y="0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7" name="Freeform 65"/>
              <p:cNvSpPr>
                <a:spLocks/>
              </p:cNvSpPr>
              <p:nvPr/>
            </p:nvSpPr>
            <p:spPr bwMode="auto">
              <a:xfrm>
                <a:off x="5413375" y="427038"/>
                <a:ext cx="1352550" cy="0"/>
              </a:xfrm>
              <a:custGeom>
                <a:avLst/>
                <a:gdLst>
                  <a:gd name="T0" fmla="*/ 0 w 852"/>
                  <a:gd name="T1" fmla="*/ 17 w 852"/>
                  <a:gd name="T2" fmla="*/ 35 w 852"/>
                  <a:gd name="T3" fmla="*/ 52 w 852"/>
                  <a:gd name="T4" fmla="*/ 69 w 852"/>
                  <a:gd name="T5" fmla="*/ 87 w 852"/>
                  <a:gd name="T6" fmla="*/ 104 w 852"/>
                  <a:gd name="T7" fmla="*/ 122 w 852"/>
                  <a:gd name="T8" fmla="*/ 139 w 852"/>
                  <a:gd name="T9" fmla="*/ 156 w 852"/>
                  <a:gd name="T10" fmla="*/ 174 w 852"/>
                  <a:gd name="T11" fmla="*/ 191 w 852"/>
                  <a:gd name="T12" fmla="*/ 208 w 852"/>
                  <a:gd name="T13" fmla="*/ 226 w 852"/>
                  <a:gd name="T14" fmla="*/ 244 w 852"/>
                  <a:gd name="T15" fmla="*/ 261 w 852"/>
                  <a:gd name="T16" fmla="*/ 278 w 852"/>
                  <a:gd name="T17" fmla="*/ 295 w 852"/>
                  <a:gd name="T18" fmla="*/ 313 w 852"/>
                  <a:gd name="T19" fmla="*/ 330 w 852"/>
                  <a:gd name="T20" fmla="*/ 348 w 852"/>
                  <a:gd name="T21" fmla="*/ 365 w 852"/>
                  <a:gd name="T22" fmla="*/ 383 w 852"/>
                  <a:gd name="T23" fmla="*/ 400 w 852"/>
                  <a:gd name="T24" fmla="*/ 417 w 852"/>
                  <a:gd name="T25" fmla="*/ 435 w 852"/>
                  <a:gd name="T26" fmla="*/ 452 w 852"/>
                  <a:gd name="T27" fmla="*/ 469 w 852"/>
                  <a:gd name="T28" fmla="*/ 487 w 852"/>
                  <a:gd name="T29" fmla="*/ 504 w 852"/>
                  <a:gd name="T30" fmla="*/ 522 w 852"/>
                  <a:gd name="T31" fmla="*/ 539 w 852"/>
                  <a:gd name="T32" fmla="*/ 556 w 852"/>
                  <a:gd name="T33" fmla="*/ 574 w 852"/>
                  <a:gd name="T34" fmla="*/ 591 w 852"/>
                  <a:gd name="T35" fmla="*/ 608 w 852"/>
                  <a:gd name="T36" fmla="*/ 626 w 852"/>
                  <a:gd name="T37" fmla="*/ 643 w 852"/>
                  <a:gd name="T38" fmla="*/ 661 w 852"/>
                  <a:gd name="T39" fmla="*/ 678 w 852"/>
                  <a:gd name="T40" fmla="*/ 695 w 852"/>
                  <a:gd name="T41" fmla="*/ 713 w 852"/>
                  <a:gd name="T42" fmla="*/ 730 w 852"/>
                  <a:gd name="T43" fmla="*/ 748 w 852"/>
                  <a:gd name="T44" fmla="*/ 765 w 852"/>
                  <a:gd name="T45" fmla="*/ 782 w 852"/>
                  <a:gd name="T46" fmla="*/ 800 w 852"/>
                  <a:gd name="T47" fmla="*/ 817 w 852"/>
                  <a:gd name="T48" fmla="*/ 834 w 852"/>
                  <a:gd name="T49" fmla="*/ 852 w 8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852">
                    <a:moveTo>
                      <a:pt x="0" y="0"/>
                    </a:moveTo>
                    <a:lnTo>
                      <a:pt x="17" y="0"/>
                    </a:lnTo>
                    <a:lnTo>
                      <a:pt x="35" y="0"/>
                    </a:lnTo>
                    <a:lnTo>
                      <a:pt x="52" y="0"/>
                    </a:lnTo>
                    <a:lnTo>
                      <a:pt x="69" y="0"/>
                    </a:lnTo>
                    <a:lnTo>
                      <a:pt x="87" y="0"/>
                    </a:lnTo>
                    <a:lnTo>
                      <a:pt x="104" y="0"/>
                    </a:lnTo>
                    <a:lnTo>
                      <a:pt x="122" y="0"/>
                    </a:lnTo>
                    <a:lnTo>
                      <a:pt x="139" y="0"/>
                    </a:lnTo>
                    <a:lnTo>
                      <a:pt x="156" y="0"/>
                    </a:lnTo>
                    <a:lnTo>
                      <a:pt x="174" y="0"/>
                    </a:lnTo>
                    <a:lnTo>
                      <a:pt x="191" y="0"/>
                    </a:lnTo>
                    <a:lnTo>
                      <a:pt x="208" y="0"/>
                    </a:lnTo>
                    <a:lnTo>
                      <a:pt x="226" y="0"/>
                    </a:lnTo>
                    <a:lnTo>
                      <a:pt x="244" y="0"/>
                    </a:lnTo>
                    <a:lnTo>
                      <a:pt x="261" y="0"/>
                    </a:lnTo>
                    <a:lnTo>
                      <a:pt x="278" y="0"/>
                    </a:lnTo>
                    <a:lnTo>
                      <a:pt x="295" y="0"/>
                    </a:lnTo>
                    <a:lnTo>
                      <a:pt x="313" y="0"/>
                    </a:lnTo>
                    <a:lnTo>
                      <a:pt x="330" y="0"/>
                    </a:lnTo>
                    <a:lnTo>
                      <a:pt x="348" y="0"/>
                    </a:lnTo>
                    <a:lnTo>
                      <a:pt x="365" y="0"/>
                    </a:lnTo>
                    <a:lnTo>
                      <a:pt x="383" y="0"/>
                    </a:lnTo>
                    <a:lnTo>
                      <a:pt x="400" y="0"/>
                    </a:lnTo>
                    <a:lnTo>
                      <a:pt x="417" y="0"/>
                    </a:lnTo>
                    <a:lnTo>
                      <a:pt x="435" y="0"/>
                    </a:lnTo>
                    <a:lnTo>
                      <a:pt x="452" y="0"/>
                    </a:lnTo>
                    <a:lnTo>
                      <a:pt x="469" y="0"/>
                    </a:lnTo>
                    <a:lnTo>
                      <a:pt x="487" y="0"/>
                    </a:lnTo>
                    <a:lnTo>
                      <a:pt x="504" y="0"/>
                    </a:lnTo>
                    <a:lnTo>
                      <a:pt x="522" y="0"/>
                    </a:lnTo>
                    <a:lnTo>
                      <a:pt x="539" y="0"/>
                    </a:lnTo>
                    <a:lnTo>
                      <a:pt x="556" y="0"/>
                    </a:lnTo>
                    <a:lnTo>
                      <a:pt x="574" y="0"/>
                    </a:lnTo>
                    <a:lnTo>
                      <a:pt x="591" y="0"/>
                    </a:lnTo>
                    <a:lnTo>
                      <a:pt x="608" y="0"/>
                    </a:lnTo>
                    <a:lnTo>
                      <a:pt x="626" y="0"/>
                    </a:lnTo>
                    <a:lnTo>
                      <a:pt x="643" y="0"/>
                    </a:lnTo>
                    <a:lnTo>
                      <a:pt x="661" y="0"/>
                    </a:lnTo>
                    <a:lnTo>
                      <a:pt x="678" y="0"/>
                    </a:lnTo>
                    <a:lnTo>
                      <a:pt x="695" y="0"/>
                    </a:lnTo>
                    <a:lnTo>
                      <a:pt x="713" y="0"/>
                    </a:lnTo>
                    <a:lnTo>
                      <a:pt x="730" y="0"/>
                    </a:lnTo>
                    <a:lnTo>
                      <a:pt x="748" y="0"/>
                    </a:lnTo>
                    <a:lnTo>
                      <a:pt x="765" y="0"/>
                    </a:lnTo>
                    <a:lnTo>
                      <a:pt x="782" y="0"/>
                    </a:lnTo>
                    <a:lnTo>
                      <a:pt x="800" y="0"/>
                    </a:lnTo>
                    <a:lnTo>
                      <a:pt x="817" y="0"/>
                    </a:lnTo>
                    <a:lnTo>
                      <a:pt x="834" y="0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8" name="Freeform 66"/>
              <p:cNvSpPr>
                <a:spLocks/>
              </p:cNvSpPr>
              <p:nvPr/>
            </p:nvSpPr>
            <p:spPr bwMode="auto">
              <a:xfrm>
                <a:off x="6765925" y="427038"/>
                <a:ext cx="109538" cy="0"/>
              </a:xfrm>
              <a:custGeom>
                <a:avLst/>
                <a:gdLst>
                  <a:gd name="T0" fmla="*/ 0 w 69"/>
                  <a:gd name="T1" fmla="*/ 17 w 69"/>
                  <a:gd name="T2" fmla="*/ 35 w 69"/>
                  <a:gd name="T3" fmla="*/ 52 w 69"/>
                  <a:gd name="T4" fmla="*/ 69 w 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9">
                    <a:moveTo>
                      <a:pt x="0" y="0"/>
                    </a:moveTo>
                    <a:lnTo>
                      <a:pt x="17" y="0"/>
                    </a:lnTo>
                    <a:lnTo>
                      <a:pt x="35" y="0"/>
                    </a:lnTo>
                    <a:lnTo>
                      <a:pt x="52" y="0"/>
                    </a:lnTo>
                    <a:lnTo>
                      <a:pt x="69" y="0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96" name="Line 132"/>
            <p:cNvSpPr>
              <a:spLocks noChangeShapeType="1"/>
            </p:cNvSpPr>
            <p:nvPr/>
          </p:nvSpPr>
          <p:spPr bwMode="auto">
            <a:xfrm>
              <a:off x="8506162" y="7654343"/>
              <a:ext cx="2369220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7" name="Line 133"/>
            <p:cNvSpPr>
              <a:spLocks noChangeShapeType="1"/>
            </p:cNvSpPr>
            <p:nvPr/>
          </p:nvSpPr>
          <p:spPr bwMode="auto">
            <a:xfrm flipV="1">
              <a:off x="8506162" y="7631475"/>
              <a:ext cx="0" cy="22868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8" name="Line 134"/>
            <p:cNvSpPr>
              <a:spLocks noChangeShapeType="1"/>
            </p:cNvSpPr>
            <p:nvPr/>
          </p:nvSpPr>
          <p:spPr bwMode="auto">
            <a:xfrm flipV="1">
              <a:off x="9098296" y="7631475"/>
              <a:ext cx="0" cy="22868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9" name="Line 135"/>
            <p:cNvSpPr>
              <a:spLocks noChangeShapeType="1"/>
            </p:cNvSpPr>
            <p:nvPr/>
          </p:nvSpPr>
          <p:spPr bwMode="auto">
            <a:xfrm flipV="1">
              <a:off x="9691112" y="7631475"/>
              <a:ext cx="0" cy="22868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0" name="Line 136"/>
            <p:cNvSpPr>
              <a:spLocks noChangeShapeType="1"/>
            </p:cNvSpPr>
            <p:nvPr/>
          </p:nvSpPr>
          <p:spPr bwMode="auto">
            <a:xfrm flipV="1">
              <a:off x="10283247" y="7631475"/>
              <a:ext cx="0" cy="22868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1" name="Line 137"/>
            <p:cNvSpPr>
              <a:spLocks noChangeShapeType="1"/>
            </p:cNvSpPr>
            <p:nvPr/>
          </p:nvSpPr>
          <p:spPr bwMode="auto">
            <a:xfrm flipV="1">
              <a:off x="10875382" y="7631475"/>
              <a:ext cx="0" cy="22868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3600"/>
            </a:p>
          </p:txBody>
        </p:sp>
        <p:sp>
          <p:nvSpPr>
            <p:cNvPr id="102" name="Rectangle 138"/>
            <p:cNvSpPr>
              <a:spLocks noChangeArrowheads="1"/>
            </p:cNvSpPr>
            <p:nvPr/>
          </p:nvSpPr>
          <p:spPr bwMode="auto">
            <a:xfrm>
              <a:off x="8457284" y="767923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39"/>
            <p:cNvSpPr>
              <a:spLocks noChangeArrowheads="1"/>
            </p:cNvSpPr>
            <p:nvPr/>
          </p:nvSpPr>
          <p:spPr bwMode="auto">
            <a:xfrm>
              <a:off x="9052144" y="767923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40"/>
            <p:cNvSpPr>
              <a:spLocks noChangeArrowheads="1"/>
            </p:cNvSpPr>
            <p:nvPr/>
          </p:nvSpPr>
          <p:spPr bwMode="auto">
            <a:xfrm>
              <a:off x="9589267" y="7679230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41"/>
            <p:cNvSpPr>
              <a:spLocks noChangeArrowheads="1"/>
            </p:cNvSpPr>
            <p:nvPr/>
          </p:nvSpPr>
          <p:spPr bwMode="auto">
            <a:xfrm>
              <a:off x="10183446" y="7679230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42"/>
            <p:cNvSpPr>
              <a:spLocks noChangeArrowheads="1"/>
            </p:cNvSpPr>
            <p:nvPr/>
          </p:nvSpPr>
          <p:spPr bwMode="auto">
            <a:xfrm>
              <a:off x="10774218" y="7679230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Line 143"/>
            <p:cNvSpPr>
              <a:spLocks noChangeShapeType="1"/>
            </p:cNvSpPr>
            <p:nvPr/>
          </p:nvSpPr>
          <p:spPr bwMode="auto">
            <a:xfrm flipV="1">
              <a:off x="8506162" y="5856473"/>
              <a:ext cx="0" cy="179787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8" name="Line 144"/>
            <p:cNvSpPr>
              <a:spLocks noChangeShapeType="1"/>
            </p:cNvSpPr>
            <p:nvPr/>
          </p:nvSpPr>
          <p:spPr bwMode="auto">
            <a:xfrm>
              <a:off x="8506162" y="7654343"/>
              <a:ext cx="23849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9" name="Line 145"/>
            <p:cNvSpPr>
              <a:spLocks noChangeShapeType="1"/>
            </p:cNvSpPr>
            <p:nvPr/>
          </p:nvSpPr>
          <p:spPr bwMode="auto">
            <a:xfrm>
              <a:off x="8506162" y="7295173"/>
              <a:ext cx="23849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0" name="Line 146"/>
            <p:cNvSpPr>
              <a:spLocks noChangeShapeType="1"/>
            </p:cNvSpPr>
            <p:nvPr/>
          </p:nvSpPr>
          <p:spPr bwMode="auto">
            <a:xfrm>
              <a:off x="8506162" y="6935330"/>
              <a:ext cx="23849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1" name="Line 147"/>
            <p:cNvSpPr>
              <a:spLocks noChangeShapeType="1"/>
            </p:cNvSpPr>
            <p:nvPr/>
          </p:nvSpPr>
          <p:spPr bwMode="auto">
            <a:xfrm>
              <a:off x="8506162" y="6575487"/>
              <a:ext cx="23849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" name="Line 148"/>
            <p:cNvSpPr>
              <a:spLocks noChangeShapeType="1"/>
            </p:cNvSpPr>
            <p:nvPr/>
          </p:nvSpPr>
          <p:spPr bwMode="auto">
            <a:xfrm>
              <a:off x="8506162" y="6216316"/>
              <a:ext cx="23849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" name="Line 149"/>
            <p:cNvSpPr>
              <a:spLocks noChangeShapeType="1"/>
            </p:cNvSpPr>
            <p:nvPr/>
          </p:nvSpPr>
          <p:spPr bwMode="auto">
            <a:xfrm>
              <a:off x="8506162" y="5856473"/>
              <a:ext cx="23849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3600"/>
            </a:p>
          </p:txBody>
        </p:sp>
        <p:sp>
          <p:nvSpPr>
            <p:cNvPr id="114" name="Rectangle 150"/>
            <p:cNvSpPr>
              <a:spLocks noChangeArrowheads="1"/>
            </p:cNvSpPr>
            <p:nvPr/>
          </p:nvSpPr>
          <p:spPr bwMode="auto">
            <a:xfrm>
              <a:off x="8383192" y="7546369"/>
              <a:ext cx="9938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51"/>
            <p:cNvSpPr>
              <a:spLocks noChangeArrowheads="1"/>
            </p:cNvSpPr>
            <p:nvPr/>
          </p:nvSpPr>
          <p:spPr bwMode="auto">
            <a:xfrm>
              <a:off x="8281345" y="7185181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52"/>
            <p:cNvSpPr>
              <a:spLocks noChangeArrowheads="1"/>
            </p:cNvSpPr>
            <p:nvPr/>
          </p:nvSpPr>
          <p:spPr bwMode="auto">
            <a:xfrm>
              <a:off x="8281346" y="6828028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53"/>
            <p:cNvSpPr>
              <a:spLocks noChangeArrowheads="1"/>
            </p:cNvSpPr>
            <p:nvPr/>
          </p:nvSpPr>
          <p:spPr bwMode="auto">
            <a:xfrm>
              <a:off x="8281346" y="6466840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54"/>
            <p:cNvSpPr>
              <a:spLocks noChangeArrowheads="1"/>
            </p:cNvSpPr>
            <p:nvPr/>
          </p:nvSpPr>
          <p:spPr bwMode="auto">
            <a:xfrm>
              <a:off x="8281346" y="6109687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55"/>
            <p:cNvSpPr>
              <a:spLocks noChangeArrowheads="1"/>
            </p:cNvSpPr>
            <p:nvPr/>
          </p:nvSpPr>
          <p:spPr bwMode="auto">
            <a:xfrm>
              <a:off x="8180182" y="5748498"/>
              <a:ext cx="29815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77"/>
                <p:cNvSpPr>
                  <a:spLocks noChangeArrowheads="1"/>
                </p:cNvSpPr>
                <p:nvPr/>
              </p:nvSpPr>
              <p:spPr bwMode="auto">
                <a:xfrm>
                  <a:off x="9589267" y="7845201"/>
                  <a:ext cx="203116" cy="290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kumimoji="0" lang="en-US" altLang="en-US" sz="36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39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89267" y="7845201"/>
                  <a:ext cx="203116" cy="29030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15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Group 139"/>
            <p:cNvGrpSpPr/>
            <p:nvPr/>
          </p:nvGrpSpPr>
          <p:grpSpPr>
            <a:xfrm>
              <a:off x="9895532" y="6005534"/>
              <a:ext cx="932414" cy="560862"/>
              <a:chOff x="9895532" y="6005534"/>
              <a:chExt cx="932414" cy="560862"/>
            </a:xfrm>
          </p:grpSpPr>
          <p:sp>
            <p:nvSpPr>
              <p:cNvPr id="91" name="Line 101"/>
              <p:cNvSpPr>
                <a:spLocks noChangeShapeType="1"/>
              </p:cNvSpPr>
              <p:nvPr/>
            </p:nvSpPr>
            <p:spPr bwMode="auto">
              <a:xfrm>
                <a:off x="9895532" y="6118116"/>
                <a:ext cx="280055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3" name="Line 113"/>
              <p:cNvSpPr>
                <a:spLocks noChangeShapeType="1"/>
              </p:cNvSpPr>
              <p:nvPr/>
            </p:nvSpPr>
            <p:spPr bwMode="auto">
              <a:xfrm>
                <a:off x="9895532" y="6276417"/>
                <a:ext cx="280055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5" name="Line 125"/>
              <p:cNvSpPr>
                <a:spLocks noChangeShapeType="1"/>
              </p:cNvSpPr>
              <p:nvPr/>
            </p:nvSpPr>
            <p:spPr bwMode="auto">
              <a:xfrm>
                <a:off x="9895532" y="6434045"/>
                <a:ext cx="280055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10249518" y="6005534"/>
                <a:ext cx="578428" cy="560862"/>
                <a:chOff x="10327313" y="4282529"/>
                <a:chExt cx="689315" cy="624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27313" y="4282529"/>
                      <a:ext cx="689315" cy="2645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38100" tIns="38100" rIns="38100" bIns="3810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lvl="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=−9</m:t>
                            </m:r>
                          </m:oMath>
                        </m:oMathPara>
                      </a14:m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Rectangle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0327313" y="4282529"/>
                      <a:ext cx="689315" cy="26453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27313" y="4462801"/>
                      <a:ext cx="689315" cy="2645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38100" tIns="38100" rIns="38100" bIns="3810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lvl="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=−6</m:t>
                            </m:r>
                          </m:oMath>
                        </m:oMathPara>
                      </a14:m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0327313" y="4462801"/>
                      <a:ext cx="689315" cy="26452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27313" y="4642354"/>
                      <a:ext cx="689315" cy="2645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38100" tIns="38100" rIns="38100" bIns="3810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lvl="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1000" b="0" i="0" dirty="0" smtClean="0">
                                <a:latin typeface="Cambria Math" panose="02040503050406030204" pitchFamily="18" charset="0"/>
                              </a:rPr>
                              <m:t>=−3</m:t>
                            </m:r>
                          </m:oMath>
                        </m:oMathPara>
                      </a14:m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Rectangle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0327313" y="4642354"/>
                      <a:ext cx="689315" cy="26452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8" name="Group 147"/>
            <p:cNvGrpSpPr/>
            <p:nvPr/>
          </p:nvGrpSpPr>
          <p:grpSpPr>
            <a:xfrm flipV="1">
              <a:off x="8510597" y="5853649"/>
              <a:ext cx="2369220" cy="22868"/>
              <a:chOff x="8658562" y="7783875"/>
              <a:chExt cx="2369220" cy="22868"/>
            </a:xfrm>
          </p:grpSpPr>
          <p:sp>
            <p:nvSpPr>
              <p:cNvPr id="141" name="Line 132"/>
              <p:cNvSpPr>
                <a:spLocks noChangeShapeType="1"/>
              </p:cNvSpPr>
              <p:nvPr/>
            </p:nvSpPr>
            <p:spPr bwMode="auto">
              <a:xfrm>
                <a:off x="8658562" y="7806743"/>
                <a:ext cx="236922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2" name="Line 133"/>
              <p:cNvSpPr>
                <a:spLocks noChangeShapeType="1"/>
              </p:cNvSpPr>
              <p:nvPr/>
            </p:nvSpPr>
            <p:spPr bwMode="auto">
              <a:xfrm flipV="1">
                <a:off x="8658562" y="7783875"/>
                <a:ext cx="0" cy="22868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3" name="Line 134"/>
              <p:cNvSpPr>
                <a:spLocks noChangeShapeType="1"/>
              </p:cNvSpPr>
              <p:nvPr/>
            </p:nvSpPr>
            <p:spPr bwMode="auto">
              <a:xfrm flipV="1">
                <a:off x="9250696" y="7783875"/>
                <a:ext cx="0" cy="22868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4" name="Line 135"/>
              <p:cNvSpPr>
                <a:spLocks noChangeShapeType="1"/>
              </p:cNvSpPr>
              <p:nvPr/>
            </p:nvSpPr>
            <p:spPr bwMode="auto">
              <a:xfrm flipV="1">
                <a:off x="9843512" y="7783875"/>
                <a:ext cx="0" cy="22868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5" name="Line 136"/>
              <p:cNvSpPr>
                <a:spLocks noChangeShapeType="1"/>
              </p:cNvSpPr>
              <p:nvPr/>
            </p:nvSpPr>
            <p:spPr bwMode="auto">
              <a:xfrm flipV="1">
                <a:off x="10435647" y="7783875"/>
                <a:ext cx="0" cy="22868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6" name="Line 137"/>
              <p:cNvSpPr>
                <a:spLocks noChangeShapeType="1"/>
              </p:cNvSpPr>
              <p:nvPr/>
            </p:nvSpPr>
            <p:spPr bwMode="auto">
              <a:xfrm flipV="1">
                <a:off x="11027782" y="7783875"/>
                <a:ext cx="0" cy="22868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  <p:sp>
            <p:nvSpPr>
              <p:cNvPr id="147" name="Line 144"/>
              <p:cNvSpPr>
                <a:spLocks noChangeShapeType="1"/>
              </p:cNvSpPr>
              <p:nvPr/>
            </p:nvSpPr>
            <p:spPr bwMode="auto">
              <a:xfrm>
                <a:off x="8658562" y="7806743"/>
                <a:ext cx="23849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flipH="1">
              <a:off x="10855967" y="5856473"/>
              <a:ext cx="23849" cy="1797870"/>
              <a:chOff x="8658562" y="6008873"/>
              <a:chExt cx="23849" cy="1797870"/>
            </a:xfrm>
          </p:grpSpPr>
          <p:sp>
            <p:nvSpPr>
              <p:cNvPr id="149" name="Line 133"/>
              <p:cNvSpPr>
                <a:spLocks noChangeShapeType="1"/>
              </p:cNvSpPr>
              <p:nvPr/>
            </p:nvSpPr>
            <p:spPr bwMode="auto">
              <a:xfrm flipV="1">
                <a:off x="8658562" y="7783875"/>
                <a:ext cx="0" cy="22868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0" name="Line 143"/>
              <p:cNvSpPr>
                <a:spLocks noChangeShapeType="1"/>
              </p:cNvSpPr>
              <p:nvPr/>
            </p:nvSpPr>
            <p:spPr bwMode="auto">
              <a:xfrm flipV="1">
                <a:off x="8658562" y="6008873"/>
                <a:ext cx="0" cy="179787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1" name="Line 144"/>
              <p:cNvSpPr>
                <a:spLocks noChangeShapeType="1"/>
              </p:cNvSpPr>
              <p:nvPr/>
            </p:nvSpPr>
            <p:spPr bwMode="auto">
              <a:xfrm>
                <a:off x="8658562" y="7806743"/>
                <a:ext cx="23849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2" name="Line 145"/>
              <p:cNvSpPr>
                <a:spLocks noChangeShapeType="1"/>
              </p:cNvSpPr>
              <p:nvPr/>
            </p:nvSpPr>
            <p:spPr bwMode="auto">
              <a:xfrm>
                <a:off x="8658562" y="7447573"/>
                <a:ext cx="23849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3" name="Line 146"/>
              <p:cNvSpPr>
                <a:spLocks noChangeShapeType="1"/>
              </p:cNvSpPr>
              <p:nvPr/>
            </p:nvSpPr>
            <p:spPr bwMode="auto">
              <a:xfrm>
                <a:off x="8658562" y="7087730"/>
                <a:ext cx="23849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4" name="Line 147"/>
              <p:cNvSpPr>
                <a:spLocks noChangeShapeType="1"/>
              </p:cNvSpPr>
              <p:nvPr/>
            </p:nvSpPr>
            <p:spPr bwMode="auto">
              <a:xfrm>
                <a:off x="8658562" y="6727887"/>
                <a:ext cx="23849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5" name="Line 148"/>
              <p:cNvSpPr>
                <a:spLocks noChangeShapeType="1"/>
              </p:cNvSpPr>
              <p:nvPr/>
            </p:nvSpPr>
            <p:spPr bwMode="auto">
              <a:xfrm>
                <a:off x="8658562" y="6368716"/>
                <a:ext cx="23849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6" name="Line 149"/>
              <p:cNvSpPr>
                <a:spLocks noChangeShapeType="1"/>
              </p:cNvSpPr>
              <p:nvPr/>
            </p:nvSpPr>
            <p:spPr bwMode="auto">
              <a:xfrm>
                <a:off x="8658562" y="6008873"/>
                <a:ext cx="23849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9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Rectangle 1411"/>
          <p:cNvSpPr/>
          <p:nvPr/>
        </p:nvSpPr>
        <p:spPr>
          <a:xfrm>
            <a:off x="2606599" y="4560790"/>
            <a:ext cx="6792641" cy="2011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0" name="Rectangle 1409"/>
          <p:cNvSpPr/>
          <p:nvPr/>
        </p:nvSpPr>
        <p:spPr>
          <a:xfrm>
            <a:off x="1432347" y="1686864"/>
            <a:ext cx="8945235" cy="2582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77" y="364346"/>
            <a:ext cx="10515600" cy="1325563"/>
          </a:xfrm>
        </p:spPr>
        <p:txBody>
          <a:bodyPr/>
          <a:lstStyle/>
          <a:p>
            <a:r>
              <a:rPr lang="en-US" b="1" dirty="0"/>
              <a:t>Computational Framework: Generative </a:t>
            </a:r>
            <a:r>
              <a:rPr lang="en-US" b="1" dirty="0" smtClean="0"/>
              <a:t>QC (2)</a:t>
            </a:r>
            <a:endParaRPr lang="en-US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3569082" y="2405350"/>
            <a:ext cx="608289" cy="1466150"/>
            <a:chOff x="2481342" y="1985252"/>
            <a:chExt cx="608289" cy="1466150"/>
          </a:xfrm>
        </p:grpSpPr>
        <p:grpSp>
          <p:nvGrpSpPr>
            <p:cNvPr id="21" name="Group 20"/>
            <p:cNvGrpSpPr/>
            <p:nvPr/>
          </p:nvGrpSpPr>
          <p:grpSpPr>
            <a:xfrm>
              <a:off x="2481342" y="1985252"/>
              <a:ext cx="399766" cy="1466150"/>
              <a:chOff x="3742305" y="1934007"/>
              <a:chExt cx="530454" cy="198475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42305" y="2018606"/>
                <a:ext cx="276225" cy="1876425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4065970" y="1934007"/>
                <a:ext cx="206789" cy="1984750"/>
                <a:chOff x="4065970" y="1934007"/>
                <a:chExt cx="206789" cy="1984750"/>
              </a:xfrm>
            </p:grpSpPr>
            <p:sp>
              <p:nvSpPr>
                <p:cNvPr id="24" name="Rectangle 98"/>
                <p:cNvSpPr>
                  <a:spLocks noChangeArrowheads="1"/>
                </p:cNvSpPr>
                <p:nvPr/>
              </p:nvSpPr>
              <p:spPr bwMode="auto">
                <a:xfrm>
                  <a:off x="4065970" y="2857899"/>
                  <a:ext cx="7053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Rectangle 98"/>
                <p:cNvSpPr>
                  <a:spLocks noChangeArrowheads="1"/>
                </p:cNvSpPr>
                <p:nvPr/>
              </p:nvSpPr>
              <p:spPr bwMode="auto">
                <a:xfrm>
                  <a:off x="4080398" y="1934007"/>
                  <a:ext cx="14106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Rectangle 98"/>
                <p:cNvSpPr>
                  <a:spLocks noChangeArrowheads="1"/>
                </p:cNvSpPr>
                <p:nvPr/>
              </p:nvSpPr>
              <p:spPr bwMode="auto">
                <a:xfrm>
                  <a:off x="4088413" y="3764869"/>
                  <a:ext cx="18434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-10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" name="Rectangle 98"/>
                <p:cNvSpPr>
                  <a:spLocks noChangeArrowheads="1"/>
                </p:cNvSpPr>
                <p:nvPr/>
              </p:nvSpPr>
              <p:spPr bwMode="auto">
                <a:xfrm>
                  <a:off x="4073984" y="3306155"/>
                  <a:ext cx="11381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-5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065970" y="2370906"/>
                  <a:ext cx="7053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5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 rot="16200000">
                  <a:off x="2552497" y="2675675"/>
                  <a:ext cx="777200" cy="29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acc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52497" y="2675675"/>
                  <a:ext cx="777200" cy="2970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 147"/>
          <p:cNvGrpSpPr/>
          <p:nvPr/>
        </p:nvGrpSpPr>
        <p:grpSpPr>
          <a:xfrm>
            <a:off x="1520668" y="2421023"/>
            <a:ext cx="1940907" cy="1766892"/>
            <a:chOff x="432928" y="2000925"/>
            <a:chExt cx="1940907" cy="1766892"/>
          </a:xfrm>
        </p:grpSpPr>
        <p:grpSp>
          <p:nvGrpSpPr>
            <p:cNvPr id="8" name="Group 7"/>
            <p:cNvGrpSpPr/>
            <p:nvPr/>
          </p:nvGrpSpPr>
          <p:grpSpPr>
            <a:xfrm>
              <a:off x="742367" y="2000925"/>
              <a:ext cx="1631468" cy="1540851"/>
              <a:chOff x="1333727" y="1968118"/>
              <a:chExt cx="2164814" cy="2085874"/>
            </a:xfrm>
          </p:grpSpPr>
          <p:sp>
            <p:nvSpPr>
              <p:cNvPr id="9" name="Rectangle 98"/>
              <p:cNvSpPr>
                <a:spLocks noChangeArrowheads="1"/>
              </p:cNvSpPr>
              <p:nvPr/>
            </p:nvSpPr>
            <p:spPr bwMode="auto">
              <a:xfrm>
                <a:off x="1896000" y="3900104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99"/>
              <p:cNvSpPr>
                <a:spLocks noChangeArrowheads="1"/>
              </p:cNvSpPr>
              <p:nvPr/>
            </p:nvSpPr>
            <p:spPr bwMode="auto">
              <a:xfrm>
                <a:off x="2256660" y="3900104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2652584" y="3900104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09"/>
              <p:cNvSpPr>
                <a:spLocks noChangeArrowheads="1"/>
              </p:cNvSpPr>
              <p:nvPr/>
            </p:nvSpPr>
            <p:spPr bwMode="auto">
              <a:xfrm>
                <a:off x="1333727" y="3776474"/>
                <a:ext cx="184346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 smtClean="0">
                    <a:solidFill>
                      <a:srgbClr val="262626"/>
                    </a:solidFill>
                  </a:rPr>
                  <a:t>-12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10"/>
              <p:cNvSpPr>
                <a:spLocks noChangeArrowheads="1"/>
              </p:cNvSpPr>
              <p:nvPr/>
            </p:nvSpPr>
            <p:spPr bwMode="auto">
              <a:xfrm>
                <a:off x="1404259" y="3324385"/>
                <a:ext cx="11381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 smtClean="0">
                    <a:solidFill>
                      <a:srgbClr val="262626"/>
                    </a:solidFill>
                  </a:rPr>
                  <a:t>-9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11"/>
              <p:cNvSpPr>
                <a:spLocks noChangeArrowheads="1"/>
              </p:cNvSpPr>
              <p:nvPr/>
            </p:nvSpPr>
            <p:spPr bwMode="auto">
              <a:xfrm>
                <a:off x="1404259" y="2872296"/>
                <a:ext cx="11381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 smtClean="0">
                    <a:solidFill>
                      <a:srgbClr val="262626"/>
                    </a:solidFill>
                  </a:rPr>
                  <a:t>-6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13"/>
              <p:cNvSpPr>
                <a:spLocks noChangeArrowheads="1"/>
              </p:cNvSpPr>
              <p:nvPr/>
            </p:nvSpPr>
            <p:spPr bwMode="auto">
              <a:xfrm>
                <a:off x="1404259" y="2420207"/>
                <a:ext cx="11381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-3</a:t>
                </a:r>
              </a:p>
            </p:txBody>
          </p:sp>
          <p:sp>
            <p:nvSpPr>
              <p:cNvPr id="16" name="Rectangle 114"/>
              <p:cNvSpPr>
                <a:spLocks noChangeArrowheads="1"/>
              </p:cNvSpPr>
              <p:nvPr/>
            </p:nvSpPr>
            <p:spPr bwMode="auto">
              <a:xfrm>
                <a:off x="1447541" y="1968118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01"/>
              <p:cNvSpPr>
                <a:spLocks noChangeArrowheads="1"/>
              </p:cNvSpPr>
              <p:nvPr/>
            </p:nvSpPr>
            <p:spPr bwMode="auto">
              <a:xfrm>
                <a:off x="3050104" y="3900104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4010" y="2018606"/>
                <a:ext cx="1819275" cy="1876425"/>
              </a:xfrm>
              <a:prstGeom prst="rect">
                <a:avLst/>
              </a:prstGeom>
            </p:spPr>
          </p:pic>
          <p:sp>
            <p:nvSpPr>
              <p:cNvPr id="19" name="Rectangle 98"/>
              <p:cNvSpPr>
                <a:spLocks noChangeArrowheads="1"/>
              </p:cNvSpPr>
              <p:nvPr/>
            </p:nvSpPr>
            <p:spPr bwMode="auto">
              <a:xfrm>
                <a:off x="1585452" y="3900104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98"/>
              <p:cNvSpPr>
                <a:spLocks noChangeArrowheads="1"/>
              </p:cNvSpPr>
              <p:nvPr/>
            </p:nvSpPr>
            <p:spPr bwMode="auto">
              <a:xfrm>
                <a:off x="3357477" y="3900104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24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 rot="16200000">
                  <a:off x="350470" y="2609815"/>
                  <a:ext cx="461986" cy="29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0470" y="2609815"/>
                  <a:ext cx="461986" cy="29706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55348" y="3598540"/>
                  <a:ext cx="1028449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100" b="1" dirty="0" smtClean="0">
                      <a:solidFill>
                        <a:srgbClr val="262626"/>
                      </a:solidFill>
                    </a:rPr>
                    <a:t>Trial (</a:t>
                  </a:r>
                  <a14:m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en-US" altLang="en-US" sz="1100" b="1" dirty="0" smtClean="0">
                      <a:solidFill>
                        <a:srgbClr val="262626"/>
                      </a:solidFill>
                    </a:rPr>
                    <a:t>)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35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5348" y="3598540"/>
                  <a:ext cx="1028449" cy="1692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32143" b="-46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/>
          <p:cNvGrpSpPr/>
          <p:nvPr/>
        </p:nvGrpSpPr>
        <p:grpSpPr>
          <a:xfrm>
            <a:off x="6505596" y="2404342"/>
            <a:ext cx="625203" cy="1466150"/>
            <a:chOff x="5417856" y="2012819"/>
            <a:chExt cx="625203" cy="1466150"/>
          </a:xfrm>
        </p:grpSpPr>
        <p:grpSp>
          <p:nvGrpSpPr>
            <p:cNvPr id="97" name="Group 96"/>
            <p:cNvGrpSpPr/>
            <p:nvPr/>
          </p:nvGrpSpPr>
          <p:grpSpPr>
            <a:xfrm>
              <a:off x="5417856" y="2012819"/>
              <a:ext cx="399766" cy="1466150"/>
              <a:chOff x="3742305" y="1934007"/>
              <a:chExt cx="530454" cy="198475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42305" y="2018606"/>
                <a:ext cx="276225" cy="1876425"/>
              </a:xfrm>
              <a:prstGeom prst="rect">
                <a:avLst/>
              </a:prstGeom>
            </p:spPr>
          </p:pic>
          <p:grpSp>
            <p:nvGrpSpPr>
              <p:cNvPr id="99" name="Group 98"/>
              <p:cNvGrpSpPr/>
              <p:nvPr/>
            </p:nvGrpSpPr>
            <p:grpSpPr>
              <a:xfrm>
                <a:off x="4065970" y="1934007"/>
                <a:ext cx="206789" cy="1984750"/>
                <a:chOff x="4065970" y="1934007"/>
                <a:chExt cx="206789" cy="1984750"/>
              </a:xfrm>
            </p:grpSpPr>
            <p:sp>
              <p:nvSpPr>
                <p:cNvPr id="100" name="Rectangle 98"/>
                <p:cNvSpPr>
                  <a:spLocks noChangeArrowheads="1"/>
                </p:cNvSpPr>
                <p:nvPr/>
              </p:nvSpPr>
              <p:spPr bwMode="auto">
                <a:xfrm>
                  <a:off x="4065970" y="2857899"/>
                  <a:ext cx="7053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1" name="Rectangle 98"/>
                <p:cNvSpPr>
                  <a:spLocks noChangeArrowheads="1"/>
                </p:cNvSpPr>
                <p:nvPr/>
              </p:nvSpPr>
              <p:spPr bwMode="auto">
                <a:xfrm>
                  <a:off x="4080398" y="1934007"/>
                  <a:ext cx="14106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" name="Rectangle 98"/>
                <p:cNvSpPr>
                  <a:spLocks noChangeArrowheads="1"/>
                </p:cNvSpPr>
                <p:nvPr/>
              </p:nvSpPr>
              <p:spPr bwMode="auto">
                <a:xfrm>
                  <a:off x="4088413" y="3764869"/>
                  <a:ext cx="18434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-10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" name="Rectangle 98"/>
                <p:cNvSpPr>
                  <a:spLocks noChangeArrowheads="1"/>
                </p:cNvSpPr>
                <p:nvPr/>
              </p:nvSpPr>
              <p:spPr bwMode="auto">
                <a:xfrm>
                  <a:off x="4073984" y="3306155"/>
                  <a:ext cx="11381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-5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4" name="Rectangle 98"/>
                <p:cNvSpPr>
                  <a:spLocks noChangeArrowheads="1"/>
                </p:cNvSpPr>
                <p:nvPr/>
              </p:nvSpPr>
              <p:spPr bwMode="auto">
                <a:xfrm>
                  <a:off x="4065970" y="2370906"/>
                  <a:ext cx="7053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5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 rot="16200000">
                  <a:off x="5505925" y="2675304"/>
                  <a:ext cx="777200" cy="29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acc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05925" y="2675304"/>
                  <a:ext cx="777200" cy="29706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4483621" y="2420213"/>
            <a:ext cx="1936199" cy="1738756"/>
            <a:chOff x="3395881" y="2038215"/>
            <a:chExt cx="1936199" cy="1738756"/>
          </a:xfrm>
        </p:grpSpPr>
        <p:grpSp>
          <p:nvGrpSpPr>
            <p:cNvPr id="41" name="Group 40"/>
            <p:cNvGrpSpPr/>
            <p:nvPr/>
          </p:nvGrpSpPr>
          <p:grpSpPr>
            <a:xfrm>
              <a:off x="3700612" y="2038215"/>
              <a:ext cx="1631468" cy="1540851"/>
              <a:chOff x="4663973" y="2018598"/>
              <a:chExt cx="2164814" cy="2085874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32553" y="2067755"/>
                <a:ext cx="1819275" cy="1876425"/>
              </a:xfrm>
              <a:prstGeom prst="rect">
                <a:avLst/>
              </a:prstGeom>
            </p:spPr>
          </p:pic>
          <p:grpSp>
            <p:nvGrpSpPr>
              <p:cNvPr id="43" name="Group 42"/>
              <p:cNvGrpSpPr/>
              <p:nvPr/>
            </p:nvGrpSpPr>
            <p:grpSpPr>
              <a:xfrm>
                <a:off x="4663973" y="2018598"/>
                <a:ext cx="2164814" cy="2085874"/>
                <a:chOff x="1333727" y="1968118"/>
                <a:chExt cx="2164814" cy="2085874"/>
              </a:xfrm>
            </p:grpSpPr>
            <p:sp>
              <p:nvSpPr>
                <p:cNvPr id="44" name="Rectangle 98"/>
                <p:cNvSpPr>
                  <a:spLocks noChangeArrowheads="1"/>
                </p:cNvSpPr>
                <p:nvPr/>
              </p:nvSpPr>
              <p:spPr bwMode="auto">
                <a:xfrm>
                  <a:off x="1896000" y="3900104"/>
                  <a:ext cx="7053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5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Rectangle 99"/>
                <p:cNvSpPr>
                  <a:spLocks noChangeArrowheads="1"/>
                </p:cNvSpPr>
                <p:nvPr/>
              </p:nvSpPr>
              <p:spPr bwMode="auto">
                <a:xfrm>
                  <a:off x="2256660" y="3900104"/>
                  <a:ext cx="14106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Rectangle 100"/>
                <p:cNvSpPr>
                  <a:spLocks noChangeArrowheads="1"/>
                </p:cNvSpPr>
                <p:nvPr/>
              </p:nvSpPr>
              <p:spPr bwMode="auto">
                <a:xfrm>
                  <a:off x="2652584" y="3900104"/>
                  <a:ext cx="14106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15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" name="Rectangle 109"/>
                <p:cNvSpPr>
                  <a:spLocks noChangeArrowheads="1"/>
                </p:cNvSpPr>
                <p:nvPr/>
              </p:nvSpPr>
              <p:spPr bwMode="auto">
                <a:xfrm>
                  <a:off x="1333727" y="3776474"/>
                  <a:ext cx="18434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 smtClean="0">
                      <a:solidFill>
                        <a:srgbClr val="262626"/>
                      </a:solidFill>
                    </a:rPr>
                    <a:t>-12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" name="Rectangle 110"/>
                <p:cNvSpPr>
                  <a:spLocks noChangeArrowheads="1"/>
                </p:cNvSpPr>
                <p:nvPr/>
              </p:nvSpPr>
              <p:spPr bwMode="auto">
                <a:xfrm>
                  <a:off x="1404259" y="3324385"/>
                  <a:ext cx="11381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 smtClean="0">
                      <a:solidFill>
                        <a:srgbClr val="262626"/>
                      </a:solidFill>
                    </a:rPr>
                    <a:t>-9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404259" y="2872296"/>
                  <a:ext cx="11381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 smtClean="0">
                      <a:solidFill>
                        <a:srgbClr val="262626"/>
                      </a:solidFill>
                    </a:rPr>
                    <a:t>-6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" name="Rectangle 113"/>
                <p:cNvSpPr>
                  <a:spLocks noChangeArrowheads="1"/>
                </p:cNvSpPr>
                <p:nvPr/>
              </p:nvSpPr>
              <p:spPr bwMode="auto">
                <a:xfrm>
                  <a:off x="1404259" y="2420207"/>
                  <a:ext cx="11381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-3</a:t>
                  </a:r>
                </a:p>
              </p:txBody>
            </p:sp>
            <p:sp>
              <p:nvSpPr>
                <p:cNvPr id="51" name="Rectangle 114"/>
                <p:cNvSpPr>
                  <a:spLocks noChangeArrowheads="1"/>
                </p:cNvSpPr>
                <p:nvPr/>
              </p:nvSpPr>
              <p:spPr bwMode="auto">
                <a:xfrm>
                  <a:off x="1447541" y="1968118"/>
                  <a:ext cx="7053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50104" y="3900104"/>
                  <a:ext cx="14106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Rectangle 98"/>
                <p:cNvSpPr>
                  <a:spLocks noChangeArrowheads="1"/>
                </p:cNvSpPr>
                <p:nvPr/>
              </p:nvSpPr>
              <p:spPr bwMode="auto">
                <a:xfrm>
                  <a:off x="1585452" y="3900104"/>
                  <a:ext cx="7053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98"/>
                <p:cNvSpPr>
                  <a:spLocks noChangeArrowheads="1"/>
                </p:cNvSpPr>
                <p:nvPr/>
              </p:nvSpPr>
              <p:spPr bwMode="auto">
                <a:xfrm>
                  <a:off x="3357477" y="3900104"/>
                  <a:ext cx="14106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24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 rot="16200000">
                  <a:off x="3313423" y="2618969"/>
                  <a:ext cx="461986" cy="29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313423" y="2618969"/>
                  <a:ext cx="461986" cy="29706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01"/>
                <p:cNvSpPr>
                  <a:spLocks noChangeArrowheads="1"/>
                </p:cNvSpPr>
                <p:nvPr/>
              </p:nvSpPr>
              <p:spPr bwMode="auto">
                <a:xfrm>
                  <a:off x="4118301" y="3607694"/>
                  <a:ext cx="1028449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100" b="1" dirty="0" smtClean="0">
                      <a:solidFill>
                        <a:srgbClr val="262626"/>
                      </a:solidFill>
                    </a:rPr>
                    <a:t>Trial (</a:t>
                  </a:r>
                  <a14:m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en-US" altLang="en-US" sz="1100" b="1" dirty="0" smtClean="0">
                      <a:solidFill>
                        <a:srgbClr val="262626"/>
                      </a:solidFill>
                    </a:rPr>
                    <a:t>)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38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8301" y="3607694"/>
                  <a:ext cx="1028449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28571" b="-5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2" name="Group 151"/>
          <p:cNvGrpSpPr/>
          <p:nvPr/>
        </p:nvGrpSpPr>
        <p:grpSpPr>
          <a:xfrm>
            <a:off x="9352704" y="2400841"/>
            <a:ext cx="650969" cy="1466150"/>
            <a:chOff x="8264964" y="1983918"/>
            <a:chExt cx="650969" cy="1466150"/>
          </a:xfrm>
        </p:grpSpPr>
        <p:grpSp>
          <p:nvGrpSpPr>
            <p:cNvPr id="105" name="Group 104"/>
            <p:cNvGrpSpPr/>
            <p:nvPr/>
          </p:nvGrpSpPr>
          <p:grpSpPr>
            <a:xfrm>
              <a:off x="8264964" y="1983918"/>
              <a:ext cx="399766" cy="1466150"/>
              <a:chOff x="3742305" y="1934007"/>
              <a:chExt cx="530454" cy="1984750"/>
            </a:xfrm>
          </p:grpSpPr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42305" y="2018606"/>
                <a:ext cx="276225" cy="1876425"/>
              </a:xfrm>
              <a:prstGeom prst="rect">
                <a:avLst/>
              </a:prstGeom>
            </p:spPr>
          </p:pic>
          <p:grpSp>
            <p:nvGrpSpPr>
              <p:cNvPr id="107" name="Group 106"/>
              <p:cNvGrpSpPr/>
              <p:nvPr/>
            </p:nvGrpSpPr>
            <p:grpSpPr>
              <a:xfrm>
                <a:off x="4065970" y="1934007"/>
                <a:ext cx="206789" cy="1984750"/>
                <a:chOff x="4065970" y="1934007"/>
                <a:chExt cx="206789" cy="1984750"/>
              </a:xfrm>
            </p:grpSpPr>
            <p:sp>
              <p:nvSpPr>
                <p:cNvPr id="108" name="Rectangle 98"/>
                <p:cNvSpPr>
                  <a:spLocks noChangeArrowheads="1"/>
                </p:cNvSpPr>
                <p:nvPr/>
              </p:nvSpPr>
              <p:spPr bwMode="auto">
                <a:xfrm>
                  <a:off x="4065970" y="2857899"/>
                  <a:ext cx="7053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9" name="Rectangle 98"/>
                <p:cNvSpPr>
                  <a:spLocks noChangeArrowheads="1"/>
                </p:cNvSpPr>
                <p:nvPr/>
              </p:nvSpPr>
              <p:spPr bwMode="auto">
                <a:xfrm>
                  <a:off x="4080398" y="1934007"/>
                  <a:ext cx="14106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0" name="Rectangle 98"/>
                <p:cNvSpPr>
                  <a:spLocks noChangeArrowheads="1"/>
                </p:cNvSpPr>
                <p:nvPr/>
              </p:nvSpPr>
              <p:spPr bwMode="auto">
                <a:xfrm>
                  <a:off x="4088413" y="3764869"/>
                  <a:ext cx="18434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-10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1" name="Rectangle 98"/>
                <p:cNvSpPr>
                  <a:spLocks noChangeArrowheads="1"/>
                </p:cNvSpPr>
                <p:nvPr/>
              </p:nvSpPr>
              <p:spPr bwMode="auto">
                <a:xfrm>
                  <a:off x="4073984" y="3306155"/>
                  <a:ext cx="11381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-5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2" name="Rectangle 98"/>
                <p:cNvSpPr>
                  <a:spLocks noChangeArrowheads="1"/>
                </p:cNvSpPr>
                <p:nvPr/>
              </p:nvSpPr>
              <p:spPr bwMode="auto">
                <a:xfrm>
                  <a:off x="4065970" y="2370906"/>
                  <a:ext cx="7053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5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 rot="16200000">
                  <a:off x="8378799" y="2661140"/>
                  <a:ext cx="777200" cy="29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acc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78799" y="2661140"/>
                  <a:ext cx="777200" cy="29706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Group 150"/>
          <p:cNvGrpSpPr/>
          <p:nvPr/>
        </p:nvGrpSpPr>
        <p:grpSpPr>
          <a:xfrm>
            <a:off x="7367170" y="2447716"/>
            <a:ext cx="1885798" cy="1736653"/>
            <a:chOff x="6279430" y="2040318"/>
            <a:chExt cx="1885798" cy="1736653"/>
          </a:xfrm>
        </p:grpSpPr>
        <p:grpSp>
          <p:nvGrpSpPr>
            <p:cNvPr id="55" name="Group 54"/>
            <p:cNvGrpSpPr/>
            <p:nvPr/>
          </p:nvGrpSpPr>
          <p:grpSpPr>
            <a:xfrm>
              <a:off x="6533760" y="2040318"/>
              <a:ext cx="1631468" cy="1540851"/>
              <a:chOff x="7832194" y="2009663"/>
              <a:chExt cx="2164814" cy="2085874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03380" y="2026527"/>
                <a:ext cx="1819275" cy="1876425"/>
              </a:xfrm>
              <a:prstGeom prst="rect">
                <a:avLst/>
              </a:prstGeom>
            </p:spPr>
          </p:pic>
          <p:grpSp>
            <p:nvGrpSpPr>
              <p:cNvPr id="57" name="Group 56"/>
              <p:cNvGrpSpPr/>
              <p:nvPr/>
            </p:nvGrpSpPr>
            <p:grpSpPr>
              <a:xfrm>
                <a:off x="7832194" y="2009663"/>
                <a:ext cx="2164814" cy="2085874"/>
                <a:chOff x="1333727" y="1968118"/>
                <a:chExt cx="2164814" cy="2085874"/>
              </a:xfrm>
            </p:grpSpPr>
            <p:sp>
              <p:nvSpPr>
                <p:cNvPr id="58" name="Rectangle 98"/>
                <p:cNvSpPr>
                  <a:spLocks noChangeArrowheads="1"/>
                </p:cNvSpPr>
                <p:nvPr/>
              </p:nvSpPr>
              <p:spPr bwMode="auto">
                <a:xfrm>
                  <a:off x="1896000" y="3900104"/>
                  <a:ext cx="7053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5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99"/>
                <p:cNvSpPr>
                  <a:spLocks noChangeArrowheads="1"/>
                </p:cNvSpPr>
                <p:nvPr/>
              </p:nvSpPr>
              <p:spPr bwMode="auto">
                <a:xfrm>
                  <a:off x="2256660" y="3900104"/>
                  <a:ext cx="14106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Rectangle 100"/>
                <p:cNvSpPr>
                  <a:spLocks noChangeArrowheads="1"/>
                </p:cNvSpPr>
                <p:nvPr/>
              </p:nvSpPr>
              <p:spPr bwMode="auto">
                <a:xfrm>
                  <a:off x="2652584" y="3900104"/>
                  <a:ext cx="14106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15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" name="Rectangle 109"/>
                <p:cNvSpPr>
                  <a:spLocks noChangeArrowheads="1"/>
                </p:cNvSpPr>
                <p:nvPr/>
              </p:nvSpPr>
              <p:spPr bwMode="auto">
                <a:xfrm>
                  <a:off x="1333727" y="3776474"/>
                  <a:ext cx="18434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 smtClean="0">
                      <a:solidFill>
                        <a:srgbClr val="262626"/>
                      </a:solidFill>
                    </a:rPr>
                    <a:t>-12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" name="Rectangle 110"/>
                <p:cNvSpPr>
                  <a:spLocks noChangeArrowheads="1"/>
                </p:cNvSpPr>
                <p:nvPr/>
              </p:nvSpPr>
              <p:spPr bwMode="auto">
                <a:xfrm>
                  <a:off x="1404259" y="3324385"/>
                  <a:ext cx="11381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 smtClean="0">
                      <a:solidFill>
                        <a:srgbClr val="262626"/>
                      </a:solidFill>
                    </a:rPr>
                    <a:t>-9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404259" y="2872296"/>
                  <a:ext cx="11381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 smtClean="0">
                      <a:solidFill>
                        <a:srgbClr val="262626"/>
                      </a:solidFill>
                    </a:rPr>
                    <a:t>-6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Rectangle 113"/>
                <p:cNvSpPr>
                  <a:spLocks noChangeArrowheads="1"/>
                </p:cNvSpPr>
                <p:nvPr/>
              </p:nvSpPr>
              <p:spPr bwMode="auto">
                <a:xfrm>
                  <a:off x="1404259" y="2420207"/>
                  <a:ext cx="11381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-3</a:t>
                  </a:r>
                </a:p>
              </p:txBody>
            </p:sp>
            <p:sp>
              <p:nvSpPr>
                <p:cNvPr id="65" name="Rectangle 114"/>
                <p:cNvSpPr>
                  <a:spLocks noChangeArrowheads="1"/>
                </p:cNvSpPr>
                <p:nvPr/>
              </p:nvSpPr>
              <p:spPr bwMode="auto">
                <a:xfrm>
                  <a:off x="1447541" y="1968118"/>
                  <a:ext cx="7053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" name="Rectangle 65"/>
                <p:cNvSpPr>
                  <a:spLocks noChangeArrowheads="1"/>
                </p:cNvSpPr>
                <p:nvPr/>
              </p:nvSpPr>
              <p:spPr bwMode="auto">
                <a:xfrm>
                  <a:off x="3050104" y="3900104"/>
                  <a:ext cx="14106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20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98"/>
                <p:cNvSpPr>
                  <a:spLocks noChangeArrowheads="1"/>
                </p:cNvSpPr>
                <p:nvPr/>
              </p:nvSpPr>
              <p:spPr bwMode="auto">
                <a:xfrm>
                  <a:off x="1585452" y="3900104"/>
                  <a:ext cx="7053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" name="Rectangle 98"/>
                <p:cNvSpPr>
                  <a:spLocks noChangeArrowheads="1"/>
                </p:cNvSpPr>
                <p:nvPr/>
              </p:nvSpPr>
              <p:spPr bwMode="auto">
                <a:xfrm>
                  <a:off x="3357477" y="3900104"/>
                  <a:ext cx="14106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24</a:t>
                  </a:r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 rot="16200000">
                  <a:off x="6196972" y="2618969"/>
                  <a:ext cx="461986" cy="29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196972" y="2618969"/>
                  <a:ext cx="461986" cy="29706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01"/>
                <p:cNvSpPr>
                  <a:spLocks noChangeArrowheads="1"/>
                </p:cNvSpPr>
                <p:nvPr/>
              </p:nvSpPr>
              <p:spPr bwMode="auto">
                <a:xfrm>
                  <a:off x="7001850" y="3607694"/>
                  <a:ext cx="1028449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100" b="1" dirty="0" smtClean="0">
                      <a:solidFill>
                        <a:srgbClr val="262626"/>
                      </a:solidFill>
                    </a:rPr>
                    <a:t>Trial (</a:t>
                  </a:r>
                  <a14:m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en-US" altLang="en-US" sz="1100" b="1" dirty="0" smtClean="0">
                      <a:solidFill>
                        <a:srgbClr val="262626"/>
                      </a:solidFill>
                    </a:rPr>
                    <a:t>)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41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01850" y="3607694"/>
                  <a:ext cx="1028449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28571" b="-5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2223135" y="2118924"/>
                <a:ext cx="9587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400" b="0" i="0" dirty="0" smtClean="0">
                          <a:solidFill>
                            <a:srgbClr val="373CF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=−9; </m:t>
                      </m:r>
                    </m:oMath>
                  </m:oMathPara>
                </a14:m>
                <a:endParaRPr lang="en-US" sz="1400" dirty="0">
                  <a:solidFill>
                    <a:srgbClr val="373CF9"/>
                  </a:solidFill>
                </a:endParaRPr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135" y="2118924"/>
                <a:ext cx="958724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/>
              <p:cNvSpPr/>
              <p:nvPr/>
            </p:nvSpPr>
            <p:spPr>
              <a:xfrm>
                <a:off x="5090475" y="2096000"/>
                <a:ext cx="9587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4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=−6; 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475" y="2096000"/>
                <a:ext cx="958724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8088839" y="2118924"/>
                <a:ext cx="9587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=−3; 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39" y="2118924"/>
                <a:ext cx="958724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4" name="Group 1403"/>
          <p:cNvGrpSpPr/>
          <p:nvPr/>
        </p:nvGrpSpPr>
        <p:grpSpPr>
          <a:xfrm>
            <a:off x="2993704" y="4878503"/>
            <a:ext cx="1626682" cy="1482089"/>
            <a:chOff x="9370997" y="4999688"/>
            <a:chExt cx="1837147" cy="1668260"/>
          </a:xfrm>
        </p:grpSpPr>
        <p:sp>
          <p:nvSpPr>
            <p:cNvPr id="956" name="Rectangle 1342"/>
            <p:cNvSpPr>
              <a:spLocks noChangeArrowheads="1"/>
            </p:cNvSpPr>
            <p:nvPr/>
          </p:nvSpPr>
          <p:spPr bwMode="auto">
            <a:xfrm>
              <a:off x="9507449" y="5027202"/>
              <a:ext cx="1673625" cy="14002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7" name="Group 956"/>
            <p:cNvGrpSpPr/>
            <p:nvPr/>
          </p:nvGrpSpPr>
          <p:grpSpPr>
            <a:xfrm>
              <a:off x="9539919" y="5023762"/>
              <a:ext cx="1608689" cy="1004599"/>
              <a:chOff x="8242300" y="184150"/>
              <a:chExt cx="1730376" cy="1390650"/>
            </a:xfrm>
          </p:grpSpPr>
          <p:sp>
            <p:nvSpPr>
              <p:cNvPr id="1229" name="Line 889"/>
              <p:cNvSpPr>
                <a:spLocks noChangeShapeType="1"/>
              </p:cNvSpPr>
              <p:nvPr/>
            </p:nvSpPr>
            <p:spPr bwMode="auto">
              <a:xfrm flipV="1">
                <a:off x="8351838" y="531813"/>
                <a:ext cx="0" cy="15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Line 890"/>
              <p:cNvSpPr>
                <a:spLocks noChangeShapeType="1"/>
              </p:cNvSpPr>
              <p:nvPr/>
            </p:nvSpPr>
            <p:spPr bwMode="auto">
              <a:xfrm flipV="1">
                <a:off x="8424863" y="800100"/>
                <a:ext cx="0" cy="2540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Line 891"/>
              <p:cNvSpPr>
                <a:spLocks noChangeShapeType="1"/>
              </p:cNvSpPr>
              <p:nvPr/>
            </p:nvSpPr>
            <p:spPr bwMode="auto">
              <a:xfrm flipV="1">
                <a:off x="8496300" y="1035050"/>
                <a:ext cx="0" cy="4127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Line 892"/>
              <p:cNvSpPr>
                <a:spLocks noChangeShapeType="1"/>
              </p:cNvSpPr>
              <p:nvPr/>
            </p:nvSpPr>
            <p:spPr bwMode="auto">
              <a:xfrm flipV="1">
                <a:off x="8567738" y="1244600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Line 893"/>
              <p:cNvSpPr>
                <a:spLocks noChangeShapeType="1"/>
              </p:cNvSpPr>
              <p:nvPr/>
            </p:nvSpPr>
            <p:spPr bwMode="auto">
              <a:xfrm flipV="1">
                <a:off x="8640763" y="1360488"/>
                <a:ext cx="0" cy="3492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Line 894"/>
              <p:cNvSpPr>
                <a:spLocks noChangeShapeType="1"/>
              </p:cNvSpPr>
              <p:nvPr/>
            </p:nvSpPr>
            <p:spPr bwMode="auto">
              <a:xfrm flipV="1">
                <a:off x="8712200" y="1387475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Line 895"/>
              <p:cNvSpPr>
                <a:spLocks noChangeShapeType="1"/>
              </p:cNvSpPr>
              <p:nvPr/>
            </p:nvSpPr>
            <p:spPr bwMode="auto">
              <a:xfrm flipV="1">
                <a:off x="8783638" y="1428750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Line 896"/>
              <p:cNvSpPr>
                <a:spLocks noChangeShapeType="1"/>
              </p:cNvSpPr>
              <p:nvPr/>
            </p:nvSpPr>
            <p:spPr bwMode="auto">
              <a:xfrm flipV="1">
                <a:off x="8856663" y="1436688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Line 897"/>
              <p:cNvSpPr>
                <a:spLocks noChangeShapeType="1"/>
              </p:cNvSpPr>
              <p:nvPr/>
            </p:nvSpPr>
            <p:spPr bwMode="auto">
              <a:xfrm flipV="1">
                <a:off x="8928100" y="1428750"/>
                <a:ext cx="0" cy="5715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Line 898"/>
              <p:cNvSpPr>
                <a:spLocks noChangeShapeType="1"/>
              </p:cNvSpPr>
              <p:nvPr/>
            </p:nvSpPr>
            <p:spPr bwMode="auto">
              <a:xfrm flipV="1">
                <a:off x="9001125" y="1471613"/>
                <a:ext cx="0" cy="5873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Line 899"/>
              <p:cNvSpPr>
                <a:spLocks noChangeShapeType="1"/>
              </p:cNvSpPr>
              <p:nvPr/>
            </p:nvSpPr>
            <p:spPr bwMode="auto">
              <a:xfrm flipV="1">
                <a:off x="9072563" y="1485900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Line 900"/>
              <p:cNvSpPr>
                <a:spLocks noChangeShapeType="1"/>
              </p:cNvSpPr>
              <p:nvPr/>
            </p:nvSpPr>
            <p:spPr bwMode="auto">
              <a:xfrm flipV="1">
                <a:off x="9144000" y="1471613"/>
                <a:ext cx="0" cy="5397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Line 901"/>
              <p:cNvSpPr>
                <a:spLocks noChangeShapeType="1"/>
              </p:cNvSpPr>
              <p:nvPr/>
            </p:nvSpPr>
            <p:spPr bwMode="auto">
              <a:xfrm flipV="1">
                <a:off x="9215438" y="1455738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Line 902"/>
              <p:cNvSpPr>
                <a:spLocks noChangeShapeType="1"/>
              </p:cNvSpPr>
              <p:nvPr/>
            </p:nvSpPr>
            <p:spPr bwMode="auto">
              <a:xfrm flipV="1">
                <a:off x="9288463" y="1450975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Line 903"/>
              <p:cNvSpPr>
                <a:spLocks noChangeShapeType="1"/>
              </p:cNvSpPr>
              <p:nvPr/>
            </p:nvSpPr>
            <p:spPr bwMode="auto">
              <a:xfrm flipV="1">
                <a:off x="9359900" y="1471613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Line 904"/>
              <p:cNvSpPr>
                <a:spLocks noChangeShapeType="1"/>
              </p:cNvSpPr>
              <p:nvPr/>
            </p:nvSpPr>
            <p:spPr bwMode="auto">
              <a:xfrm flipV="1">
                <a:off x="9432925" y="1492250"/>
                <a:ext cx="0" cy="5715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Line 905"/>
              <p:cNvSpPr>
                <a:spLocks noChangeShapeType="1"/>
              </p:cNvSpPr>
              <p:nvPr/>
            </p:nvSpPr>
            <p:spPr bwMode="auto">
              <a:xfrm flipV="1">
                <a:off x="9504363" y="1509713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Line 906"/>
              <p:cNvSpPr>
                <a:spLocks noChangeShapeType="1"/>
              </p:cNvSpPr>
              <p:nvPr/>
            </p:nvSpPr>
            <p:spPr bwMode="auto">
              <a:xfrm flipV="1">
                <a:off x="9575800" y="1506538"/>
                <a:ext cx="0" cy="5397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Line 907"/>
              <p:cNvSpPr>
                <a:spLocks noChangeShapeType="1"/>
              </p:cNvSpPr>
              <p:nvPr/>
            </p:nvSpPr>
            <p:spPr bwMode="auto">
              <a:xfrm flipV="1">
                <a:off x="9648825" y="1500188"/>
                <a:ext cx="0" cy="6032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Line 908"/>
              <p:cNvSpPr>
                <a:spLocks noChangeShapeType="1"/>
              </p:cNvSpPr>
              <p:nvPr/>
            </p:nvSpPr>
            <p:spPr bwMode="auto">
              <a:xfrm flipV="1">
                <a:off x="9720263" y="1492250"/>
                <a:ext cx="0" cy="61913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Line 909"/>
              <p:cNvSpPr>
                <a:spLocks noChangeShapeType="1"/>
              </p:cNvSpPr>
              <p:nvPr/>
            </p:nvSpPr>
            <p:spPr bwMode="auto">
              <a:xfrm flipV="1">
                <a:off x="9791700" y="1492250"/>
                <a:ext cx="0" cy="5715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Line 910"/>
              <p:cNvSpPr>
                <a:spLocks noChangeShapeType="1"/>
              </p:cNvSpPr>
              <p:nvPr/>
            </p:nvSpPr>
            <p:spPr bwMode="auto">
              <a:xfrm flipV="1">
                <a:off x="9864725" y="1485900"/>
                <a:ext cx="0" cy="5715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Line 911"/>
              <p:cNvSpPr>
                <a:spLocks noChangeShapeType="1"/>
              </p:cNvSpPr>
              <p:nvPr/>
            </p:nvSpPr>
            <p:spPr bwMode="auto">
              <a:xfrm flipV="1">
                <a:off x="9936163" y="1473200"/>
                <a:ext cx="0" cy="6032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Line 912"/>
              <p:cNvSpPr>
                <a:spLocks noChangeShapeType="1"/>
              </p:cNvSpPr>
              <p:nvPr/>
            </p:nvSpPr>
            <p:spPr bwMode="auto">
              <a:xfrm>
                <a:off x="8262938" y="2286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Line 913"/>
              <p:cNvSpPr>
                <a:spLocks noChangeShapeType="1"/>
              </p:cNvSpPr>
              <p:nvPr/>
            </p:nvSpPr>
            <p:spPr bwMode="auto">
              <a:xfrm>
                <a:off x="8335963" y="5334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Line 914"/>
              <p:cNvSpPr>
                <a:spLocks noChangeShapeType="1"/>
              </p:cNvSpPr>
              <p:nvPr/>
            </p:nvSpPr>
            <p:spPr bwMode="auto">
              <a:xfrm>
                <a:off x="8407400" y="8255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Line 915"/>
              <p:cNvSpPr>
                <a:spLocks noChangeShapeType="1"/>
              </p:cNvSpPr>
              <p:nvPr/>
            </p:nvSpPr>
            <p:spPr bwMode="auto">
              <a:xfrm>
                <a:off x="8480425" y="107632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Line 916"/>
              <p:cNvSpPr>
                <a:spLocks noChangeShapeType="1"/>
              </p:cNvSpPr>
              <p:nvPr/>
            </p:nvSpPr>
            <p:spPr bwMode="auto">
              <a:xfrm>
                <a:off x="8551863" y="12922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Line 917"/>
              <p:cNvSpPr>
                <a:spLocks noChangeShapeType="1"/>
              </p:cNvSpPr>
              <p:nvPr/>
            </p:nvSpPr>
            <p:spPr bwMode="auto">
              <a:xfrm>
                <a:off x="8623300" y="13954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Line 918"/>
              <p:cNvSpPr>
                <a:spLocks noChangeShapeType="1"/>
              </p:cNvSpPr>
              <p:nvPr/>
            </p:nvSpPr>
            <p:spPr bwMode="auto">
              <a:xfrm>
                <a:off x="8696325" y="14382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Line 919"/>
              <p:cNvSpPr>
                <a:spLocks noChangeShapeType="1"/>
              </p:cNvSpPr>
              <p:nvPr/>
            </p:nvSpPr>
            <p:spPr bwMode="auto">
              <a:xfrm>
                <a:off x="8767763" y="14779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Line 920"/>
              <p:cNvSpPr>
                <a:spLocks noChangeShapeType="1"/>
              </p:cNvSpPr>
              <p:nvPr/>
            </p:nvSpPr>
            <p:spPr bwMode="auto">
              <a:xfrm>
                <a:off x="8839200" y="14890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Line 921"/>
              <p:cNvSpPr>
                <a:spLocks noChangeShapeType="1"/>
              </p:cNvSpPr>
              <p:nvPr/>
            </p:nvSpPr>
            <p:spPr bwMode="auto">
              <a:xfrm>
                <a:off x="8910638" y="14859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Line 922"/>
              <p:cNvSpPr>
                <a:spLocks noChangeShapeType="1"/>
              </p:cNvSpPr>
              <p:nvPr/>
            </p:nvSpPr>
            <p:spPr bwMode="auto">
              <a:xfrm>
                <a:off x="8983663" y="15303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Line 923"/>
              <p:cNvSpPr>
                <a:spLocks noChangeShapeType="1"/>
              </p:cNvSpPr>
              <p:nvPr/>
            </p:nvSpPr>
            <p:spPr bwMode="auto">
              <a:xfrm>
                <a:off x="9055100" y="15414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Line 924"/>
              <p:cNvSpPr>
                <a:spLocks noChangeShapeType="1"/>
              </p:cNvSpPr>
              <p:nvPr/>
            </p:nvSpPr>
            <p:spPr bwMode="auto">
              <a:xfrm>
                <a:off x="9128125" y="152558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Line 925"/>
              <p:cNvSpPr>
                <a:spLocks noChangeShapeType="1"/>
              </p:cNvSpPr>
              <p:nvPr/>
            </p:nvSpPr>
            <p:spPr bwMode="auto">
              <a:xfrm>
                <a:off x="9199563" y="15113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Line 926"/>
              <p:cNvSpPr>
                <a:spLocks noChangeShapeType="1"/>
              </p:cNvSpPr>
              <p:nvPr/>
            </p:nvSpPr>
            <p:spPr bwMode="auto">
              <a:xfrm>
                <a:off x="9271000" y="15017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Line 927"/>
              <p:cNvSpPr>
                <a:spLocks noChangeShapeType="1"/>
              </p:cNvSpPr>
              <p:nvPr/>
            </p:nvSpPr>
            <p:spPr bwMode="auto">
              <a:xfrm>
                <a:off x="9344025" y="15176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Line 928"/>
              <p:cNvSpPr>
                <a:spLocks noChangeShapeType="1"/>
              </p:cNvSpPr>
              <p:nvPr/>
            </p:nvSpPr>
            <p:spPr bwMode="auto">
              <a:xfrm>
                <a:off x="9415463" y="15494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Line 929"/>
              <p:cNvSpPr>
                <a:spLocks noChangeShapeType="1"/>
              </p:cNvSpPr>
              <p:nvPr/>
            </p:nvSpPr>
            <p:spPr bwMode="auto">
              <a:xfrm>
                <a:off x="9486900" y="15621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Line 930"/>
              <p:cNvSpPr>
                <a:spLocks noChangeShapeType="1"/>
              </p:cNvSpPr>
              <p:nvPr/>
            </p:nvSpPr>
            <p:spPr bwMode="auto">
              <a:xfrm>
                <a:off x="9559925" y="15605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Line 931"/>
              <p:cNvSpPr>
                <a:spLocks noChangeShapeType="1"/>
              </p:cNvSpPr>
              <p:nvPr/>
            </p:nvSpPr>
            <p:spPr bwMode="auto">
              <a:xfrm>
                <a:off x="9631363" y="15605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Line 932"/>
              <p:cNvSpPr>
                <a:spLocks noChangeShapeType="1"/>
              </p:cNvSpPr>
              <p:nvPr/>
            </p:nvSpPr>
            <p:spPr bwMode="auto">
              <a:xfrm>
                <a:off x="9704388" y="155416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Line 933"/>
              <p:cNvSpPr>
                <a:spLocks noChangeShapeType="1"/>
              </p:cNvSpPr>
              <p:nvPr/>
            </p:nvSpPr>
            <p:spPr bwMode="auto">
              <a:xfrm>
                <a:off x="9775825" y="15494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Line 934"/>
              <p:cNvSpPr>
                <a:spLocks noChangeShapeType="1"/>
              </p:cNvSpPr>
              <p:nvPr/>
            </p:nvSpPr>
            <p:spPr bwMode="auto">
              <a:xfrm>
                <a:off x="9847263" y="15430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Line 935"/>
              <p:cNvSpPr>
                <a:spLocks noChangeShapeType="1"/>
              </p:cNvSpPr>
              <p:nvPr/>
            </p:nvSpPr>
            <p:spPr bwMode="auto">
              <a:xfrm>
                <a:off x="9918700" y="1533525"/>
                <a:ext cx="34925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Line 936"/>
              <p:cNvSpPr>
                <a:spLocks noChangeShapeType="1"/>
              </p:cNvSpPr>
              <p:nvPr/>
            </p:nvSpPr>
            <p:spPr bwMode="auto">
              <a:xfrm>
                <a:off x="8262938" y="2286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Line 937"/>
              <p:cNvSpPr>
                <a:spLocks noChangeShapeType="1"/>
              </p:cNvSpPr>
              <p:nvPr/>
            </p:nvSpPr>
            <p:spPr bwMode="auto">
              <a:xfrm>
                <a:off x="8335963" y="5318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Line 938"/>
              <p:cNvSpPr>
                <a:spLocks noChangeShapeType="1"/>
              </p:cNvSpPr>
              <p:nvPr/>
            </p:nvSpPr>
            <p:spPr bwMode="auto">
              <a:xfrm>
                <a:off x="8407400" y="8001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Line 939"/>
              <p:cNvSpPr>
                <a:spLocks noChangeShapeType="1"/>
              </p:cNvSpPr>
              <p:nvPr/>
            </p:nvSpPr>
            <p:spPr bwMode="auto">
              <a:xfrm>
                <a:off x="8480425" y="1035050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Line 940"/>
              <p:cNvSpPr>
                <a:spLocks noChangeShapeType="1"/>
              </p:cNvSpPr>
              <p:nvPr/>
            </p:nvSpPr>
            <p:spPr bwMode="auto">
              <a:xfrm>
                <a:off x="8551863" y="12446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Line 941"/>
              <p:cNvSpPr>
                <a:spLocks noChangeShapeType="1"/>
              </p:cNvSpPr>
              <p:nvPr/>
            </p:nvSpPr>
            <p:spPr bwMode="auto">
              <a:xfrm>
                <a:off x="8623300" y="13604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Line 942"/>
              <p:cNvSpPr>
                <a:spLocks noChangeShapeType="1"/>
              </p:cNvSpPr>
              <p:nvPr/>
            </p:nvSpPr>
            <p:spPr bwMode="auto">
              <a:xfrm>
                <a:off x="8696325" y="13874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Line 943"/>
              <p:cNvSpPr>
                <a:spLocks noChangeShapeType="1"/>
              </p:cNvSpPr>
              <p:nvPr/>
            </p:nvSpPr>
            <p:spPr bwMode="auto">
              <a:xfrm>
                <a:off x="8767763" y="14287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Line 944"/>
              <p:cNvSpPr>
                <a:spLocks noChangeShapeType="1"/>
              </p:cNvSpPr>
              <p:nvPr/>
            </p:nvSpPr>
            <p:spPr bwMode="auto">
              <a:xfrm>
                <a:off x="8839200" y="14366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Line 945"/>
              <p:cNvSpPr>
                <a:spLocks noChangeShapeType="1"/>
              </p:cNvSpPr>
              <p:nvPr/>
            </p:nvSpPr>
            <p:spPr bwMode="auto">
              <a:xfrm>
                <a:off x="8910638" y="14287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Line 946"/>
              <p:cNvSpPr>
                <a:spLocks noChangeShapeType="1"/>
              </p:cNvSpPr>
              <p:nvPr/>
            </p:nvSpPr>
            <p:spPr bwMode="auto">
              <a:xfrm>
                <a:off x="8983663" y="14716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Line 947"/>
              <p:cNvSpPr>
                <a:spLocks noChangeShapeType="1"/>
              </p:cNvSpPr>
              <p:nvPr/>
            </p:nvSpPr>
            <p:spPr bwMode="auto">
              <a:xfrm>
                <a:off x="9055100" y="14859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Line 948"/>
              <p:cNvSpPr>
                <a:spLocks noChangeShapeType="1"/>
              </p:cNvSpPr>
              <p:nvPr/>
            </p:nvSpPr>
            <p:spPr bwMode="auto">
              <a:xfrm>
                <a:off x="9128125" y="147161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Line 949"/>
              <p:cNvSpPr>
                <a:spLocks noChangeShapeType="1"/>
              </p:cNvSpPr>
              <p:nvPr/>
            </p:nvSpPr>
            <p:spPr bwMode="auto">
              <a:xfrm>
                <a:off x="9199563" y="14557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Line 950"/>
              <p:cNvSpPr>
                <a:spLocks noChangeShapeType="1"/>
              </p:cNvSpPr>
              <p:nvPr/>
            </p:nvSpPr>
            <p:spPr bwMode="auto">
              <a:xfrm>
                <a:off x="9271000" y="14509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Line 951"/>
              <p:cNvSpPr>
                <a:spLocks noChangeShapeType="1"/>
              </p:cNvSpPr>
              <p:nvPr/>
            </p:nvSpPr>
            <p:spPr bwMode="auto">
              <a:xfrm>
                <a:off x="9344025" y="14716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Line 952"/>
              <p:cNvSpPr>
                <a:spLocks noChangeShapeType="1"/>
              </p:cNvSpPr>
              <p:nvPr/>
            </p:nvSpPr>
            <p:spPr bwMode="auto">
              <a:xfrm>
                <a:off x="9415463" y="14922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Line 953"/>
              <p:cNvSpPr>
                <a:spLocks noChangeShapeType="1"/>
              </p:cNvSpPr>
              <p:nvPr/>
            </p:nvSpPr>
            <p:spPr bwMode="auto">
              <a:xfrm>
                <a:off x="9486900" y="15097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Line 954"/>
              <p:cNvSpPr>
                <a:spLocks noChangeShapeType="1"/>
              </p:cNvSpPr>
              <p:nvPr/>
            </p:nvSpPr>
            <p:spPr bwMode="auto">
              <a:xfrm>
                <a:off x="9559925" y="15065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Line 955"/>
              <p:cNvSpPr>
                <a:spLocks noChangeShapeType="1"/>
              </p:cNvSpPr>
              <p:nvPr/>
            </p:nvSpPr>
            <p:spPr bwMode="auto">
              <a:xfrm>
                <a:off x="9631363" y="15001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Line 956"/>
              <p:cNvSpPr>
                <a:spLocks noChangeShapeType="1"/>
              </p:cNvSpPr>
              <p:nvPr/>
            </p:nvSpPr>
            <p:spPr bwMode="auto">
              <a:xfrm>
                <a:off x="9704388" y="1492250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Line 957"/>
              <p:cNvSpPr>
                <a:spLocks noChangeShapeType="1"/>
              </p:cNvSpPr>
              <p:nvPr/>
            </p:nvSpPr>
            <p:spPr bwMode="auto">
              <a:xfrm>
                <a:off x="9775825" y="14922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Line 958"/>
              <p:cNvSpPr>
                <a:spLocks noChangeShapeType="1"/>
              </p:cNvSpPr>
              <p:nvPr/>
            </p:nvSpPr>
            <p:spPr bwMode="auto">
              <a:xfrm>
                <a:off x="9847263" y="14859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Line 959"/>
              <p:cNvSpPr>
                <a:spLocks noChangeShapeType="1"/>
              </p:cNvSpPr>
              <p:nvPr/>
            </p:nvSpPr>
            <p:spPr bwMode="auto">
              <a:xfrm>
                <a:off x="9918700" y="1473200"/>
                <a:ext cx="34925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960"/>
              <p:cNvSpPr>
                <a:spLocks/>
              </p:cNvSpPr>
              <p:nvPr/>
            </p:nvSpPr>
            <p:spPr bwMode="auto">
              <a:xfrm>
                <a:off x="8280400" y="228600"/>
                <a:ext cx="1655763" cy="1308100"/>
              </a:xfrm>
              <a:custGeom>
                <a:avLst/>
                <a:gdLst>
                  <a:gd name="T0" fmla="*/ 0 w 1043"/>
                  <a:gd name="T1" fmla="*/ 0 h 824"/>
                  <a:gd name="T2" fmla="*/ 45 w 1043"/>
                  <a:gd name="T3" fmla="*/ 191 h 824"/>
                  <a:gd name="T4" fmla="*/ 91 w 1043"/>
                  <a:gd name="T5" fmla="*/ 368 h 824"/>
                  <a:gd name="T6" fmla="*/ 136 w 1043"/>
                  <a:gd name="T7" fmla="*/ 521 h 824"/>
                  <a:gd name="T8" fmla="*/ 181 w 1043"/>
                  <a:gd name="T9" fmla="*/ 655 h 824"/>
                  <a:gd name="T10" fmla="*/ 227 w 1043"/>
                  <a:gd name="T11" fmla="*/ 724 h 824"/>
                  <a:gd name="T12" fmla="*/ 272 w 1043"/>
                  <a:gd name="T13" fmla="*/ 746 h 824"/>
                  <a:gd name="T14" fmla="*/ 317 w 1043"/>
                  <a:gd name="T15" fmla="*/ 772 h 824"/>
                  <a:gd name="T16" fmla="*/ 363 w 1043"/>
                  <a:gd name="T17" fmla="*/ 778 h 824"/>
                  <a:gd name="T18" fmla="*/ 408 w 1043"/>
                  <a:gd name="T19" fmla="*/ 774 h 824"/>
                  <a:gd name="T20" fmla="*/ 454 w 1043"/>
                  <a:gd name="T21" fmla="*/ 801 h 824"/>
                  <a:gd name="T22" fmla="*/ 499 w 1043"/>
                  <a:gd name="T23" fmla="*/ 810 h 824"/>
                  <a:gd name="T24" fmla="*/ 544 w 1043"/>
                  <a:gd name="T25" fmla="*/ 799 h 824"/>
                  <a:gd name="T26" fmla="*/ 589 w 1043"/>
                  <a:gd name="T27" fmla="*/ 791 h 824"/>
                  <a:gd name="T28" fmla="*/ 635 w 1043"/>
                  <a:gd name="T29" fmla="*/ 786 h 824"/>
                  <a:gd name="T30" fmla="*/ 680 w 1043"/>
                  <a:gd name="T31" fmla="*/ 797 h 824"/>
                  <a:gd name="T32" fmla="*/ 726 w 1043"/>
                  <a:gd name="T33" fmla="*/ 814 h 824"/>
                  <a:gd name="T34" fmla="*/ 771 w 1043"/>
                  <a:gd name="T35" fmla="*/ 824 h 824"/>
                  <a:gd name="T36" fmla="*/ 816 w 1043"/>
                  <a:gd name="T37" fmla="*/ 822 h 824"/>
                  <a:gd name="T38" fmla="*/ 862 w 1043"/>
                  <a:gd name="T39" fmla="*/ 820 h 824"/>
                  <a:gd name="T40" fmla="*/ 907 w 1043"/>
                  <a:gd name="T41" fmla="*/ 816 h 824"/>
                  <a:gd name="T42" fmla="*/ 952 w 1043"/>
                  <a:gd name="T43" fmla="*/ 814 h 824"/>
                  <a:gd name="T44" fmla="*/ 998 w 1043"/>
                  <a:gd name="T45" fmla="*/ 810 h 824"/>
                  <a:gd name="T46" fmla="*/ 1043 w 1043"/>
                  <a:gd name="T47" fmla="*/ 803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3" h="824">
                    <a:moveTo>
                      <a:pt x="0" y="0"/>
                    </a:moveTo>
                    <a:lnTo>
                      <a:pt x="45" y="191"/>
                    </a:lnTo>
                    <a:lnTo>
                      <a:pt x="91" y="368"/>
                    </a:lnTo>
                    <a:lnTo>
                      <a:pt x="136" y="521"/>
                    </a:lnTo>
                    <a:lnTo>
                      <a:pt x="181" y="655"/>
                    </a:lnTo>
                    <a:lnTo>
                      <a:pt x="227" y="724"/>
                    </a:lnTo>
                    <a:lnTo>
                      <a:pt x="272" y="746"/>
                    </a:lnTo>
                    <a:lnTo>
                      <a:pt x="317" y="772"/>
                    </a:lnTo>
                    <a:lnTo>
                      <a:pt x="363" y="778"/>
                    </a:lnTo>
                    <a:lnTo>
                      <a:pt x="408" y="774"/>
                    </a:lnTo>
                    <a:lnTo>
                      <a:pt x="454" y="801"/>
                    </a:lnTo>
                    <a:lnTo>
                      <a:pt x="499" y="810"/>
                    </a:lnTo>
                    <a:lnTo>
                      <a:pt x="544" y="799"/>
                    </a:lnTo>
                    <a:lnTo>
                      <a:pt x="589" y="791"/>
                    </a:lnTo>
                    <a:lnTo>
                      <a:pt x="635" y="786"/>
                    </a:lnTo>
                    <a:lnTo>
                      <a:pt x="680" y="797"/>
                    </a:lnTo>
                    <a:lnTo>
                      <a:pt x="726" y="814"/>
                    </a:lnTo>
                    <a:lnTo>
                      <a:pt x="771" y="824"/>
                    </a:lnTo>
                    <a:lnTo>
                      <a:pt x="816" y="822"/>
                    </a:lnTo>
                    <a:lnTo>
                      <a:pt x="862" y="820"/>
                    </a:lnTo>
                    <a:lnTo>
                      <a:pt x="907" y="816"/>
                    </a:lnTo>
                    <a:lnTo>
                      <a:pt x="952" y="814"/>
                    </a:lnTo>
                    <a:lnTo>
                      <a:pt x="998" y="810"/>
                    </a:lnTo>
                    <a:lnTo>
                      <a:pt x="1043" y="80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961"/>
              <p:cNvSpPr>
                <a:spLocks/>
              </p:cNvSpPr>
              <p:nvPr/>
            </p:nvSpPr>
            <p:spPr bwMode="auto">
              <a:xfrm>
                <a:off x="8242300" y="18415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962"/>
              <p:cNvSpPr>
                <a:spLocks/>
              </p:cNvSpPr>
              <p:nvPr/>
            </p:nvSpPr>
            <p:spPr bwMode="auto">
              <a:xfrm>
                <a:off x="8242300" y="185738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963"/>
              <p:cNvSpPr>
                <a:spLocks/>
              </p:cNvSpPr>
              <p:nvPr/>
            </p:nvSpPr>
            <p:spPr bwMode="auto">
              <a:xfrm>
                <a:off x="8312150" y="4921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964"/>
              <p:cNvSpPr>
                <a:spLocks/>
              </p:cNvSpPr>
              <p:nvPr/>
            </p:nvSpPr>
            <p:spPr bwMode="auto">
              <a:xfrm>
                <a:off x="8312150" y="49371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965"/>
              <p:cNvSpPr>
                <a:spLocks/>
              </p:cNvSpPr>
              <p:nvPr/>
            </p:nvSpPr>
            <p:spPr bwMode="auto">
              <a:xfrm>
                <a:off x="8380413" y="7699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966"/>
              <p:cNvSpPr>
                <a:spLocks/>
              </p:cNvSpPr>
              <p:nvPr/>
            </p:nvSpPr>
            <p:spPr bwMode="auto">
              <a:xfrm>
                <a:off x="8380413" y="7731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967"/>
              <p:cNvSpPr>
                <a:spLocks/>
              </p:cNvSpPr>
              <p:nvPr/>
            </p:nvSpPr>
            <p:spPr bwMode="auto">
              <a:xfrm>
                <a:off x="8459788" y="10191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968"/>
              <p:cNvSpPr>
                <a:spLocks/>
              </p:cNvSpPr>
              <p:nvPr/>
            </p:nvSpPr>
            <p:spPr bwMode="auto">
              <a:xfrm>
                <a:off x="8459788" y="102076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969"/>
              <p:cNvSpPr>
                <a:spLocks/>
              </p:cNvSpPr>
              <p:nvPr/>
            </p:nvSpPr>
            <p:spPr bwMode="auto">
              <a:xfrm>
                <a:off x="8529638" y="12271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Freeform 970"/>
              <p:cNvSpPr>
                <a:spLocks/>
              </p:cNvSpPr>
              <p:nvPr/>
            </p:nvSpPr>
            <p:spPr bwMode="auto">
              <a:xfrm>
                <a:off x="8529638" y="12303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Freeform 971"/>
              <p:cNvSpPr>
                <a:spLocks/>
              </p:cNvSpPr>
              <p:nvPr/>
            </p:nvSpPr>
            <p:spPr bwMode="auto">
              <a:xfrm>
                <a:off x="8597900" y="13366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Freeform 972"/>
              <p:cNvSpPr>
                <a:spLocks/>
              </p:cNvSpPr>
              <p:nvPr/>
            </p:nvSpPr>
            <p:spPr bwMode="auto">
              <a:xfrm>
                <a:off x="8597900" y="133985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6 w 50"/>
                  <a:gd name="T9" fmla="*/ 9 h 47"/>
                  <a:gd name="T10" fmla="*/ 0 w 50"/>
                  <a:gd name="T11" fmla="*/ 23 h 47"/>
                  <a:gd name="T12" fmla="*/ 6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9"/>
                    </a:lnTo>
                    <a:lnTo>
                      <a:pt x="0" y="23"/>
                    </a:lnTo>
                    <a:lnTo>
                      <a:pt x="6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Freeform 973"/>
              <p:cNvSpPr>
                <a:spLocks/>
              </p:cNvSpPr>
              <p:nvPr/>
            </p:nvSpPr>
            <p:spPr bwMode="auto">
              <a:xfrm>
                <a:off x="8667750" y="137636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Freeform 974"/>
              <p:cNvSpPr>
                <a:spLocks/>
              </p:cNvSpPr>
              <p:nvPr/>
            </p:nvSpPr>
            <p:spPr bwMode="auto">
              <a:xfrm>
                <a:off x="8667750" y="137953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Freeform 975"/>
              <p:cNvSpPr>
                <a:spLocks/>
              </p:cNvSpPr>
              <p:nvPr/>
            </p:nvSpPr>
            <p:spPr bwMode="auto">
              <a:xfrm>
                <a:off x="8747125" y="141605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Freeform 976"/>
              <p:cNvSpPr>
                <a:spLocks/>
              </p:cNvSpPr>
              <p:nvPr/>
            </p:nvSpPr>
            <p:spPr bwMode="auto">
              <a:xfrm>
                <a:off x="8747125" y="141922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Freeform 977"/>
              <p:cNvSpPr>
                <a:spLocks/>
              </p:cNvSpPr>
              <p:nvPr/>
            </p:nvSpPr>
            <p:spPr bwMode="auto">
              <a:xfrm>
                <a:off x="8816975" y="1425575"/>
                <a:ext cx="77788" cy="80963"/>
              </a:xfrm>
              <a:custGeom>
                <a:avLst/>
                <a:gdLst>
                  <a:gd name="T0" fmla="*/ 49 w 49"/>
                  <a:gd name="T1" fmla="*/ 25 h 51"/>
                  <a:gd name="T2" fmla="*/ 42 w 49"/>
                  <a:gd name="T3" fmla="*/ 8 h 51"/>
                  <a:gd name="T4" fmla="*/ 24 w 49"/>
                  <a:gd name="T5" fmla="*/ 0 h 51"/>
                  <a:gd name="T6" fmla="*/ 7 w 49"/>
                  <a:gd name="T7" fmla="*/ 8 h 51"/>
                  <a:gd name="T8" fmla="*/ 0 w 49"/>
                  <a:gd name="T9" fmla="*/ 25 h 51"/>
                  <a:gd name="T10" fmla="*/ 7 w 49"/>
                  <a:gd name="T11" fmla="*/ 43 h 51"/>
                  <a:gd name="T12" fmla="*/ 24 w 49"/>
                  <a:gd name="T13" fmla="*/ 51 h 51"/>
                  <a:gd name="T14" fmla="*/ 42 w 49"/>
                  <a:gd name="T15" fmla="*/ 43 h 51"/>
                  <a:gd name="T16" fmla="*/ 49 w 49"/>
                  <a:gd name="T17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1">
                    <a:moveTo>
                      <a:pt x="49" y="25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1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Freeform 978"/>
              <p:cNvSpPr>
                <a:spLocks/>
              </p:cNvSpPr>
              <p:nvPr/>
            </p:nvSpPr>
            <p:spPr bwMode="auto">
              <a:xfrm>
                <a:off x="8816975" y="1428750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Freeform 979"/>
              <p:cNvSpPr>
                <a:spLocks/>
              </p:cNvSpPr>
              <p:nvPr/>
            </p:nvSpPr>
            <p:spPr bwMode="auto">
              <a:xfrm>
                <a:off x="8885238" y="141605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Freeform 980"/>
              <p:cNvSpPr>
                <a:spLocks/>
              </p:cNvSpPr>
              <p:nvPr/>
            </p:nvSpPr>
            <p:spPr bwMode="auto">
              <a:xfrm>
                <a:off x="8885238" y="141922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Freeform 981"/>
              <p:cNvSpPr>
                <a:spLocks/>
              </p:cNvSpPr>
              <p:nvPr/>
            </p:nvSpPr>
            <p:spPr bwMode="auto">
              <a:xfrm>
                <a:off x="8964613" y="1465263"/>
                <a:ext cx="79375" cy="80963"/>
              </a:xfrm>
              <a:custGeom>
                <a:avLst/>
                <a:gdLst>
                  <a:gd name="T0" fmla="*/ 50 w 50"/>
                  <a:gd name="T1" fmla="*/ 26 h 51"/>
                  <a:gd name="T2" fmla="*/ 43 w 50"/>
                  <a:gd name="T3" fmla="*/ 8 h 51"/>
                  <a:gd name="T4" fmla="*/ 25 w 50"/>
                  <a:gd name="T5" fmla="*/ 0 h 51"/>
                  <a:gd name="T6" fmla="*/ 7 w 50"/>
                  <a:gd name="T7" fmla="*/ 8 h 51"/>
                  <a:gd name="T8" fmla="*/ 0 w 50"/>
                  <a:gd name="T9" fmla="*/ 26 h 51"/>
                  <a:gd name="T10" fmla="*/ 7 w 50"/>
                  <a:gd name="T11" fmla="*/ 44 h 51"/>
                  <a:gd name="T12" fmla="*/ 25 w 50"/>
                  <a:gd name="T13" fmla="*/ 51 h 51"/>
                  <a:gd name="T14" fmla="*/ 43 w 50"/>
                  <a:gd name="T15" fmla="*/ 44 h 51"/>
                  <a:gd name="T16" fmla="*/ 50 w 50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6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5" y="51"/>
                    </a:lnTo>
                    <a:lnTo>
                      <a:pt x="43" y="44"/>
                    </a:lnTo>
                    <a:lnTo>
                      <a:pt x="50" y="2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Freeform 982"/>
              <p:cNvSpPr>
                <a:spLocks/>
              </p:cNvSpPr>
              <p:nvPr/>
            </p:nvSpPr>
            <p:spPr bwMode="auto">
              <a:xfrm>
                <a:off x="8964613" y="1468438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Freeform 983"/>
              <p:cNvSpPr>
                <a:spLocks/>
              </p:cNvSpPr>
              <p:nvPr/>
            </p:nvSpPr>
            <p:spPr bwMode="auto">
              <a:xfrm>
                <a:off x="9034463" y="147637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4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4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Freeform 984"/>
              <p:cNvSpPr>
                <a:spLocks/>
              </p:cNvSpPr>
              <p:nvPr/>
            </p:nvSpPr>
            <p:spPr bwMode="auto">
              <a:xfrm>
                <a:off x="9034463" y="1477963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Freeform 985"/>
              <p:cNvSpPr>
                <a:spLocks/>
              </p:cNvSpPr>
              <p:nvPr/>
            </p:nvSpPr>
            <p:spPr bwMode="auto">
              <a:xfrm>
                <a:off x="9102725" y="14557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Freeform 986"/>
              <p:cNvSpPr>
                <a:spLocks/>
              </p:cNvSpPr>
              <p:nvPr/>
            </p:nvSpPr>
            <p:spPr bwMode="auto">
              <a:xfrm>
                <a:off x="9102725" y="14589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Freeform 987"/>
              <p:cNvSpPr>
                <a:spLocks/>
              </p:cNvSpPr>
              <p:nvPr/>
            </p:nvSpPr>
            <p:spPr bwMode="auto">
              <a:xfrm>
                <a:off x="9172575" y="14462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Freeform 988"/>
              <p:cNvSpPr>
                <a:spLocks/>
              </p:cNvSpPr>
              <p:nvPr/>
            </p:nvSpPr>
            <p:spPr bwMode="auto">
              <a:xfrm>
                <a:off x="9172575" y="14493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2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2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Freeform 989"/>
              <p:cNvSpPr>
                <a:spLocks/>
              </p:cNvSpPr>
              <p:nvPr/>
            </p:nvSpPr>
            <p:spPr bwMode="auto">
              <a:xfrm>
                <a:off x="9251950" y="1436688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Freeform 990"/>
              <p:cNvSpPr>
                <a:spLocks/>
              </p:cNvSpPr>
              <p:nvPr/>
            </p:nvSpPr>
            <p:spPr bwMode="auto">
              <a:xfrm>
                <a:off x="9251950" y="1438275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Freeform 991"/>
              <p:cNvSpPr>
                <a:spLocks/>
              </p:cNvSpPr>
              <p:nvPr/>
            </p:nvSpPr>
            <p:spPr bwMode="auto">
              <a:xfrm>
                <a:off x="9320213" y="14557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Freeform 992"/>
              <p:cNvSpPr>
                <a:spLocks/>
              </p:cNvSpPr>
              <p:nvPr/>
            </p:nvSpPr>
            <p:spPr bwMode="auto">
              <a:xfrm>
                <a:off x="9320213" y="14589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Freeform 993"/>
              <p:cNvSpPr>
                <a:spLocks/>
              </p:cNvSpPr>
              <p:nvPr/>
            </p:nvSpPr>
            <p:spPr bwMode="auto">
              <a:xfrm>
                <a:off x="9390063" y="14763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Freeform 994"/>
              <p:cNvSpPr>
                <a:spLocks/>
              </p:cNvSpPr>
              <p:nvPr/>
            </p:nvSpPr>
            <p:spPr bwMode="auto">
              <a:xfrm>
                <a:off x="9390063" y="147796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Freeform 995"/>
              <p:cNvSpPr>
                <a:spLocks/>
              </p:cNvSpPr>
              <p:nvPr/>
            </p:nvSpPr>
            <p:spPr bwMode="auto">
              <a:xfrm>
                <a:off x="9469438" y="149542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8 h 50"/>
                  <a:gd name="T4" fmla="*/ 25 w 49"/>
                  <a:gd name="T5" fmla="*/ 0 h 50"/>
                  <a:gd name="T6" fmla="*/ 7 w 49"/>
                  <a:gd name="T7" fmla="*/ 8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Freeform 996"/>
              <p:cNvSpPr>
                <a:spLocks/>
              </p:cNvSpPr>
              <p:nvPr/>
            </p:nvSpPr>
            <p:spPr bwMode="auto">
              <a:xfrm>
                <a:off x="9469438" y="1498600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Freeform 997"/>
              <p:cNvSpPr>
                <a:spLocks/>
              </p:cNvSpPr>
              <p:nvPr/>
            </p:nvSpPr>
            <p:spPr bwMode="auto">
              <a:xfrm>
                <a:off x="9537700" y="14954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Freeform 998"/>
              <p:cNvSpPr>
                <a:spLocks/>
              </p:cNvSpPr>
              <p:nvPr/>
            </p:nvSpPr>
            <p:spPr bwMode="auto">
              <a:xfrm>
                <a:off x="9537700" y="149860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Freeform 999"/>
              <p:cNvSpPr>
                <a:spLocks/>
              </p:cNvSpPr>
              <p:nvPr/>
            </p:nvSpPr>
            <p:spPr bwMode="auto">
              <a:xfrm>
                <a:off x="9607550" y="14859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Freeform 1000"/>
              <p:cNvSpPr>
                <a:spLocks/>
              </p:cNvSpPr>
              <p:nvPr/>
            </p:nvSpPr>
            <p:spPr bwMode="auto">
              <a:xfrm>
                <a:off x="9607550" y="14890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Freeform 1001"/>
              <p:cNvSpPr>
                <a:spLocks/>
              </p:cNvSpPr>
              <p:nvPr/>
            </p:nvSpPr>
            <p:spPr bwMode="auto">
              <a:xfrm>
                <a:off x="9675813" y="14859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1002"/>
              <p:cNvSpPr>
                <a:spLocks/>
              </p:cNvSpPr>
              <p:nvPr/>
            </p:nvSpPr>
            <p:spPr bwMode="auto">
              <a:xfrm>
                <a:off x="9675813" y="14890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6 w 50"/>
                  <a:gd name="T9" fmla="*/ 9 h 47"/>
                  <a:gd name="T10" fmla="*/ 0 w 50"/>
                  <a:gd name="T11" fmla="*/ 23 h 47"/>
                  <a:gd name="T12" fmla="*/ 6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9"/>
                    </a:lnTo>
                    <a:lnTo>
                      <a:pt x="0" y="23"/>
                    </a:lnTo>
                    <a:lnTo>
                      <a:pt x="6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Freeform 1003"/>
              <p:cNvSpPr>
                <a:spLocks/>
              </p:cNvSpPr>
              <p:nvPr/>
            </p:nvSpPr>
            <p:spPr bwMode="auto">
              <a:xfrm>
                <a:off x="9755188" y="14763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Freeform 1004"/>
              <p:cNvSpPr>
                <a:spLocks/>
              </p:cNvSpPr>
              <p:nvPr/>
            </p:nvSpPr>
            <p:spPr bwMode="auto">
              <a:xfrm>
                <a:off x="9755188" y="147796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Freeform 1005"/>
              <p:cNvSpPr>
                <a:spLocks/>
              </p:cNvSpPr>
              <p:nvPr/>
            </p:nvSpPr>
            <p:spPr bwMode="auto">
              <a:xfrm>
                <a:off x="9825038" y="14763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Freeform 1006"/>
              <p:cNvSpPr>
                <a:spLocks/>
              </p:cNvSpPr>
              <p:nvPr/>
            </p:nvSpPr>
            <p:spPr bwMode="auto">
              <a:xfrm>
                <a:off x="9825038" y="147796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Freeform 1007"/>
              <p:cNvSpPr>
                <a:spLocks/>
              </p:cNvSpPr>
              <p:nvPr/>
            </p:nvSpPr>
            <p:spPr bwMode="auto">
              <a:xfrm>
                <a:off x="9894888" y="1465263"/>
                <a:ext cx="77788" cy="80963"/>
              </a:xfrm>
              <a:custGeom>
                <a:avLst/>
                <a:gdLst>
                  <a:gd name="T0" fmla="*/ 49 w 49"/>
                  <a:gd name="T1" fmla="*/ 26 h 51"/>
                  <a:gd name="T2" fmla="*/ 42 w 49"/>
                  <a:gd name="T3" fmla="*/ 8 h 51"/>
                  <a:gd name="T4" fmla="*/ 24 w 49"/>
                  <a:gd name="T5" fmla="*/ 0 h 51"/>
                  <a:gd name="T6" fmla="*/ 7 w 49"/>
                  <a:gd name="T7" fmla="*/ 8 h 51"/>
                  <a:gd name="T8" fmla="*/ 0 w 49"/>
                  <a:gd name="T9" fmla="*/ 26 h 51"/>
                  <a:gd name="T10" fmla="*/ 7 w 49"/>
                  <a:gd name="T11" fmla="*/ 44 h 51"/>
                  <a:gd name="T12" fmla="*/ 24 w 49"/>
                  <a:gd name="T13" fmla="*/ 51 h 51"/>
                  <a:gd name="T14" fmla="*/ 42 w 49"/>
                  <a:gd name="T15" fmla="*/ 44 h 51"/>
                  <a:gd name="T16" fmla="*/ 49 w 49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1">
                    <a:moveTo>
                      <a:pt x="49" y="26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4" y="51"/>
                    </a:lnTo>
                    <a:lnTo>
                      <a:pt x="42" y="44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Freeform 1008"/>
              <p:cNvSpPr>
                <a:spLocks/>
              </p:cNvSpPr>
              <p:nvPr/>
            </p:nvSpPr>
            <p:spPr bwMode="auto">
              <a:xfrm>
                <a:off x="9894888" y="1468438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58" name="Group 957"/>
            <p:cNvGrpSpPr/>
            <p:nvPr/>
          </p:nvGrpSpPr>
          <p:grpSpPr>
            <a:xfrm>
              <a:off x="9539919" y="5023762"/>
              <a:ext cx="1608689" cy="674320"/>
              <a:chOff x="8242300" y="184150"/>
              <a:chExt cx="1730376" cy="933450"/>
            </a:xfrm>
          </p:grpSpPr>
          <p:sp>
            <p:nvSpPr>
              <p:cNvPr id="1109" name="Line 1014"/>
              <p:cNvSpPr>
                <a:spLocks noChangeShapeType="1"/>
              </p:cNvSpPr>
              <p:nvPr/>
            </p:nvSpPr>
            <p:spPr bwMode="auto">
              <a:xfrm flipV="1">
                <a:off x="8351838" y="492125"/>
                <a:ext cx="0" cy="2698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Line 1015"/>
              <p:cNvSpPr>
                <a:spLocks noChangeShapeType="1"/>
              </p:cNvSpPr>
              <p:nvPr/>
            </p:nvSpPr>
            <p:spPr bwMode="auto">
              <a:xfrm flipV="1">
                <a:off x="8424863" y="739775"/>
                <a:ext cx="0" cy="3968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Line 1016"/>
              <p:cNvSpPr>
                <a:spLocks noChangeShapeType="1"/>
              </p:cNvSpPr>
              <p:nvPr/>
            </p:nvSpPr>
            <p:spPr bwMode="auto">
              <a:xfrm flipV="1">
                <a:off x="8496300" y="863600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Line 1017"/>
              <p:cNvSpPr>
                <a:spLocks noChangeShapeType="1"/>
              </p:cNvSpPr>
              <p:nvPr/>
            </p:nvSpPr>
            <p:spPr bwMode="auto">
              <a:xfrm flipV="1">
                <a:off x="8567738" y="944563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Line 1018"/>
              <p:cNvSpPr>
                <a:spLocks noChangeShapeType="1"/>
              </p:cNvSpPr>
              <p:nvPr/>
            </p:nvSpPr>
            <p:spPr bwMode="auto">
              <a:xfrm flipV="1">
                <a:off x="8640763" y="966788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Line 1019"/>
              <p:cNvSpPr>
                <a:spLocks noChangeShapeType="1"/>
              </p:cNvSpPr>
              <p:nvPr/>
            </p:nvSpPr>
            <p:spPr bwMode="auto">
              <a:xfrm flipV="1">
                <a:off x="8712200" y="985838"/>
                <a:ext cx="0" cy="4445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Line 1020"/>
              <p:cNvSpPr>
                <a:spLocks noChangeShapeType="1"/>
              </p:cNvSpPr>
              <p:nvPr/>
            </p:nvSpPr>
            <p:spPr bwMode="auto">
              <a:xfrm flipV="1">
                <a:off x="8783638" y="990600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Line 1021"/>
              <p:cNvSpPr>
                <a:spLocks noChangeShapeType="1"/>
              </p:cNvSpPr>
              <p:nvPr/>
            </p:nvSpPr>
            <p:spPr bwMode="auto">
              <a:xfrm flipV="1">
                <a:off x="8856663" y="1000125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Line 1022"/>
              <p:cNvSpPr>
                <a:spLocks noChangeShapeType="1"/>
              </p:cNvSpPr>
              <p:nvPr/>
            </p:nvSpPr>
            <p:spPr bwMode="auto">
              <a:xfrm flipV="1">
                <a:off x="8928100" y="1001713"/>
                <a:ext cx="0" cy="5715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Line 1023"/>
              <p:cNvSpPr>
                <a:spLocks noChangeShapeType="1"/>
              </p:cNvSpPr>
              <p:nvPr/>
            </p:nvSpPr>
            <p:spPr bwMode="auto">
              <a:xfrm flipV="1">
                <a:off x="9001125" y="1042988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Line 1024"/>
              <p:cNvSpPr>
                <a:spLocks noChangeShapeType="1"/>
              </p:cNvSpPr>
              <p:nvPr/>
            </p:nvSpPr>
            <p:spPr bwMode="auto">
              <a:xfrm flipV="1">
                <a:off x="9072563" y="1025525"/>
                <a:ext cx="0" cy="4445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Line 1025"/>
              <p:cNvSpPr>
                <a:spLocks noChangeShapeType="1"/>
              </p:cNvSpPr>
              <p:nvPr/>
            </p:nvSpPr>
            <p:spPr bwMode="auto">
              <a:xfrm flipV="1">
                <a:off x="9144000" y="1042988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Line 1026"/>
              <p:cNvSpPr>
                <a:spLocks noChangeShapeType="1"/>
              </p:cNvSpPr>
              <p:nvPr/>
            </p:nvSpPr>
            <p:spPr bwMode="auto">
              <a:xfrm flipV="1">
                <a:off x="9215438" y="1052513"/>
                <a:ext cx="0" cy="53975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Line 1027"/>
              <p:cNvSpPr>
                <a:spLocks noChangeShapeType="1"/>
              </p:cNvSpPr>
              <p:nvPr/>
            </p:nvSpPr>
            <p:spPr bwMode="auto">
              <a:xfrm flipV="1">
                <a:off x="9288463" y="1020763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Line 1028"/>
              <p:cNvSpPr>
                <a:spLocks noChangeShapeType="1"/>
              </p:cNvSpPr>
              <p:nvPr/>
            </p:nvSpPr>
            <p:spPr bwMode="auto">
              <a:xfrm flipV="1">
                <a:off x="9359900" y="1036638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Line 1029"/>
              <p:cNvSpPr>
                <a:spLocks noChangeShapeType="1"/>
              </p:cNvSpPr>
              <p:nvPr/>
            </p:nvSpPr>
            <p:spPr bwMode="auto">
              <a:xfrm flipV="1">
                <a:off x="9432925" y="1031875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Line 1030"/>
              <p:cNvSpPr>
                <a:spLocks noChangeShapeType="1"/>
              </p:cNvSpPr>
              <p:nvPr/>
            </p:nvSpPr>
            <p:spPr bwMode="auto">
              <a:xfrm flipV="1">
                <a:off x="9504363" y="1031875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Line 1031"/>
              <p:cNvSpPr>
                <a:spLocks noChangeShapeType="1"/>
              </p:cNvSpPr>
              <p:nvPr/>
            </p:nvSpPr>
            <p:spPr bwMode="auto">
              <a:xfrm flipV="1">
                <a:off x="9575800" y="1020763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Line 1032"/>
              <p:cNvSpPr>
                <a:spLocks noChangeShapeType="1"/>
              </p:cNvSpPr>
              <p:nvPr/>
            </p:nvSpPr>
            <p:spPr bwMode="auto">
              <a:xfrm flipV="1">
                <a:off x="9648825" y="995363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Line 1033"/>
              <p:cNvSpPr>
                <a:spLocks noChangeShapeType="1"/>
              </p:cNvSpPr>
              <p:nvPr/>
            </p:nvSpPr>
            <p:spPr bwMode="auto">
              <a:xfrm flipV="1">
                <a:off x="9720263" y="1000125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Line 1034"/>
              <p:cNvSpPr>
                <a:spLocks noChangeShapeType="1"/>
              </p:cNvSpPr>
              <p:nvPr/>
            </p:nvSpPr>
            <p:spPr bwMode="auto">
              <a:xfrm flipV="1">
                <a:off x="9791700" y="996950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Line 1035"/>
              <p:cNvSpPr>
                <a:spLocks noChangeShapeType="1"/>
              </p:cNvSpPr>
              <p:nvPr/>
            </p:nvSpPr>
            <p:spPr bwMode="auto">
              <a:xfrm flipV="1">
                <a:off x="9864725" y="1017588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Line 1036"/>
              <p:cNvSpPr>
                <a:spLocks noChangeShapeType="1"/>
              </p:cNvSpPr>
              <p:nvPr/>
            </p:nvSpPr>
            <p:spPr bwMode="auto">
              <a:xfrm flipV="1">
                <a:off x="9936163" y="1035050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Line 1037"/>
              <p:cNvSpPr>
                <a:spLocks noChangeShapeType="1"/>
              </p:cNvSpPr>
              <p:nvPr/>
            </p:nvSpPr>
            <p:spPr bwMode="auto">
              <a:xfrm>
                <a:off x="8262938" y="2286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Line 1038"/>
              <p:cNvSpPr>
                <a:spLocks noChangeShapeType="1"/>
              </p:cNvSpPr>
              <p:nvPr/>
            </p:nvSpPr>
            <p:spPr bwMode="auto">
              <a:xfrm>
                <a:off x="8335963" y="5191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Line 1039"/>
              <p:cNvSpPr>
                <a:spLocks noChangeShapeType="1"/>
              </p:cNvSpPr>
              <p:nvPr/>
            </p:nvSpPr>
            <p:spPr bwMode="auto">
              <a:xfrm>
                <a:off x="8407400" y="7794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Line 1040"/>
              <p:cNvSpPr>
                <a:spLocks noChangeShapeType="1"/>
              </p:cNvSpPr>
              <p:nvPr/>
            </p:nvSpPr>
            <p:spPr bwMode="auto">
              <a:xfrm>
                <a:off x="8480425" y="91916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Line 1041"/>
              <p:cNvSpPr>
                <a:spLocks noChangeShapeType="1"/>
              </p:cNvSpPr>
              <p:nvPr/>
            </p:nvSpPr>
            <p:spPr bwMode="auto">
              <a:xfrm>
                <a:off x="8551863" y="9953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Line 1042"/>
              <p:cNvSpPr>
                <a:spLocks noChangeShapeType="1"/>
              </p:cNvSpPr>
              <p:nvPr/>
            </p:nvSpPr>
            <p:spPr bwMode="auto">
              <a:xfrm>
                <a:off x="8623300" y="10191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Line 1043"/>
              <p:cNvSpPr>
                <a:spLocks noChangeShapeType="1"/>
              </p:cNvSpPr>
              <p:nvPr/>
            </p:nvSpPr>
            <p:spPr bwMode="auto">
              <a:xfrm>
                <a:off x="8696325" y="10302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Line 1044"/>
              <p:cNvSpPr>
                <a:spLocks noChangeShapeType="1"/>
              </p:cNvSpPr>
              <p:nvPr/>
            </p:nvSpPr>
            <p:spPr bwMode="auto">
              <a:xfrm>
                <a:off x="8767763" y="10366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Line 1045"/>
              <p:cNvSpPr>
                <a:spLocks noChangeShapeType="1"/>
              </p:cNvSpPr>
              <p:nvPr/>
            </p:nvSpPr>
            <p:spPr bwMode="auto">
              <a:xfrm>
                <a:off x="8839200" y="10509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Line 1046"/>
              <p:cNvSpPr>
                <a:spLocks noChangeShapeType="1"/>
              </p:cNvSpPr>
              <p:nvPr/>
            </p:nvSpPr>
            <p:spPr bwMode="auto">
              <a:xfrm>
                <a:off x="8910638" y="10588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Line 1047"/>
              <p:cNvSpPr>
                <a:spLocks noChangeShapeType="1"/>
              </p:cNvSpPr>
              <p:nvPr/>
            </p:nvSpPr>
            <p:spPr bwMode="auto">
              <a:xfrm>
                <a:off x="8983663" y="10922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Line 1048"/>
              <p:cNvSpPr>
                <a:spLocks noChangeShapeType="1"/>
              </p:cNvSpPr>
              <p:nvPr/>
            </p:nvSpPr>
            <p:spPr bwMode="auto">
              <a:xfrm>
                <a:off x="9055100" y="10699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Line 1049"/>
              <p:cNvSpPr>
                <a:spLocks noChangeShapeType="1"/>
              </p:cNvSpPr>
              <p:nvPr/>
            </p:nvSpPr>
            <p:spPr bwMode="auto">
              <a:xfrm>
                <a:off x="9128125" y="1092200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Line 1050"/>
              <p:cNvSpPr>
                <a:spLocks noChangeShapeType="1"/>
              </p:cNvSpPr>
              <p:nvPr/>
            </p:nvSpPr>
            <p:spPr bwMode="auto">
              <a:xfrm>
                <a:off x="9199563" y="11064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Line 1051"/>
              <p:cNvSpPr>
                <a:spLocks noChangeShapeType="1"/>
              </p:cNvSpPr>
              <p:nvPr/>
            </p:nvSpPr>
            <p:spPr bwMode="auto">
              <a:xfrm>
                <a:off x="9271000" y="10731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Line 1052"/>
              <p:cNvSpPr>
                <a:spLocks noChangeShapeType="1"/>
              </p:cNvSpPr>
              <p:nvPr/>
            </p:nvSpPr>
            <p:spPr bwMode="auto">
              <a:xfrm>
                <a:off x="9344025" y="10858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Line 1053"/>
              <p:cNvSpPr>
                <a:spLocks noChangeShapeType="1"/>
              </p:cNvSpPr>
              <p:nvPr/>
            </p:nvSpPr>
            <p:spPr bwMode="auto">
              <a:xfrm>
                <a:off x="9415463" y="10779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Line 1054"/>
              <p:cNvSpPr>
                <a:spLocks noChangeShapeType="1"/>
              </p:cNvSpPr>
              <p:nvPr/>
            </p:nvSpPr>
            <p:spPr bwMode="auto">
              <a:xfrm>
                <a:off x="9486900" y="10826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Line 1055"/>
              <p:cNvSpPr>
                <a:spLocks noChangeShapeType="1"/>
              </p:cNvSpPr>
              <p:nvPr/>
            </p:nvSpPr>
            <p:spPr bwMode="auto">
              <a:xfrm>
                <a:off x="9559925" y="10668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Line 1056"/>
              <p:cNvSpPr>
                <a:spLocks noChangeShapeType="1"/>
              </p:cNvSpPr>
              <p:nvPr/>
            </p:nvSpPr>
            <p:spPr bwMode="auto">
              <a:xfrm>
                <a:off x="9631363" y="10414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Line 1057"/>
              <p:cNvSpPr>
                <a:spLocks noChangeShapeType="1"/>
              </p:cNvSpPr>
              <p:nvPr/>
            </p:nvSpPr>
            <p:spPr bwMode="auto">
              <a:xfrm>
                <a:off x="9704388" y="1047750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Line 1058"/>
              <p:cNvSpPr>
                <a:spLocks noChangeShapeType="1"/>
              </p:cNvSpPr>
              <p:nvPr/>
            </p:nvSpPr>
            <p:spPr bwMode="auto">
              <a:xfrm>
                <a:off x="9775825" y="10461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Line 1059"/>
              <p:cNvSpPr>
                <a:spLocks noChangeShapeType="1"/>
              </p:cNvSpPr>
              <p:nvPr/>
            </p:nvSpPr>
            <p:spPr bwMode="auto">
              <a:xfrm>
                <a:off x="9847263" y="10683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Line 1060"/>
              <p:cNvSpPr>
                <a:spLocks noChangeShapeType="1"/>
              </p:cNvSpPr>
              <p:nvPr/>
            </p:nvSpPr>
            <p:spPr bwMode="auto">
              <a:xfrm>
                <a:off x="9918700" y="1085850"/>
                <a:ext cx="34925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Line 1061"/>
              <p:cNvSpPr>
                <a:spLocks noChangeShapeType="1"/>
              </p:cNvSpPr>
              <p:nvPr/>
            </p:nvSpPr>
            <p:spPr bwMode="auto">
              <a:xfrm>
                <a:off x="8262938" y="2286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Line 1062"/>
              <p:cNvSpPr>
                <a:spLocks noChangeShapeType="1"/>
              </p:cNvSpPr>
              <p:nvPr/>
            </p:nvSpPr>
            <p:spPr bwMode="auto">
              <a:xfrm>
                <a:off x="8335963" y="4921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Line 1063"/>
              <p:cNvSpPr>
                <a:spLocks noChangeShapeType="1"/>
              </p:cNvSpPr>
              <p:nvPr/>
            </p:nvSpPr>
            <p:spPr bwMode="auto">
              <a:xfrm>
                <a:off x="8407400" y="7397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Line 1064"/>
              <p:cNvSpPr>
                <a:spLocks noChangeShapeType="1"/>
              </p:cNvSpPr>
              <p:nvPr/>
            </p:nvSpPr>
            <p:spPr bwMode="auto">
              <a:xfrm>
                <a:off x="8480425" y="863600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Line 1065"/>
              <p:cNvSpPr>
                <a:spLocks noChangeShapeType="1"/>
              </p:cNvSpPr>
              <p:nvPr/>
            </p:nvSpPr>
            <p:spPr bwMode="auto">
              <a:xfrm>
                <a:off x="8551863" y="9445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Line 1066"/>
              <p:cNvSpPr>
                <a:spLocks noChangeShapeType="1"/>
              </p:cNvSpPr>
              <p:nvPr/>
            </p:nvSpPr>
            <p:spPr bwMode="auto">
              <a:xfrm>
                <a:off x="8623300" y="9667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Line 1067"/>
              <p:cNvSpPr>
                <a:spLocks noChangeShapeType="1"/>
              </p:cNvSpPr>
              <p:nvPr/>
            </p:nvSpPr>
            <p:spPr bwMode="auto">
              <a:xfrm>
                <a:off x="8696325" y="9858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Line 1068"/>
              <p:cNvSpPr>
                <a:spLocks noChangeShapeType="1"/>
              </p:cNvSpPr>
              <p:nvPr/>
            </p:nvSpPr>
            <p:spPr bwMode="auto">
              <a:xfrm>
                <a:off x="8767763" y="9906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Line 1069"/>
              <p:cNvSpPr>
                <a:spLocks noChangeShapeType="1"/>
              </p:cNvSpPr>
              <p:nvPr/>
            </p:nvSpPr>
            <p:spPr bwMode="auto">
              <a:xfrm>
                <a:off x="8839200" y="10001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Line 1070"/>
              <p:cNvSpPr>
                <a:spLocks noChangeShapeType="1"/>
              </p:cNvSpPr>
              <p:nvPr/>
            </p:nvSpPr>
            <p:spPr bwMode="auto">
              <a:xfrm>
                <a:off x="8910638" y="10017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Line 1071"/>
              <p:cNvSpPr>
                <a:spLocks noChangeShapeType="1"/>
              </p:cNvSpPr>
              <p:nvPr/>
            </p:nvSpPr>
            <p:spPr bwMode="auto">
              <a:xfrm>
                <a:off x="8983663" y="10429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Line 1072"/>
              <p:cNvSpPr>
                <a:spLocks noChangeShapeType="1"/>
              </p:cNvSpPr>
              <p:nvPr/>
            </p:nvSpPr>
            <p:spPr bwMode="auto">
              <a:xfrm>
                <a:off x="9055100" y="10255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Line 1073"/>
              <p:cNvSpPr>
                <a:spLocks noChangeShapeType="1"/>
              </p:cNvSpPr>
              <p:nvPr/>
            </p:nvSpPr>
            <p:spPr bwMode="auto">
              <a:xfrm>
                <a:off x="9128125" y="104298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Line 1074"/>
              <p:cNvSpPr>
                <a:spLocks noChangeShapeType="1"/>
              </p:cNvSpPr>
              <p:nvPr/>
            </p:nvSpPr>
            <p:spPr bwMode="auto">
              <a:xfrm>
                <a:off x="9199563" y="10525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Line 1075"/>
              <p:cNvSpPr>
                <a:spLocks noChangeShapeType="1"/>
              </p:cNvSpPr>
              <p:nvPr/>
            </p:nvSpPr>
            <p:spPr bwMode="auto">
              <a:xfrm>
                <a:off x="9271000" y="10207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Line 1076"/>
              <p:cNvSpPr>
                <a:spLocks noChangeShapeType="1"/>
              </p:cNvSpPr>
              <p:nvPr/>
            </p:nvSpPr>
            <p:spPr bwMode="auto">
              <a:xfrm>
                <a:off x="9344025" y="10366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Line 1077"/>
              <p:cNvSpPr>
                <a:spLocks noChangeShapeType="1"/>
              </p:cNvSpPr>
              <p:nvPr/>
            </p:nvSpPr>
            <p:spPr bwMode="auto">
              <a:xfrm>
                <a:off x="9415463" y="10318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Line 1078"/>
              <p:cNvSpPr>
                <a:spLocks noChangeShapeType="1"/>
              </p:cNvSpPr>
              <p:nvPr/>
            </p:nvSpPr>
            <p:spPr bwMode="auto">
              <a:xfrm>
                <a:off x="9486900" y="10318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Line 1079"/>
              <p:cNvSpPr>
                <a:spLocks noChangeShapeType="1"/>
              </p:cNvSpPr>
              <p:nvPr/>
            </p:nvSpPr>
            <p:spPr bwMode="auto">
              <a:xfrm>
                <a:off x="9559925" y="10207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Line 1080"/>
              <p:cNvSpPr>
                <a:spLocks noChangeShapeType="1"/>
              </p:cNvSpPr>
              <p:nvPr/>
            </p:nvSpPr>
            <p:spPr bwMode="auto">
              <a:xfrm>
                <a:off x="9631363" y="9953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Line 1081"/>
              <p:cNvSpPr>
                <a:spLocks noChangeShapeType="1"/>
              </p:cNvSpPr>
              <p:nvPr/>
            </p:nvSpPr>
            <p:spPr bwMode="auto">
              <a:xfrm>
                <a:off x="9704388" y="100012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Line 1082"/>
              <p:cNvSpPr>
                <a:spLocks noChangeShapeType="1"/>
              </p:cNvSpPr>
              <p:nvPr/>
            </p:nvSpPr>
            <p:spPr bwMode="auto">
              <a:xfrm>
                <a:off x="9775825" y="9969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Line 1083"/>
              <p:cNvSpPr>
                <a:spLocks noChangeShapeType="1"/>
              </p:cNvSpPr>
              <p:nvPr/>
            </p:nvSpPr>
            <p:spPr bwMode="auto">
              <a:xfrm>
                <a:off x="9847263" y="10175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Line 1084"/>
              <p:cNvSpPr>
                <a:spLocks noChangeShapeType="1"/>
              </p:cNvSpPr>
              <p:nvPr/>
            </p:nvSpPr>
            <p:spPr bwMode="auto">
              <a:xfrm>
                <a:off x="9918700" y="1035050"/>
                <a:ext cx="34925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1085"/>
              <p:cNvSpPr>
                <a:spLocks/>
              </p:cNvSpPr>
              <p:nvPr/>
            </p:nvSpPr>
            <p:spPr bwMode="auto">
              <a:xfrm>
                <a:off x="8280400" y="228600"/>
                <a:ext cx="1655763" cy="850900"/>
              </a:xfrm>
              <a:custGeom>
                <a:avLst/>
                <a:gdLst>
                  <a:gd name="T0" fmla="*/ 0 w 1043"/>
                  <a:gd name="T1" fmla="*/ 0 h 536"/>
                  <a:gd name="T2" fmla="*/ 45 w 1043"/>
                  <a:gd name="T3" fmla="*/ 175 h 536"/>
                  <a:gd name="T4" fmla="*/ 91 w 1043"/>
                  <a:gd name="T5" fmla="*/ 335 h 536"/>
                  <a:gd name="T6" fmla="*/ 136 w 1043"/>
                  <a:gd name="T7" fmla="*/ 418 h 536"/>
                  <a:gd name="T8" fmla="*/ 181 w 1043"/>
                  <a:gd name="T9" fmla="*/ 467 h 536"/>
                  <a:gd name="T10" fmla="*/ 227 w 1043"/>
                  <a:gd name="T11" fmla="*/ 482 h 536"/>
                  <a:gd name="T12" fmla="*/ 272 w 1043"/>
                  <a:gd name="T13" fmla="*/ 491 h 536"/>
                  <a:gd name="T14" fmla="*/ 317 w 1043"/>
                  <a:gd name="T15" fmla="*/ 495 h 536"/>
                  <a:gd name="T16" fmla="*/ 363 w 1043"/>
                  <a:gd name="T17" fmla="*/ 502 h 536"/>
                  <a:gd name="T18" fmla="*/ 408 w 1043"/>
                  <a:gd name="T19" fmla="*/ 505 h 536"/>
                  <a:gd name="T20" fmla="*/ 454 w 1043"/>
                  <a:gd name="T21" fmla="*/ 528 h 536"/>
                  <a:gd name="T22" fmla="*/ 499 w 1043"/>
                  <a:gd name="T23" fmla="*/ 516 h 536"/>
                  <a:gd name="T24" fmla="*/ 544 w 1043"/>
                  <a:gd name="T25" fmla="*/ 529 h 536"/>
                  <a:gd name="T26" fmla="*/ 589 w 1043"/>
                  <a:gd name="T27" fmla="*/ 536 h 536"/>
                  <a:gd name="T28" fmla="*/ 635 w 1043"/>
                  <a:gd name="T29" fmla="*/ 516 h 536"/>
                  <a:gd name="T30" fmla="*/ 680 w 1043"/>
                  <a:gd name="T31" fmla="*/ 524 h 536"/>
                  <a:gd name="T32" fmla="*/ 726 w 1043"/>
                  <a:gd name="T33" fmla="*/ 520 h 536"/>
                  <a:gd name="T34" fmla="*/ 771 w 1043"/>
                  <a:gd name="T35" fmla="*/ 522 h 536"/>
                  <a:gd name="T36" fmla="*/ 816 w 1043"/>
                  <a:gd name="T37" fmla="*/ 513 h 536"/>
                  <a:gd name="T38" fmla="*/ 862 w 1043"/>
                  <a:gd name="T39" fmla="*/ 497 h 536"/>
                  <a:gd name="T40" fmla="*/ 907 w 1043"/>
                  <a:gd name="T41" fmla="*/ 501 h 536"/>
                  <a:gd name="T42" fmla="*/ 952 w 1043"/>
                  <a:gd name="T43" fmla="*/ 500 h 536"/>
                  <a:gd name="T44" fmla="*/ 998 w 1043"/>
                  <a:gd name="T45" fmla="*/ 513 h 536"/>
                  <a:gd name="T46" fmla="*/ 1043 w 1043"/>
                  <a:gd name="T47" fmla="*/ 524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3" h="536">
                    <a:moveTo>
                      <a:pt x="0" y="0"/>
                    </a:moveTo>
                    <a:lnTo>
                      <a:pt x="45" y="175"/>
                    </a:lnTo>
                    <a:lnTo>
                      <a:pt x="91" y="335"/>
                    </a:lnTo>
                    <a:lnTo>
                      <a:pt x="136" y="418"/>
                    </a:lnTo>
                    <a:lnTo>
                      <a:pt x="181" y="467"/>
                    </a:lnTo>
                    <a:lnTo>
                      <a:pt x="227" y="482"/>
                    </a:lnTo>
                    <a:lnTo>
                      <a:pt x="272" y="491"/>
                    </a:lnTo>
                    <a:lnTo>
                      <a:pt x="317" y="495"/>
                    </a:lnTo>
                    <a:lnTo>
                      <a:pt x="363" y="502"/>
                    </a:lnTo>
                    <a:lnTo>
                      <a:pt x="408" y="505"/>
                    </a:lnTo>
                    <a:lnTo>
                      <a:pt x="454" y="528"/>
                    </a:lnTo>
                    <a:lnTo>
                      <a:pt x="499" y="516"/>
                    </a:lnTo>
                    <a:lnTo>
                      <a:pt x="544" y="529"/>
                    </a:lnTo>
                    <a:lnTo>
                      <a:pt x="589" y="536"/>
                    </a:lnTo>
                    <a:lnTo>
                      <a:pt x="635" y="516"/>
                    </a:lnTo>
                    <a:lnTo>
                      <a:pt x="680" y="524"/>
                    </a:lnTo>
                    <a:lnTo>
                      <a:pt x="726" y="520"/>
                    </a:lnTo>
                    <a:lnTo>
                      <a:pt x="771" y="522"/>
                    </a:lnTo>
                    <a:lnTo>
                      <a:pt x="816" y="513"/>
                    </a:lnTo>
                    <a:lnTo>
                      <a:pt x="862" y="497"/>
                    </a:lnTo>
                    <a:lnTo>
                      <a:pt x="907" y="501"/>
                    </a:lnTo>
                    <a:lnTo>
                      <a:pt x="952" y="500"/>
                    </a:lnTo>
                    <a:lnTo>
                      <a:pt x="998" y="513"/>
                    </a:lnTo>
                    <a:lnTo>
                      <a:pt x="1043" y="5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1086"/>
              <p:cNvSpPr>
                <a:spLocks/>
              </p:cNvSpPr>
              <p:nvPr/>
            </p:nvSpPr>
            <p:spPr bwMode="auto">
              <a:xfrm>
                <a:off x="8242300" y="18415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1087"/>
              <p:cNvSpPr>
                <a:spLocks/>
              </p:cNvSpPr>
              <p:nvPr/>
            </p:nvSpPr>
            <p:spPr bwMode="auto">
              <a:xfrm>
                <a:off x="8242300" y="185738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1088"/>
              <p:cNvSpPr>
                <a:spLocks/>
              </p:cNvSpPr>
              <p:nvPr/>
            </p:nvSpPr>
            <p:spPr bwMode="auto">
              <a:xfrm>
                <a:off x="8312150" y="46196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1089"/>
              <p:cNvSpPr>
                <a:spLocks/>
              </p:cNvSpPr>
              <p:nvPr/>
            </p:nvSpPr>
            <p:spPr bwMode="auto">
              <a:xfrm>
                <a:off x="8312150" y="46513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1090"/>
              <p:cNvSpPr>
                <a:spLocks/>
              </p:cNvSpPr>
              <p:nvPr/>
            </p:nvSpPr>
            <p:spPr bwMode="auto">
              <a:xfrm>
                <a:off x="8380413" y="7207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Freeform 1091"/>
              <p:cNvSpPr>
                <a:spLocks/>
              </p:cNvSpPr>
              <p:nvPr/>
            </p:nvSpPr>
            <p:spPr bwMode="auto">
              <a:xfrm>
                <a:off x="8380413" y="72231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6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6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6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1092"/>
              <p:cNvSpPr>
                <a:spLocks/>
              </p:cNvSpPr>
              <p:nvPr/>
            </p:nvSpPr>
            <p:spPr bwMode="auto">
              <a:xfrm>
                <a:off x="8459788" y="8493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Freeform 1093"/>
              <p:cNvSpPr>
                <a:spLocks/>
              </p:cNvSpPr>
              <p:nvPr/>
            </p:nvSpPr>
            <p:spPr bwMode="auto">
              <a:xfrm>
                <a:off x="8459788" y="8524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Freeform 1094"/>
              <p:cNvSpPr>
                <a:spLocks/>
              </p:cNvSpPr>
              <p:nvPr/>
            </p:nvSpPr>
            <p:spPr bwMode="auto">
              <a:xfrm>
                <a:off x="8529638" y="9286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Freeform 1095"/>
              <p:cNvSpPr>
                <a:spLocks/>
              </p:cNvSpPr>
              <p:nvPr/>
            </p:nvSpPr>
            <p:spPr bwMode="auto">
              <a:xfrm>
                <a:off x="8529638" y="9318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1096"/>
              <p:cNvSpPr>
                <a:spLocks/>
              </p:cNvSpPr>
              <p:nvPr/>
            </p:nvSpPr>
            <p:spPr bwMode="auto">
              <a:xfrm>
                <a:off x="8597900" y="9493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1097"/>
              <p:cNvSpPr>
                <a:spLocks/>
              </p:cNvSpPr>
              <p:nvPr/>
            </p:nvSpPr>
            <p:spPr bwMode="auto">
              <a:xfrm>
                <a:off x="8597900" y="95091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6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6 w 50"/>
                  <a:gd name="T9" fmla="*/ 9 h 48"/>
                  <a:gd name="T10" fmla="*/ 0 w 50"/>
                  <a:gd name="T11" fmla="*/ 24 h 48"/>
                  <a:gd name="T12" fmla="*/ 6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6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9"/>
                    </a:lnTo>
                    <a:lnTo>
                      <a:pt x="0" y="24"/>
                    </a:lnTo>
                    <a:lnTo>
                      <a:pt x="6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6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1098"/>
              <p:cNvSpPr>
                <a:spLocks/>
              </p:cNvSpPr>
              <p:nvPr/>
            </p:nvSpPr>
            <p:spPr bwMode="auto">
              <a:xfrm>
                <a:off x="8667750" y="968375"/>
                <a:ext cx="79375" cy="80963"/>
              </a:xfrm>
              <a:custGeom>
                <a:avLst/>
                <a:gdLst>
                  <a:gd name="T0" fmla="*/ 50 w 50"/>
                  <a:gd name="T1" fmla="*/ 25 h 51"/>
                  <a:gd name="T2" fmla="*/ 43 w 50"/>
                  <a:gd name="T3" fmla="*/ 8 h 51"/>
                  <a:gd name="T4" fmla="*/ 25 w 50"/>
                  <a:gd name="T5" fmla="*/ 0 h 51"/>
                  <a:gd name="T6" fmla="*/ 7 w 50"/>
                  <a:gd name="T7" fmla="*/ 8 h 51"/>
                  <a:gd name="T8" fmla="*/ 0 w 50"/>
                  <a:gd name="T9" fmla="*/ 25 h 51"/>
                  <a:gd name="T10" fmla="*/ 7 w 50"/>
                  <a:gd name="T11" fmla="*/ 43 h 51"/>
                  <a:gd name="T12" fmla="*/ 25 w 50"/>
                  <a:gd name="T13" fmla="*/ 51 h 51"/>
                  <a:gd name="T14" fmla="*/ 43 w 50"/>
                  <a:gd name="T15" fmla="*/ 43 h 51"/>
                  <a:gd name="T16" fmla="*/ 50 w 50"/>
                  <a:gd name="T17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1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1099"/>
              <p:cNvSpPr>
                <a:spLocks/>
              </p:cNvSpPr>
              <p:nvPr/>
            </p:nvSpPr>
            <p:spPr bwMode="auto">
              <a:xfrm>
                <a:off x="8667750" y="97155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1100"/>
              <p:cNvSpPr>
                <a:spLocks/>
              </p:cNvSpPr>
              <p:nvPr/>
            </p:nvSpPr>
            <p:spPr bwMode="auto">
              <a:xfrm>
                <a:off x="8747125" y="968375"/>
                <a:ext cx="79375" cy="80963"/>
              </a:xfrm>
              <a:custGeom>
                <a:avLst/>
                <a:gdLst>
                  <a:gd name="T0" fmla="*/ 50 w 50"/>
                  <a:gd name="T1" fmla="*/ 25 h 51"/>
                  <a:gd name="T2" fmla="*/ 43 w 50"/>
                  <a:gd name="T3" fmla="*/ 8 h 51"/>
                  <a:gd name="T4" fmla="*/ 25 w 50"/>
                  <a:gd name="T5" fmla="*/ 0 h 51"/>
                  <a:gd name="T6" fmla="*/ 7 w 50"/>
                  <a:gd name="T7" fmla="*/ 8 h 51"/>
                  <a:gd name="T8" fmla="*/ 0 w 50"/>
                  <a:gd name="T9" fmla="*/ 25 h 51"/>
                  <a:gd name="T10" fmla="*/ 7 w 50"/>
                  <a:gd name="T11" fmla="*/ 43 h 51"/>
                  <a:gd name="T12" fmla="*/ 25 w 50"/>
                  <a:gd name="T13" fmla="*/ 51 h 51"/>
                  <a:gd name="T14" fmla="*/ 43 w 50"/>
                  <a:gd name="T15" fmla="*/ 43 h 51"/>
                  <a:gd name="T16" fmla="*/ 50 w 50"/>
                  <a:gd name="T17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1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1101"/>
              <p:cNvSpPr>
                <a:spLocks/>
              </p:cNvSpPr>
              <p:nvPr/>
            </p:nvSpPr>
            <p:spPr bwMode="auto">
              <a:xfrm>
                <a:off x="8747125" y="97155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1102"/>
              <p:cNvSpPr>
                <a:spLocks/>
              </p:cNvSpPr>
              <p:nvPr/>
            </p:nvSpPr>
            <p:spPr bwMode="auto">
              <a:xfrm>
                <a:off x="8816975" y="989013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4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4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1103"/>
              <p:cNvSpPr>
                <a:spLocks/>
              </p:cNvSpPr>
              <p:nvPr/>
            </p:nvSpPr>
            <p:spPr bwMode="auto">
              <a:xfrm>
                <a:off x="8816975" y="992188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1104"/>
              <p:cNvSpPr>
                <a:spLocks/>
              </p:cNvSpPr>
              <p:nvPr/>
            </p:nvSpPr>
            <p:spPr bwMode="auto">
              <a:xfrm>
                <a:off x="8885238" y="9890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1105"/>
              <p:cNvSpPr>
                <a:spLocks/>
              </p:cNvSpPr>
              <p:nvPr/>
            </p:nvSpPr>
            <p:spPr bwMode="auto">
              <a:xfrm>
                <a:off x="8885238" y="9921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1106"/>
              <p:cNvSpPr>
                <a:spLocks/>
              </p:cNvSpPr>
              <p:nvPr/>
            </p:nvSpPr>
            <p:spPr bwMode="auto">
              <a:xfrm>
                <a:off x="8964613" y="10287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Freeform 1107"/>
              <p:cNvSpPr>
                <a:spLocks/>
              </p:cNvSpPr>
              <p:nvPr/>
            </p:nvSpPr>
            <p:spPr bwMode="auto">
              <a:xfrm>
                <a:off x="8964613" y="10318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1108"/>
              <p:cNvSpPr>
                <a:spLocks/>
              </p:cNvSpPr>
              <p:nvPr/>
            </p:nvSpPr>
            <p:spPr bwMode="auto">
              <a:xfrm>
                <a:off x="9034463" y="1008063"/>
                <a:ext cx="77788" cy="80963"/>
              </a:xfrm>
              <a:custGeom>
                <a:avLst/>
                <a:gdLst>
                  <a:gd name="T0" fmla="*/ 49 w 49"/>
                  <a:gd name="T1" fmla="*/ 26 h 51"/>
                  <a:gd name="T2" fmla="*/ 42 w 49"/>
                  <a:gd name="T3" fmla="*/ 8 h 51"/>
                  <a:gd name="T4" fmla="*/ 24 w 49"/>
                  <a:gd name="T5" fmla="*/ 0 h 51"/>
                  <a:gd name="T6" fmla="*/ 7 w 49"/>
                  <a:gd name="T7" fmla="*/ 8 h 51"/>
                  <a:gd name="T8" fmla="*/ 0 w 49"/>
                  <a:gd name="T9" fmla="*/ 26 h 51"/>
                  <a:gd name="T10" fmla="*/ 7 w 49"/>
                  <a:gd name="T11" fmla="*/ 44 h 51"/>
                  <a:gd name="T12" fmla="*/ 24 w 49"/>
                  <a:gd name="T13" fmla="*/ 51 h 51"/>
                  <a:gd name="T14" fmla="*/ 42 w 49"/>
                  <a:gd name="T15" fmla="*/ 44 h 51"/>
                  <a:gd name="T16" fmla="*/ 49 w 49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1">
                    <a:moveTo>
                      <a:pt x="49" y="26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4" y="51"/>
                    </a:lnTo>
                    <a:lnTo>
                      <a:pt x="42" y="44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1109"/>
              <p:cNvSpPr>
                <a:spLocks/>
              </p:cNvSpPr>
              <p:nvPr/>
            </p:nvSpPr>
            <p:spPr bwMode="auto">
              <a:xfrm>
                <a:off x="9034463" y="1011238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1110"/>
              <p:cNvSpPr>
                <a:spLocks/>
              </p:cNvSpPr>
              <p:nvPr/>
            </p:nvSpPr>
            <p:spPr bwMode="auto">
              <a:xfrm>
                <a:off x="9102725" y="10287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1111"/>
              <p:cNvSpPr>
                <a:spLocks/>
              </p:cNvSpPr>
              <p:nvPr/>
            </p:nvSpPr>
            <p:spPr bwMode="auto">
              <a:xfrm>
                <a:off x="9102725" y="10318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1112"/>
              <p:cNvSpPr>
                <a:spLocks/>
              </p:cNvSpPr>
              <p:nvPr/>
            </p:nvSpPr>
            <p:spPr bwMode="auto">
              <a:xfrm>
                <a:off x="9172575" y="10382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1113"/>
              <p:cNvSpPr>
                <a:spLocks/>
              </p:cNvSpPr>
              <p:nvPr/>
            </p:nvSpPr>
            <p:spPr bwMode="auto">
              <a:xfrm>
                <a:off x="9172575" y="104140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2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2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1114"/>
              <p:cNvSpPr>
                <a:spLocks/>
              </p:cNvSpPr>
              <p:nvPr/>
            </p:nvSpPr>
            <p:spPr bwMode="auto">
              <a:xfrm>
                <a:off x="9251950" y="1008063"/>
                <a:ext cx="77788" cy="80963"/>
              </a:xfrm>
              <a:custGeom>
                <a:avLst/>
                <a:gdLst>
                  <a:gd name="T0" fmla="*/ 49 w 49"/>
                  <a:gd name="T1" fmla="*/ 26 h 51"/>
                  <a:gd name="T2" fmla="*/ 42 w 49"/>
                  <a:gd name="T3" fmla="*/ 8 h 51"/>
                  <a:gd name="T4" fmla="*/ 25 w 49"/>
                  <a:gd name="T5" fmla="*/ 0 h 51"/>
                  <a:gd name="T6" fmla="*/ 7 w 49"/>
                  <a:gd name="T7" fmla="*/ 8 h 51"/>
                  <a:gd name="T8" fmla="*/ 0 w 49"/>
                  <a:gd name="T9" fmla="*/ 26 h 51"/>
                  <a:gd name="T10" fmla="*/ 7 w 49"/>
                  <a:gd name="T11" fmla="*/ 44 h 51"/>
                  <a:gd name="T12" fmla="*/ 25 w 49"/>
                  <a:gd name="T13" fmla="*/ 51 h 51"/>
                  <a:gd name="T14" fmla="*/ 42 w 49"/>
                  <a:gd name="T15" fmla="*/ 44 h 51"/>
                  <a:gd name="T16" fmla="*/ 49 w 49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1">
                    <a:moveTo>
                      <a:pt x="49" y="26"/>
                    </a:moveTo>
                    <a:lnTo>
                      <a:pt x="42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5" y="51"/>
                    </a:lnTo>
                    <a:lnTo>
                      <a:pt x="42" y="44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1115"/>
              <p:cNvSpPr>
                <a:spLocks/>
              </p:cNvSpPr>
              <p:nvPr/>
            </p:nvSpPr>
            <p:spPr bwMode="auto">
              <a:xfrm>
                <a:off x="9251950" y="1011238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1116"/>
              <p:cNvSpPr>
                <a:spLocks/>
              </p:cNvSpPr>
              <p:nvPr/>
            </p:nvSpPr>
            <p:spPr bwMode="auto">
              <a:xfrm>
                <a:off x="9320213" y="10191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1117"/>
              <p:cNvSpPr>
                <a:spLocks/>
              </p:cNvSpPr>
              <p:nvPr/>
            </p:nvSpPr>
            <p:spPr bwMode="auto">
              <a:xfrm>
                <a:off x="9320213" y="102076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1118"/>
              <p:cNvSpPr>
                <a:spLocks/>
              </p:cNvSpPr>
              <p:nvPr/>
            </p:nvSpPr>
            <p:spPr bwMode="auto">
              <a:xfrm>
                <a:off x="9390063" y="10191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1119"/>
              <p:cNvSpPr>
                <a:spLocks/>
              </p:cNvSpPr>
              <p:nvPr/>
            </p:nvSpPr>
            <p:spPr bwMode="auto">
              <a:xfrm>
                <a:off x="9390063" y="102076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1120"/>
              <p:cNvSpPr>
                <a:spLocks/>
              </p:cNvSpPr>
              <p:nvPr/>
            </p:nvSpPr>
            <p:spPr bwMode="auto">
              <a:xfrm>
                <a:off x="9469438" y="101917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Freeform 1121"/>
              <p:cNvSpPr>
                <a:spLocks/>
              </p:cNvSpPr>
              <p:nvPr/>
            </p:nvSpPr>
            <p:spPr bwMode="auto">
              <a:xfrm>
                <a:off x="9469438" y="1020763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Freeform 1122"/>
              <p:cNvSpPr>
                <a:spLocks/>
              </p:cNvSpPr>
              <p:nvPr/>
            </p:nvSpPr>
            <p:spPr bwMode="auto">
              <a:xfrm>
                <a:off x="9537700" y="9985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1123"/>
              <p:cNvSpPr>
                <a:spLocks/>
              </p:cNvSpPr>
              <p:nvPr/>
            </p:nvSpPr>
            <p:spPr bwMode="auto">
              <a:xfrm>
                <a:off x="9537700" y="10017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Freeform 1124"/>
              <p:cNvSpPr>
                <a:spLocks/>
              </p:cNvSpPr>
              <p:nvPr/>
            </p:nvSpPr>
            <p:spPr bwMode="auto">
              <a:xfrm>
                <a:off x="9607550" y="9794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1125"/>
              <p:cNvSpPr>
                <a:spLocks/>
              </p:cNvSpPr>
              <p:nvPr/>
            </p:nvSpPr>
            <p:spPr bwMode="auto">
              <a:xfrm>
                <a:off x="9607550" y="981075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1126"/>
              <p:cNvSpPr>
                <a:spLocks/>
              </p:cNvSpPr>
              <p:nvPr/>
            </p:nvSpPr>
            <p:spPr bwMode="auto">
              <a:xfrm>
                <a:off x="9675813" y="9794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1127"/>
              <p:cNvSpPr>
                <a:spLocks/>
              </p:cNvSpPr>
              <p:nvPr/>
            </p:nvSpPr>
            <p:spPr bwMode="auto">
              <a:xfrm>
                <a:off x="9675813" y="981075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6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6 w 50"/>
                  <a:gd name="T9" fmla="*/ 9 h 48"/>
                  <a:gd name="T10" fmla="*/ 0 w 50"/>
                  <a:gd name="T11" fmla="*/ 24 h 48"/>
                  <a:gd name="T12" fmla="*/ 6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6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9"/>
                    </a:lnTo>
                    <a:lnTo>
                      <a:pt x="0" y="24"/>
                    </a:lnTo>
                    <a:lnTo>
                      <a:pt x="6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6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1128"/>
              <p:cNvSpPr>
                <a:spLocks/>
              </p:cNvSpPr>
              <p:nvPr/>
            </p:nvSpPr>
            <p:spPr bwMode="auto">
              <a:xfrm>
                <a:off x="9755188" y="9794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1129"/>
              <p:cNvSpPr>
                <a:spLocks/>
              </p:cNvSpPr>
              <p:nvPr/>
            </p:nvSpPr>
            <p:spPr bwMode="auto">
              <a:xfrm>
                <a:off x="9755188" y="981075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1130"/>
              <p:cNvSpPr>
                <a:spLocks/>
              </p:cNvSpPr>
              <p:nvPr/>
            </p:nvSpPr>
            <p:spPr bwMode="auto">
              <a:xfrm>
                <a:off x="9825038" y="9985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1131"/>
              <p:cNvSpPr>
                <a:spLocks/>
              </p:cNvSpPr>
              <p:nvPr/>
            </p:nvSpPr>
            <p:spPr bwMode="auto">
              <a:xfrm>
                <a:off x="9825038" y="10017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1132"/>
              <p:cNvSpPr>
                <a:spLocks/>
              </p:cNvSpPr>
              <p:nvPr/>
            </p:nvSpPr>
            <p:spPr bwMode="auto">
              <a:xfrm>
                <a:off x="9894888" y="101917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4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4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1133"/>
              <p:cNvSpPr>
                <a:spLocks/>
              </p:cNvSpPr>
              <p:nvPr/>
            </p:nvSpPr>
            <p:spPr bwMode="auto">
              <a:xfrm>
                <a:off x="9894888" y="1020763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59" name="Group 958"/>
            <p:cNvGrpSpPr/>
            <p:nvPr/>
          </p:nvGrpSpPr>
          <p:grpSpPr>
            <a:xfrm>
              <a:off x="9539919" y="5023762"/>
              <a:ext cx="1608689" cy="344041"/>
              <a:chOff x="8242300" y="184150"/>
              <a:chExt cx="1730376" cy="476250"/>
            </a:xfrm>
          </p:grpSpPr>
          <p:sp>
            <p:nvSpPr>
              <p:cNvPr id="989" name="Line 1139"/>
              <p:cNvSpPr>
                <a:spLocks noChangeShapeType="1"/>
              </p:cNvSpPr>
              <p:nvPr/>
            </p:nvSpPr>
            <p:spPr bwMode="auto">
              <a:xfrm flipV="1">
                <a:off x="8351838" y="317500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Line 1140"/>
              <p:cNvSpPr>
                <a:spLocks noChangeShapeType="1"/>
              </p:cNvSpPr>
              <p:nvPr/>
            </p:nvSpPr>
            <p:spPr bwMode="auto">
              <a:xfrm flipV="1">
                <a:off x="8424863" y="407988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Line 1141"/>
              <p:cNvSpPr>
                <a:spLocks noChangeShapeType="1"/>
              </p:cNvSpPr>
              <p:nvPr/>
            </p:nvSpPr>
            <p:spPr bwMode="auto">
              <a:xfrm flipV="1">
                <a:off x="8496300" y="471488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Line 1142"/>
              <p:cNvSpPr>
                <a:spLocks noChangeShapeType="1"/>
              </p:cNvSpPr>
              <p:nvPr/>
            </p:nvSpPr>
            <p:spPr bwMode="auto">
              <a:xfrm flipV="1">
                <a:off x="8567738" y="492125"/>
                <a:ext cx="0" cy="5715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Line 1143"/>
              <p:cNvSpPr>
                <a:spLocks noChangeShapeType="1"/>
              </p:cNvSpPr>
              <p:nvPr/>
            </p:nvSpPr>
            <p:spPr bwMode="auto">
              <a:xfrm flipV="1">
                <a:off x="8640763" y="506413"/>
                <a:ext cx="0" cy="5397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Line 1144"/>
              <p:cNvSpPr>
                <a:spLocks noChangeShapeType="1"/>
              </p:cNvSpPr>
              <p:nvPr/>
            </p:nvSpPr>
            <p:spPr bwMode="auto">
              <a:xfrm flipV="1">
                <a:off x="8712200" y="503238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Line 1145"/>
              <p:cNvSpPr>
                <a:spLocks noChangeShapeType="1"/>
              </p:cNvSpPr>
              <p:nvPr/>
            </p:nvSpPr>
            <p:spPr bwMode="auto">
              <a:xfrm flipV="1">
                <a:off x="8783638" y="544513"/>
                <a:ext cx="0" cy="650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Line 1146"/>
              <p:cNvSpPr>
                <a:spLocks noChangeShapeType="1"/>
              </p:cNvSpPr>
              <p:nvPr/>
            </p:nvSpPr>
            <p:spPr bwMode="auto">
              <a:xfrm flipV="1">
                <a:off x="8856663" y="558800"/>
                <a:ext cx="0" cy="5715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Line 1147"/>
              <p:cNvSpPr>
                <a:spLocks noChangeShapeType="1"/>
              </p:cNvSpPr>
              <p:nvPr/>
            </p:nvSpPr>
            <p:spPr bwMode="auto">
              <a:xfrm flipV="1">
                <a:off x="8928100" y="542925"/>
                <a:ext cx="0" cy="5397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Line 1148"/>
              <p:cNvSpPr>
                <a:spLocks noChangeShapeType="1"/>
              </p:cNvSpPr>
              <p:nvPr/>
            </p:nvSpPr>
            <p:spPr bwMode="auto">
              <a:xfrm flipV="1">
                <a:off x="9001125" y="550863"/>
                <a:ext cx="0" cy="650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Line 1149"/>
              <p:cNvSpPr>
                <a:spLocks noChangeShapeType="1"/>
              </p:cNvSpPr>
              <p:nvPr/>
            </p:nvSpPr>
            <p:spPr bwMode="auto">
              <a:xfrm flipV="1">
                <a:off x="9072563" y="573088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Line 1150"/>
              <p:cNvSpPr>
                <a:spLocks noChangeShapeType="1"/>
              </p:cNvSpPr>
              <p:nvPr/>
            </p:nvSpPr>
            <p:spPr bwMode="auto">
              <a:xfrm flipV="1">
                <a:off x="9144000" y="592138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Line 1151"/>
              <p:cNvSpPr>
                <a:spLocks noChangeShapeType="1"/>
              </p:cNvSpPr>
              <p:nvPr/>
            </p:nvSpPr>
            <p:spPr bwMode="auto">
              <a:xfrm flipV="1">
                <a:off x="9215438" y="576263"/>
                <a:ext cx="0" cy="4445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Line 1152"/>
              <p:cNvSpPr>
                <a:spLocks noChangeShapeType="1"/>
              </p:cNvSpPr>
              <p:nvPr/>
            </p:nvSpPr>
            <p:spPr bwMode="auto">
              <a:xfrm flipV="1">
                <a:off x="9288463" y="579438"/>
                <a:ext cx="0" cy="4445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Line 1153"/>
              <p:cNvSpPr>
                <a:spLocks noChangeShapeType="1"/>
              </p:cNvSpPr>
              <p:nvPr/>
            </p:nvSpPr>
            <p:spPr bwMode="auto">
              <a:xfrm flipV="1">
                <a:off x="9359900" y="563563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Line 1154"/>
              <p:cNvSpPr>
                <a:spLocks noChangeShapeType="1"/>
              </p:cNvSpPr>
              <p:nvPr/>
            </p:nvSpPr>
            <p:spPr bwMode="auto">
              <a:xfrm flipV="1">
                <a:off x="9432925" y="554038"/>
                <a:ext cx="0" cy="5715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Line 1155"/>
              <p:cNvSpPr>
                <a:spLocks noChangeShapeType="1"/>
              </p:cNvSpPr>
              <p:nvPr/>
            </p:nvSpPr>
            <p:spPr bwMode="auto">
              <a:xfrm flipV="1">
                <a:off x="9504363" y="523875"/>
                <a:ext cx="0" cy="5397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Line 1156"/>
              <p:cNvSpPr>
                <a:spLocks noChangeShapeType="1"/>
              </p:cNvSpPr>
              <p:nvPr/>
            </p:nvSpPr>
            <p:spPr bwMode="auto">
              <a:xfrm flipV="1">
                <a:off x="9575800" y="531813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Line 1157"/>
              <p:cNvSpPr>
                <a:spLocks noChangeShapeType="1"/>
              </p:cNvSpPr>
              <p:nvPr/>
            </p:nvSpPr>
            <p:spPr bwMode="auto">
              <a:xfrm flipV="1">
                <a:off x="9648825" y="538163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Line 1158"/>
              <p:cNvSpPr>
                <a:spLocks noChangeShapeType="1"/>
              </p:cNvSpPr>
              <p:nvPr/>
            </p:nvSpPr>
            <p:spPr bwMode="auto">
              <a:xfrm flipV="1">
                <a:off x="9720263" y="536575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Line 1159"/>
              <p:cNvSpPr>
                <a:spLocks noChangeShapeType="1"/>
              </p:cNvSpPr>
              <p:nvPr/>
            </p:nvSpPr>
            <p:spPr bwMode="auto">
              <a:xfrm flipV="1">
                <a:off x="9791700" y="550863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Line 1160"/>
              <p:cNvSpPr>
                <a:spLocks noChangeShapeType="1"/>
              </p:cNvSpPr>
              <p:nvPr/>
            </p:nvSpPr>
            <p:spPr bwMode="auto">
              <a:xfrm flipV="1">
                <a:off x="9864725" y="550863"/>
                <a:ext cx="0" cy="6032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Line 1161"/>
              <p:cNvSpPr>
                <a:spLocks noChangeShapeType="1"/>
              </p:cNvSpPr>
              <p:nvPr/>
            </p:nvSpPr>
            <p:spPr bwMode="auto">
              <a:xfrm flipV="1">
                <a:off x="9936163" y="515938"/>
                <a:ext cx="0" cy="6032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Line 1162"/>
              <p:cNvSpPr>
                <a:spLocks noChangeShapeType="1"/>
              </p:cNvSpPr>
              <p:nvPr/>
            </p:nvSpPr>
            <p:spPr bwMode="auto">
              <a:xfrm>
                <a:off x="8262938" y="2286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Line 1163"/>
              <p:cNvSpPr>
                <a:spLocks noChangeShapeType="1"/>
              </p:cNvSpPr>
              <p:nvPr/>
            </p:nvSpPr>
            <p:spPr bwMode="auto">
              <a:xfrm>
                <a:off x="8335963" y="3683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Line 1164"/>
              <p:cNvSpPr>
                <a:spLocks noChangeShapeType="1"/>
              </p:cNvSpPr>
              <p:nvPr/>
            </p:nvSpPr>
            <p:spPr bwMode="auto">
              <a:xfrm>
                <a:off x="8407400" y="4635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Line 1165"/>
              <p:cNvSpPr>
                <a:spLocks noChangeShapeType="1"/>
              </p:cNvSpPr>
              <p:nvPr/>
            </p:nvSpPr>
            <p:spPr bwMode="auto">
              <a:xfrm>
                <a:off x="8480425" y="527050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Line 1166"/>
              <p:cNvSpPr>
                <a:spLocks noChangeShapeType="1"/>
              </p:cNvSpPr>
              <p:nvPr/>
            </p:nvSpPr>
            <p:spPr bwMode="auto">
              <a:xfrm>
                <a:off x="8551863" y="5492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Line 1167"/>
              <p:cNvSpPr>
                <a:spLocks noChangeShapeType="1"/>
              </p:cNvSpPr>
              <p:nvPr/>
            </p:nvSpPr>
            <p:spPr bwMode="auto">
              <a:xfrm>
                <a:off x="8623300" y="5603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Line 1168"/>
              <p:cNvSpPr>
                <a:spLocks noChangeShapeType="1"/>
              </p:cNvSpPr>
              <p:nvPr/>
            </p:nvSpPr>
            <p:spPr bwMode="auto">
              <a:xfrm>
                <a:off x="8696325" y="5556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Line 1169"/>
              <p:cNvSpPr>
                <a:spLocks noChangeShapeType="1"/>
              </p:cNvSpPr>
              <p:nvPr/>
            </p:nvSpPr>
            <p:spPr bwMode="auto">
              <a:xfrm>
                <a:off x="8767763" y="6096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Line 1170"/>
              <p:cNvSpPr>
                <a:spLocks noChangeShapeType="1"/>
              </p:cNvSpPr>
              <p:nvPr/>
            </p:nvSpPr>
            <p:spPr bwMode="auto">
              <a:xfrm>
                <a:off x="8839200" y="6159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Line 1171"/>
              <p:cNvSpPr>
                <a:spLocks noChangeShapeType="1"/>
              </p:cNvSpPr>
              <p:nvPr/>
            </p:nvSpPr>
            <p:spPr bwMode="auto">
              <a:xfrm>
                <a:off x="8910638" y="5969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Line 1172"/>
              <p:cNvSpPr>
                <a:spLocks noChangeShapeType="1"/>
              </p:cNvSpPr>
              <p:nvPr/>
            </p:nvSpPr>
            <p:spPr bwMode="auto">
              <a:xfrm>
                <a:off x="8983663" y="6159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Line 1173"/>
              <p:cNvSpPr>
                <a:spLocks noChangeShapeType="1"/>
              </p:cNvSpPr>
              <p:nvPr/>
            </p:nvSpPr>
            <p:spPr bwMode="auto">
              <a:xfrm>
                <a:off x="9055100" y="6254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Line 1174"/>
              <p:cNvSpPr>
                <a:spLocks noChangeShapeType="1"/>
              </p:cNvSpPr>
              <p:nvPr/>
            </p:nvSpPr>
            <p:spPr bwMode="auto">
              <a:xfrm>
                <a:off x="9128125" y="64452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Line 1175"/>
              <p:cNvSpPr>
                <a:spLocks noChangeShapeType="1"/>
              </p:cNvSpPr>
              <p:nvPr/>
            </p:nvSpPr>
            <p:spPr bwMode="auto">
              <a:xfrm>
                <a:off x="9199563" y="6207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Line 1176"/>
              <p:cNvSpPr>
                <a:spLocks noChangeShapeType="1"/>
              </p:cNvSpPr>
              <p:nvPr/>
            </p:nvSpPr>
            <p:spPr bwMode="auto">
              <a:xfrm>
                <a:off x="9271000" y="6238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Line 1177"/>
              <p:cNvSpPr>
                <a:spLocks noChangeShapeType="1"/>
              </p:cNvSpPr>
              <p:nvPr/>
            </p:nvSpPr>
            <p:spPr bwMode="auto">
              <a:xfrm>
                <a:off x="9344025" y="6096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Line 1178"/>
              <p:cNvSpPr>
                <a:spLocks noChangeShapeType="1"/>
              </p:cNvSpPr>
              <p:nvPr/>
            </p:nvSpPr>
            <p:spPr bwMode="auto">
              <a:xfrm>
                <a:off x="9415463" y="6111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Line 1179"/>
              <p:cNvSpPr>
                <a:spLocks noChangeShapeType="1"/>
              </p:cNvSpPr>
              <p:nvPr/>
            </p:nvSpPr>
            <p:spPr bwMode="auto">
              <a:xfrm>
                <a:off x="9486900" y="5778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Line 1180"/>
              <p:cNvSpPr>
                <a:spLocks noChangeShapeType="1"/>
              </p:cNvSpPr>
              <p:nvPr/>
            </p:nvSpPr>
            <p:spPr bwMode="auto">
              <a:xfrm>
                <a:off x="9559925" y="5794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Line 1181"/>
              <p:cNvSpPr>
                <a:spLocks noChangeShapeType="1"/>
              </p:cNvSpPr>
              <p:nvPr/>
            </p:nvSpPr>
            <p:spPr bwMode="auto">
              <a:xfrm>
                <a:off x="9631363" y="5857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Line 1182"/>
              <p:cNvSpPr>
                <a:spLocks noChangeShapeType="1"/>
              </p:cNvSpPr>
              <p:nvPr/>
            </p:nvSpPr>
            <p:spPr bwMode="auto">
              <a:xfrm>
                <a:off x="9704388" y="58896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Line 1183"/>
              <p:cNvSpPr>
                <a:spLocks noChangeShapeType="1"/>
              </p:cNvSpPr>
              <p:nvPr/>
            </p:nvSpPr>
            <p:spPr bwMode="auto">
              <a:xfrm>
                <a:off x="9775825" y="5969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Line 1184"/>
              <p:cNvSpPr>
                <a:spLocks noChangeShapeType="1"/>
              </p:cNvSpPr>
              <p:nvPr/>
            </p:nvSpPr>
            <p:spPr bwMode="auto">
              <a:xfrm>
                <a:off x="9847263" y="6111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Line 1185"/>
              <p:cNvSpPr>
                <a:spLocks noChangeShapeType="1"/>
              </p:cNvSpPr>
              <p:nvPr/>
            </p:nvSpPr>
            <p:spPr bwMode="auto">
              <a:xfrm>
                <a:off x="9918700" y="576263"/>
                <a:ext cx="34925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Line 1186"/>
              <p:cNvSpPr>
                <a:spLocks noChangeShapeType="1"/>
              </p:cNvSpPr>
              <p:nvPr/>
            </p:nvSpPr>
            <p:spPr bwMode="auto">
              <a:xfrm>
                <a:off x="8262938" y="2286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Line 1187"/>
              <p:cNvSpPr>
                <a:spLocks noChangeShapeType="1"/>
              </p:cNvSpPr>
              <p:nvPr/>
            </p:nvSpPr>
            <p:spPr bwMode="auto">
              <a:xfrm>
                <a:off x="8335963" y="3175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Line 1188"/>
              <p:cNvSpPr>
                <a:spLocks noChangeShapeType="1"/>
              </p:cNvSpPr>
              <p:nvPr/>
            </p:nvSpPr>
            <p:spPr bwMode="auto">
              <a:xfrm>
                <a:off x="8407400" y="4079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Line 1189"/>
              <p:cNvSpPr>
                <a:spLocks noChangeShapeType="1"/>
              </p:cNvSpPr>
              <p:nvPr/>
            </p:nvSpPr>
            <p:spPr bwMode="auto">
              <a:xfrm>
                <a:off x="8480425" y="47148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Line 1190"/>
              <p:cNvSpPr>
                <a:spLocks noChangeShapeType="1"/>
              </p:cNvSpPr>
              <p:nvPr/>
            </p:nvSpPr>
            <p:spPr bwMode="auto">
              <a:xfrm>
                <a:off x="8551863" y="4921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Line 1191"/>
              <p:cNvSpPr>
                <a:spLocks noChangeShapeType="1"/>
              </p:cNvSpPr>
              <p:nvPr/>
            </p:nvSpPr>
            <p:spPr bwMode="auto">
              <a:xfrm>
                <a:off x="8623300" y="5064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Line 1192"/>
              <p:cNvSpPr>
                <a:spLocks noChangeShapeType="1"/>
              </p:cNvSpPr>
              <p:nvPr/>
            </p:nvSpPr>
            <p:spPr bwMode="auto">
              <a:xfrm>
                <a:off x="8696325" y="5032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Line 1193"/>
              <p:cNvSpPr>
                <a:spLocks noChangeShapeType="1"/>
              </p:cNvSpPr>
              <p:nvPr/>
            </p:nvSpPr>
            <p:spPr bwMode="auto">
              <a:xfrm>
                <a:off x="8767763" y="5445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Line 1194"/>
              <p:cNvSpPr>
                <a:spLocks noChangeShapeType="1"/>
              </p:cNvSpPr>
              <p:nvPr/>
            </p:nvSpPr>
            <p:spPr bwMode="auto">
              <a:xfrm>
                <a:off x="8839200" y="5588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Line 1195"/>
              <p:cNvSpPr>
                <a:spLocks noChangeShapeType="1"/>
              </p:cNvSpPr>
              <p:nvPr/>
            </p:nvSpPr>
            <p:spPr bwMode="auto">
              <a:xfrm>
                <a:off x="8910638" y="5429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Line 1196"/>
              <p:cNvSpPr>
                <a:spLocks noChangeShapeType="1"/>
              </p:cNvSpPr>
              <p:nvPr/>
            </p:nvSpPr>
            <p:spPr bwMode="auto">
              <a:xfrm>
                <a:off x="8983663" y="5508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Line 1197"/>
              <p:cNvSpPr>
                <a:spLocks noChangeShapeType="1"/>
              </p:cNvSpPr>
              <p:nvPr/>
            </p:nvSpPr>
            <p:spPr bwMode="auto">
              <a:xfrm>
                <a:off x="9055100" y="5730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Line 1198"/>
              <p:cNvSpPr>
                <a:spLocks noChangeShapeType="1"/>
              </p:cNvSpPr>
              <p:nvPr/>
            </p:nvSpPr>
            <p:spPr bwMode="auto">
              <a:xfrm>
                <a:off x="9128125" y="59213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Line 1199"/>
              <p:cNvSpPr>
                <a:spLocks noChangeShapeType="1"/>
              </p:cNvSpPr>
              <p:nvPr/>
            </p:nvSpPr>
            <p:spPr bwMode="auto">
              <a:xfrm>
                <a:off x="9199563" y="5762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Line 1200"/>
              <p:cNvSpPr>
                <a:spLocks noChangeShapeType="1"/>
              </p:cNvSpPr>
              <p:nvPr/>
            </p:nvSpPr>
            <p:spPr bwMode="auto">
              <a:xfrm>
                <a:off x="9271000" y="5794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Line 1201"/>
              <p:cNvSpPr>
                <a:spLocks noChangeShapeType="1"/>
              </p:cNvSpPr>
              <p:nvPr/>
            </p:nvSpPr>
            <p:spPr bwMode="auto">
              <a:xfrm>
                <a:off x="9344025" y="5635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Line 1202"/>
              <p:cNvSpPr>
                <a:spLocks noChangeShapeType="1"/>
              </p:cNvSpPr>
              <p:nvPr/>
            </p:nvSpPr>
            <p:spPr bwMode="auto">
              <a:xfrm>
                <a:off x="9415463" y="5540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Line 1203"/>
              <p:cNvSpPr>
                <a:spLocks noChangeShapeType="1"/>
              </p:cNvSpPr>
              <p:nvPr/>
            </p:nvSpPr>
            <p:spPr bwMode="auto">
              <a:xfrm>
                <a:off x="9486900" y="5238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Line 1204"/>
              <p:cNvSpPr>
                <a:spLocks noChangeShapeType="1"/>
              </p:cNvSpPr>
              <p:nvPr/>
            </p:nvSpPr>
            <p:spPr bwMode="auto">
              <a:xfrm>
                <a:off x="9559925" y="5318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Line 1205"/>
              <p:cNvSpPr>
                <a:spLocks noChangeShapeType="1"/>
              </p:cNvSpPr>
              <p:nvPr/>
            </p:nvSpPr>
            <p:spPr bwMode="auto">
              <a:xfrm>
                <a:off x="9631363" y="5381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Line 1206"/>
              <p:cNvSpPr>
                <a:spLocks noChangeShapeType="1"/>
              </p:cNvSpPr>
              <p:nvPr/>
            </p:nvSpPr>
            <p:spPr bwMode="auto">
              <a:xfrm>
                <a:off x="9704388" y="53657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Line 1207"/>
              <p:cNvSpPr>
                <a:spLocks noChangeShapeType="1"/>
              </p:cNvSpPr>
              <p:nvPr/>
            </p:nvSpPr>
            <p:spPr bwMode="auto">
              <a:xfrm>
                <a:off x="9775825" y="5508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Line 1208"/>
              <p:cNvSpPr>
                <a:spLocks noChangeShapeType="1"/>
              </p:cNvSpPr>
              <p:nvPr/>
            </p:nvSpPr>
            <p:spPr bwMode="auto">
              <a:xfrm>
                <a:off x="9847263" y="5508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Line 1209"/>
              <p:cNvSpPr>
                <a:spLocks noChangeShapeType="1"/>
              </p:cNvSpPr>
              <p:nvPr/>
            </p:nvSpPr>
            <p:spPr bwMode="auto">
              <a:xfrm>
                <a:off x="9918700" y="515938"/>
                <a:ext cx="34925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Freeform 1210"/>
              <p:cNvSpPr>
                <a:spLocks/>
              </p:cNvSpPr>
              <p:nvPr/>
            </p:nvSpPr>
            <p:spPr bwMode="auto">
              <a:xfrm>
                <a:off x="8280400" y="228600"/>
                <a:ext cx="1655763" cy="388938"/>
              </a:xfrm>
              <a:custGeom>
                <a:avLst/>
                <a:gdLst>
                  <a:gd name="T0" fmla="*/ 0 w 1043"/>
                  <a:gd name="T1" fmla="*/ 0 h 245"/>
                  <a:gd name="T2" fmla="*/ 45 w 1043"/>
                  <a:gd name="T3" fmla="*/ 72 h 245"/>
                  <a:gd name="T4" fmla="*/ 91 w 1043"/>
                  <a:gd name="T5" fmla="*/ 131 h 245"/>
                  <a:gd name="T6" fmla="*/ 136 w 1043"/>
                  <a:gd name="T7" fmla="*/ 171 h 245"/>
                  <a:gd name="T8" fmla="*/ 181 w 1043"/>
                  <a:gd name="T9" fmla="*/ 184 h 245"/>
                  <a:gd name="T10" fmla="*/ 227 w 1043"/>
                  <a:gd name="T11" fmla="*/ 192 h 245"/>
                  <a:gd name="T12" fmla="*/ 272 w 1043"/>
                  <a:gd name="T13" fmla="*/ 190 h 245"/>
                  <a:gd name="T14" fmla="*/ 317 w 1043"/>
                  <a:gd name="T15" fmla="*/ 219 h 245"/>
                  <a:gd name="T16" fmla="*/ 363 w 1043"/>
                  <a:gd name="T17" fmla="*/ 226 h 245"/>
                  <a:gd name="T18" fmla="*/ 408 w 1043"/>
                  <a:gd name="T19" fmla="*/ 215 h 245"/>
                  <a:gd name="T20" fmla="*/ 454 w 1043"/>
                  <a:gd name="T21" fmla="*/ 224 h 245"/>
                  <a:gd name="T22" fmla="*/ 499 w 1043"/>
                  <a:gd name="T23" fmla="*/ 234 h 245"/>
                  <a:gd name="T24" fmla="*/ 544 w 1043"/>
                  <a:gd name="T25" fmla="*/ 245 h 245"/>
                  <a:gd name="T26" fmla="*/ 589 w 1043"/>
                  <a:gd name="T27" fmla="*/ 233 h 245"/>
                  <a:gd name="T28" fmla="*/ 635 w 1043"/>
                  <a:gd name="T29" fmla="*/ 235 h 245"/>
                  <a:gd name="T30" fmla="*/ 680 w 1043"/>
                  <a:gd name="T31" fmla="*/ 225 h 245"/>
                  <a:gd name="T32" fmla="*/ 726 w 1043"/>
                  <a:gd name="T33" fmla="*/ 223 h 245"/>
                  <a:gd name="T34" fmla="*/ 771 w 1043"/>
                  <a:gd name="T35" fmla="*/ 203 h 245"/>
                  <a:gd name="T36" fmla="*/ 816 w 1043"/>
                  <a:gd name="T37" fmla="*/ 206 h 245"/>
                  <a:gd name="T38" fmla="*/ 862 w 1043"/>
                  <a:gd name="T39" fmla="*/ 210 h 245"/>
                  <a:gd name="T40" fmla="*/ 907 w 1043"/>
                  <a:gd name="T41" fmla="*/ 211 h 245"/>
                  <a:gd name="T42" fmla="*/ 952 w 1043"/>
                  <a:gd name="T43" fmla="*/ 218 h 245"/>
                  <a:gd name="T44" fmla="*/ 998 w 1043"/>
                  <a:gd name="T45" fmla="*/ 222 h 245"/>
                  <a:gd name="T46" fmla="*/ 1043 w 1043"/>
                  <a:gd name="T47" fmla="*/ 20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3" h="245">
                    <a:moveTo>
                      <a:pt x="0" y="0"/>
                    </a:moveTo>
                    <a:lnTo>
                      <a:pt x="45" y="72"/>
                    </a:lnTo>
                    <a:lnTo>
                      <a:pt x="91" y="131"/>
                    </a:lnTo>
                    <a:lnTo>
                      <a:pt x="136" y="171"/>
                    </a:lnTo>
                    <a:lnTo>
                      <a:pt x="181" y="184"/>
                    </a:lnTo>
                    <a:lnTo>
                      <a:pt x="227" y="192"/>
                    </a:lnTo>
                    <a:lnTo>
                      <a:pt x="272" y="190"/>
                    </a:lnTo>
                    <a:lnTo>
                      <a:pt x="317" y="219"/>
                    </a:lnTo>
                    <a:lnTo>
                      <a:pt x="363" y="226"/>
                    </a:lnTo>
                    <a:lnTo>
                      <a:pt x="408" y="215"/>
                    </a:lnTo>
                    <a:lnTo>
                      <a:pt x="454" y="224"/>
                    </a:lnTo>
                    <a:lnTo>
                      <a:pt x="499" y="234"/>
                    </a:lnTo>
                    <a:lnTo>
                      <a:pt x="544" y="245"/>
                    </a:lnTo>
                    <a:lnTo>
                      <a:pt x="589" y="233"/>
                    </a:lnTo>
                    <a:lnTo>
                      <a:pt x="635" y="235"/>
                    </a:lnTo>
                    <a:lnTo>
                      <a:pt x="680" y="225"/>
                    </a:lnTo>
                    <a:lnTo>
                      <a:pt x="726" y="223"/>
                    </a:lnTo>
                    <a:lnTo>
                      <a:pt x="771" y="203"/>
                    </a:lnTo>
                    <a:lnTo>
                      <a:pt x="816" y="206"/>
                    </a:lnTo>
                    <a:lnTo>
                      <a:pt x="862" y="210"/>
                    </a:lnTo>
                    <a:lnTo>
                      <a:pt x="907" y="211"/>
                    </a:lnTo>
                    <a:lnTo>
                      <a:pt x="952" y="218"/>
                    </a:lnTo>
                    <a:lnTo>
                      <a:pt x="998" y="222"/>
                    </a:lnTo>
                    <a:lnTo>
                      <a:pt x="1043" y="200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1211"/>
              <p:cNvSpPr>
                <a:spLocks/>
              </p:cNvSpPr>
              <p:nvPr/>
            </p:nvSpPr>
            <p:spPr bwMode="auto">
              <a:xfrm>
                <a:off x="8242300" y="18415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Freeform 1212"/>
              <p:cNvSpPr>
                <a:spLocks/>
              </p:cNvSpPr>
              <p:nvPr/>
            </p:nvSpPr>
            <p:spPr bwMode="auto">
              <a:xfrm>
                <a:off x="8242300" y="185738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Freeform 1213"/>
              <p:cNvSpPr>
                <a:spLocks/>
              </p:cNvSpPr>
              <p:nvPr/>
            </p:nvSpPr>
            <p:spPr bwMode="auto">
              <a:xfrm>
                <a:off x="8312150" y="3032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1214"/>
              <p:cNvSpPr>
                <a:spLocks/>
              </p:cNvSpPr>
              <p:nvPr/>
            </p:nvSpPr>
            <p:spPr bwMode="auto">
              <a:xfrm>
                <a:off x="8312150" y="3063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1215"/>
              <p:cNvSpPr>
                <a:spLocks/>
              </p:cNvSpPr>
              <p:nvPr/>
            </p:nvSpPr>
            <p:spPr bwMode="auto">
              <a:xfrm>
                <a:off x="8380413" y="3921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Freeform 1216"/>
              <p:cNvSpPr>
                <a:spLocks/>
              </p:cNvSpPr>
              <p:nvPr/>
            </p:nvSpPr>
            <p:spPr bwMode="auto">
              <a:xfrm>
                <a:off x="8380413" y="3952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1217"/>
              <p:cNvSpPr>
                <a:spLocks/>
              </p:cNvSpPr>
              <p:nvPr/>
            </p:nvSpPr>
            <p:spPr bwMode="auto">
              <a:xfrm>
                <a:off x="8459788" y="46196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1218"/>
              <p:cNvSpPr>
                <a:spLocks/>
              </p:cNvSpPr>
              <p:nvPr/>
            </p:nvSpPr>
            <p:spPr bwMode="auto">
              <a:xfrm>
                <a:off x="8459788" y="46513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1219"/>
              <p:cNvSpPr>
                <a:spLocks/>
              </p:cNvSpPr>
              <p:nvPr/>
            </p:nvSpPr>
            <p:spPr bwMode="auto">
              <a:xfrm>
                <a:off x="8529638" y="4826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1220"/>
              <p:cNvSpPr>
                <a:spLocks/>
              </p:cNvSpPr>
              <p:nvPr/>
            </p:nvSpPr>
            <p:spPr bwMode="auto">
              <a:xfrm>
                <a:off x="8529638" y="484188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1221"/>
              <p:cNvSpPr>
                <a:spLocks/>
              </p:cNvSpPr>
              <p:nvPr/>
            </p:nvSpPr>
            <p:spPr bwMode="auto">
              <a:xfrm>
                <a:off x="8597900" y="4921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Freeform 1222"/>
              <p:cNvSpPr>
                <a:spLocks/>
              </p:cNvSpPr>
              <p:nvPr/>
            </p:nvSpPr>
            <p:spPr bwMode="auto">
              <a:xfrm>
                <a:off x="8597900" y="49371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6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6 w 50"/>
                  <a:gd name="T9" fmla="*/ 9 h 48"/>
                  <a:gd name="T10" fmla="*/ 0 w 50"/>
                  <a:gd name="T11" fmla="*/ 24 h 48"/>
                  <a:gd name="T12" fmla="*/ 6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6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9"/>
                    </a:lnTo>
                    <a:lnTo>
                      <a:pt x="0" y="24"/>
                    </a:lnTo>
                    <a:lnTo>
                      <a:pt x="6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6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1223"/>
              <p:cNvSpPr>
                <a:spLocks/>
              </p:cNvSpPr>
              <p:nvPr/>
            </p:nvSpPr>
            <p:spPr bwMode="auto">
              <a:xfrm>
                <a:off x="8667750" y="4921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1224"/>
              <p:cNvSpPr>
                <a:spLocks/>
              </p:cNvSpPr>
              <p:nvPr/>
            </p:nvSpPr>
            <p:spPr bwMode="auto">
              <a:xfrm>
                <a:off x="8667750" y="49371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1225"/>
              <p:cNvSpPr>
                <a:spLocks/>
              </p:cNvSpPr>
              <p:nvPr/>
            </p:nvSpPr>
            <p:spPr bwMode="auto">
              <a:xfrm>
                <a:off x="8747125" y="5318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1226"/>
              <p:cNvSpPr>
                <a:spLocks/>
              </p:cNvSpPr>
              <p:nvPr/>
            </p:nvSpPr>
            <p:spPr bwMode="auto">
              <a:xfrm>
                <a:off x="8747125" y="5349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1227"/>
              <p:cNvSpPr>
                <a:spLocks/>
              </p:cNvSpPr>
              <p:nvPr/>
            </p:nvSpPr>
            <p:spPr bwMode="auto">
              <a:xfrm>
                <a:off x="8816975" y="550863"/>
                <a:ext cx="77788" cy="80963"/>
              </a:xfrm>
              <a:custGeom>
                <a:avLst/>
                <a:gdLst>
                  <a:gd name="T0" fmla="*/ 49 w 49"/>
                  <a:gd name="T1" fmla="*/ 26 h 51"/>
                  <a:gd name="T2" fmla="*/ 42 w 49"/>
                  <a:gd name="T3" fmla="*/ 8 h 51"/>
                  <a:gd name="T4" fmla="*/ 24 w 49"/>
                  <a:gd name="T5" fmla="*/ 0 h 51"/>
                  <a:gd name="T6" fmla="*/ 7 w 49"/>
                  <a:gd name="T7" fmla="*/ 8 h 51"/>
                  <a:gd name="T8" fmla="*/ 0 w 49"/>
                  <a:gd name="T9" fmla="*/ 26 h 51"/>
                  <a:gd name="T10" fmla="*/ 7 w 49"/>
                  <a:gd name="T11" fmla="*/ 44 h 51"/>
                  <a:gd name="T12" fmla="*/ 24 w 49"/>
                  <a:gd name="T13" fmla="*/ 51 h 51"/>
                  <a:gd name="T14" fmla="*/ 42 w 49"/>
                  <a:gd name="T15" fmla="*/ 44 h 51"/>
                  <a:gd name="T16" fmla="*/ 49 w 49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1">
                    <a:moveTo>
                      <a:pt x="49" y="26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4" y="51"/>
                    </a:lnTo>
                    <a:lnTo>
                      <a:pt x="42" y="44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Freeform 1228"/>
              <p:cNvSpPr>
                <a:spLocks/>
              </p:cNvSpPr>
              <p:nvPr/>
            </p:nvSpPr>
            <p:spPr bwMode="auto">
              <a:xfrm>
                <a:off x="8816975" y="554038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1229"/>
              <p:cNvSpPr>
                <a:spLocks/>
              </p:cNvSpPr>
              <p:nvPr/>
            </p:nvSpPr>
            <p:spPr bwMode="auto">
              <a:xfrm>
                <a:off x="8885238" y="5318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1230"/>
              <p:cNvSpPr>
                <a:spLocks/>
              </p:cNvSpPr>
              <p:nvPr/>
            </p:nvSpPr>
            <p:spPr bwMode="auto">
              <a:xfrm>
                <a:off x="8885238" y="5349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1231"/>
              <p:cNvSpPr>
                <a:spLocks/>
              </p:cNvSpPr>
              <p:nvPr/>
            </p:nvSpPr>
            <p:spPr bwMode="auto">
              <a:xfrm>
                <a:off x="8964613" y="5413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1232"/>
              <p:cNvSpPr>
                <a:spLocks/>
              </p:cNvSpPr>
              <p:nvPr/>
            </p:nvSpPr>
            <p:spPr bwMode="auto">
              <a:xfrm>
                <a:off x="8964613" y="5445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1233"/>
              <p:cNvSpPr>
                <a:spLocks/>
              </p:cNvSpPr>
              <p:nvPr/>
            </p:nvSpPr>
            <p:spPr bwMode="auto">
              <a:xfrm>
                <a:off x="9034463" y="56197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4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4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1234"/>
              <p:cNvSpPr>
                <a:spLocks/>
              </p:cNvSpPr>
              <p:nvPr/>
            </p:nvSpPr>
            <p:spPr bwMode="auto">
              <a:xfrm>
                <a:off x="9034463" y="563563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1235"/>
              <p:cNvSpPr>
                <a:spLocks/>
              </p:cNvSpPr>
              <p:nvPr/>
            </p:nvSpPr>
            <p:spPr bwMode="auto">
              <a:xfrm>
                <a:off x="9102725" y="5810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1236"/>
              <p:cNvSpPr>
                <a:spLocks/>
              </p:cNvSpPr>
              <p:nvPr/>
            </p:nvSpPr>
            <p:spPr bwMode="auto">
              <a:xfrm>
                <a:off x="9102725" y="58420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1237"/>
              <p:cNvSpPr>
                <a:spLocks/>
              </p:cNvSpPr>
              <p:nvPr/>
            </p:nvSpPr>
            <p:spPr bwMode="auto">
              <a:xfrm>
                <a:off x="9172575" y="5619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1238"/>
              <p:cNvSpPr>
                <a:spLocks/>
              </p:cNvSpPr>
              <p:nvPr/>
            </p:nvSpPr>
            <p:spPr bwMode="auto">
              <a:xfrm>
                <a:off x="9172575" y="56356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2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2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Freeform 1239"/>
              <p:cNvSpPr>
                <a:spLocks/>
              </p:cNvSpPr>
              <p:nvPr/>
            </p:nvSpPr>
            <p:spPr bwMode="auto">
              <a:xfrm>
                <a:off x="9251950" y="56197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1240"/>
              <p:cNvSpPr>
                <a:spLocks/>
              </p:cNvSpPr>
              <p:nvPr/>
            </p:nvSpPr>
            <p:spPr bwMode="auto">
              <a:xfrm>
                <a:off x="9251950" y="563563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Freeform 1241"/>
              <p:cNvSpPr>
                <a:spLocks/>
              </p:cNvSpPr>
              <p:nvPr/>
            </p:nvSpPr>
            <p:spPr bwMode="auto">
              <a:xfrm>
                <a:off x="9320213" y="5413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Freeform 1242"/>
              <p:cNvSpPr>
                <a:spLocks/>
              </p:cNvSpPr>
              <p:nvPr/>
            </p:nvSpPr>
            <p:spPr bwMode="auto">
              <a:xfrm>
                <a:off x="9320213" y="5445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Freeform 1243"/>
              <p:cNvSpPr>
                <a:spLocks/>
              </p:cNvSpPr>
              <p:nvPr/>
            </p:nvSpPr>
            <p:spPr bwMode="auto">
              <a:xfrm>
                <a:off x="9390063" y="5413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Freeform 1244"/>
              <p:cNvSpPr>
                <a:spLocks/>
              </p:cNvSpPr>
              <p:nvPr/>
            </p:nvSpPr>
            <p:spPr bwMode="auto">
              <a:xfrm>
                <a:off x="9390063" y="5445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Freeform 1245"/>
              <p:cNvSpPr>
                <a:spLocks/>
              </p:cNvSpPr>
              <p:nvPr/>
            </p:nvSpPr>
            <p:spPr bwMode="auto">
              <a:xfrm>
                <a:off x="9469438" y="511175"/>
                <a:ext cx="77788" cy="80963"/>
              </a:xfrm>
              <a:custGeom>
                <a:avLst/>
                <a:gdLst>
                  <a:gd name="T0" fmla="*/ 49 w 49"/>
                  <a:gd name="T1" fmla="*/ 25 h 51"/>
                  <a:gd name="T2" fmla="*/ 42 w 49"/>
                  <a:gd name="T3" fmla="*/ 8 h 51"/>
                  <a:gd name="T4" fmla="*/ 25 w 49"/>
                  <a:gd name="T5" fmla="*/ 0 h 51"/>
                  <a:gd name="T6" fmla="*/ 7 w 49"/>
                  <a:gd name="T7" fmla="*/ 8 h 51"/>
                  <a:gd name="T8" fmla="*/ 0 w 49"/>
                  <a:gd name="T9" fmla="*/ 25 h 51"/>
                  <a:gd name="T10" fmla="*/ 7 w 49"/>
                  <a:gd name="T11" fmla="*/ 43 h 51"/>
                  <a:gd name="T12" fmla="*/ 25 w 49"/>
                  <a:gd name="T13" fmla="*/ 51 h 51"/>
                  <a:gd name="T14" fmla="*/ 42 w 49"/>
                  <a:gd name="T15" fmla="*/ 43 h 51"/>
                  <a:gd name="T16" fmla="*/ 49 w 49"/>
                  <a:gd name="T17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1">
                    <a:moveTo>
                      <a:pt x="49" y="25"/>
                    </a:moveTo>
                    <a:lnTo>
                      <a:pt x="42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1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Freeform 1246"/>
              <p:cNvSpPr>
                <a:spLocks/>
              </p:cNvSpPr>
              <p:nvPr/>
            </p:nvSpPr>
            <p:spPr bwMode="auto">
              <a:xfrm>
                <a:off x="9469438" y="514350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Freeform 1247"/>
              <p:cNvSpPr>
                <a:spLocks/>
              </p:cNvSpPr>
              <p:nvPr/>
            </p:nvSpPr>
            <p:spPr bwMode="auto">
              <a:xfrm>
                <a:off x="9537700" y="511175"/>
                <a:ext cx="79375" cy="80963"/>
              </a:xfrm>
              <a:custGeom>
                <a:avLst/>
                <a:gdLst>
                  <a:gd name="T0" fmla="*/ 50 w 50"/>
                  <a:gd name="T1" fmla="*/ 25 h 51"/>
                  <a:gd name="T2" fmla="*/ 43 w 50"/>
                  <a:gd name="T3" fmla="*/ 8 h 51"/>
                  <a:gd name="T4" fmla="*/ 25 w 50"/>
                  <a:gd name="T5" fmla="*/ 0 h 51"/>
                  <a:gd name="T6" fmla="*/ 8 w 50"/>
                  <a:gd name="T7" fmla="*/ 8 h 51"/>
                  <a:gd name="T8" fmla="*/ 0 w 50"/>
                  <a:gd name="T9" fmla="*/ 25 h 51"/>
                  <a:gd name="T10" fmla="*/ 8 w 50"/>
                  <a:gd name="T11" fmla="*/ 43 h 51"/>
                  <a:gd name="T12" fmla="*/ 25 w 50"/>
                  <a:gd name="T13" fmla="*/ 51 h 51"/>
                  <a:gd name="T14" fmla="*/ 43 w 50"/>
                  <a:gd name="T15" fmla="*/ 43 h 51"/>
                  <a:gd name="T16" fmla="*/ 50 w 50"/>
                  <a:gd name="T17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1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Freeform 1248"/>
              <p:cNvSpPr>
                <a:spLocks/>
              </p:cNvSpPr>
              <p:nvPr/>
            </p:nvSpPr>
            <p:spPr bwMode="auto">
              <a:xfrm>
                <a:off x="9537700" y="51435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Freeform 1249"/>
              <p:cNvSpPr>
                <a:spLocks/>
              </p:cNvSpPr>
              <p:nvPr/>
            </p:nvSpPr>
            <p:spPr bwMode="auto">
              <a:xfrm>
                <a:off x="9607550" y="5222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Freeform 1250"/>
              <p:cNvSpPr>
                <a:spLocks/>
              </p:cNvSpPr>
              <p:nvPr/>
            </p:nvSpPr>
            <p:spPr bwMode="auto">
              <a:xfrm>
                <a:off x="9607550" y="523875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Freeform 1251"/>
              <p:cNvSpPr>
                <a:spLocks/>
              </p:cNvSpPr>
              <p:nvPr/>
            </p:nvSpPr>
            <p:spPr bwMode="auto">
              <a:xfrm>
                <a:off x="9675813" y="5222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Freeform 1252"/>
              <p:cNvSpPr>
                <a:spLocks/>
              </p:cNvSpPr>
              <p:nvPr/>
            </p:nvSpPr>
            <p:spPr bwMode="auto">
              <a:xfrm>
                <a:off x="9675813" y="523875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6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6 w 50"/>
                  <a:gd name="T9" fmla="*/ 9 h 48"/>
                  <a:gd name="T10" fmla="*/ 0 w 50"/>
                  <a:gd name="T11" fmla="*/ 24 h 48"/>
                  <a:gd name="T12" fmla="*/ 6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6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9"/>
                    </a:lnTo>
                    <a:lnTo>
                      <a:pt x="0" y="24"/>
                    </a:lnTo>
                    <a:lnTo>
                      <a:pt x="6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6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Freeform 1253"/>
              <p:cNvSpPr>
                <a:spLocks/>
              </p:cNvSpPr>
              <p:nvPr/>
            </p:nvSpPr>
            <p:spPr bwMode="auto">
              <a:xfrm>
                <a:off x="9755188" y="5318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Freeform 1254"/>
              <p:cNvSpPr>
                <a:spLocks/>
              </p:cNvSpPr>
              <p:nvPr/>
            </p:nvSpPr>
            <p:spPr bwMode="auto">
              <a:xfrm>
                <a:off x="9755188" y="5349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Freeform 1255"/>
              <p:cNvSpPr>
                <a:spLocks/>
              </p:cNvSpPr>
              <p:nvPr/>
            </p:nvSpPr>
            <p:spPr bwMode="auto">
              <a:xfrm>
                <a:off x="9825038" y="5413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Freeform 1256"/>
              <p:cNvSpPr>
                <a:spLocks/>
              </p:cNvSpPr>
              <p:nvPr/>
            </p:nvSpPr>
            <p:spPr bwMode="auto">
              <a:xfrm>
                <a:off x="9825038" y="5445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Freeform 1257"/>
              <p:cNvSpPr>
                <a:spLocks/>
              </p:cNvSpPr>
              <p:nvPr/>
            </p:nvSpPr>
            <p:spPr bwMode="auto">
              <a:xfrm>
                <a:off x="9894888" y="501650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8 h 50"/>
                  <a:gd name="T4" fmla="*/ 24 w 49"/>
                  <a:gd name="T5" fmla="*/ 0 h 50"/>
                  <a:gd name="T6" fmla="*/ 7 w 49"/>
                  <a:gd name="T7" fmla="*/ 8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Freeform 1258"/>
              <p:cNvSpPr>
                <a:spLocks/>
              </p:cNvSpPr>
              <p:nvPr/>
            </p:nvSpPr>
            <p:spPr bwMode="auto">
              <a:xfrm>
                <a:off x="9894888" y="504825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60" name="Rectangle 1278"/>
            <p:cNvSpPr>
              <a:spLocks noChangeArrowheads="1"/>
            </p:cNvSpPr>
            <p:nvPr/>
          </p:nvSpPr>
          <p:spPr bwMode="auto">
            <a:xfrm>
              <a:off x="10249892" y="6577678"/>
              <a:ext cx="188614" cy="90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38100" tIns="38100" rIns="38100" bIns="3810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Trials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50" name="Group 1349"/>
            <p:cNvGrpSpPr/>
            <p:nvPr/>
          </p:nvGrpSpPr>
          <p:grpSpPr>
            <a:xfrm>
              <a:off x="9507449" y="6413686"/>
              <a:ext cx="1673626" cy="13762"/>
              <a:chOff x="9507449" y="6413686"/>
              <a:chExt cx="1673626" cy="13762"/>
            </a:xfrm>
          </p:grpSpPr>
          <p:sp>
            <p:nvSpPr>
              <p:cNvPr id="961" name="Line 1343"/>
              <p:cNvSpPr>
                <a:spLocks noChangeShapeType="1"/>
              </p:cNvSpPr>
              <p:nvPr/>
            </p:nvSpPr>
            <p:spPr bwMode="auto">
              <a:xfrm>
                <a:off x="9507449" y="6427447"/>
                <a:ext cx="16736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Line 1345"/>
              <p:cNvSpPr>
                <a:spLocks noChangeShapeType="1"/>
              </p:cNvSpPr>
              <p:nvPr/>
            </p:nvSpPr>
            <p:spPr bwMode="auto">
              <a:xfrm flipV="1">
                <a:off x="9842470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Line 1346"/>
              <p:cNvSpPr>
                <a:spLocks noChangeShapeType="1"/>
              </p:cNvSpPr>
              <p:nvPr/>
            </p:nvSpPr>
            <p:spPr bwMode="auto">
              <a:xfrm flipV="1">
                <a:off x="10177490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Line 1347"/>
              <p:cNvSpPr>
                <a:spLocks noChangeShapeType="1"/>
              </p:cNvSpPr>
              <p:nvPr/>
            </p:nvSpPr>
            <p:spPr bwMode="auto">
              <a:xfrm flipV="1">
                <a:off x="10512510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Line 1348"/>
              <p:cNvSpPr>
                <a:spLocks noChangeShapeType="1"/>
              </p:cNvSpPr>
              <p:nvPr/>
            </p:nvSpPr>
            <p:spPr bwMode="auto">
              <a:xfrm flipV="1">
                <a:off x="10847531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Line 1349"/>
              <p:cNvSpPr>
                <a:spLocks noChangeShapeType="1"/>
              </p:cNvSpPr>
              <p:nvPr/>
            </p:nvSpPr>
            <p:spPr bwMode="auto">
              <a:xfrm flipV="1">
                <a:off x="11181075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68" name="Rectangle 1350"/>
            <p:cNvSpPr>
              <a:spLocks noChangeArrowheads="1"/>
            </p:cNvSpPr>
            <p:nvPr/>
          </p:nvSpPr>
          <p:spPr bwMode="auto">
            <a:xfrm>
              <a:off x="9495229" y="6469880"/>
              <a:ext cx="30920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9" name="Rectangle 1351"/>
            <p:cNvSpPr>
              <a:spLocks noChangeArrowheads="1"/>
            </p:cNvSpPr>
            <p:nvPr/>
          </p:nvSpPr>
          <p:spPr bwMode="auto">
            <a:xfrm>
              <a:off x="9825822" y="6469880"/>
              <a:ext cx="30920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0" name="Rectangle 1352"/>
            <p:cNvSpPr>
              <a:spLocks noChangeArrowheads="1"/>
            </p:cNvSpPr>
            <p:nvPr/>
          </p:nvSpPr>
          <p:spPr bwMode="auto">
            <a:xfrm>
              <a:off x="10144195" y="6469880"/>
              <a:ext cx="61841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1" name="Rectangle 1353"/>
            <p:cNvSpPr>
              <a:spLocks noChangeArrowheads="1"/>
            </p:cNvSpPr>
            <p:nvPr/>
          </p:nvSpPr>
          <p:spPr bwMode="auto">
            <a:xfrm>
              <a:off x="10474787" y="6469880"/>
              <a:ext cx="61841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2" name="Rectangle 1354"/>
            <p:cNvSpPr>
              <a:spLocks noChangeArrowheads="1"/>
            </p:cNvSpPr>
            <p:nvPr/>
          </p:nvSpPr>
          <p:spPr bwMode="auto">
            <a:xfrm>
              <a:off x="10814235" y="6469880"/>
              <a:ext cx="61841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3" name="Rectangle 1355"/>
            <p:cNvSpPr>
              <a:spLocks noChangeArrowheads="1"/>
            </p:cNvSpPr>
            <p:nvPr/>
          </p:nvSpPr>
          <p:spPr bwMode="auto">
            <a:xfrm>
              <a:off x="11146303" y="6469880"/>
              <a:ext cx="61841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79" name="Group 1378"/>
            <p:cNvGrpSpPr/>
            <p:nvPr/>
          </p:nvGrpSpPr>
          <p:grpSpPr>
            <a:xfrm>
              <a:off x="9507449" y="5027202"/>
              <a:ext cx="19187" cy="1400246"/>
              <a:chOff x="9507449" y="5027202"/>
              <a:chExt cx="19187" cy="1400246"/>
            </a:xfrm>
          </p:grpSpPr>
          <p:sp>
            <p:nvSpPr>
              <p:cNvPr id="974" name="Line 1356"/>
              <p:cNvSpPr>
                <a:spLocks noChangeShapeType="1"/>
              </p:cNvSpPr>
              <p:nvPr/>
            </p:nvSpPr>
            <p:spPr bwMode="auto">
              <a:xfrm flipV="1">
                <a:off x="9507449" y="5027202"/>
                <a:ext cx="0" cy="140024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Line 1358"/>
              <p:cNvSpPr>
                <a:spLocks noChangeShapeType="1"/>
              </p:cNvSpPr>
              <p:nvPr/>
            </p:nvSpPr>
            <p:spPr bwMode="auto">
              <a:xfrm>
                <a:off x="9507449" y="6193500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Line 1359"/>
              <p:cNvSpPr>
                <a:spLocks noChangeShapeType="1"/>
              </p:cNvSpPr>
              <p:nvPr/>
            </p:nvSpPr>
            <p:spPr bwMode="auto">
              <a:xfrm>
                <a:off x="9507449" y="5960699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Line 1360"/>
              <p:cNvSpPr>
                <a:spLocks noChangeShapeType="1"/>
              </p:cNvSpPr>
              <p:nvPr/>
            </p:nvSpPr>
            <p:spPr bwMode="auto">
              <a:xfrm>
                <a:off x="9507449" y="5726752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Line 1361"/>
              <p:cNvSpPr>
                <a:spLocks noChangeShapeType="1"/>
              </p:cNvSpPr>
              <p:nvPr/>
            </p:nvSpPr>
            <p:spPr bwMode="auto">
              <a:xfrm>
                <a:off x="9507449" y="5493950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Line 1362"/>
              <p:cNvSpPr>
                <a:spLocks noChangeShapeType="1"/>
              </p:cNvSpPr>
              <p:nvPr/>
            </p:nvSpPr>
            <p:spPr bwMode="auto">
              <a:xfrm>
                <a:off x="9507449" y="5260003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Line 1363"/>
              <p:cNvSpPr>
                <a:spLocks noChangeShapeType="1"/>
              </p:cNvSpPr>
              <p:nvPr/>
            </p:nvSpPr>
            <p:spPr bwMode="auto">
              <a:xfrm>
                <a:off x="9507449" y="5027202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82" name="Rectangle 1364"/>
            <p:cNvSpPr>
              <a:spLocks noChangeArrowheads="1"/>
            </p:cNvSpPr>
            <p:nvPr/>
          </p:nvSpPr>
          <p:spPr bwMode="auto">
            <a:xfrm>
              <a:off x="9370997" y="6399933"/>
              <a:ext cx="8039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3" name="Rectangle 1365"/>
            <p:cNvSpPr>
              <a:spLocks noChangeArrowheads="1"/>
            </p:cNvSpPr>
            <p:nvPr/>
          </p:nvSpPr>
          <p:spPr bwMode="auto">
            <a:xfrm>
              <a:off x="9370997" y="6170573"/>
              <a:ext cx="8039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4" name="Rectangle 1366"/>
            <p:cNvSpPr>
              <a:spLocks noChangeArrowheads="1"/>
            </p:cNvSpPr>
            <p:nvPr/>
          </p:nvSpPr>
          <p:spPr bwMode="auto">
            <a:xfrm>
              <a:off x="9407244" y="5933185"/>
              <a:ext cx="4947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5" name="Rectangle 1367"/>
            <p:cNvSpPr>
              <a:spLocks noChangeArrowheads="1"/>
            </p:cNvSpPr>
            <p:nvPr/>
          </p:nvSpPr>
          <p:spPr bwMode="auto">
            <a:xfrm>
              <a:off x="9407244" y="5703825"/>
              <a:ext cx="4947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6" name="Rectangle 1368"/>
            <p:cNvSpPr>
              <a:spLocks noChangeArrowheads="1"/>
            </p:cNvSpPr>
            <p:nvPr/>
          </p:nvSpPr>
          <p:spPr bwMode="auto">
            <a:xfrm>
              <a:off x="9407244" y="5466436"/>
              <a:ext cx="4947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7" name="Rectangle 1369"/>
            <p:cNvSpPr>
              <a:spLocks noChangeArrowheads="1"/>
            </p:cNvSpPr>
            <p:nvPr/>
          </p:nvSpPr>
          <p:spPr bwMode="auto">
            <a:xfrm>
              <a:off x="9407244" y="5237076"/>
              <a:ext cx="4947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8" name="Rectangle 1370"/>
            <p:cNvSpPr>
              <a:spLocks noChangeArrowheads="1"/>
            </p:cNvSpPr>
            <p:nvPr/>
          </p:nvSpPr>
          <p:spPr bwMode="auto">
            <a:xfrm>
              <a:off x="9426926" y="4999688"/>
              <a:ext cx="30920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51" name="Group 1350"/>
            <p:cNvGrpSpPr/>
            <p:nvPr/>
          </p:nvGrpSpPr>
          <p:grpSpPr>
            <a:xfrm flipV="1">
              <a:off x="9512523" y="5027775"/>
              <a:ext cx="1673626" cy="13762"/>
              <a:chOff x="9507449" y="6413686"/>
              <a:chExt cx="1673626" cy="13762"/>
            </a:xfrm>
          </p:grpSpPr>
          <p:sp>
            <p:nvSpPr>
              <p:cNvPr id="1352" name="Line 1343"/>
              <p:cNvSpPr>
                <a:spLocks noChangeShapeType="1"/>
              </p:cNvSpPr>
              <p:nvPr/>
            </p:nvSpPr>
            <p:spPr bwMode="auto">
              <a:xfrm>
                <a:off x="9507449" y="6427447"/>
                <a:ext cx="16736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Line 1345"/>
              <p:cNvSpPr>
                <a:spLocks noChangeShapeType="1"/>
              </p:cNvSpPr>
              <p:nvPr/>
            </p:nvSpPr>
            <p:spPr bwMode="auto">
              <a:xfrm flipV="1">
                <a:off x="9842470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Line 1346"/>
              <p:cNvSpPr>
                <a:spLocks noChangeShapeType="1"/>
              </p:cNvSpPr>
              <p:nvPr/>
            </p:nvSpPr>
            <p:spPr bwMode="auto">
              <a:xfrm flipV="1">
                <a:off x="10177490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Line 1347"/>
              <p:cNvSpPr>
                <a:spLocks noChangeShapeType="1"/>
              </p:cNvSpPr>
              <p:nvPr/>
            </p:nvSpPr>
            <p:spPr bwMode="auto">
              <a:xfrm flipV="1">
                <a:off x="10512510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Line 1348"/>
              <p:cNvSpPr>
                <a:spLocks noChangeShapeType="1"/>
              </p:cNvSpPr>
              <p:nvPr/>
            </p:nvSpPr>
            <p:spPr bwMode="auto">
              <a:xfrm flipV="1">
                <a:off x="10847531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Line 1349"/>
              <p:cNvSpPr>
                <a:spLocks noChangeShapeType="1"/>
              </p:cNvSpPr>
              <p:nvPr/>
            </p:nvSpPr>
            <p:spPr bwMode="auto">
              <a:xfrm flipV="1">
                <a:off x="11181075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80" name="Group 1379"/>
            <p:cNvGrpSpPr/>
            <p:nvPr/>
          </p:nvGrpSpPr>
          <p:grpSpPr>
            <a:xfrm flipH="1">
              <a:off x="11166224" y="5027201"/>
              <a:ext cx="19187" cy="1400246"/>
              <a:chOff x="9507449" y="5027202"/>
              <a:chExt cx="19187" cy="1400246"/>
            </a:xfrm>
          </p:grpSpPr>
          <p:sp>
            <p:nvSpPr>
              <p:cNvPr id="1381" name="Line 1356"/>
              <p:cNvSpPr>
                <a:spLocks noChangeShapeType="1"/>
              </p:cNvSpPr>
              <p:nvPr/>
            </p:nvSpPr>
            <p:spPr bwMode="auto">
              <a:xfrm flipV="1">
                <a:off x="9507449" y="5027202"/>
                <a:ext cx="0" cy="140024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Line 1358"/>
              <p:cNvSpPr>
                <a:spLocks noChangeShapeType="1"/>
              </p:cNvSpPr>
              <p:nvPr/>
            </p:nvSpPr>
            <p:spPr bwMode="auto">
              <a:xfrm>
                <a:off x="9507449" y="6193500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Line 1359"/>
              <p:cNvSpPr>
                <a:spLocks noChangeShapeType="1"/>
              </p:cNvSpPr>
              <p:nvPr/>
            </p:nvSpPr>
            <p:spPr bwMode="auto">
              <a:xfrm>
                <a:off x="9507449" y="5960699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Line 1360"/>
              <p:cNvSpPr>
                <a:spLocks noChangeShapeType="1"/>
              </p:cNvSpPr>
              <p:nvPr/>
            </p:nvSpPr>
            <p:spPr bwMode="auto">
              <a:xfrm>
                <a:off x="9507449" y="5726752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Line 1361"/>
              <p:cNvSpPr>
                <a:spLocks noChangeShapeType="1"/>
              </p:cNvSpPr>
              <p:nvPr/>
            </p:nvSpPr>
            <p:spPr bwMode="auto">
              <a:xfrm>
                <a:off x="9507449" y="5493950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Line 1362"/>
              <p:cNvSpPr>
                <a:spLocks noChangeShapeType="1"/>
              </p:cNvSpPr>
              <p:nvPr/>
            </p:nvSpPr>
            <p:spPr bwMode="auto">
              <a:xfrm>
                <a:off x="9507449" y="5260003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Line 1363"/>
              <p:cNvSpPr>
                <a:spLocks noChangeShapeType="1"/>
              </p:cNvSpPr>
              <p:nvPr/>
            </p:nvSpPr>
            <p:spPr bwMode="auto">
              <a:xfrm>
                <a:off x="9507449" y="5027202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05" name="Group 1404"/>
          <p:cNvGrpSpPr/>
          <p:nvPr/>
        </p:nvGrpSpPr>
        <p:grpSpPr>
          <a:xfrm>
            <a:off x="5103217" y="4855513"/>
            <a:ext cx="1650780" cy="1502472"/>
            <a:chOff x="9449133" y="3197672"/>
            <a:chExt cx="1864363" cy="1691204"/>
          </a:xfrm>
        </p:grpSpPr>
        <p:sp>
          <p:nvSpPr>
            <p:cNvPr id="562" name="Rectangle 1313"/>
            <p:cNvSpPr>
              <a:spLocks noChangeArrowheads="1"/>
            </p:cNvSpPr>
            <p:nvPr/>
          </p:nvSpPr>
          <p:spPr bwMode="auto">
            <a:xfrm>
              <a:off x="9585586" y="3248131"/>
              <a:ext cx="1673626" cy="14002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63" name="Group 562"/>
            <p:cNvGrpSpPr/>
            <p:nvPr/>
          </p:nvGrpSpPr>
          <p:grpSpPr>
            <a:xfrm>
              <a:off x="9618055" y="3947680"/>
              <a:ext cx="1608688" cy="316518"/>
              <a:chOff x="4910138" y="1157288"/>
              <a:chExt cx="1730375" cy="438150"/>
            </a:xfrm>
          </p:grpSpPr>
          <p:sp>
            <p:nvSpPr>
              <p:cNvPr id="835" name="Line 494"/>
              <p:cNvSpPr>
                <a:spLocks noChangeShapeType="1"/>
              </p:cNvSpPr>
              <p:nvPr/>
            </p:nvSpPr>
            <p:spPr bwMode="auto">
              <a:xfrm flipV="1">
                <a:off x="5019675" y="1277938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Line 495"/>
              <p:cNvSpPr>
                <a:spLocks noChangeShapeType="1"/>
              </p:cNvSpPr>
              <p:nvPr/>
            </p:nvSpPr>
            <p:spPr bwMode="auto">
              <a:xfrm flipV="1">
                <a:off x="5091113" y="1358900"/>
                <a:ext cx="0" cy="5873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Line 496"/>
              <p:cNvSpPr>
                <a:spLocks noChangeShapeType="1"/>
              </p:cNvSpPr>
              <p:nvPr/>
            </p:nvSpPr>
            <p:spPr bwMode="auto">
              <a:xfrm flipV="1">
                <a:off x="5164138" y="1411288"/>
                <a:ext cx="0" cy="5397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Line 497"/>
              <p:cNvSpPr>
                <a:spLocks noChangeShapeType="1"/>
              </p:cNvSpPr>
              <p:nvPr/>
            </p:nvSpPr>
            <p:spPr bwMode="auto">
              <a:xfrm flipV="1">
                <a:off x="5235575" y="1468438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Line 498"/>
              <p:cNvSpPr>
                <a:spLocks noChangeShapeType="1"/>
              </p:cNvSpPr>
              <p:nvPr/>
            </p:nvSpPr>
            <p:spPr bwMode="auto">
              <a:xfrm flipV="1">
                <a:off x="5307013" y="1519238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Line 499"/>
              <p:cNvSpPr>
                <a:spLocks noChangeShapeType="1"/>
              </p:cNvSpPr>
              <p:nvPr/>
            </p:nvSpPr>
            <p:spPr bwMode="auto">
              <a:xfrm flipV="1">
                <a:off x="5380038" y="1497013"/>
                <a:ext cx="0" cy="6032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Line 500"/>
              <p:cNvSpPr>
                <a:spLocks noChangeShapeType="1"/>
              </p:cNvSpPr>
              <p:nvPr/>
            </p:nvSpPr>
            <p:spPr bwMode="auto">
              <a:xfrm flipV="1">
                <a:off x="5451475" y="1522413"/>
                <a:ext cx="0" cy="5397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Line 501"/>
              <p:cNvSpPr>
                <a:spLocks noChangeShapeType="1"/>
              </p:cNvSpPr>
              <p:nvPr/>
            </p:nvSpPr>
            <p:spPr bwMode="auto">
              <a:xfrm flipV="1">
                <a:off x="5524500" y="1498600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Line 502"/>
              <p:cNvSpPr>
                <a:spLocks noChangeShapeType="1"/>
              </p:cNvSpPr>
              <p:nvPr/>
            </p:nvSpPr>
            <p:spPr bwMode="auto">
              <a:xfrm flipV="1">
                <a:off x="5595938" y="1473200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Line 503"/>
              <p:cNvSpPr>
                <a:spLocks noChangeShapeType="1"/>
              </p:cNvSpPr>
              <p:nvPr/>
            </p:nvSpPr>
            <p:spPr bwMode="auto">
              <a:xfrm flipV="1">
                <a:off x="5667375" y="1506538"/>
                <a:ext cx="0" cy="61913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Line 504"/>
              <p:cNvSpPr>
                <a:spLocks noChangeShapeType="1"/>
              </p:cNvSpPr>
              <p:nvPr/>
            </p:nvSpPr>
            <p:spPr bwMode="auto">
              <a:xfrm flipV="1">
                <a:off x="5738813" y="1498600"/>
                <a:ext cx="0" cy="5715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Line 505"/>
              <p:cNvSpPr>
                <a:spLocks noChangeShapeType="1"/>
              </p:cNvSpPr>
              <p:nvPr/>
            </p:nvSpPr>
            <p:spPr bwMode="auto">
              <a:xfrm flipV="1">
                <a:off x="5811838" y="1508125"/>
                <a:ext cx="0" cy="5397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Line 506"/>
              <p:cNvSpPr>
                <a:spLocks noChangeShapeType="1"/>
              </p:cNvSpPr>
              <p:nvPr/>
            </p:nvSpPr>
            <p:spPr bwMode="auto">
              <a:xfrm flipV="1">
                <a:off x="5883275" y="1468438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Line 507"/>
              <p:cNvSpPr>
                <a:spLocks noChangeShapeType="1"/>
              </p:cNvSpPr>
              <p:nvPr/>
            </p:nvSpPr>
            <p:spPr bwMode="auto">
              <a:xfrm flipV="1">
                <a:off x="5956300" y="1511300"/>
                <a:ext cx="0" cy="6032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Line 508"/>
              <p:cNvSpPr>
                <a:spLocks noChangeShapeType="1"/>
              </p:cNvSpPr>
              <p:nvPr/>
            </p:nvSpPr>
            <p:spPr bwMode="auto">
              <a:xfrm flipV="1">
                <a:off x="6027738" y="1492250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Line 509"/>
              <p:cNvSpPr>
                <a:spLocks noChangeShapeType="1"/>
              </p:cNvSpPr>
              <p:nvPr/>
            </p:nvSpPr>
            <p:spPr bwMode="auto">
              <a:xfrm flipV="1">
                <a:off x="6099175" y="1489075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Line 510"/>
              <p:cNvSpPr>
                <a:spLocks noChangeShapeType="1"/>
              </p:cNvSpPr>
              <p:nvPr/>
            </p:nvSpPr>
            <p:spPr bwMode="auto">
              <a:xfrm flipV="1">
                <a:off x="6172200" y="1497013"/>
                <a:ext cx="0" cy="5715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Line 511"/>
              <p:cNvSpPr>
                <a:spLocks noChangeShapeType="1"/>
              </p:cNvSpPr>
              <p:nvPr/>
            </p:nvSpPr>
            <p:spPr bwMode="auto">
              <a:xfrm flipV="1">
                <a:off x="6243638" y="1517650"/>
                <a:ext cx="0" cy="6032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Line 512"/>
              <p:cNvSpPr>
                <a:spLocks noChangeShapeType="1"/>
              </p:cNvSpPr>
              <p:nvPr/>
            </p:nvSpPr>
            <p:spPr bwMode="auto">
              <a:xfrm flipV="1">
                <a:off x="6315075" y="1525588"/>
                <a:ext cx="0" cy="6032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Line 513"/>
              <p:cNvSpPr>
                <a:spLocks noChangeShapeType="1"/>
              </p:cNvSpPr>
              <p:nvPr/>
            </p:nvSpPr>
            <p:spPr bwMode="auto">
              <a:xfrm flipV="1">
                <a:off x="6388100" y="1522413"/>
                <a:ext cx="0" cy="5715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Line 514"/>
              <p:cNvSpPr>
                <a:spLocks noChangeShapeType="1"/>
              </p:cNvSpPr>
              <p:nvPr/>
            </p:nvSpPr>
            <p:spPr bwMode="auto">
              <a:xfrm flipV="1">
                <a:off x="6459538" y="1531938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Line 515"/>
              <p:cNvSpPr>
                <a:spLocks noChangeShapeType="1"/>
              </p:cNvSpPr>
              <p:nvPr/>
            </p:nvSpPr>
            <p:spPr bwMode="auto">
              <a:xfrm flipV="1">
                <a:off x="6532563" y="1517650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Line 516"/>
              <p:cNvSpPr>
                <a:spLocks noChangeShapeType="1"/>
              </p:cNvSpPr>
              <p:nvPr/>
            </p:nvSpPr>
            <p:spPr bwMode="auto">
              <a:xfrm flipV="1">
                <a:off x="6604000" y="1506538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Line 517"/>
              <p:cNvSpPr>
                <a:spLocks noChangeShapeType="1"/>
              </p:cNvSpPr>
              <p:nvPr/>
            </p:nvSpPr>
            <p:spPr bwMode="auto">
              <a:xfrm>
                <a:off x="4930775" y="11969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Line 518"/>
              <p:cNvSpPr>
                <a:spLocks noChangeShapeType="1"/>
              </p:cNvSpPr>
              <p:nvPr/>
            </p:nvSpPr>
            <p:spPr bwMode="auto">
              <a:xfrm>
                <a:off x="5003800" y="133032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Line 519"/>
              <p:cNvSpPr>
                <a:spLocks noChangeShapeType="1"/>
              </p:cNvSpPr>
              <p:nvPr/>
            </p:nvSpPr>
            <p:spPr bwMode="auto">
              <a:xfrm>
                <a:off x="5075238" y="14176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Line 520"/>
              <p:cNvSpPr>
                <a:spLocks noChangeShapeType="1"/>
              </p:cNvSpPr>
              <p:nvPr/>
            </p:nvSpPr>
            <p:spPr bwMode="auto">
              <a:xfrm>
                <a:off x="5146675" y="14652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Line 521"/>
              <p:cNvSpPr>
                <a:spLocks noChangeShapeType="1"/>
              </p:cNvSpPr>
              <p:nvPr/>
            </p:nvSpPr>
            <p:spPr bwMode="auto">
              <a:xfrm>
                <a:off x="5219700" y="15208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Line 522"/>
              <p:cNvSpPr>
                <a:spLocks noChangeShapeType="1"/>
              </p:cNvSpPr>
              <p:nvPr/>
            </p:nvSpPr>
            <p:spPr bwMode="auto">
              <a:xfrm>
                <a:off x="5291138" y="15716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Line 523"/>
              <p:cNvSpPr>
                <a:spLocks noChangeShapeType="1"/>
              </p:cNvSpPr>
              <p:nvPr/>
            </p:nvSpPr>
            <p:spPr bwMode="auto">
              <a:xfrm>
                <a:off x="5362575" y="15573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Line 524"/>
              <p:cNvSpPr>
                <a:spLocks noChangeShapeType="1"/>
              </p:cNvSpPr>
              <p:nvPr/>
            </p:nvSpPr>
            <p:spPr bwMode="auto">
              <a:xfrm>
                <a:off x="5435600" y="157638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Line 525"/>
              <p:cNvSpPr>
                <a:spLocks noChangeShapeType="1"/>
              </p:cNvSpPr>
              <p:nvPr/>
            </p:nvSpPr>
            <p:spPr bwMode="auto">
              <a:xfrm>
                <a:off x="5507038" y="15509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Line 526"/>
              <p:cNvSpPr>
                <a:spLocks noChangeShapeType="1"/>
              </p:cNvSpPr>
              <p:nvPr/>
            </p:nvSpPr>
            <p:spPr bwMode="auto">
              <a:xfrm>
                <a:off x="5578475" y="15240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Line 527"/>
              <p:cNvSpPr>
                <a:spLocks noChangeShapeType="1"/>
              </p:cNvSpPr>
              <p:nvPr/>
            </p:nvSpPr>
            <p:spPr bwMode="auto">
              <a:xfrm>
                <a:off x="5651500" y="15684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Line 528"/>
              <p:cNvSpPr>
                <a:spLocks noChangeShapeType="1"/>
              </p:cNvSpPr>
              <p:nvPr/>
            </p:nvSpPr>
            <p:spPr bwMode="auto">
              <a:xfrm>
                <a:off x="5722938" y="15557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Line 529"/>
              <p:cNvSpPr>
                <a:spLocks noChangeShapeType="1"/>
              </p:cNvSpPr>
              <p:nvPr/>
            </p:nvSpPr>
            <p:spPr bwMode="auto">
              <a:xfrm>
                <a:off x="5794375" y="15621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Line 530"/>
              <p:cNvSpPr>
                <a:spLocks noChangeShapeType="1"/>
              </p:cNvSpPr>
              <p:nvPr/>
            </p:nvSpPr>
            <p:spPr bwMode="auto">
              <a:xfrm>
                <a:off x="5867400" y="15240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Line 531"/>
              <p:cNvSpPr>
                <a:spLocks noChangeShapeType="1"/>
              </p:cNvSpPr>
              <p:nvPr/>
            </p:nvSpPr>
            <p:spPr bwMode="auto">
              <a:xfrm>
                <a:off x="5938838" y="15716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Line 532"/>
              <p:cNvSpPr>
                <a:spLocks noChangeShapeType="1"/>
              </p:cNvSpPr>
              <p:nvPr/>
            </p:nvSpPr>
            <p:spPr bwMode="auto">
              <a:xfrm>
                <a:off x="6010275" y="15430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Line 533"/>
              <p:cNvSpPr>
                <a:spLocks noChangeShapeType="1"/>
              </p:cNvSpPr>
              <p:nvPr/>
            </p:nvSpPr>
            <p:spPr bwMode="auto">
              <a:xfrm>
                <a:off x="6083300" y="15414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Line 534"/>
              <p:cNvSpPr>
                <a:spLocks noChangeShapeType="1"/>
              </p:cNvSpPr>
              <p:nvPr/>
            </p:nvSpPr>
            <p:spPr bwMode="auto">
              <a:xfrm>
                <a:off x="6154738" y="15541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Line 535"/>
              <p:cNvSpPr>
                <a:spLocks noChangeShapeType="1"/>
              </p:cNvSpPr>
              <p:nvPr/>
            </p:nvSpPr>
            <p:spPr bwMode="auto">
              <a:xfrm>
                <a:off x="6227763" y="157797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Line 536"/>
              <p:cNvSpPr>
                <a:spLocks noChangeShapeType="1"/>
              </p:cNvSpPr>
              <p:nvPr/>
            </p:nvSpPr>
            <p:spPr bwMode="auto">
              <a:xfrm>
                <a:off x="6299200" y="15859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Line 537"/>
              <p:cNvSpPr>
                <a:spLocks noChangeShapeType="1"/>
              </p:cNvSpPr>
              <p:nvPr/>
            </p:nvSpPr>
            <p:spPr bwMode="auto">
              <a:xfrm>
                <a:off x="6370638" y="15795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Line 538"/>
              <p:cNvSpPr>
                <a:spLocks noChangeShapeType="1"/>
              </p:cNvSpPr>
              <p:nvPr/>
            </p:nvSpPr>
            <p:spPr bwMode="auto">
              <a:xfrm>
                <a:off x="6442075" y="15875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Line 539"/>
              <p:cNvSpPr>
                <a:spLocks noChangeShapeType="1"/>
              </p:cNvSpPr>
              <p:nvPr/>
            </p:nvSpPr>
            <p:spPr bwMode="auto">
              <a:xfrm>
                <a:off x="6515100" y="15700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Line 540"/>
              <p:cNvSpPr>
                <a:spLocks noChangeShapeType="1"/>
              </p:cNvSpPr>
              <p:nvPr/>
            </p:nvSpPr>
            <p:spPr bwMode="auto">
              <a:xfrm>
                <a:off x="6586538" y="15541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Line 541"/>
              <p:cNvSpPr>
                <a:spLocks noChangeShapeType="1"/>
              </p:cNvSpPr>
              <p:nvPr/>
            </p:nvSpPr>
            <p:spPr bwMode="auto">
              <a:xfrm>
                <a:off x="4930775" y="11969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Line 542"/>
              <p:cNvSpPr>
                <a:spLocks noChangeShapeType="1"/>
              </p:cNvSpPr>
              <p:nvPr/>
            </p:nvSpPr>
            <p:spPr bwMode="auto">
              <a:xfrm>
                <a:off x="5003800" y="127793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Line 543"/>
              <p:cNvSpPr>
                <a:spLocks noChangeShapeType="1"/>
              </p:cNvSpPr>
              <p:nvPr/>
            </p:nvSpPr>
            <p:spPr bwMode="auto">
              <a:xfrm>
                <a:off x="5075238" y="13589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Line 544"/>
              <p:cNvSpPr>
                <a:spLocks noChangeShapeType="1"/>
              </p:cNvSpPr>
              <p:nvPr/>
            </p:nvSpPr>
            <p:spPr bwMode="auto">
              <a:xfrm>
                <a:off x="5146675" y="14112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Line 545"/>
              <p:cNvSpPr>
                <a:spLocks noChangeShapeType="1"/>
              </p:cNvSpPr>
              <p:nvPr/>
            </p:nvSpPr>
            <p:spPr bwMode="auto">
              <a:xfrm>
                <a:off x="5219700" y="14684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Line 546"/>
              <p:cNvSpPr>
                <a:spLocks noChangeShapeType="1"/>
              </p:cNvSpPr>
              <p:nvPr/>
            </p:nvSpPr>
            <p:spPr bwMode="auto">
              <a:xfrm>
                <a:off x="5291138" y="15192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Line 547"/>
              <p:cNvSpPr>
                <a:spLocks noChangeShapeType="1"/>
              </p:cNvSpPr>
              <p:nvPr/>
            </p:nvSpPr>
            <p:spPr bwMode="auto">
              <a:xfrm>
                <a:off x="5362575" y="14970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Line 548"/>
              <p:cNvSpPr>
                <a:spLocks noChangeShapeType="1"/>
              </p:cNvSpPr>
              <p:nvPr/>
            </p:nvSpPr>
            <p:spPr bwMode="auto">
              <a:xfrm>
                <a:off x="5435600" y="152241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Line 549"/>
              <p:cNvSpPr>
                <a:spLocks noChangeShapeType="1"/>
              </p:cNvSpPr>
              <p:nvPr/>
            </p:nvSpPr>
            <p:spPr bwMode="auto">
              <a:xfrm>
                <a:off x="5507038" y="14986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Line 550"/>
              <p:cNvSpPr>
                <a:spLocks noChangeShapeType="1"/>
              </p:cNvSpPr>
              <p:nvPr/>
            </p:nvSpPr>
            <p:spPr bwMode="auto">
              <a:xfrm>
                <a:off x="5578475" y="14732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Line 551"/>
              <p:cNvSpPr>
                <a:spLocks noChangeShapeType="1"/>
              </p:cNvSpPr>
              <p:nvPr/>
            </p:nvSpPr>
            <p:spPr bwMode="auto">
              <a:xfrm>
                <a:off x="5651500" y="15065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Line 552"/>
              <p:cNvSpPr>
                <a:spLocks noChangeShapeType="1"/>
              </p:cNvSpPr>
              <p:nvPr/>
            </p:nvSpPr>
            <p:spPr bwMode="auto">
              <a:xfrm>
                <a:off x="5722938" y="14986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Line 553"/>
              <p:cNvSpPr>
                <a:spLocks noChangeShapeType="1"/>
              </p:cNvSpPr>
              <p:nvPr/>
            </p:nvSpPr>
            <p:spPr bwMode="auto">
              <a:xfrm>
                <a:off x="5794375" y="15081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Line 554"/>
              <p:cNvSpPr>
                <a:spLocks noChangeShapeType="1"/>
              </p:cNvSpPr>
              <p:nvPr/>
            </p:nvSpPr>
            <p:spPr bwMode="auto">
              <a:xfrm>
                <a:off x="5867400" y="14684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Line 555"/>
              <p:cNvSpPr>
                <a:spLocks noChangeShapeType="1"/>
              </p:cNvSpPr>
              <p:nvPr/>
            </p:nvSpPr>
            <p:spPr bwMode="auto">
              <a:xfrm>
                <a:off x="5938838" y="15113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Line 556"/>
              <p:cNvSpPr>
                <a:spLocks noChangeShapeType="1"/>
              </p:cNvSpPr>
              <p:nvPr/>
            </p:nvSpPr>
            <p:spPr bwMode="auto">
              <a:xfrm>
                <a:off x="6010275" y="14922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Line 557"/>
              <p:cNvSpPr>
                <a:spLocks noChangeShapeType="1"/>
              </p:cNvSpPr>
              <p:nvPr/>
            </p:nvSpPr>
            <p:spPr bwMode="auto">
              <a:xfrm>
                <a:off x="6083300" y="14890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Line 558"/>
              <p:cNvSpPr>
                <a:spLocks noChangeShapeType="1"/>
              </p:cNvSpPr>
              <p:nvPr/>
            </p:nvSpPr>
            <p:spPr bwMode="auto">
              <a:xfrm>
                <a:off x="6154738" y="14970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559"/>
              <p:cNvSpPr>
                <a:spLocks noChangeShapeType="1"/>
              </p:cNvSpPr>
              <p:nvPr/>
            </p:nvSpPr>
            <p:spPr bwMode="auto">
              <a:xfrm>
                <a:off x="6227763" y="1517650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Line 560"/>
              <p:cNvSpPr>
                <a:spLocks noChangeShapeType="1"/>
              </p:cNvSpPr>
              <p:nvPr/>
            </p:nvSpPr>
            <p:spPr bwMode="auto">
              <a:xfrm>
                <a:off x="6299200" y="15255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Line 561"/>
              <p:cNvSpPr>
                <a:spLocks noChangeShapeType="1"/>
              </p:cNvSpPr>
              <p:nvPr/>
            </p:nvSpPr>
            <p:spPr bwMode="auto">
              <a:xfrm>
                <a:off x="6370638" y="15224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Line 562"/>
              <p:cNvSpPr>
                <a:spLocks noChangeShapeType="1"/>
              </p:cNvSpPr>
              <p:nvPr/>
            </p:nvSpPr>
            <p:spPr bwMode="auto">
              <a:xfrm>
                <a:off x="6442075" y="15319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Line 563"/>
              <p:cNvSpPr>
                <a:spLocks noChangeShapeType="1"/>
              </p:cNvSpPr>
              <p:nvPr/>
            </p:nvSpPr>
            <p:spPr bwMode="auto">
              <a:xfrm>
                <a:off x="6515100" y="15176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Line 564"/>
              <p:cNvSpPr>
                <a:spLocks noChangeShapeType="1"/>
              </p:cNvSpPr>
              <p:nvPr/>
            </p:nvSpPr>
            <p:spPr bwMode="auto">
              <a:xfrm>
                <a:off x="6586538" y="15065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565"/>
              <p:cNvSpPr>
                <a:spLocks/>
              </p:cNvSpPr>
              <p:nvPr/>
            </p:nvSpPr>
            <p:spPr bwMode="auto">
              <a:xfrm>
                <a:off x="4948238" y="1196975"/>
                <a:ext cx="1655763" cy="363538"/>
              </a:xfrm>
              <a:custGeom>
                <a:avLst/>
                <a:gdLst>
                  <a:gd name="T0" fmla="*/ 0 w 1043"/>
                  <a:gd name="T1" fmla="*/ 0 h 229"/>
                  <a:gd name="T2" fmla="*/ 45 w 1043"/>
                  <a:gd name="T3" fmla="*/ 67 h 229"/>
                  <a:gd name="T4" fmla="*/ 90 w 1043"/>
                  <a:gd name="T5" fmla="*/ 121 h 229"/>
                  <a:gd name="T6" fmla="*/ 136 w 1043"/>
                  <a:gd name="T7" fmla="*/ 152 h 229"/>
                  <a:gd name="T8" fmla="*/ 181 w 1043"/>
                  <a:gd name="T9" fmla="*/ 187 h 229"/>
                  <a:gd name="T10" fmla="*/ 226 w 1043"/>
                  <a:gd name="T11" fmla="*/ 220 h 229"/>
                  <a:gd name="T12" fmla="*/ 272 w 1043"/>
                  <a:gd name="T13" fmla="*/ 208 h 229"/>
                  <a:gd name="T14" fmla="*/ 317 w 1043"/>
                  <a:gd name="T15" fmla="*/ 222 h 229"/>
                  <a:gd name="T16" fmla="*/ 363 w 1043"/>
                  <a:gd name="T17" fmla="*/ 206 h 229"/>
                  <a:gd name="T18" fmla="*/ 408 w 1043"/>
                  <a:gd name="T19" fmla="*/ 190 h 229"/>
                  <a:gd name="T20" fmla="*/ 453 w 1043"/>
                  <a:gd name="T21" fmla="*/ 214 h 229"/>
                  <a:gd name="T22" fmla="*/ 498 w 1043"/>
                  <a:gd name="T23" fmla="*/ 208 h 229"/>
                  <a:gd name="T24" fmla="*/ 544 w 1043"/>
                  <a:gd name="T25" fmla="*/ 213 h 229"/>
                  <a:gd name="T26" fmla="*/ 589 w 1043"/>
                  <a:gd name="T27" fmla="*/ 189 h 229"/>
                  <a:gd name="T28" fmla="*/ 635 w 1043"/>
                  <a:gd name="T29" fmla="*/ 217 h 229"/>
                  <a:gd name="T30" fmla="*/ 680 w 1043"/>
                  <a:gd name="T31" fmla="*/ 202 h 229"/>
                  <a:gd name="T32" fmla="*/ 725 w 1043"/>
                  <a:gd name="T33" fmla="*/ 201 h 229"/>
                  <a:gd name="T34" fmla="*/ 771 w 1043"/>
                  <a:gd name="T35" fmla="*/ 207 h 229"/>
                  <a:gd name="T36" fmla="*/ 816 w 1043"/>
                  <a:gd name="T37" fmla="*/ 221 h 229"/>
                  <a:gd name="T38" fmla="*/ 861 w 1043"/>
                  <a:gd name="T39" fmla="*/ 227 h 229"/>
                  <a:gd name="T40" fmla="*/ 907 w 1043"/>
                  <a:gd name="T41" fmla="*/ 223 h 229"/>
                  <a:gd name="T42" fmla="*/ 952 w 1043"/>
                  <a:gd name="T43" fmla="*/ 229 h 229"/>
                  <a:gd name="T44" fmla="*/ 998 w 1043"/>
                  <a:gd name="T45" fmla="*/ 218 h 229"/>
                  <a:gd name="T46" fmla="*/ 1043 w 1043"/>
                  <a:gd name="T47" fmla="*/ 21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3" h="229">
                    <a:moveTo>
                      <a:pt x="0" y="0"/>
                    </a:moveTo>
                    <a:lnTo>
                      <a:pt x="45" y="67"/>
                    </a:lnTo>
                    <a:lnTo>
                      <a:pt x="90" y="121"/>
                    </a:lnTo>
                    <a:lnTo>
                      <a:pt x="136" y="152"/>
                    </a:lnTo>
                    <a:lnTo>
                      <a:pt x="181" y="187"/>
                    </a:lnTo>
                    <a:lnTo>
                      <a:pt x="226" y="220"/>
                    </a:lnTo>
                    <a:lnTo>
                      <a:pt x="272" y="208"/>
                    </a:lnTo>
                    <a:lnTo>
                      <a:pt x="317" y="222"/>
                    </a:lnTo>
                    <a:lnTo>
                      <a:pt x="363" y="206"/>
                    </a:lnTo>
                    <a:lnTo>
                      <a:pt x="408" y="190"/>
                    </a:lnTo>
                    <a:lnTo>
                      <a:pt x="453" y="214"/>
                    </a:lnTo>
                    <a:lnTo>
                      <a:pt x="498" y="208"/>
                    </a:lnTo>
                    <a:lnTo>
                      <a:pt x="544" y="213"/>
                    </a:lnTo>
                    <a:lnTo>
                      <a:pt x="589" y="189"/>
                    </a:lnTo>
                    <a:lnTo>
                      <a:pt x="635" y="217"/>
                    </a:lnTo>
                    <a:lnTo>
                      <a:pt x="680" y="202"/>
                    </a:lnTo>
                    <a:lnTo>
                      <a:pt x="725" y="201"/>
                    </a:lnTo>
                    <a:lnTo>
                      <a:pt x="771" y="207"/>
                    </a:lnTo>
                    <a:lnTo>
                      <a:pt x="816" y="221"/>
                    </a:lnTo>
                    <a:lnTo>
                      <a:pt x="861" y="227"/>
                    </a:lnTo>
                    <a:lnTo>
                      <a:pt x="907" y="223"/>
                    </a:lnTo>
                    <a:lnTo>
                      <a:pt x="952" y="229"/>
                    </a:lnTo>
                    <a:lnTo>
                      <a:pt x="998" y="218"/>
                    </a:lnTo>
                    <a:lnTo>
                      <a:pt x="1043" y="210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Freeform 566"/>
              <p:cNvSpPr>
                <a:spLocks/>
              </p:cNvSpPr>
              <p:nvPr/>
            </p:nvSpPr>
            <p:spPr bwMode="auto">
              <a:xfrm>
                <a:off x="4910138" y="11572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567"/>
              <p:cNvSpPr>
                <a:spLocks/>
              </p:cNvSpPr>
              <p:nvPr/>
            </p:nvSpPr>
            <p:spPr bwMode="auto">
              <a:xfrm>
                <a:off x="4910138" y="11604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568"/>
              <p:cNvSpPr>
                <a:spLocks/>
              </p:cNvSpPr>
              <p:nvPr/>
            </p:nvSpPr>
            <p:spPr bwMode="auto">
              <a:xfrm>
                <a:off x="4979988" y="126682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8 h 50"/>
                  <a:gd name="T4" fmla="*/ 24 w 49"/>
                  <a:gd name="T5" fmla="*/ 0 h 50"/>
                  <a:gd name="T6" fmla="*/ 7 w 49"/>
                  <a:gd name="T7" fmla="*/ 8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Freeform 569"/>
              <p:cNvSpPr>
                <a:spLocks/>
              </p:cNvSpPr>
              <p:nvPr/>
            </p:nvSpPr>
            <p:spPr bwMode="auto">
              <a:xfrm>
                <a:off x="4979988" y="1270000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570"/>
              <p:cNvSpPr>
                <a:spLocks/>
              </p:cNvSpPr>
              <p:nvPr/>
            </p:nvSpPr>
            <p:spPr bwMode="auto">
              <a:xfrm>
                <a:off x="5048250" y="13462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571"/>
              <p:cNvSpPr>
                <a:spLocks/>
              </p:cNvSpPr>
              <p:nvPr/>
            </p:nvSpPr>
            <p:spPr bwMode="auto">
              <a:xfrm>
                <a:off x="5048250" y="13493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572"/>
              <p:cNvSpPr>
                <a:spLocks/>
              </p:cNvSpPr>
              <p:nvPr/>
            </p:nvSpPr>
            <p:spPr bwMode="auto">
              <a:xfrm>
                <a:off x="5127625" y="13970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573"/>
              <p:cNvSpPr>
                <a:spLocks/>
              </p:cNvSpPr>
              <p:nvPr/>
            </p:nvSpPr>
            <p:spPr bwMode="auto">
              <a:xfrm>
                <a:off x="5127625" y="1398588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574"/>
              <p:cNvSpPr>
                <a:spLocks/>
              </p:cNvSpPr>
              <p:nvPr/>
            </p:nvSpPr>
            <p:spPr bwMode="auto">
              <a:xfrm>
                <a:off x="5197475" y="1455738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8 h 50"/>
                  <a:gd name="T4" fmla="*/ 24 w 49"/>
                  <a:gd name="T5" fmla="*/ 0 h 50"/>
                  <a:gd name="T6" fmla="*/ 7 w 49"/>
                  <a:gd name="T7" fmla="*/ 8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575"/>
              <p:cNvSpPr>
                <a:spLocks/>
              </p:cNvSpPr>
              <p:nvPr/>
            </p:nvSpPr>
            <p:spPr bwMode="auto">
              <a:xfrm>
                <a:off x="5197475" y="1458913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576"/>
              <p:cNvSpPr>
                <a:spLocks/>
              </p:cNvSpPr>
              <p:nvPr/>
            </p:nvSpPr>
            <p:spPr bwMode="auto">
              <a:xfrm>
                <a:off x="5265738" y="15065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577"/>
              <p:cNvSpPr>
                <a:spLocks/>
              </p:cNvSpPr>
              <p:nvPr/>
            </p:nvSpPr>
            <p:spPr bwMode="auto">
              <a:xfrm>
                <a:off x="5265738" y="1508125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578"/>
              <p:cNvSpPr>
                <a:spLocks/>
              </p:cNvSpPr>
              <p:nvPr/>
            </p:nvSpPr>
            <p:spPr bwMode="auto">
              <a:xfrm>
                <a:off x="5335588" y="14859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579"/>
              <p:cNvSpPr>
                <a:spLocks/>
              </p:cNvSpPr>
              <p:nvPr/>
            </p:nvSpPr>
            <p:spPr bwMode="auto">
              <a:xfrm>
                <a:off x="5335588" y="14890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2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2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580"/>
              <p:cNvSpPr>
                <a:spLocks/>
              </p:cNvSpPr>
              <p:nvPr/>
            </p:nvSpPr>
            <p:spPr bwMode="auto">
              <a:xfrm>
                <a:off x="5414963" y="1506538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581"/>
              <p:cNvSpPr>
                <a:spLocks/>
              </p:cNvSpPr>
              <p:nvPr/>
            </p:nvSpPr>
            <p:spPr bwMode="auto">
              <a:xfrm>
                <a:off x="5414963" y="1508125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582"/>
              <p:cNvSpPr>
                <a:spLocks/>
              </p:cNvSpPr>
              <p:nvPr/>
            </p:nvSpPr>
            <p:spPr bwMode="auto">
              <a:xfrm>
                <a:off x="5483225" y="14859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583"/>
              <p:cNvSpPr>
                <a:spLocks/>
              </p:cNvSpPr>
              <p:nvPr/>
            </p:nvSpPr>
            <p:spPr bwMode="auto">
              <a:xfrm>
                <a:off x="5483225" y="14890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584"/>
              <p:cNvSpPr>
                <a:spLocks/>
              </p:cNvSpPr>
              <p:nvPr/>
            </p:nvSpPr>
            <p:spPr bwMode="auto">
              <a:xfrm>
                <a:off x="5553075" y="14557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Freeform 585"/>
              <p:cNvSpPr>
                <a:spLocks/>
              </p:cNvSpPr>
              <p:nvPr/>
            </p:nvSpPr>
            <p:spPr bwMode="auto">
              <a:xfrm>
                <a:off x="5553075" y="14589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586"/>
              <p:cNvSpPr>
                <a:spLocks/>
              </p:cNvSpPr>
              <p:nvPr/>
            </p:nvSpPr>
            <p:spPr bwMode="auto">
              <a:xfrm>
                <a:off x="5632450" y="149542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8 h 50"/>
                  <a:gd name="T4" fmla="*/ 25 w 49"/>
                  <a:gd name="T5" fmla="*/ 0 h 50"/>
                  <a:gd name="T6" fmla="*/ 7 w 49"/>
                  <a:gd name="T7" fmla="*/ 8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587"/>
              <p:cNvSpPr>
                <a:spLocks/>
              </p:cNvSpPr>
              <p:nvPr/>
            </p:nvSpPr>
            <p:spPr bwMode="auto">
              <a:xfrm>
                <a:off x="5632450" y="1498600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588"/>
              <p:cNvSpPr>
                <a:spLocks/>
              </p:cNvSpPr>
              <p:nvPr/>
            </p:nvSpPr>
            <p:spPr bwMode="auto">
              <a:xfrm>
                <a:off x="5700713" y="14859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589"/>
              <p:cNvSpPr>
                <a:spLocks/>
              </p:cNvSpPr>
              <p:nvPr/>
            </p:nvSpPr>
            <p:spPr bwMode="auto">
              <a:xfrm>
                <a:off x="5700713" y="14890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590"/>
              <p:cNvSpPr>
                <a:spLocks/>
              </p:cNvSpPr>
              <p:nvPr/>
            </p:nvSpPr>
            <p:spPr bwMode="auto">
              <a:xfrm>
                <a:off x="5770563" y="14954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591"/>
              <p:cNvSpPr>
                <a:spLocks/>
              </p:cNvSpPr>
              <p:nvPr/>
            </p:nvSpPr>
            <p:spPr bwMode="auto">
              <a:xfrm>
                <a:off x="5770563" y="149860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592"/>
              <p:cNvSpPr>
                <a:spLocks/>
              </p:cNvSpPr>
              <p:nvPr/>
            </p:nvSpPr>
            <p:spPr bwMode="auto">
              <a:xfrm>
                <a:off x="5838825" y="14557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593"/>
              <p:cNvSpPr>
                <a:spLocks/>
              </p:cNvSpPr>
              <p:nvPr/>
            </p:nvSpPr>
            <p:spPr bwMode="auto">
              <a:xfrm>
                <a:off x="5838825" y="14589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6 w 50"/>
                  <a:gd name="T9" fmla="*/ 9 h 47"/>
                  <a:gd name="T10" fmla="*/ 0 w 50"/>
                  <a:gd name="T11" fmla="*/ 23 h 47"/>
                  <a:gd name="T12" fmla="*/ 6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9"/>
                    </a:lnTo>
                    <a:lnTo>
                      <a:pt x="0" y="23"/>
                    </a:lnTo>
                    <a:lnTo>
                      <a:pt x="6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594"/>
              <p:cNvSpPr>
                <a:spLocks/>
              </p:cNvSpPr>
              <p:nvPr/>
            </p:nvSpPr>
            <p:spPr bwMode="auto">
              <a:xfrm>
                <a:off x="5918200" y="15065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Freeform 595"/>
              <p:cNvSpPr>
                <a:spLocks/>
              </p:cNvSpPr>
              <p:nvPr/>
            </p:nvSpPr>
            <p:spPr bwMode="auto">
              <a:xfrm>
                <a:off x="5918200" y="1508125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Freeform 596"/>
              <p:cNvSpPr>
                <a:spLocks/>
              </p:cNvSpPr>
              <p:nvPr/>
            </p:nvSpPr>
            <p:spPr bwMode="auto">
              <a:xfrm>
                <a:off x="5988050" y="14763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Freeform 597"/>
              <p:cNvSpPr>
                <a:spLocks/>
              </p:cNvSpPr>
              <p:nvPr/>
            </p:nvSpPr>
            <p:spPr bwMode="auto">
              <a:xfrm>
                <a:off x="5988050" y="147796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Freeform 598"/>
              <p:cNvSpPr>
                <a:spLocks/>
              </p:cNvSpPr>
              <p:nvPr/>
            </p:nvSpPr>
            <p:spPr bwMode="auto">
              <a:xfrm>
                <a:off x="6057900" y="147637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4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4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Freeform 599"/>
              <p:cNvSpPr>
                <a:spLocks/>
              </p:cNvSpPr>
              <p:nvPr/>
            </p:nvSpPr>
            <p:spPr bwMode="auto">
              <a:xfrm>
                <a:off x="6057900" y="1477963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Freeform 600"/>
              <p:cNvSpPr>
                <a:spLocks/>
              </p:cNvSpPr>
              <p:nvPr/>
            </p:nvSpPr>
            <p:spPr bwMode="auto">
              <a:xfrm>
                <a:off x="6135688" y="14859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Freeform 601"/>
              <p:cNvSpPr>
                <a:spLocks/>
              </p:cNvSpPr>
              <p:nvPr/>
            </p:nvSpPr>
            <p:spPr bwMode="auto">
              <a:xfrm>
                <a:off x="6135688" y="14890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Freeform 602"/>
              <p:cNvSpPr>
                <a:spLocks/>
              </p:cNvSpPr>
              <p:nvPr/>
            </p:nvSpPr>
            <p:spPr bwMode="auto">
              <a:xfrm>
                <a:off x="6205538" y="15065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Freeform 603"/>
              <p:cNvSpPr>
                <a:spLocks/>
              </p:cNvSpPr>
              <p:nvPr/>
            </p:nvSpPr>
            <p:spPr bwMode="auto">
              <a:xfrm>
                <a:off x="6205538" y="1508125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Freeform 604"/>
              <p:cNvSpPr>
                <a:spLocks/>
              </p:cNvSpPr>
              <p:nvPr/>
            </p:nvSpPr>
            <p:spPr bwMode="auto">
              <a:xfrm>
                <a:off x="6275388" y="1516063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4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4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Freeform 605"/>
              <p:cNvSpPr>
                <a:spLocks/>
              </p:cNvSpPr>
              <p:nvPr/>
            </p:nvSpPr>
            <p:spPr bwMode="auto">
              <a:xfrm>
                <a:off x="6275388" y="1517650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Freeform 606"/>
              <p:cNvSpPr>
                <a:spLocks/>
              </p:cNvSpPr>
              <p:nvPr/>
            </p:nvSpPr>
            <p:spPr bwMode="auto">
              <a:xfrm>
                <a:off x="6343650" y="151606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Freeform 607"/>
              <p:cNvSpPr>
                <a:spLocks/>
              </p:cNvSpPr>
              <p:nvPr/>
            </p:nvSpPr>
            <p:spPr bwMode="auto">
              <a:xfrm>
                <a:off x="6343650" y="1517650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608"/>
              <p:cNvSpPr>
                <a:spLocks/>
              </p:cNvSpPr>
              <p:nvPr/>
            </p:nvSpPr>
            <p:spPr bwMode="auto">
              <a:xfrm>
                <a:off x="6423025" y="151606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Freeform 609"/>
              <p:cNvSpPr>
                <a:spLocks/>
              </p:cNvSpPr>
              <p:nvPr/>
            </p:nvSpPr>
            <p:spPr bwMode="auto">
              <a:xfrm>
                <a:off x="6423025" y="1517650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Freeform 610"/>
              <p:cNvSpPr>
                <a:spLocks/>
              </p:cNvSpPr>
              <p:nvPr/>
            </p:nvSpPr>
            <p:spPr bwMode="auto">
              <a:xfrm>
                <a:off x="6492875" y="1506538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Freeform 611"/>
              <p:cNvSpPr>
                <a:spLocks/>
              </p:cNvSpPr>
              <p:nvPr/>
            </p:nvSpPr>
            <p:spPr bwMode="auto">
              <a:xfrm>
                <a:off x="6492875" y="1508125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Freeform 612"/>
              <p:cNvSpPr>
                <a:spLocks/>
              </p:cNvSpPr>
              <p:nvPr/>
            </p:nvSpPr>
            <p:spPr bwMode="auto">
              <a:xfrm>
                <a:off x="6561138" y="14859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Freeform 613"/>
              <p:cNvSpPr>
                <a:spLocks/>
              </p:cNvSpPr>
              <p:nvPr/>
            </p:nvSpPr>
            <p:spPr bwMode="auto">
              <a:xfrm>
                <a:off x="6561138" y="14890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4" name="Group 563"/>
            <p:cNvGrpSpPr/>
            <p:nvPr/>
          </p:nvGrpSpPr>
          <p:grpSpPr>
            <a:xfrm>
              <a:off x="9618055" y="3797448"/>
              <a:ext cx="1608688" cy="207572"/>
              <a:chOff x="4910138" y="949325"/>
              <a:chExt cx="1730375" cy="287338"/>
            </a:xfrm>
          </p:grpSpPr>
          <p:sp>
            <p:nvSpPr>
              <p:cNvPr id="715" name="Line 619"/>
              <p:cNvSpPr>
                <a:spLocks noChangeShapeType="1"/>
              </p:cNvSpPr>
              <p:nvPr/>
            </p:nvSpPr>
            <p:spPr bwMode="auto">
              <a:xfrm flipV="1">
                <a:off x="5019675" y="1166813"/>
                <a:ext cx="0" cy="3810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Line 620"/>
              <p:cNvSpPr>
                <a:spLocks noChangeShapeType="1"/>
              </p:cNvSpPr>
              <p:nvPr/>
            </p:nvSpPr>
            <p:spPr bwMode="auto">
              <a:xfrm flipV="1">
                <a:off x="5091113" y="1133475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Line 621"/>
              <p:cNvSpPr>
                <a:spLocks noChangeShapeType="1"/>
              </p:cNvSpPr>
              <p:nvPr/>
            </p:nvSpPr>
            <p:spPr bwMode="auto">
              <a:xfrm flipV="1">
                <a:off x="5164138" y="1090613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Line 622"/>
              <p:cNvSpPr>
                <a:spLocks noChangeShapeType="1"/>
              </p:cNvSpPr>
              <p:nvPr/>
            </p:nvSpPr>
            <p:spPr bwMode="auto">
              <a:xfrm flipV="1">
                <a:off x="5235575" y="1076325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Line 623"/>
              <p:cNvSpPr>
                <a:spLocks noChangeShapeType="1"/>
              </p:cNvSpPr>
              <p:nvPr/>
            </p:nvSpPr>
            <p:spPr bwMode="auto">
              <a:xfrm flipV="1">
                <a:off x="5307013" y="1065213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Line 624"/>
              <p:cNvSpPr>
                <a:spLocks noChangeShapeType="1"/>
              </p:cNvSpPr>
              <p:nvPr/>
            </p:nvSpPr>
            <p:spPr bwMode="auto">
              <a:xfrm flipV="1">
                <a:off x="5380038" y="1020763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Line 625"/>
              <p:cNvSpPr>
                <a:spLocks noChangeShapeType="1"/>
              </p:cNvSpPr>
              <p:nvPr/>
            </p:nvSpPr>
            <p:spPr bwMode="auto">
              <a:xfrm flipV="1">
                <a:off x="5451475" y="1033463"/>
                <a:ext cx="0" cy="41275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Line 626"/>
              <p:cNvSpPr>
                <a:spLocks noChangeShapeType="1"/>
              </p:cNvSpPr>
              <p:nvPr/>
            </p:nvSpPr>
            <p:spPr bwMode="auto">
              <a:xfrm flipV="1">
                <a:off x="5524500" y="1025525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Line 627"/>
              <p:cNvSpPr>
                <a:spLocks noChangeShapeType="1"/>
              </p:cNvSpPr>
              <p:nvPr/>
            </p:nvSpPr>
            <p:spPr bwMode="auto">
              <a:xfrm flipV="1">
                <a:off x="5595938" y="1008063"/>
                <a:ext cx="0" cy="5715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Line 628"/>
              <p:cNvSpPr>
                <a:spLocks noChangeShapeType="1"/>
              </p:cNvSpPr>
              <p:nvPr/>
            </p:nvSpPr>
            <p:spPr bwMode="auto">
              <a:xfrm flipV="1">
                <a:off x="5667375" y="1014413"/>
                <a:ext cx="0" cy="6508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Line 629"/>
              <p:cNvSpPr>
                <a:spLocks noChangeShapeType="1"/>
              </p:cNvSpPr>
              <p:nvPr/>
            </p:nvSpPr>
            <p:spPr bwMode="auto">
              <a:xfrm flipV="1">
                <a:off x="5738813" y="1017588"/>
                <a:ext cx="0" cy="587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Line 630"/>
              <p:cNvSpPr>
                <a:spLocks noChangeShapeType="1"/>
              </p:cNvSpPr>
              <p:nvPr/>
            </p:nvSpPr>
            <p:spPr bwMode="auto">
              <a:xfrm flipV="1">
                <a:off x="5811838" y="1009650"/>
                <a:ext cx="0" cy="6191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Line 631"/>
              <p:cNvSpPr>
                <a:spLocks noChangeShapeType="1"/>
              </p:cNvSpPr>
              <p:nvPr/>
            </p:nvSpPr>
            <p:spPr bwMode="auto">
              <a:xfrm flipV="1">
                <a:off x="5883275" y="1020763"/>
                <a:ext cx="0" cy="53975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Line 632"/>
              <p:cNvSpPr>
                <a:spLocks noChangeShapeType="1"/>
              </p:cNvSpPr>
              <p:nvPr/>
            </p:nvSpPr>
            <p:spPr bwMode="auto">
              <a:xfrm flipV="1">
                <a:off x="5956300" y="1009650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Line 633"/>
              <p:cNvSpPr>
                <a:spLocks noChangeShapeType="1"/>
              </p:cNvSpPr>
              <p:nvPr/>
            </p:nvSpPr>
            <p:spPr bwMode="auto">
              <a:xfrm flipV="1">
                <a:off x="6027738" y="1023938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Line 634"/>
              <p:cNvSpPr>
                <a:spLocks noChangeShapeType="1"/>
              </p:cNvSpPr>
              <p:nvPr/>
            </p:nvSpPr>
            <p:spPr bwMode="auto">
              <a:xfrm flipV="1">
                <a:off x="6099175" y="1038225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Line 635"/>
              <p:cNvSpPr>
                <a:spLocks noChangeShapeType="1"/>
              </p:cNvSpPr>
              <p:nvPr/>
            </p:nvSpPr>
            <p:spPr bwMode="auto">
              <a:xfrm flipV="1">
                <a:off x="6172200" y="1046163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Line 636"/>
              <p:cNvSpPr>
                <a:spLocks noChangeShapeType="1"/>
              </p:cNvSpPr>
              <p:nvPr/>
            </p:nvSpPr>
            <p:spPr bwMode="auto">
              <a:xfrm flipV="1">
                <a:off x="6243638" y="1006475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Line 637"/>
              <p:cNvSpPr>
                <a:spLocks noChangeShapeType="1"/>
              </p:cNvSpPr>
              <p:nvPr/>
            </p:nvSpPr>
            <p:spPr bwMode="auto">
              <a:xfrm flipV="1">
                <a:off x="6315075" y="985838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Line 638"/>
              <p:cNvSpPr>
                <a:spLocks noChangeShapeType="1"/>
              </p:cNvSpPr>
              <p:nvPr/>
            </p:nvSpPr>
            <p:spPr bwMode="auto">
              <a:xfrm flipV="1">
                <a:off x="6388100" y="969963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Line 639"/>
              <p:cNvSpPr>
                <a:spLocks noChangeShapeType="1"/>
              </p:cNvSpPr>
              <p:nvPr/>
            </p:nvSpPr>
            <p:spPr bwMode="auto">
              <a:xfrm flipV="1">
                <a:off x="6459538" y="965200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Line 640"/>
              <p:cNvSpPr>
                <a:spLocks noChangeShapeType="1"/>
              </p:cNvSpPr>
              <p:nvPr/>
            </p:nvSpPr>
            <p:spPr bwMode="auto">
              <a:xfrm flipV="1">
                <a:off x="6532563" y="963613"/>
                <a:ext cx="0" cy="4445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Line 641"/>
              <p:cNvSpPr>
                <a:spLocks noChangeShapeType="1"/>
              </p:cNvSpPr>
              <p:nvPr/>
            </p:nvSpPr>
            <p:spPr bwMode="auto">
              <a:xfrm flipV="1">
                <a:off x="6604000" y="989013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Line 642"/>
              <p:cNvSpPr>
                <a:spLocks noChangeShapeType="1"/>
              </p:cNvSpPr>
              <p:nvPr/>
            </p:nvSpPr>
            <p:spPr bwMode="auto">
              <a:xfrm>
                <a:off x="4930775" y="11969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Line 643"/>
              <p:cNvSpPr>
                <a:spLocks noChangeShapeType="1"/>
              </p:cNvSpPr>
              <p:nvPr/>
            </p:nvSpPr>
            <p:spPr bwMode="auto">
              <a:xfrm>
                <a:off x="5003800" y="120491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Line 644"/>
              <p:cNvSpPr>
                <a:spLocks noChangeShapeType="1"/>
              </p:cNvSpPr>
              <p:nvPr/>
            </p:nvSpPr>
            <p:spPr bwMode="auto">
              <a:xfrm>
                <a:off x="5075238" y="11795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Line 645"/>
              <p:cNvSpPr>
                <a:spLocks noChangeShapeType="1"/>
              </p:cNvSpPr>
              <p:nvPr/>
            </p:nvSpPr>
            <p:spPr bwMode="auto">
              <a:xfrm>
                <a:off x="5146675" y="11382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Line 646"/>
              <p:cNvSpPr>
                <a:spLocks noChangeShapeType="1"/>
              </p:cNvSpPr>
              <p:nvPr/>
            </p:nvSpPr>
            <p:spPr bwMode="auto">
              <a:xfrm>
                <a:off x="5219700" y="11271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Line 647"/>
              <p:cNvSpPr>
                <a:spLocks noChangeShapeType="1"/>
              </p:cNvSpPr>
              <p:nvPr/>
            </p:nvSpPr>
            <p:spPr bwMode="auto">
              <a:xfrm>
                <a:off x="5291138" y="11207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Line 648"/>
              <p:cNvSpPr>
                <a:spLocks noChangeShapeType="1"/>
              </p:cNvSpPr>
              <p:nvPr/>
            </p:nvSpPr>
            <p:spPr bwMode="auto">
              <a:xfrm>
                <a:off x="5362575" y="10715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Line 649"/>
              <p:cNvSpPr>
                <a:spLocks noChangeShapeType="1"/>
              </p:cNvSpPr>
              <p:nvPr/>
            </p:nvSpPr>
            <p:spPr bwMode="auto">
              <a:xfrm>
                <a:off x="5435600" y="107473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Line 650"/>
              <p:cNvSpPr>
                <a:spLocks noChangeShapeType="1"/>
              </p:cNvSpPr>
              <p:nvPr/>
            </p:nvSpPr>
            <p:spPr bwMode="auto">
              <a:xfrm>
                <a:off x="5507038" y="10747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Line 651"/>
              <p:cNvSpPr>
                <a:spLocks noChangeShapeType="1"/>
              </p:cNvSpPr>
              <p:nvPr/>
            </p:nvSpPr>
            <p:spPr bwMode="auto">
              <a:xfrm>
                <a:off x="5578475" y="10652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Line 652"/>
              <p:cNvSpPr>
                <a:spLocks noChangeShapeType="1"/>
              </p:cNvSpPr>
              <p:nvPr/>
            </p:nvSpPr>
            <p:spPr bwMode="auto">
              <a:xfrm>
                <a:off x="5651500" y="10795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Line 653"/>
              <p:cNvSpPr>
                <a:spLocks noChangeShapeType="1"/>
              </p:cNvSpPr>
              <p:nvPr/>
            </p:nvSpPr>
            <p:spPr bwMode="auto">
              <a:xfrm>
                <a:off x="5722938" y="10763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Line 654"/>
              <p:cNvSpPr>
                <a:spLocks noChangeShapeType="1"/>
              </p:cNvSpPr>
              <p:nvPr/>
            </p:nvSpPr>
            <p:spPr bwMode="auto">
              <a:xfrm>
                <a:off x="5794375" y="10715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Line 655"/>
              <p:cNvSpPr>
                <a:spLocks noChangeShapeType="1"/>
              </p:cNvSpPr>
              <p:nvPr/>
            </p:nvSpPr>
            <p:spPr bwMode="auto">
              <a:xfrm>
                <a:off x="5867400" y="10747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Line 656"/>
              <p:cNvSpPr>
                <a:spLocks noChangeShapeType="1"/>
              </p:cNvSpPr>
              <p:nvPr/>
            </p:nvSpPr>
            <p:spPr bwMode="auto">
              <a:xfrm>
                <a:off x="5938838" y="10620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Line 657"/>
              <p:cNvSpPr>
                <a:spLocks noChangeShapeType="1"/>
              </p:cNvSpPr>
              <p:nvPr/>
            </p:nvSpPr>
            <p:spPr bwMode="auto">
              <a:xfrm>
                <a:off x="6010275" y="10795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Line 658"/>
              <p:cNvSpPr>
                <a:spLocks noChangeShapeType="1"/>
              </p:cNvSpPr>
              <p:nvPr/>
            </p:nvSpPr>
            <p:spPr bwMode="auto">
              <a:xfrm>
                <a:off x="6083300" y="10906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Line 659"/>
              <p:cNvSpPr>
                <a:spLocks noChangeShapeType="1"/>
              </p:cNvSpPr>
              <p:nvPr/>
            </p:nvSpPr>
            <p:spPr bwMode="auto">
              <a:xfrm>
                <a:off x="6154738" y="10937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Line 660"/>
              <p:cNvSpPr>
                <a:spLocks noChangeShapeType="1"/>
              </p:cNvSpPr>
              <p:nvPr/>
            </p:nvSpPr>
            <p:spPr bwMode="auto">
              <a:xfrm>
                <a:off x="6227763" y="105251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Line 661"/>
              <p:cNvSpPr>
                <a:spLocks noChangeShapeType="1"/>
              </p:cNvSpPr>
              <p:nvPr/>
            </p:nvSpPr>
            <p:spPr bwMode="auto">
              <a:xfrm>
                <a:off x="6299200" y="10318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Line 662"/>
              <p:cNvSpPr>
                <a:spLocks noChangeShapeType="1"/>
              </p:cNvSpPr>
              <p:nvPr/>
            </p:nvSpPr>
            <p:spPr bwMode="auto">
              <a:xfrm>
                <a:off x="6370638" y="10175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Line 663"/>
              <p:cNvSpPr>
                <a:spLocks noChangeShapeType="1"/>
              </p:cNvSpPr>
              <p:nvPr/>
            </p:nvSpPr>
            <p:spPr bwMode="auto">
              <a:xfrm>
                <a:off x="6442075" y="10175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Line 664"/>
              <p:cNvSpPr>
                <a:spLocks noChangeShapeType="1"/>
              </p:cNvSpPr>
              <p:nvPr/>
            </p:nvSpPr>
            <p:spPr bwMode="auto">
              <a:xfrm>
                <a:off x="6515100" y="10080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Line 665"/>
              <p:cNvSpPr>
                <a:spLocks noChangeShapeType="1"/>
              </p:cNvSpPr>
              <p:nvPr/>
            </p:nvSpPr>
            <p:spPr bwMode="auto">
              <a:xfrm>
                <a:off x="6586538" y="10445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Line 666"/>
              <p:cNvSpPr>
                <a:spLocks noChangeShapeType="1"/>
              </p:cNvSpPr>
              <p:nvPr/>
            </p:nvSpPr>
            <p:spPr bwMode="auto">
              <a:xfrm>
                <a:off x="4930775" y="11969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Line 667"/>
              <p:cNvSpPr>
                <a:spLocks noChangeShapeType="1"/>
              </p:cNvSpPr>
              <p:nvPr/>
            </p:nvSpPr>
            <p:spPr bwMode="auto">
              <a:xfrm>
                <a:off x="5003800" y="116681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Line 668"/>
              <p:cNvSpPr>
                <a:spLocks noChangeShapeType="1"/>
              </p:cNvSpPr>
              <p:nvPr/>
            </p:nvSpPr>
            <p:spPr bwMode="auto">
              <a:xfrm>
                <a:off x="5075238" y="11334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Line 669"/>
              <p:cNvSpPr>
                <a:spLocks noChangeShapeType="1"/>
              </p:cNvSpPr>
              <p:nvPr/>
            </p:nvSpPr>
            <p:spPr bwMode="auto">
              <a:xfrm>
                <a:off x="5146675" y="10906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Line 670"/>
              <p:cNvSpPr>
                <a:spLocks noChangeShapeType="1"/>
              </p:cNvSpPr>
              <p:nvPr/>
            </p:nvSpPr>
            <p:spPr bwMode="auto">
              <a:xfrm>
                <a:off x="5219700" y="10763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Line 671"/>
              <p:cNvSpPr>
                <a:spLocks noChangeShapeType="1"/>
              </p:cNvSpPr>
              <p:nvPr/>
            </p:nvSpPr>
            <p:spPr bwMode="auto">
              <a:xfrm>
                <a:off x="5291138" y="10652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Line 672"/>
              <p:cNvSpPr>
                <a:spLocks noChangeShapeType="1"/>
              </p:cNvSpPr>
              <p:nvPr/>
            </p:nvSpPr>
            <p:spPr bwMode="auto">
              <a:xfrm>
                <a:off x="5362575" y="10207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Line 673"/>
              <p:cNvSpPr>
                <a:spLocks noChangeShapeType="1"/>
              </p:cNvSpPr>
              <p:nvPr/>
            </p:nvSpPr>
            <p:spPr bwMode="auto">
              <a:xfrm>
                <a:off x="5435600" y="103346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Line 674"/>
              <p:cNvSpPr>
                <a:spLocks noChangeShapeType="1"/>
              </p:cNvSpPr>
              <p:nvPr/>
            </p:nvSpPr>
            <p:spPr bwMode="auto">
              <a:xfrm>
                <a:off x="5507038" y="10255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Line 675"/>
              <p:cNvSpPr>
                <a:spLocks noChangeShapeType="1"/>
              </p:cNvSpPr>
              <p:nvPr/>
            </p:nvSpPr>
            <p:spPr bwMode="auto">
              <a:xfrm>
                <a:off x="5578475" y="10080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Line 676"/>
              <p:cNvSpPr>
                <a:spLocks noChangeShapeType="1"/>
              </p:cNvSpPr>
              <p:nvPr/>
            </p:nvSpPr>
            <p:spPr bwMode="auto">
              <a:xfrm>
                <a:off x="5651500" y="10144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Line 677"/>
              <p:cNvSpPr>
                <a:spLocks noChangeShapeType="1"/>
              </p:cNvSpPr>
              <p:nvPr/>
            </p:nvSpPr>
            <p:spPr bwMode="auto">
              <a:xfrm>
                <a:off x="5722938" y="10175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Line 678"/>
              <p:cNvSpPr>
                <a:spLocks noChangeShapeType="1"/>
              </p:cNvSpPr>
              <p:nvPr/>
            </p:nvSpPr>
            <p:spPr bwMode="auto">
              <a:xfrm>
                <a:off x="5794375" y="10096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Line 679"/>
              <p:cNvSpPr>
                <a:spLocks noChangeShapeType="1"/>
              </p:cNvSpPr>
              <p:nvPr/>
            </p:nvSpPr>
            <p:spPr bwMode="auto">
              <a:xfrm>
                <a:off x="5867400" y="10207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Line 680"/>
              <p:cNvSpPr>
                <a:spLocks noChangeShapeType="1"/>
              </p:cNvSpPr>
              <p:nvPr/>
            </p:nvSpPr>
            <p:spPr bwMode="auto">
              <a:xfrm>
                <a:off x="5938838" y="10096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Line 681"/>
              <p:cNvSpPr>
                <a:spLocks noChangeShapeType="1"/>
              </p:cNvSpPr>
              <p:nvPr/>
            </p:nvSpPr>
            <p:spPr bwMode="auto">
              <a:xfrm>
                <a:off x="6010275" y="10239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Line 682"/>
              <p:cNvSpPr>
                <a:spLocks noChangeShapeType="1"/>
              </p:cNvSpPr>
              <p:nvPr/>
            </p:nvSpPr>
            <p:spPr bwMode="auto">
              <a:xfrm>
                <a:off x="6083300" y="10382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Line 683"/>
              <p:cNvSpPr>
                <a:spLocks noChangeShapeType="1"/>
              </p:cNvSpPr>
              <p:nvPr/>
            </p:nvSpPr>
            <p:spPr bwMode="auto">
              <a:xfrm>
                <a:off x="6154738" y="10461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Line 684"/>
              <p:cNvSpPr>
                <a:spLocks noChangeShapeType="1"/>
              </p:cNvSpPr>
              <p:nvPr/>
            </p:nvSpPr>
            <p:spPr bwMode="auto">
              <a:xfrm>
                <a:off x="6227763" y="100647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Line 685"/>
              <p:cNvSpPr>
                <a:spLocks noChangeShapeType="1"/>
              </p:cNvSpPr>
              <p:nvPr/>
            </p:nvSpPr>
            <p:spPr bwMode="auto">
              <a:xfrm>
                <a:off x="6299200" y="9858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Line 686"/>
              <p:cNvSpPr>
                <a:spLocks noChangeShapeType="1"/>
              </p:cNvSpPr>
              <p:nvPr/>
            </p:nvSpPr>
            <p:spPr bwMode="auto">
              <a:xfrm>
                <a:off x="6370638" y="9699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Line 687"/>
              <p:cNvSpPr>
                <a:spLocks noChangeShapeType="1"/>
              </p:cNvSpPr>
              <p:nvPr/>
            </p:nvSpPr>
            <p:spPr bwMode="auto">
              <a:xfrm>
                <a:off x="6442075" y="9652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Line 688"/>
              <p:cNvSpPr>
                <a:spLocks noChangeShapeType="1"/>
              </p:cNvSpPr>
              <p:nvPr/>
            </p:nvSpPr>
            <p:spPr bwMode="auto">
              <a:xfrm>
                <a:off x="6515100" y="9636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Line 689"/>
              <p:cNvSpPr>
                <a:spLocks noChangeShapeType="1"/>
              </p:cNvSpPr>
              <p:nvPr/>
            </p:nvSpPr>
            <p:spPr bwMode="auto">
              <a:xfrm>
                <a:off x="6586538" y="9890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690"/>
              <p:cNvSpPr>
                <a:spLocks/>
              </p:cNvSpPr>
              <p:nvPr/>
            </p:nvSpPr>
            <p:spPr bwMode="auto">
              <a:xfrm>
                <a:off x="4948238" y="985838"/>
                <a:ext cx="1655763" cy="211138"/>
              </a:xfrm>
              <a:custGeom>
                <a:avLst/>
                <a:gdLst>
                  <a:gd name="T0" fmla="*/ 0 w 1043"/>
                  <a:gd name="T1" fmla="*/ 133 h 133"/>
                  <a:gd name="T2" fmla="*/ 45 w 1043"/>
                  <a:gd name="T3" fmla="*/ 126 h 133"/>
                  <a:gd name="T4" fmla="*/ 90 w 1043"/>
                  <a:gd name="T5" fmla="*/ 107 h 133"/>
                  <a:gd name="T6" fmla="*/ 136 w 1043"/>
                  <a:gd name="T7" fmla="*/ 81 h 133"/>
                  <a:gd name="T8" fmla="*/ 181 w 1043"/>
                  <a:gd name="T9" fmla="*/ 73 h 133"/>
                  <a:gd name="T10" fmla="*/ 226 w 1043"/>
                  <a:gd name="T11" fmla="*/ 68 h 133"/>
                  <a:gd name="T12" fmla="*/ 272 w 1043"/>
                  <a:gd name="T13" fmla="*/ 38 h 133"/>
                  <a:gd name="T14" fmla="*/ 317 w 1043"/>
                  <a:gd name="T15" fmla="*/ 43 h 133"/>
                  <a:gd name="T16" fmla="*/ 363 w 1043"/>
                  <a:gd name="T17" fmla="*/ 41 h 133"/>
                  <a:gd name="T18" fmla="*/ 408 w 1043"/>
                  <a:gd name="T19" fmla="*/ 32 h 133"/>
                  <a:gd name="T20" fmla="*/ 453 w 1043"/>
                  <a:gd name="T21" fmla="*/ 39 h 133"/>
                  <a:gd name="T22" fmla="*/ 498 w 1043"/>
                  <a:gd name="T23" fmla="*/ 38 h 133"/>
                  <a:gd name="T24" fmla="*/ 544 w 1043"/>
                  <a:gd name="T25" fmla="*/ 34 h 133"/>
                  <a:gd name="T26" fmla="*/ 589 w 1043"/>
                  <a:gd name="T27" fmla="*/ 39 h 133"/>
                  <a:gd name="T28" fmla="*/ 635 w 1043"/>
                  <a:gd name="T29" fmla="*/ 31 h 133"/>
                  <a:gd name="T30" fmla="*/ 680 w 1043"/>
                  <a:gd name="T31" fmla="*/ 41 h 133"/>
                  <a:gd name="T32" fmla="*/ 725 w 1043"/>
                  <a:gd name="T33" fmla="*/ 50 h 133"/>
                  <a:gd name="T34" fmla="*/ 771 w 1043"/>
                  <a:gd name="T35" fmla="*/ 53 h 133"/>
                  <a:gd name="T36" fmla="*/ 816 w 1043"/>
                  <a:gd name="T37" fmla="*/ 28 h 133"/>
                  <a:gd name="T38" fmla="*/ 861 w 1043"/>
                  <a:gd name="T39" fmla="*/ 14 h 133"/>
                  <a:gd name="T40" fmla="*/ 907 w 1043"/>
                  <a:gd name="T41" fmla="*/ 5 h 133"/>
                  <a:gd name="T42" fmla="*/ 952 w 1043"/>
                  <a:gd name="T43" fmla="*/ 4 h 133"/>
                  <a:gd name="T44" fmla="*/ 998 w 1043"/>
                  <a:gd name="T45" fmla="*/ 0 h 133"/>
                  <a:gd name="T46" fmla="*/ 1043 w 1043"/>
                  <a:gd name="T47" fmla="*/ 2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3" h="133">
                    <a:moveTo>
                      <a:pt x="0" y="133"/>
                    </a:moveTo>
                    <a:lnTo>
                      <a:pt x="45" y="126"/>
                    </a:lnTo>
                    <a:lnTo>
                      <a:pt x="90" y="107"/>
                    </a:lnTo>
                    <a:lnTo>
                      <a:pt x="136" y="81"/>
                    </a:lnTo>
                    <a:lnTo>
                      <a:pt x="181" y="73"/>
                    </a:lnTo>
                    <a:lnTo>
                      <a:pt x="226" y="68"/>
                    </a:lnTo>
                    <a:lnTo>
                      <a:pt x="272" y="38"/>
                    </a:lnTo>
                    <a:lnTo>
                      <a:pt x="317" y="43"/>
                    </a:lnTo>
                    <a:lnTo>
                      <a:pt x="363" y="41"/>
                    </a:lnTo>
                    <a:lnTo>
                      <a:pt x="408" y="32"/>
                    </a:lnTo>
                    <a:lnTo>
                      <a:pt x="453" y="39"/>
                    </a:lnTo>
                    <a:lnTo>
                      <a:pt x="498" y="38"/>
                    </a:lnTo>
                    <a:lnTo>
                      <a:pt x="544" y="34"/>
                    </a:lnTo>
                    <a:lnTo>
                      <a:pt x="589" y="39"/>
                    </a:lnTo>
                    <a:lnTo>
                      <a:pt x="635" y="31"/>
                    </a:lnTo>
                    <a:lnTo>
                      <a:pt x="680" y="41"/>
                    </a:lnTo>
                    <a:lnTo>
                      <a:pt x="725" y="50"/>
                    </a:lnTo>
                    <a:lnTo>
                      <a:pt x="771" y="53"/>
                    </a:lnTo>
                    <a:lnTo>
                      <a:pt x="816" y="28"/>
                    </a:lnTo>
                    <a:lnTo>
                      <a:pt x="861" y="14"/>
                    </a:lnTo>
                    <a:lnTo>
                      <a:pt x="907" y="5"/>
                    </a:lnTo>
                    <a:lnTo>
                      <a:pt x="952" y="4"/>
                    </a:lnTo>
                    <a:lnTo>
                      <a:pt x="998" y="0"/>
                    </a:lnTo>
                    <a:lnTo>
                      <a:pt x="1043" y="20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691"/>
              <p:cNvSpPr>
                <a:spLocks/>
              </p:cNvSpPr>
              <p:nvPr/>
            </p:nvSpPr>
            <p:spPr bwMode="auto">
              <a:xfrm>
                <a:off x="4910138" y="11572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692"/>
              <p:cNvSpPr>
                <a:spLocks/>
              </p:cNvSpPr>
              <p:nvPr/>
            </p:nvSpPr>
            <p:spPr bwMode="auto">
              <a:xfrm>
                <a:off x="4910138" y="11604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693"/>
              <p:cNvSpPr>
                <a:spLocks/>
              </p:cNvSpPr>
              <p:nvPr/>
            </p:nvSpPr>
            <p:spPr bwMode="auto">
              <a:xfrm>
                <a:off x="4979988" y="1147763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8 h 50"/>
                  <a:gd name="T4" fmla="*/ 24 w 49"/>
                  <a:gd name="T5" fmla="*/ 0 h 50"/>
                  <a:gd name="T6" fmla="*/ 7 w 49"/>
                  <a:gd name="T7" fmla="*/ 8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694"/>
              <p:cNvSpPr>
                <a:spLocks/>
              </p:cNvSpPr>
              <p:nvPr/>
            </p:nvSpPr>
            <p:spPr bwMode="auto">
              <a:xfrm>
                <a:off x="4979988" y="1150938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695"/>
              <p:cNvSpPr>
                <a:spLocks/>
              </p:cNvSpPr>
              <p:nvPr/>
            </p:nvSpPr>
            <p:spPr bwMode="auto">
              <a:xfrm>
                <a:off x="5048250" y="11176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696"/>
              <p:cNvSpPr>
                <a:spLocks/>
              </p:cNvSpPr>
              <p:nvPr/>
            </p:nvSpPr>
            <p:spPr bwMode="auto">
              <a:xfrm>
                <a:off x="5048250" y="11207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697"/>
              <p:cNvSpPr>
                <a:spLocks/>
              </p:cNvSpPr>
              <p:nvPr/>
            </p:nvSpPr>
            <p:spPr bwMode="auto">
              <a:xfrm>
                <a:off x="5127625" y="10779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698"/>
              <p:cNvSpPr>
                <a:spLocks/>
              </p:cNvSpPr>
              <p:nvPr/>
            </p:nvSpPr>
            <p:spPr bwMode="auto">
              <a:xfrm>
                <a:off x="5127625" y="10810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699"/>
              <p:cNvSpPr>
                <a:spLocks/>
              </p:cNvSpPr>
              <p:nvPr/>
            </p:nvSpPr>
            <p:spPr bwMode="auto">
              <a:xfrm>
                <a:off x="5197475" y="1058863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4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4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700"/>
              <p:cNvSpPr>
                <a:spLocks/>
              </p:cNvSpPr>
              <p:nvPr/>
            </p:nvSpPr>
            <p:spPr bwMode="auto">
              <a:xfrm>
                <a:off x="5197475" y="1060450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701"/>
              <p:cNvSpPr>
                <a:spLocks/>
              </p:cNvSpPr>
              <p:nvPr/>
            </p:nvSpPr>
            <p:spPr bwMode="auto">
              <a:xfrm>
                <a:off x="5265738" y="10493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702"/>
              <p:cNvSpPr>
                <a:spLocks/>
              </p:cNvSpPr>
              <p:nvPr/>
            </p:nvSpPr>
            <p:spPr bwMode="auto">
              <a:xfrm>
                <a:off x="5265738" y="1050925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703"/>
              <p:cNvSpPr>
                <a:spLocks/>
              </p:cNvSpPr>
              <p:nvPr/>
            </p:nvSpPr>
            <p:spPr bwMode="auto">
              <a:xfrm>
                <a:off x="5335588" y="1008063"/>
                <a:ext cx="79375" cy="80963"/>
              </a:xfrm>
              <a:custGeom>
                <a:avLst/>
                <a:gdLst>
                  <a:gd name="T0" fmla="*/ 50 w 50"/>
                  <a:gd name="T1" fmla="*/ 26 h 51"/>
                  <a:gd name="T2" fmla="*/ 43 w 50"/>
                  <a:gd name="T3" fmla="*/ 8 h 51"/>
                  <a:gd name="T4" fmla="*/ 25 w 50"/>
                  <a:gd name="T5" fmla="*/ 0 h 51"/>
                  <a:gd name="T6" fmla="*/ 7 w 50"/>
                  <a:gd name="T7" fmla="*/ 8 h 51"/>
                  <a:gd name="T8" fmla="*/ 0 w 50"/>
                  <a:gd name="T9" fmla="*/ 26 h 51"/>
                  <a:gd name="T10" fmla="*/ 7 w 50"/>
                  <a:gd name="T11" fmla="*/ 44 h 51"/>
                  <a:gd name="T12" fmla="*/ 25 w 50"/>
                  <a:gd name="T13" fmla="*/ 51 h 51"/>
                  <a:gd name="T14" fmla="*/ 43 w 50"/>
                  <a:gd name="T15" fmla="*/ 44 h 51"/>
                  <a:gd name="T16" fmla="*/ 50 w 50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6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5" y="51"/>
                    </a:lnTo>
                    <a:lnTo>
                      <a:pt x="43" y="44"/>
                    </a:lnTo>
                    <a:lnTo>
                      <a:pt x="50" y="2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704"/>
              <p:cNvSpPr>
                <a:spLocks/>
              </p:cNvSpPr>
              <p:nvPr/>
            </p:nvSpPr>
            <p:spPr bwMode="auto">
              <a:xfrm>
                <a:off x="5335588" y="1011238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2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7 w 50"/>
                  <a:gd name="T15" fmla="*/ 47 h 47"/>
                  <a:gd name="T16" fmla="*/ 32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705"/>
              <p:cNvSpPr>
                <a:spLocks/>
              </p:cNvSpPr>
              <p:nvPr/>
            </p:nvSpPr>
            <p:spPr bwMode="auto">
              <a:xfrm>
                <a:off x="5414963" y="101917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706"/>
              <p:cNvSpPr>
                <a:spLocks/>
              </p:cNvSpPr>
              <p:nvPr/>
            </p:nvSpPr>
            <p:spPr bwMode="auto">
              <a:xfrm>
                <a:off x="5414963" y="1020763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707"/>
              <p:cNvSpPr>
                <a:spLocks/>
              </p:cNvSpPr>
              <p:nvPr/>
            </p:nvSpPr>
            <p:spPr bwMode="auto">
              <a:xfrm>
                <a:off x="5483225" y="1008063"/>
                <a:ext cx="79375" cy="80963"/>
              </a:xfrm>
              <a:custGeom>
                <a:avLst/>
                <a:gdLst>
                  <a:gd name="T0" fmla="*/ 50 w 50"/>
                  <a:gd name="T1" fmla="*/ 26 h 51"/>
                  <a:gd name="T2" fmla="*/ 43 w 50"/>
                  <a:gd name="T3" fmla="*/ 8 h 51"/>
                  <a:gd name="T4" fmla="*/ 25 w 50"/>
                  <a:gd name="T5" fmla="*/ 0 h 51"/>
                  <a:gd name="T6" fmla="*/ 8 w 50"/>
                  <a:gd name="T7" fmla="*/ 8 h 51"/>
                  <a:gd name="T8" fmla="*/ 0 w 50"/>
                  <a:gd name="T9" fmla="*/ 26 h 51"/>
                  <a:gd name="T10" fmla="*/ 8 w 50"/>
                  <a:gd name="T11" fmla="*/ 44 h 51"/>
                  <a:gd name="T12" fmla="*/ 25 w 50"/>
                  <a:gd name="T13" fmla="*/ 51 h 51"/>
                  <a:gd name="T14" fmla="*/ 43 w 50"/>
                  <a:gd name="T15" fmla="*/ 44 h 51"/>
                  <a:gd name="T16" fmla="*/ 50 w 50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6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6"/>
                    </a:lnTo>
                    <a:lnTo>
                      <a:pt x="8" y="44"/>
                    </a:lnTo>
                    <a:lnTo>
                      <a:pt x="25" y="51"/>
                    </a:lnTo>
                    <a:lnTo>
                      <a:pt x="43" y="44"/>
                    </a:lnTo>
                    <a:lnTo>
                      <a:pt x="50" y="2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708"/>
              <p:cNvSpPr>
                <a:spLocks/>
              </p:cNvSpPr>
              <p:nvPr/>
            </p:nvSpPr>
            <p:spPr bwMode="auto">
              <a:xfrm>
                <a:off x="5483225" y="1011238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709"/>
              <p:cNvSpPr>
                <a:spLocks/>
              </p:cNvSpPr>
              <p:nvPr/>
            </p:nvSpPr>
            <p:spPr bwMode="auto">
              <a:xfrm>
                <a:off x="5553075" y="9985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710"/>
              <p:cNvSpPr>
                <a:spLocks/>
              </p:cNvSpPr>
              <p:nvPr/>
            </p:nvSpPr>
            <p:spPr bwMode="auto">
              <a:xfrm>
                <a:off x="5553075" y="10017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711"/>
              <p:cNvSpPr>
                <a:spLocks/>
              </p:cNvSpPr>
              <p:nvPr/>
            </p:nvSpPr>
            <p:spPr bwMode="auto">
              <a:xfrm>
                <a:off x="5632450" y="1008063"/>
                <a:ext cx="77788" cy="80963"/>
              </a:xfrm>
              <a:custGeom>
                <a:avLst/>
                <a:gdLst>
                  <a:gd name="T0" fmla="*/ 49 w 49"/>
                  <a:gd name="T1" fmla="*/ 26 h 51"/>
                  <a:gd name="T2" fmla="*/ 42 w 49"/>
                  <a:gd name="T3" fmla="*/ 8 h 51"/>
                  <a:gd name="T4" fmla="*/ 25 w 49"/>
                  <a:gd name="T5" fmla="*/ 0 h 51"/>
                  <a:gd name="T6" fmla="*/ 7 w 49"/>
                  <a:gd name="T7" fmla="*/ 8 h 51"/>
                  <a:gd name="T8" fmla="*/ 0 w 49"/>
                  <a:gd name="T9" fmla="*/ 26 h 51"/>
                  <a:gd name="T10" fmla="*/ 7 w 49"/>
                  <a:gd name="T11" fmla="*/ 44 h 51"/>
                  <a:gd name="T12" fmla="*/ 25 w 49"/>
                  <a:gd name="T13" fmla="*/ 51 h 51"/>
                  <a:gd name="T14" fmla="*/ 42 w 49"/>
                  <a:gd name="T15" fmla="*/ 44 h 51"/>
                  <a:gd name="T16" fmla="*/ 49 w 49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1">
                    <a:moveTo>
                      <a:pt x="49" y="26"/>
                    </a:moveTo>
                    <a:lnTo>
                      <a:pt x="42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5" y="51"/>
                    </a:lnTo>
                    <a:lnTo>
                      <a:pt x="42" y="44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712"/>
              <p:cNvSpPr>
                <a:spLocks/>
              </p:cNvSpPr>
              <p:nvPr/>
            </p:nvSpPr>
            <p:spPr bwMode="auto">
              <a:xfrm>
                <a:off x="5632450" y="1011238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713"/>
              <p:cNvSpPr>
                <a:spLocks/>
              </p:cNvSpPr>
              <p:nvPr/>
            </p:nvSpPr>
            <p:spPr bwMode="auto">
              <a:xfrm>
                <a:off x="5700713" y="1008063"/>
                <a:ext cx="79375" cy="80963"/>
              </a:xfrm>
              <a:custGeom>
                <a:avLst/>
                <a:gdLst>
                  <a:gd name="T0" fmla="*/ 50 w 50"/>
                  <a:gd name="T1" fmla="*/ 26 h 51"/>
                  <a:gd name="T2" fmla="*/ 43 w 50"/>
                  <a:gd name="T3" fmla="*/ 8 h 51"/>
                  <a:gd name="T4" fmla="*/ 25 w 50"/>
                  <a:gd name="T5" fmla="*/ 0 h 51"/>
                  <a:gd name="T6" fmla="*/ 8 w 50"/>
                  <a:gd name="T7" fmla="*/ 8 h 51"/>
                  <a:gd name="T8" fmla="*/ 0 w 50"/>
                  <a:gd name="T9" fmla="*/ 26 h 51"/>
                  <a:gd name="T10" fmla="*/ 8 w 50"/>
                  <a:gd name="T11" fmla="*/ 44 h 51"/>
                  <a:gd name="T12" fmla="*/ 25 w 50"/>
                  <a:gd name="T13" fmla="*/ 51 h 51"/>
                  <a:gd name="T14" fmla="*/ 43 w 50"/>
                  <a:gd name="T15" fmla="*/ 44 h 51"/>
                  <a:gd name="T16" fmla="*/ 50 w 50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6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6"/>
                    </a:lnTo>
                    <a:lnTo>
                      <a:pt x="8" y="44"/>
                    </a:lnTo>
                    <a:lnTo>
                      <a:pt x="25" y="51"/>
                    </a:lnTo>
                    <a:lnTo>
                      <a:pt x="43" y="44"/>
                    </a:lnTo>
                    <a:lnTo>
                      <a:pt x="50" y="2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714"/>
              <p:cNvSpPr>
                <a:spLocks/>
              </p:cNvSpPr>
              <p:nvPr/>
            </p:nvSpPr>
            <p:spPr bwMode="auto">
              <a:xfrm>
                <a:off x="5700713" y="1011238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715"/>
              <p:cNvSpPr>
                <a:spLocks/>
              </p:cNvSpPr>
              <p:nvPr/>
            </p:nvSpPr>
            <p:spPr bwMode="auto">
              <a:xfrm>
                <a:off x="5770563" y="9985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716"/>
              <p:cNvSpPr>
                <a:spLocks/>
              </p:cNvSpPr>
              <p:nvPr/>
            </p:nvSpPr>
            <p:spPr bwMode="auto">
              <a:xfrm>
                <a:off x="5770563" y="10017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717"/>
              <p:cNvSpPr>
                <a:spLocks/>
              </p:cNvSpPr>
              <p:nvPr/>
            </p:nvSpPr>
            <p:spPr bwMode="auto">
              <a:xfrm>
                <a:off x="5838825" y="1008063"/>
                <a:ext cx="79375" cy="80963"/>
              </a:xfrm>
              <a:custGeom>
                <a:avLst/>
                <a:gdLst>
                  <a:gd name="T0" fmla="*/ 50 w 50"/>
                  <a:gd name="T1" fmla="*/ 26 h 51"/>
                  <a:gd name="T2" fmla="*/ 43 w 50"/>
                  <a:gd name="T3" fmla="*/ 8 h 51"/>
                  <a:gd name="T4" fmla="*/ 25 w 50"/>
                  <a:gd name="T5" fmla="*/ 0 h 51"/>
                  <a:gd name="T6" fmla="*/ 8 w 50"/>
                  <a:gd name="T7" fmla="*/ 8 h 51"/>
                  <a:gd name="T8" fmla="*/ 0 w 50"/>
                  <a:gd name="T9" fmla="*/ 26 h 51"/>
                  <a:gd name="T10" fmla="*/ 8 w 50"/>
                  <a:gd name="T11" fmla="*/ 44 h 51"/>
                  <a:gd name="T12" fmla="*/ 25 w 50"/>
                  <a:gd name="T13" fmla="*/ 51 h 51"/>
                  <a:gd name="T14" fmla="*/ 43 w 50"/>
                  <a:gd name="T15" fmla="*/ 44 h 51"/>
                  <a:gd name="T16" fmla="*/ 50 w 50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6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6"/>
                    </a:lnTo>
                    <a:lnTo>
                      <a:pt x="8" y="44"/>
                    </a:lnTo>
                    <a:lnTo>
                      <a:pt x="25" y="51"/>
                    </a:lnTo>
                    <a:lnTo>
                      <a:pt x="43" y="44"/>
                    </a:lnTo>
                    <a:lnTo>
                      <a:pt x="50" y="2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718"/>
              <p:cNvSpPr>
                <a:spLocks/>
              </p:cNvSpPr>
              <p:nvPr/>
            </p:nvSpPr>
            <p:spPr bwMode="auto">
              <a:xfrm>
                <a:off x="5838825" y="1011238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6 w 50"/>
                  <a:gd name="T9" fmla="*/ 9 h 47"/>
                  <a:gd name="T10" fmla="*/ 0 w 50"/>
                  <a:gd name="T11" fmla="*/ 24 h 47"/>
                  <a:gd name="T12" fmla="*/ 6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9"/>
                    </a:lnTo>
                    <a:lnTo>
                      <a:pt x="0" y="24"/>
                    </a:lnTo>
                    <a:lnTo>
                      <a:pt x="6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719"/>
              <p:cNvSpPr>
                <a:spLocks/>
              </p:cNvSpPr>
              <p:nvPr/>
            </p:nvSpPr>
            <p:spPr bwMode="auto">
              <a:xfrm>
                <a:off x="5918200" y="9985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720"/>
              <p:cNvSpPr>
                <a:spLocks/>
              </p:cNvSpPr>
              <p:nvPr/>
            </p:nvSpPr>
            <p:spPr bwMode="auto">
              <a:xfrm>
                <a:off x="5918200" y="10017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721"/>
              <p:cNvSpPr>
                <a:spLocks/>
              </p:cNvSpPr>
              <p:nvPr/>
            </p:nvSpPr>
            <p:spPr bwMode="auto">
              <a:xfrm>
                <a:off x="5988050" y="1008063"/>
                <a:ext cx="79375" cy="80963"/>
              </a:xfrm>
              <a:custGeom>
                <a:avLst/>
                <a:gdLst>
                  <a:gd name="T0" fmla="*/ 50 w 50"/>
                  <a:gd name="T1" fmla="*/ 26 h 51"/>
                  <a:gd name="T2" fmla="*/ 43 w 50"/>
                  <a:gd name="T3" fmla="*/ 8 h 51"/>
                  <a:gd name="T4" fmla="*/ 25 w 50"/>
                  <a:gd name="T5" fmla="*/ 0 h 51"/>
                  <a:gd name="T6" fmla="*/ 7 w 50"/>
                  <a:gd name="T7" fmla="*/ 8 h 51"/>
                  <a:gd name="T8" fmla="*/ 0 w 50"/>
                  <a:gd name="T9" fmla="*/ 26 h 51"/>
                  <a:gd name="T10" fmla="*/ 7 w 50"/>
                  <a:gd name="T11" fmla="*/ 44 h 51"/>
                  <a:gd name="T12" fmla="*/ 25 w 50"/>
                  <a:gd name="T13" fmla="*/ 51 h 51"/>
                  <a:gd name="T14" fmla="*/ 43 w 50"/>
                  <a:gd name="T15" fmla="*/ 44 h 51"/>
                  <a:gd name="T16" fmla="*/ 50 w 50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6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5" y="51"/>
                    </a:lnTo>
                    <a:lnTo>
                      <a:pt x="43" y="44"/>
                    </a:lnTo>
                    <a:lnTo>
                      <a:pt x="50" y="2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722"/>
              <p:cNvSpPr>
                <a:spLocks/>
              </p:cNvSpPr>
              <p:nvPr/>
            </p:nvSpPr>
            <p:spPr bwMode="auto">
              <a:xfrm>
                <a:off x="5988050" y="1011238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723"/>
              <p:cNvSpPr>
                <a:spLocks/>
              </p:cNvSpPr>
              <p:nvPr/>
            </p:nvSpPr>
            <p:spPr bwMode="auto">
              <a:xfrm>
                <a:off x="6057900" y="1028700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4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4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724"/>
              <p:cNvSpPr>
                <a:spLocks/>
              </p:cNvSpPr>
              <p:nvPr/>
            </p:nvSpPr>
            <p:spPr bwMode="auto">
              <a:xfrm>
                <a:off x="6057900" y="1031875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725"/>
              <p:cNvSpPr>
                <a:spLocks/>
              </p:cNvSpPr>
              <p:nvPr/>
            </p:nvSpPr>
            <p:spPr bwMode="auto">
              <a:xfrm>
                <a:off x="6135688" y="10287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726"/>
              <p:cNvSpPr>
                <a:spLocks/>
              </p:cNvSpPr>
              <p:nvPr/>
            </p:nvSpPr>
            <p:spPr bwMode="auto">
              <a:xfrm>
                <a:off x="6135688" y="10318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727"/>
              <p:cNvSpPr>
                <a:spLocks/>
              </p:cNvSpPr>
              <p:nvPr/>
            </p:nvSpPr>
            <p:spPr bwMode="auto">
              <a:xfrm>
                <a:off x="6205538" y="9890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728"/>
              <p:cNvSpPr>
                <a:spLocks/>
              </p:cNvSpPr>
              <p:nvPr/>
            </p:nvSpPr>
            <p:spPr bwMode="auto">
              <a:xfrm>
                <a:off x="6205538" y="9921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729"/>
              <p:cNvSpPr>
                <a:spLocks/>
              </p:cNvSpPr>
              <p:nvPr/>
            </p:nvSpPr>
            <p:spPr bwMode="auto">
              <a:xfrm>
                <a:off x="6275388" y="968375"/>
                <a:ext cx="77788" cy="80963"/>
              </a:xfrm>
              <a:custGeom>
                <a:avLst/>
                <a:gdLst>
                  <a:gd name="T0" fmla="*/ 49 w 49"/>
                  <a:gd name="T1" fmla="*/ 25 h 51"/>
                  <a:gd name="T2" fmla="*/ 42 w 49"/>
                  <a:gd name="T3" fmla="*/ 8 h 51"/>
                  <a:gd name="T4" fmla="*/ 24 w 49"/>
                  <a:gd name="T5" fmla="*/ 0 h 51"/>
                  <a:gd name="T6" fmla="*/ 7 w 49"/>
                  <a:gd name="T7" fmla="*/ 8 h 51"/>
                  <a:gd name="T8" fmla="*/ 0 w 49"/>
                  <a:gd name="T9" fmla="*/ 25 h 51"/>
                  <a:gd name="T10" fmla="*/ 7 w 49"/>
                  <a:gd name="T11" fmla="*/ 43 h 51"/>
                  <a:gd name="T12" fmla="*/ 24 w 49"/>
                  <a:gd name="T13" fmla="*/ 51 h 51"/>
                  <a:gd name="T14" fmla="*/ 42 w 49"/>
                  <a:gd name="T15" fmla="*/ 43 h 51"/>
                  <a:gd name="T16" fmla="*/ 49 w 49"/>
                  <a:gd name="T17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1">
                    <a:moveTo>
                      <a:pt x="49" y="25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1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730"/>
              <p:cNvSpPr>
                <a:spLocks/>
              </p:cNvSpPr>
              <p:nvPr/>
            </p:nvSpPr>
            <p:spPr bwMode="auto">
              <a:xfrm>
                <a:off x="6275388" y="971550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731"/>
              <p:cNvSpPr>
                <a:spLocks/>
              </p:cNvSpPr>
              <p:nvPr/>
            </p:nvSpPr>
            <p:spPr bwMode="auto">
              <a:xfrm>
                <a:off x="6343650" y="9493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732"/>
              <p:cNvSpPr>
                <a:spLocks/>
              </p:cNvSpPr>
              <p:nvPr/>
            </p:nvSpPr>
            <p:spPr bwMode="auto">
              <a:xfrm>
                <a:off x="6343650" y="95091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733"/>
              <p:cNvSpPr>
                <a:spLocks/>
              </p:cNvSpPr>
              <p:nvPr/>
            </p:nvSpPr>
            <p:spPr bwMode="auto">
              <a:xfrm>
                <a:off x="6423025" y="9493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734"/>
              <p:cNvSpPr>
                <a:spLocks/>
              </p:cNvSpPr>
              <p:nvPr/>
            </p:nvSpPr>
            <p:spPr bwMode="auto">
              <a:xfrm>
                <a:off x="6423025" y="95091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735"/>
              <p:cNvSpPr>
                <a:spLocks/>
              </p:cNvSpPr>
              <p:nvPr/>
            </p:nvSpPr>
            <p:spPr bwMode="auto">
              <a:xfrm>
                <a:off x="6492875" y="94932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736"/>
              <p:cNvSpPr>
                <a:spLocks/>
              </p:cNvSpPr>
              <p:nvPr/>
            </p:nvSpPr>
            <p:spPr bwMode="auto">
              <a:xfrm>
                <a:off x="6492875" y="950913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737"/>
              <p:cNvSpPr>
                <a:spLocks/>
              </p:cNvSpPr>
              <p:nvPr/>
            </p:nvSpPr>
            <p:spPr bwMode="auto">
              <a:xfrm>
                <a:off x="6561138" y="9794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738"/>
              <p:cNvSpPr>
                <a:spLocks/>
              </p:cNvSpPr>
              <p:nvPr/>
            </p:nvSpPr>
            <p:spPr bwMode="auto">
              <a:xfrm>
                <a:off x="6561138" y="981075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5" name="Group 564"/>
            <p:cNvGrpSpPr/>
            <p:nvPr/>
          </p:nvGrpSpPr>
          <p:grpSpPr>
            <a:xfrm>
              <a:off x="9618055" y="3474051"/>
              <a:ext cx="1608688" cy="530970"/>
              <a:chOff x="4910138" y="501650"/>
              <a:chExt cx="1730375" cy="735013"/>
            </a:xfrm>
          </p:grpSpPr>
          <p:sp>
            <p:nvSpPr>
              <p:cNvPr id="595" name="Line 744"/>
              <p:cNvSpPr>
                <a:spLocks noChangeShapeType="1"/>
              </p:cNvSpPr>
              <p:nvPr/>
            </p:nvSpPr>
            <p:spPr bwMode="auto">
              <a:xfrm flipV="1">
                <a:off x="5019675" y="1109663"/>
                <a:ext cx="0" cy="11113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Line 745"/>
              <p:cNvSpPr>
                <a:spLocks noChangeShapeType="1"/>
              </p:cNvSpPr>
              <p:nvPr/>
            </p:nvSpPr>
            <p:spPr bwMode="auto">
              <a:xfrm flipV="1">
                <a:off x="5091113" y="1035050"/>
                <a:ext cx="0" cy="1905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Line 746"/>
              <p:cNvSpPr>
                <a:spLocks noChangeShapeType="1"/>
              </p:cNvSpPr>
              <p:nvPr/>
            </p:nvSpPr>
            <p:spPr bwMode="auto">
              <a:xfrm flipV="1">
                <a:off x="5164138" y="966788"/>
                <a:ext cx="0" cy="2222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Line 747"/>
              <p:cNvSpPr>
                <a:spLocks noChangeShapeType="1"/>
              </p:cNvSpPr>
              <p:nvPr/>
            </p:nvSpPr>
            <p:spPr bwMode="auto">
              <a:xfrm flipV="1">
                <a:off x="5235575" y="911225"/>
                <a:ext cx="0" cy="2540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Line 748"/>
              <p:cNvSpPr>
                <a:spLocks noChangeShapeType="1"/>
              </p:cNvSpPr>
              <p:nvPr/>
            </p:nvSpPr>
            <p:spPr bwMode="auto">
              <a:xfrm flipV="1">
                <a:off x="5307013" y="846138"/>
                <a:ext cx="0" cy="269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Line 749"/>
              <p:cNvSpPr>
                <a:spLocks noChangeShapeType="1"/>
              </p:cNvSpPr>
              <p:nvPr/>
            </p:nvSpPr>
            <p:spPr bwMode="auto">
              <a:xfrm flipV="1">
                <a:off x="5380038" y="792163"/>
                <a:ext cx="0" cy="3333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Line 750"/>
              <p:cNvSpPr>
                <a:spLocks noChangeShapeType="1"/>
              </p:cNvSpPr>
              <p:nvPr/>
            </p:nvSpPr>
            <p:spPr bwMode="auto">
              <a:xfrm flipV="1">
                <a:off x="5451475" y="731838"/>
                <a:ext cx="0" cy="3175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Line 751"/>
              <p:cNvSpPr>
                <a:spLocks noChangeShapeType="1"/>
              </p:cNvSpPr>
              <p:nvPr/>
            </p:nvSpPr>
            <p:spPr bwMode="auto">
              <a:xfrm flipV="1">
                <a:off x="5524500" y="684213"/>
                <a:ext cx="0" cy="3810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Line 752"/>
              <p:cNvSpPr>
                <a:spLocks noChangeShapeType="1"/>
              </p:cNvSpPr>
              <p:nvPr/>
            </p:nvSpPr>
            <p:spPr bwMode="auto">
              <a:xfrm flipV="1">
                <a:off x="5595938" y="647700"/>
                <a:ext cx="0" cy="396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Line 753"/>
              <p:cNvSpPr>
                <a:spLocks noChangeShapeType="1"/>
              </p:cNvSpPr>
              <p:nvPr/>
            </p:nvSpPr>
            <p:spPr bwMode="auto">
              <a:xfrm flipV="1">
                <a:off x="5667375" y="617538"/>
                <a:ext cx="0" cy="4127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Line 754"/>
              <p:cNvSpPr>
                <a:spLocks noChangeShapeType="1"/>
              </p:cNvSpPr>
              <p:nvPr/>
            </p:nvSpPr>
            <p:spPr bwMode="auto">
              <a:xfrm flipV="1">
                <a:off x="5738813" y="606425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Line 755"/>
              <p:cNvSpPr>
                <a:spLocks noChangeShapeType="1"/>
              </p:cNvSpPr>
              <p:nvPr/>
            </p:nvSpPr>
            <p:spPr bwMode="auto">
              <a:xfrm flipV="1">
                <a:off x="5811838" y="571500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Line 756"/>
              <p:cNvSpPr>
                <a:spLocks noChangeShapeType="1"/>
              </p:cNvSpPr>
              <p:nvPr/>
            </p:nvSpPr>
            <p:spPr bwMode="auto">
              <a:xfrm flipV="1">
                <a:off x="5883275" y="546100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Line 757"/>
              <p:cNvSpPr>
                <a:spLocks noChangeShapeType="1"/>
              </p:cNvSpPr>
              <p:nvPr/>
            </p:nvSpPr>
            <p:spPr bwMode="auto">
              <a:xfrm flipV="1">
                <a:off x="5956300" y="536575"/>
                <a:ext cx="0" cy="5397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Line 758"/>
              <p:cNvSpPr>
                <a:spLocks noChangeShapeType="1"/>
              </p:cNvSpPr>
              <p:nvPr/>
            </p:nvSpPr>
            <p:spPr bwMode="auto">
              <a:xfrm flipV="1">
                <a:off x="6027738" y="512763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Line 759"/>
              <p:cNvSpPr>
                <a:spLocks noChangeShapeType="1"/>
              </p:cNvSpPr>
              <p:nvPr/>
            </p:nvSpPr>
            <p:spPr bwMode="auto">
              <a:xfrm flipV="1">
                <a:off x="6099175" y="558800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Line 760"/>
              <p:cNvSpPr>
                <a:spLocks noChangeShapeType="1"/>
              </p:cNvSpPr>
              <p:nvPr/>
            </p:nvSpPr>
            <p:spPr bwMode="auto">
              <a:xfrm flipV="1">
                <a:off x="6172200" y="560388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Line 761"/>
              <p:cNvSpPr>
                <a:spLocks noChangeShapeType="1"/>
              </p:cNvSpPr>
              <p:nvPr/>
            </p:nvSpPr>
            <p:spPr bwMode="auto">
              <a:xfrm flipV="1">
                <a:off x="6243638" y="554038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Line 762"/>
              <p:cNvSpPr>
                <a:spLocks noChangeShapeType="1"/>
              </p:cNvSpPr>
              <p:nvPr/>
            </p:nvSpPr>
            <p:spPr bwMode="auto">
              <a:xfrm flipV="1">
                <a:off x="6315075" y="528638"/>
                <a:ext cx="0" cy="650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Line 763"/>
              <p:cNvSpPr>
                <a:spLocks noChangeShapeType="1"/>
              </p:cNvSpPr>
              <p:nvPr/>
            </p:nvSpPr>
            <p:spPr bwMode="auto">
              <a:xfrm flipV="1">
                <a:off x="6388100" y="517525"/>
                <a:ext cx="0" cy="6032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Line 764"/>
              <p:cNvSpPr>
                <a:spLocks noChangeShapeType="1"/>
              </p:cNvSpPr>
              <p:nvPr/>
            </p:nvSpPr>
            <p:spPr bwMode="auto">
              <a:xfrm flipV="1">
                <a:off x="6459538" y="530225"/>
                <a:ext cx="0" cy="61913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Line 765"/>
              <p:cNvSpPr>
                <a:spLocks noChangeShapeType="1"/>
              </p:cNvSpPr>
              <p:nvPr/>
            </p:nvSpPr>
            <p:spPr bwMode="auto">
              <a:xfrm flipV="1">
                <a:off x="6532563" y="514350"/>
                <a:ext cx="0" cy="6032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Line 766"/>
              <p:cNvSpPr>
                <a:spLocks noChangeShapeType="1"/>
              </p:cNvSpPr>
              <p:nvPr/>
            </p:nvSpPr>
            <p:spPr bwMode="auto">
              <a:xfrm flipV="1">
                <a:off x="6604000" y="525463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Line 767"/>
              <p:cNvSpPr>
                <a:spLocks noChangeShapeType="1"/>
              </p:cNvSpPr>
              <p:nvPr/>
            </p:nvSpPr>
            <p:spPr bwMode="auto">
              <a:xfrm>
                <a:off x="4930775" y="11969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Line 768"/>
              <p:cNvSpPr>
                <a:spLocks noChangeShapeType="1"/>
              </p:cNvSpPr>
              <p:nvPr/>
            </p:nvSpPr>
            <p:spPr bwMode="auto">
              <a:xfrm>
                <a:off x="5003800" y="112077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Line 769"/>
              <p:cNvSpPr>
                <a:spLocks noChangeShapeType="1"/>
              </p:cNvSpPr>
              <p:nvPr/>
            </p:nvSpPr>
            <p:spPr bwMode="auto">
              <a:xfrm>
                <a:off x="5075238" y="10541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Line 770"/>
              <p:cNvSpPr>
                <a:spLocks noChangeShapeType="1"/>
              </p:cNvSpPr>
              <p:nvPr/>
            </p:nvSpPr>
            <p:spPr bwMode="auto">
              <a:xfrm>
                <a:off x="5146675" y="9890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Line 771"/>
              <p:cNvSpPr>
                <a:spLocks noChangeShapeType="1"/>
              </p:cNvSpPr>
              <p:nvPr/>
            </p:nvSpPr>
            <p:spPr bwMode="auto">
              <a:xfrm>
                <a:off x="5219700" y="9366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Line 772"/>
              <p:cNvSpPr>
                <a:spLocks noChangeShapeType="1"/>
              </p:cNvSpPr>
              <p:nvPr/>
            </p:nvSpPr>
            <p:spPr bwMode="auto">
              <a:xfrm>
                <a:off x="5291138" y="8731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Line 773"/>
              <p:cNvSpPr>
                <a:spLocks noChangeShapeType="1"/>
              </p:cNvSpPr>
              <p:nvPr/>
            </p:nvSpPr>
            <p:spPr bwMode="auto">
              <a:xfrm>
                <a:off x="5362575" y="8255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Line 774"/>
              <p:cNvSpPr>
                <a:spLocks noChangeShapeType="1"/>
              </p:cNvSpPr>
              <p:nvPr/>
            </p:nvSpPr>
            <p:spPr bwMode="auto">
              <a:xfrm>
                <a:off x="5435600" y="76358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Line 775"/>
              <p:cNvSpPr>
                <a:spLocks noChangeShapeType="1"/>
              </p:cNvSpPr>
              <p:nvPr/>
            </p:nvSpPr>
            <p:spPr bwMode="auto">
              <a:xfrm>
                <a:off x="5507038" y="7223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Line 776"/>
              <p:cNvSpPr>
                <a:spLocks noChangeShapeType="1"/>
              </p:cNvSpPr>
              <p:nvPr/>
            </p:nvSpPr>
            <p:spPr bwMode="auto">
              <a:xfrm>
                <a:off x="5578475" y="6873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Line 777"/>
              <p:cNvSpPr>
                <a:spLocks noChangeShapeType="1"/>
              </p:cNvSpPr>
              <p:nvPr/>
            </p:nvSpPr>
            <p:spPr bwMode="auto">
              <a:xfrm>
                <a:off x="5651500" y="6588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Line 778"/>
              <p:cNvSpPr>
                <a:spLocks noChangeShapeType="1"/>
              </p:cNvSpPr>
              <p:nvPr/>
            </p:nvSpPr>
            <p:spPr bwMode="auto">
              <a:xfrm>
                <a:off x="5722938" y="6540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Line 779"/>
              <p:cNvSpPr>
                <a:spLocks noChangeShapeType="1"/>
              </p:cNvSpPr>
              <p:nvPr/>
            </p:nvSpPr>
            <p:spPr bwMode="auto">
              <a:xfrm>
                <a:off x="5794375" y="6191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Line 780"/>
              <p:cNvSpPr>
                <a:spLocks noChangeShapeType="1"/>
              </p:cNvSpPr>
              <p:nvPr/>
            </p:nvSpPr>
            <p:spPr bwMode="auto">
              <a:xfrm>
                <a:off x="5867400" y="5937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Line 781"/>
              <p:cNvSpPr>
                <a:spLocks noChangeShapeType="1"/>
              </p:cNvSpPr>
              <p:nvPr/>
            </p:nvSpPr>
            <p:spPr bwMode="auto">
              <a:xfrm>
                <a:off x="5938838" y="5905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Line 782"/>
              <p:cNvSpPr>
                <a:spLocks noChangeShapeType="1"/>
              </p:cNvSpPr>
              <p:nvPr/>
            </p:nvSpPr>
            <p:spPr bwMode="auto">
              <a:xfrm>
                <a:off x="6010275" y="5683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Line 783"/>
              <p:cNvSpPr>
                <a:spLocks noChangeShapeType="1"/>
              </p:cNvSpPr>
              <p:nvPr/>
            </p:nvSpPr>
            <p:spPr bwMode="auto">
              <a:xfrm>
                <a:off x="6083300" y="6143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Line 784"/>
              <p:cNvSpPr>
                <a:spLocks noChangeShapeType="1"/>
              </p:cNvSpPr>
              <p:nvPr/>
            </p:nvSpPr>
            <p:spPr bwMode="auto">
              <a:xfrm>
                <a:off x="6154738" y="6127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Line 785"/>
              <p:cNvSpPr>
                <a:spLocks noChangeShapeType="1"/>
              </p:cNvSpPr>
              <p:nvPr/>
            </p:nvSpPr>
            <p:spPr bwMode="auto">
              <a:xfrm>
                <a:off x="6227763" y="609600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Line 786"/>
              <p:cNvSpPr>
                <a:spLocks noChangeShapeType="1"/>
              </p:cNvSpPr>
              <p:nvPr/>
            </p:nvSpPr>
            <p:spPr bwMode="auto">
              <a:xfrm>
                <a:off x="6299200" y="5937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Line 787"/>
              <p:cNvSpPr>
                <a:spLocks noChangeShapeType="1"/>
              </p:cNvSpPr>
              <p:nvPr/>
            </p:nvSpPr>
            <p:spPr bwMode="auto">
              <a:xfrm>
                <a:off x="6370638" y="5778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Line 788"/>
              <p:cNvSpPr>
                <a:spLocks noChangeShapeType="1"/>
              </p:cNvSpPr>
              <p:nvPr/>
            </p:nvSpPr>
            <p:spPr bwMode="auto">
              <a:xfrm>
                <a:off x="6442075" y="5921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Line 789"/>
              <p:cNvSpPr>
                <a:spLocks noChangeShapeType="1"/>
              </p:cNvSpPr>
              <p:nvPr/>
            </p:nvSpPr>
            <p:spPr bwMode="auto">
              <a:xfrm>
                <a:off x="6515100" y="5746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Line 790"/>
              <p:cNvSpPr>
                <a:spLocks noChangeShapeType="1"/>
              </p:cNvSpPr>
              <p:nvPr/>
            </p:nvSpPr>
            <p:spPr bwMode="auto">
              <a:xfrm>
                <a:off x="6586538" y="5778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Line 791"/>
              <p:cNvSpPr>
                <a:spLocks noChangeShapeType="1"/>
              </p:cNvSpPr>
              <p:nvPr/>
            </p:nvSpPr>
            <p:spPr bwMode="auto">
              <a:xfrm>
                <a:off x="4930775" y="11969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Line 792"/>
              <p:cNvSpPr>
                <a:spLocks noChangeShapeType="1"/>
              </p:cNvSpPr>
              <p:nvPr/>
            </p:nvSpPr>
            <p:spPr bwMode="auto">
              <a:xfrm>
                <a:off x="5003800" y="110966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Line 793"/>
              <p:cNvSpPr>
                <a:spLocks noChangeShapeType="1"/>
              </p:cNvSpPr>
              <p:nvPr/>
            </p:nvSpPr>
            <p:spPr bwMode="auto">
              <a:xfrm>
                <a:off x="5075238" y="10350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Line 794"/>
              <p:cNvSpPr>
                <a:spLocks noChangeShapeType="1"/>
              </p:cNvSpPr>
              <p:nvPr/>
            </p:nvSpPr>
            <p:spPr bwMode="auto">
              <a:xfrm>
                <a:off x="5146675" y="9667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Line 795"/>
              <p:cNvSpPr>
                <a:spLocks noChangeShapeType="1"/>
              </p:cNvSpPr>
              <p:nvPr/>
            </p:nvSpPr>
            <p:spPr bwMode="auto">
              <a:xfrm>
                <a:off x="5219700" y="9112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Line 796"/>
              <p:cNvSpPr>
                <a:spLocks noChangeShapeType="1"/>
              </p:cNvSpPr>
              <p:nvPr/>
            </p:nvSpPr>
            <p:spPr bwMode="auto">
              <a:xfrm>
                <a:off x="5291138" y="8461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Line 797"/>
              <p:cNvSpPr>
                <a:spLocks noChangeShapeType="1"/>
              </p:cNvSpPr>
              <p:nvPr/>
            </p:nvSpPr>
            <p:spPr bwMode="auto">
              <a:xfrm>
                <a:off x="5362575" y="7921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Line 798"/>
              <p:cNvSpPr>
                <a:spLocks noChangeShapeType="1"/>
              </p:cNvSpPr>
              <p:nvPr/>
            </p:nvSpPr>
            <p:spPr bwMode="auto">
              <a:xfrm>
                <a:off x="5435600" y="73183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Line 799"/>
              <p:cNvSpPr>
                <a:spLocks noChangeShapeType="1"/>
              </p:cNvSpPr>
              <p:nvPr/>
            </p:nvSpPr>
            <p:spPr bwMode="auto">
              <a:xfrm>
                <a:off x="5507038" y="6842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Line 800"/>
              <p:cNvSpPr>
                <a:spLocks noChangeShapeType="1"/>
              </p:cNvSpPr>
              <p:nvPr/>
            </p:nvSpPr>
            <p:spPr bwMode="auto">
              <a:xfrm>
                <a:off x="5578475" y="6477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Line 801"/>
              <p:cNvSpPr>
                <a:spLocks noChangeShapeType="1"/>
              </p:cNvSpPr>
              <p:nvPr/>
            </p:nvSpPr>
            <p:spPr bwMode="auto">
              <a:xfrm>
                <a:off x="5651500" y="6175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Line 802"/>
              <p:cNvSpPr>
                <a:spLocks noChangeShapeType="1"/>
              </p:cNvSpPr>
              <p:nvPr/>
            </p:nvSpPr>
            <p:spPr bwMode="auto">
              <a:xfrm>
                <a:off x="5722938" y="6064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Line 803"/>
              <p:cNvSpPr>
                <a:spLocks noChangeShapeType="1"/>
              </p:cNvSpPr>
              <p:nvPr/>
            </p:nvSpPr>
            <p:spPr bwMode="auto">
              <a:xfrm>
                <a:off x="5794375" y="5715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Line 804"/>
              <p:cNvSpPr>
                <a:spLocks noChangeShapeType="1"/>
              </p:cNvSpPr>
              <p:nvPr/>
            </p:nvSpPr>
            <p:spPr bwMode="auto">
              <a:xfrm>
                <a:off x="5867400" y="5461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Line 805"/>
              <p:cNvSpPr>
                <a:spLocks noChangeShapeType="1"/>
              </p:cNvSpPr>
              <p:nvPr/>
            </p:nvSpPr>
            <p:spPr bwMode="auto">
              <a:xfrm>
                <a:off x="5938838" y="5365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Line 806"/>
              <p:cNvSpPr>
                <a:spLocks noChangeShapeType="1"/>
              </p:cNvSpPr>
              <p:nvPr/>
            </p:nvSpPr>
            <p:spPr bwMode="auto">
              <a:xfrm>
                <a:off x="6010275" y="5127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Line 807"/>
              <p:cNvSpPr>
                <a:spLocks noChangeShapeType="1"/>
              </p:cNvSpPr>
              <p:nvPr/>
            </p:nvSpPr>
            <p:spPr bwMode="auto">
              <a:xfrm>
                <a:off x="6083300" y="5588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Line 808"/>
              <p:cNvSpPr>
                <a:spLocks noChangeShapeType="1"/>
              </p:cNvSpPr>
              <p:nvPr/>
            </p:nvSpPr>
            <p:spPr bwMode="auto">
              <a:xfrm>
                <a:off x="6154738" y="5603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Line 809"/>
              <p:cNvSpPr>
                <a:spLocks noChangeShapeType="1"/>
              </p:cNvSpPr>
              <p:nvPr/>
            </p:nvSpPr>
            <p:spPr bwMode="auto">
              <a:xfrm>
                <a:off x="6227763" y="55403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Line 810"/>
              <p:cNvSpPr>
                <a:spLocks noChangeShapeType="1"/>
              </p:cNvSpPr>
              <p:nvPr/>
            </p:nvSpPr>
            <p:spPr bwMode="auto">
              <a:xfrm>
                <a:off x="6299200" y="5286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Line 811"/>
              <p:cNvSpPr>
                <a:spLocks noChangeShapeType="1"/>
              </p:cNvSpPr>
              <p:nvPr/>
            </p:nvSpPr>
            <p:spPr bwMode="auto">
              <a:xfrm>
                <a:off x="6370638" y="5175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Line 812"/>
              <p:cNvSpPr>
                <a:spLocks noChangeShapeType="1"/>
              </p:cNvSpPr>
              <p:nvPr/>
            </p:nvSpPr>
            <p:spPr bwMode="auto">
              <a:xfrm>
                <a:off x="6442075" y="5302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Line 813"/>
              <p:cNvSpPr>
                <a:spLocks noChangeShapeType="1"/>
              </p:cNvSpPr>
              <p:nvPr/>
            </p:nvSpPr>
            <p:spPr bwMode="auto">
              <a:xfrm>
                <a:off x="6515100" y="5143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Line 814"/>
              <p:cNvSpPr>
                <a:spLocks noChangeShapeType="1"/>
              </p:cNvSpPr>
              <p:nvPr/>
            </p:nvSpPr>
            <p:spPr bwMode="auto">
              <a:xfrm>
                <a:off x="6586538" y="5254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815"/>
              <p:cNvSpPr>
                <a:spLocks/>
              </p:cNvSpPr>
              <p:nvPr/>
            </p:nvSpPr>
            <p:spPr bwMode="auto">
              <a:xfrm>
                <a:off x="4948238" y="541338"/>
                <a:ext cx="1655763" cy="655638"/>
              </a:xfrm>
              <a:custGeom>
                <a:avLst/>
                <a:gdLst>
                  <a:gd name="T0" fmla="*/ 0 w 1043"/>
                  <a:gd name="T1" fmla="*/ 413 h 413"/>
                  <a:gd name="T2" fmla="*/ 45 w 1043"/>
                  <a:gd name="T3" fmla="*/ 361 h 413"/>
                  <a:gd name="T4" fmla="*/ 90 w 1043"/>
                  <a:gd name="T5" fmla="*/ 317 h 413"/>
                  <a:gd name="T6" fmla="*/ 136 w 1043"/>
                  <a:gd name="T7" fmla="*/ 275 h 413"/>
                  <a:gd name="T8" fmla="*/ 181 w 1043"/>
                  <a:gd name="T9" fmla="*/ 241 h 413"/>
                  <a:gd name="T10" fmla="*/ 226 w 1043"/>
                  <a:gd name="T11" fmla="*/ 200 h 413"/>
                  <a:gd name="T12" fmla="*/ 272 w 1043"/>
                  <a:gd name="T13" fmla="*/ 168 h 413"/>
                  <a:gd name="T14" fmla="*/ 317 w 1043"/>
                  <a:gd name="T15" fmla="*/ 130 h 413"/>
                  <a:gd name="T16" fmla="*/ 363 w 1043"/>
                  <a:gd name="T17" fmla="*/ 102 h 413"/>
                  <a:gd name="T18" fmla="*/ 408 w 1043"/>
                  <a:gd name="T19" fmla="*/ 79 h 413"/>
                  <a:gd name="T20" fmla="*/ 453 w 1043"/>
                  <a:gd name="T21" fmla="*/ 60 h 413"/>
                  <a:gd name="T22" fmla="*/ 498 w 1043"/>
                  <a:gd name="T23" fmla="*/ 56 h 413"/>
                  <a:gd name="T24" fmla="*/ 544 w 1043"/>
                  <a:gd name="T25" fmla="*/ 34 h 413"/>
                  <a:gd name="T26" fmla="*/ 589 w 1043"/>
                  <a:gd name="T27" fmla="*/ 18 h 413"/>
                  <a:gd name="T28" fmla="*/ 635 w 1043"/>
                  <a:gd name="T29" fmla="*/ 14 h 413"/>
                  <a:gd name="T30" fmla="*/ 680 w 1043"/>
                  <a:gd name="T31" fmla="*/ 0 h 413"/>
                  <a:gd name="T32" fmla="*/ 725 w 1043"/>
                  <a:gd name="T33" fmla="*/ 29 h 413"/>
                  <a:gd name="T34" fmla="*/ 771 w 1043"/>
                  <a:gd name="T35" fmla="*/ 28 h 413"/>
                  <a:gd name="T36" fmla="*/ 816 w 1043"/>
                  <a:gd name="T37" fmla="*/ 25 h 413"/>
                  <a:gd name="T38" fmla="*/ 861 w 1043"/>
                  <a:gd name="T39" fmla="*/ 13 h 413"/>
                  <a:gd name="T40" fmla="*/ 907 w 1043"/>
                  <a:gd name="T41" fmla="*/ 4 h 413"/>
                  <a:gd name="T42" fmla="*/ 952 w 1043"/>
                  <a:gd name="T43" fmla="*/ 12 h 413"/>
                  <a:gd name="T44" fmla="*/ 998 w 1043"/>
                  <a:gd name="T45" fmla="*/ 2 h 413"/>
                  <a:gd name="T46" fmla="*/ 1043 w 1043"/>
                  <a:gd name="T47" fmla="*/ 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3" h="413">
                    <a:moveTo>
                      <a:pt x="0" y="413"/>
                    </a:moveTo>
                    <a:lnTo>
                      <a:pt x="45" y="361"/>
                    </a:lnTo>
                    <a:lnTo>
                      <a:pt x="90" y="317"/>
                    </a:lnTo>
                    <a:lnTo>
                      <a:pt x="136" y="275"/>
                    </a:lnTo>
                    <a:lnTo>
                      <a:pt x="181" y="241"/>
                    </a:lnTo>
                    <a:lnTo>
                      <a:pt x="226" y="200"/>
                    </a:lnTo>
                    <a:lnTo>
                      <a:pt x="272" y="168"/>
                    </a:lnTo>
                    <a:lnTo>
                      <a:pt x="317" y="130"/>
                    </a:lnTo>
                    <a:lnTo>
                      <a:pt x="363" y="102"/>
                    </a:lnTo>
                    <a:lnTo>
                      <a:pt x="408" y="79"/>
                    </a:lnTo>
                    <a:lnTo>
                      <a:pt x="453" y="60"/>
                    </a:lnTo>
                    <a:lnTo>
                      <a:pt x="498" y="56"/>
                    </a:lnTo>
                    <a:lnTo>
                      <a:pt x="544" y="34"/>
                    </a:lnTo>
                    <a:lnTo>
                      <a:pt x="589" y="18"/>
                    </a:lnTo>
                    <a:lnTo>
                      <a:pt x="635" y="14"/>
                    </a:lnTo>
                    <a:lnTo>
                      <a:pt x="680" y="0"/>
                    </a:lnTo>
                    <a:lnTo>
                      <a:pt x="725" y="29"/>
                    </a:lnTo>
                    <a:lnTo>
                      <a:pt x="771" y="28"/>
                    </a:lnTo>
                    <a:lnTo>
                      <a:pt x="816" y="25"/>
                    </a:lnTo>
                    <a:lnTo>
                      <a:pt x="861" y="13"/>
                    </a:lnTo>
                    <a:lnTo>
                      <a:pt x="907" y="4"/>
                    </a:lnTo>
                    <a:lnTo>
                      <a:pt x="952" y="12"/>
                    </a:lnTo>
                    <a:lnTo>
                      <a:pt x="998" y="2"/>
                    </a:lnTo>
                    <a:lnTo>
                      <a:pt x="1043" y="6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816"/>
              <p:cNvSpPr>
                <a:spLocks/>
              </p:cNvSpPr>
              <p:nvPr/>
            </p:nvSpPr>
            <p:spPr bwMode="auto">
              <a:xfrm>
                <a:off x="4910138" y="11572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817"/>
              <p:cNvSpPr>
                <a:spLocks/>
              </p:cNvSpPr>
              <p:nvPr/>
            </p:nvSpPr>
            <p:spPr bwMode="auto">
              <a:xfrm>
                <a:off x="4910138" y="11604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818"/>
              <p:cNvSpPr>
                <a:spLocks/>
              </p:cNvSpPr>
              <p:nvPr/>
            </p:nvSpPr>
            <p:spPr bwMode="auto">
              <a:xfrm>
                <a:off x="4979988" y="1077913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8 h 50"/>
                  <a:gd name="T4" fmla="*/ 24 w 49"/>
                  <a:gd name="T5" fmla="*/ 0 h 50"/>
                  <a:gd name="T6" fmla="*/ 7 w 49"/>
                  <a:gd name="T7" fmla="*/ 8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819"/>
              <p:cNvSpPr>
                <a:spLocks/>
              </p:cNvSpPr>
              <p:nvPr/>
            </p:nvSpPr>
            <p:spPr bwMode="auto">
              <a:xfrm>
                <a:off x="4979988" y="1081088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820"/>
              <p:cNvSpPr>
                <a:spLocks/>
              </p:cNvSpPr>
              <p:nvPr/>
            </p:nvSpPr>
            <p:spPr bwMode="auto">
              <a:xfrm>
                <a:off x="5048250" y="1008063"/>
                <a:ext cx="79375" cy="80963"/>
              </a:xfrm>
              <a:custGeom>
                <a:avLst/>
                <a:gdLst>
                  <a:gd name="T0" fmla="*/ 50 w 50"/>
                  <a:gd name="T1" fmla="*/ 26 h 51"/>
                  <a:gd name="T2" fmla="*/ 43 w 50"/>
                  <a:gd name="T3" fmla="*/ 8 h 51"/>
                  <a:gd name="T4" fmla="*/ 25 w 50"/>
                  <a:gd name="T5" fmla="*/ 0 h 51"/>
                  <a:gd name="T6" fmla="*/ 8 w 50"/>
                  <a:gd name="T7" fmla="*/ 8 h 51"/>
                  <a:gd name="T8" fmla="*/ 0 w 50"/>
                  <a:gd name="T9" fmla="*/ 26 h 51"/>
                  <a:gd name="T10" fmla="*/ 8 w 50"/>
                  <a:gd name="T11" fmla="*/ 44 h 51"/>
                  <a:gd name="T12" fmla="*/ 25 w 50"/>
                  <a:gd name="T13" fmla="*/ 51 h 51"/>
                  <a:gd name="T14" fmla="*/ 43 w 50"/>
                  <a:gd name="T15" fmla="*/ 44 h 51"/>
                  <a:gd name="T16" fmla="*/ 50 w 50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6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6"/>
                    </a:lnTo>
                    <a:lnTo>
                      <a:pt x="8" y="44"/>
                    </a:lnTo>
                    <a:lnTo>
                      <a:pt x="25" y="51"/>
                    </a:lnTo>
                    <a:lnTo>
                      <a:pt x="43" y="44"/>
                    </a:lnTo>
                    <a:lnTo>
                      <a:pt x="50" y="2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821"/>
              <p:cNvSpPr>
                <a:spLocks/>
              </p:cNvSpPr>
              <p:nvPr/>
            </p:nvSpPr>
            <p:spPr bwMode="auto">
              <a:xfrm>
                <a:off x="5048250" y="1011238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822"/>
              <p:cNvSpPr>
                <a:spLocks/>
              </p:cNvSpPr>
              <p:nvPr/>
            </p:nvSpPr>
            <p:spPr bwMode="auto">
              <a:xfrm>
                <a:off x="5127625" y="9398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823"/>
              <p:cNvSpPr>
                <a:spLocks/>
              </p:cNvSpPr>
              <p:nvPr/>
            </p:nvSpPr>
            <p:spPr bwMode="auto">
              <a:xfrm>
                <a:off x="5127625" y="941388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824"/>
              <p:cNvSpPr>
                <a:spLocks/>
              </p:cNvSpPr>
              <p:nvPr/>
            </p:nvSpPr>
            <p:spPr bwMode="auto">
              <a:xfrm>
                <a:off x="5197475" y="87947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8 h 50"/>
                  <a:gd name="T4" fmla="*/ 24 w 49"/>
                  <a:gd name="T5" fmla="*/ 0 h 50"/>
                  <a:gd name="T6" fmla="*/ 7 w 49"/>
                  <a:gd name="T7" fmla="*/ 8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825"/>
              <p:cNvSpPr>
                <a:spLocks/>
              </p:cNvSpPr>
              <p:nvPr/>
            </p:nvSpPr>
            <p:spPr bwMode="auto">
              <a:xfrm>
                <a:off x="5197475" y="882650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826"/>
              <p:cNvSpPr>
                <a:spLocks/>
              </p:cNvSpPr>
              <p:nvPr/>
            </p:nvSpPr>
            <p:spPr bwMode="auto">
              <a:xfrm>
                <a:off x="5265738" y="8207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827"/>
              <p:cNvSpPr>
                <a:spLocks/>
              </p:cNvSpPr>
              <p:nvPr/>
            </p:nvSpPr>
            <p:spPr bwMode="auto">
              <a:xfrm>
                <a:off x="5265738" y="822325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Freeform 828"/>
              <p:cNvSpPr>
                <a:spLocks/>
              </p:cNvSpPr>
              <p:nvPr/>
            </p:nvSpPr>
            <p:spPr bwMode="auto">
              <a:xfrm>
                <a:off x="5335588" y="7699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829"/>
              <p:cNvSpPr>
                <a:spLocks/>
              </p:cNvSpPr>
              <p:nvPr/>
            </p:nvSpPr>
            <p:spPr bwMode="auto">
              <a:xfrm>
                <a:off x="5335588" y="7731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2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2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830"/>
              <p:cNvSpPr>
                <a:spLocks/>
              </p:cNvSpPr>
              <p:nvPr/>
            </p:nvSpPr>
            <p:spPr bwMode="auto">
              <a:xfrm>
                <a:off x="5414963" y="711200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831"/>
              <p:cNvSpPr>
                <a:spLocks/>
              </p:cNvSpPr>
              <p:nvPr/>
            </p:nvSpPr>
            <p:spPr bwMode="auto">
              <a:xfrm>
                <a:off x="5414963" y="712788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832"/>
              <p:cNvSpPr>
                <a:spLocks/>
              </p:cNvSpPr>
              <p:nvPr/>
            </p:nvSpPr>
            <p:spPr bwMode="auto">
              <a:xfrm>
                <a:off x="5483225" y="6604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833"/>
              <p:cNvSpPr>
                <a:spLocks/>
              </p:cNvSpPr>
              <p:nvPr/>
            </p:nvSpPr>
            <p:spPr bwMode="auto">
              <a:xfrm>
                <a:off x="5483225" y="6635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834"/>
              <p:cNvSpPr>
                <a:spLocks/>
              </p:cNvSpPr>
              <p:nvPr/>
            </p:nvSpPr>
            <p:spPr bwMode="auto">
              <a:xfrm>
                <a:off x="5553075" y="6318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835"/>
              <p:cNvSpPr>
                <a:spLocks/>
              </p:cNvSpPr>
              <p:nvPr/>
            </p:nvSpPr>
            <p:spPr bwMode="auto">
              <a:xfrm>
                <a:off x="5553075" y="633413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836"/>
              <p:cNvSpPr>
                <a:spLocks/>
              </p:cNvSpPr>
              <p:nvPr/>
            </p:nvSpPr>
            <p:spPr bwMode="auto">
              <a:xfrm>
                <a:off x="5632450" y="601663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837"/>
              <p:cNvSpPr>
                <a:spLocks/>
              </p:cNvSpPr>
              <p:nvPr/>
            </p:nvSpPr>
            <p:spPr bwMode="auto">
              <a:xfrm>
                <a:off x="5632450" y="603250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838"/>
              <p:cNvSpPr>
                <a:spLocks/>
              </p:cNvSpPr>
              <p:nvPr/>
            </p:nvSpPr>
            <p:spPr bwMode="auto">
              <a:xfrm>
                <a:off x="5700713" y="5921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839"/>
              <p:cNvSpPr>
                <a:spLocks/>
              </p:cNvSpPr>
              <p:nvPr/>
            </p:nvSpPr>
            <p:spPr bwMode="auto">
              <a:xfrm>
                <a:off x="5700713" y="593725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840"/>
              <p:cNvSpPr>
                <a:spLocks/>
              </p:cNvSpPr>
              <p:nvPr/>
            </p:nvSpPr>
            <p:spPr bwMode="auto">
              <a:xfrm>
                <a:off x="5770563" y="550863"/>
                <a:ext cx="79375" cy="80963"/>
              </a:xfrm>
              <a:custGeom>
                <a:avLst/>
                <a:gdLst>
                  <a:gd name="T0" fmla="*/ 50 w 50"/>
                  <a:gd name="T1" fmla="*/ 26 h 51"/>
                  <a:gd name="T2" fmla="*/ 43 w 50"/>
                  <a:gd name="T3" fmla="*/ 8 h 51"/>
                  <a:gd name="T4" fmla="*/ 25 w 50"/>
                  <a:gd name="T5" fmla="*/ 0 h 51"/>
                  <a:gd name="T6" fmla="*/ 7 w 50"/>
                  <a:gd name="T7" fmla="*/ 8 h 51"/>
                  <a:gd name="T8" fmla="*/ 0 w 50"/>
                  <a:gd name="T9" fmla="*/ 26 h 51"/>
                  <a:gd name="T10" fmla="*/ 7 w 50"/>
                  <a:gd name="T11" fmla="*/ 44 h 51"/>
                  <a:gd name="T12" fmla="*/ 25 w 50"/>
                  <a:gd name="T13" fmla="*/ 51 h 51"/>
                  <a:gd name="T14" fmla="*/ 43 w 50"/>
                  <a:gd name="T15" fmla="*/ 44 h 51"/>
                  <a:gd name="T16" fmla="*/ 50 w 50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6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5" y="51"/>
                    </a:lnTo>
                    <a:lnTo>
                      <a:pt x="43" y="44"/>
                    </a:lnTo>
                    <a:lnTo>
                      <a:pt x="50" y="2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841"/>
              <p:cNvSpPr>
                <a:spLocks/>
              </p:cNvSpPr>
              <p:nvPr/>
            </p:nvSpPr>
            <p:spPr bwMode="auto">
              <a:xfrm>
                <a:off x="5770563" y="554038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842"/>
              <p:cNvSpPr>
                <a:spLocks/>
              </p:cNvSpPr>
              <p:nvPr/>
            </p:nvSpPr>
            <p:spPr bwMode="auto">
              <a:xfrm>
                <a:off x="5838825" y="5318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843"/>
              <p:cNvSpPr>
                <a:spLocks/>
              </p:cNvSpPr>
              <p:nvPr/>
            </p:nvSpPr>
            <p:spPr bwMode="auto">
              <a:xfrm>
                <a:off x="5838825" y="5349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6 w 50"/>
                  <a:gd name="T9" fmla="*/ 9 h 47"/>
                  <a:gd name="T10" fmla="*/ 0 w 50"/>
                  <a:gd name="T11" fmla="*/ 23 h 47"/>
                  <a:gd name="T12" fmla="*/ 6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9"/>
                    </a:lnTo>
                    <a:lnTo>
                      <a:pt x="0" y="23"/>
                    </a:lnTo>
                    <a:lnTo>
                      <a:pt x="6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844"/>
              <p:cNvSpPr>
                <a:spLocks/>
              </p:cNvSpPr>
              <p:nvPr/>
            </p:nvSpPr>
            <p:spPr bwMode="auto">
              <a:xfrm>
                <a:off x="5918200" y="5222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845"/>
              <p:cNvSpPr>
                <a:spLocks/>
              </p:cNvSpPr>
              <p:nvPr/>
            </p:nvSpPr>
            <p:spPr bwMode="auto">
              <a:xfrm>
                <a:off x="5918200" y="523875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846"/>
              <p:cNvSpPr>
                <a:spLocks/>
              </p:cNvSpPr>
              <p:nvPr/>
            </p:nvSpPr>
            <p:spPr bwMode="auto">
              <a:xfrm>
                <a:off x="5988050" y="50165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847"/>
              <p:cNvSpPr>
                <a:spLocks/>
              </p:cNvSpPr>
              <p:nvPr/>
            </p:nvSpPr>
            <p:spPr bwMode="auto">
              <a:xfrm>
                <a:off x="5988050" y="50482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848"/>
              <p:cNvSpPr>
                <a:spLocks/>
              </p:cNvSpPr>
              <p:nvPr/>
            </p:nvSpPr>
            <p:spPr bwMode="auto">
              <a:xfrm>
                <a:off x="6057900" y="550863"/>
                <a:ext cx="77788" cy="80963"/>
              </a:xfrm>
              <a:custGeom>
                <a:avLst/>
                <a:gdLst>
                  <a:gd name="T0" fmla="*/ 49 w 49"/>
                  <a:gd name="T1" fmla="*/ 26 h 51"/>
                  <a:gd name="T2" fmla="*/ 42 w 49"/>
                  <a:gd name="T3" fmla="*/ 8 h 51"/>
                  <a:gd name="T4" fmla="*/ 24 w 49"/>
                  <a:gd name="T5" fmla="*/ 0 h 51"/>
                  <a:gd name="T6" fmla="*/ 7 w 49"/>
                  <a:gd name="T7" fmla="*/ 8 h 51"/>
                  <a:gd name="T8" fmla="*/ 0 w 49"/>
                  <a:gd name="T9" fmla="*/ 26 h 51"/>
                  <a:gd name="T10" fmla="*/ 7 w 49"/>
                  <a:gd name="T11" fmla="*/ 44 h 51"/>
                  <a:gd name="T12" fmla="*/ 24 w 49"/>
                  <a:gd name="T13" fmla="*/ 51 h 51"/>
                  <a:gd name="T14" fmla="*/ 42 w 49"/>
                  <a:gd name="T15" fmla="*/ 44 h 51"/>
                  <a:gd name="T16" fmla="*/ 49 w 49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1">
                    <a:moveTo>
                      <a:pt x="49" y="26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4" y="51"/>
                    </a:lnTo>
                    <a:lnTo>
                      <a:pt x="42" y="44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849"/>
              <p:cNvSpPr>
                <a:spLocks/>
              </p:cNvSpPr>
              <p:nvPr/>
            </p:nvSpPr>
            <p:spPr bwMode="auto">
              <a:xfrm>
                <a:off x="6057900" y="554038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850"/>
              <p:cNvSpPr>
                <a:spLocks/>
              </p:cNvSpPr>
              <p:nvPr/>
            </p:nvSpPr>
            <p:spPr bwMode="auto">
              <a:xfrm>
                <a:off x="6135688" y="5413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851"/>
              <p:cNvSpPr>
                <a:spLocks/>
              </p:cNvSpPr>
              <p:nvPr/>
            </p:nvSpPr>
            <p:spPr bwMode="auto">
              <a:xfrm>
                <a:off x="6135688" y="5445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852"/>
              <p:cNvSpPr>
                <a:spLocks/>
              </p:cNvSpPr>
              <p:nvPr/>
            </p:nvSpPr>
            <p:spPr bwMode="auto">
              <a:xfrm>
                <a:off x="6205538" y="5413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853"/>
              <p:cNvSpPr>
                <a:spLocks/>
              </p:cNvSpPr>
              <p:nvPr/>
            </p:nvSpPr>
            <p:spPr bwMode="auto">
              <a:xfrm>
                <a:off x="6205538" y="5445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854"/>
              <p:cNvSpPr>
                <a:spLocks/>
              </p:cNvSpPr>
              <p:nvPr/>
            </p:nvSpPr>
            <p:spPr bwMode="auto">
              <a:xfrm>
                <a:off x="6275388" y="522288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4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4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855"/>
              <p:cNvSpPr>
                <a:spLocks/>
              </p:cNvSpPr>
              <p:nvPr/>
            </p:nvSpPr>
            <p:spPr bwMode="auto">
              <a:xfrm>
                <a:off x="6275388" y="523875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856"/>
              <p:cNvSpPr>
                <a:spLocks/>
              </p:cNvSpPr>
              <p:nvPr/>
            </p:nvSpPr>
            <p:spPr bwMode="auto">
              <a:xfrm>
                <a:off x="6343650" y="511175"/>
                <a:ext cx="79375" cy="80963"/>
              </a:xfrm>
              <a:custGeom>
                <a:avLst/>
                <a:gdLst>
                  <a:gd name="T0" fmla="*/ 50 w 50"/>
                  <a:gd name="T1" fmla="*/ 25 h 51"/>
                  <a:gd name="T2" fmla="*/ 43 w 50"/>
                  <a:gd name="T3" fmla="*/ 8 h 51"/>
                  <a:gd name="T4" fmla="*/ 25 w 50"/>
                  <a:gd name="T5" fmla="*/ 0 h 51"/>
                  <a:gd name="T6" fmla="*/ 8 w 50"/>
                  <a:gd name="T7" fmla="*/ 8 h 51"/>
                  <a:gd name="T8" fmla="*/ 0 w 50"/>
                  <a:gd name="T9" fmla="*/ 25 h 51"/>
                  <a:gd name="T10" fmla="*/ 8 w 50"/>
                  <a:gd name="T11" fmla="*/ 43 h 51"/>
                  <a:gd name="T12" fmla="*/ 25 w 50"/>
                  <a:gd name="T13" fmla="*/ 51 h 51"/>
                  <a:gd name="T14" fmla="*/ 43 w 50"/>
                  <a:gd name="T15" fmla="*/ 43 h 51"/>
                  <a:gd name="T16" fmla="*/ 50 w 50"/>
                  <a:gd name="T17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1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857"/>
              <p:cNvSpPr>
                <a:spLocks/>
              </p:cNvSpPr>
              <p:nvPr/>
            </p:nvSpPr>
            <p:spPr bwMode="auto">
              <a:xfrm>
                <a:off x="6343650" y="51435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858"/>
              <p:cNvSpPr>
                <a:spLocks/>
              </p:cNvSpPr>
              <p:nvPr/>
            </p:nvSpPr>
            <p:spPr bwMode="auto">
              <a:xfrm>
                <a:off x="6423025" y="5222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859"/>
              <p:cNvSpPr>
                <a:spLocks/>
              </p:cNvSpPr>
              <p:nvPr/>
            </p:nvSpPr>
            <p:spPr bwMode="auto">
              <a:xfrm>
                <a:off x="6423025" y="523875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860"/>
              <p:cNvSpPr>
                <a:spLocks/>
              </p:cNvSpPr>
              <p:nvPr/>
            </p:nvSpPr>
            <p:spPr bwMode="auto">
              <a:xfrm>
                <a:off x="6492875" y="501650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8 h 50"/>
                  <a:gd name="T4" fmla="*/ 25 w 49"/>
                  <a:gd name="T5" fmla="*/ 0 h 50"/>
                  <a:gd name="T6" fmla="*/ 7 w 49"/>
                  <a:gd name="T7" fmla="*/ 8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861"/>
              <p:cNvSpPr>
                <a:spLocks/>
              </p:cNvSpPr>
              <p:nvPr/>
            </p:nvSpPr>
            <p:spPr bwMode="auto">
              <a:xfrm>
                <a:off x="6492875" y="504825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862"/>
              <p:cNvSpPr>
                <a:spLocks/>
              </p:cNvSpPr>
              <p:nvPr/>
            </p:nvSpPr>
            <p:spPr bwMode="auto">
              <a:xfrm>
                <a:off x="6561138" y="511175"/>
                <a:ext cx="79375" cy="80963"/>
              </a:xfrm>
              <a:custGeom>
                <a:avLst/>
                <a:gdLst>
                  <a:gd name="T0" fmla="*/ 50 w 50"/>
                  <a:gd name="T1" fmla="*/ 25 h 51"/>
                  <a:gd name="T2" fmla="*/ 43 w 50"/>
                  <a:gd name="T3" fmla="*/ 8 h 51"/>
                  <a:gd name="T4" fmla="*/ 25 w 50"/>
                  <a:gd name="T5" fmla="*/ 0 h 51"/>
                  <a:gd name="T6" fmla="*/ 8 w 50"/>
                  <a:gd name="T7" fmla="*/ 8 h 51"/>
                  <a:gd name="T8" fmla="*/ 0 w 50"/>
                  <a:gd name="T9" fmla="*/ 25 h 51"/>
                  <a:gd name="T10" fmla="*/ 8 w 50"/>
                  <a:gd name="T11" fmla="*/ 43 h 51"/>
                  <a:gd name="T12" fmla="*/ 25 w 50"/>
                  <a:gd name="T13" fmla="*/ 51 h 51"/>
                  <a:gd name="T14" fmla="*/ 43 w 50"/>
                  <a:gd name="T15" fmla="*/ 43 h 51"/>
                  <a:gd name="T16" fmla="*/ 50 w 50"/>
                  <a:gd name="T17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1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863"/>
              <p:cNvSpPr>
                <a:spLocks/>
              </p:cNvSpPr>
              <p:nvPr/>
            </p:nvSpPr>
            <p:spPr bwMode="auto">
              <a:xfrm>
                <a:off x="6561138" y="51435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66" name="Rectangle 883"/>
            <p:cNvSpPr>
              <a:spLocks noChangeArrowheads="1"/>
            </p:cNvSpPr>
            <p:nvPr/>
          </p:nvSpPr>
          <p:spPr bwMode="auto">
            <a:xfrm>
              <a:off x="10326553" y="4798606"/>
              <a:ext cx="188614" cy="90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38100" tIns="38100" rIns="38100" bIns="3810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Trials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7" name="Line 1314"/>
            <p:cNvSpPr>
              <a:spLocks noChangeShapeType="1"/>
            </p:cNvSpPr>
            <p:nvPr/>
          </p:nvSpPr>
          <p:spPr bwMode="auto">
            <a:xfrm>
              <a:off x="9585586" y="4648375"/>
              <a:ext cx="1673626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Line 1315"/>
            <p:cNvSpPr>
              <a:spLocks noChangeShapeType="1"/>
            </p:cNvSpPr>
            <p:nvPr/>
          </p:nvSpPr>
          <p:spPr bwMode="auto">
            <a:xfrm flipV="1">
              <a:off x="9585586" y="4634614"/>
              <a:ext cx="0" cy="1376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Line 1316"/>
            <p:cNvSpPr>
              <a:spLocks noChangeShapeType="1"/>
            </p:cNvSpPr>
            <p:nvPr/>
          </p:nvSpPr>
          <p:spPr bwMode="auto">
            <a:xfrm flipV="1">
              <a:off x="9920606" y="4634614"/>
              <a:ext cx="0" cy="1376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Line 1317"/>
            <p:cNvSpPr>
              <a:spLocks noChangeShapeType="1"/>
            </p:cNvSpPr>
            <p:nvPr/>
          </p:nvSpPr>
          <p:spPr bwMode="auto">
            <a:xfrm flipV="1">
              <a:off x="10255626" y="4634614"/>
              <a:ext cx="0" cy="1376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Line 1318"/>
            <p:cNvSpPr>
              <a:spLocks noChangeShapeType="1"/>
            </p:cNvSpPr>
            <p:nvPr/>
          </p:nvSpPr>
          <p:spPr bwMode="auto">
            <a:xfrm flipV="1">
              <a:off x="10590647" y="4634614"/>
              <a:ext cx="0" cy="1376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Line 1319"/>
            <p:cNvSpPr>
              <a:spLocks noChangeShapeType="1"/>
            </p:cNvSpPr>
            <p:nvPr/>
          </p:nvSpPr>
          <p:spPr bwMode="auto">
            <a:xfrm flipV="1">
              <a:off x="10924191" y="4634614"/>
              <a:ext cx="0" cy="1376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Line 1320"/>
            <p:cNvSpPr>
              <a:spLocks noChangeShapeType="1"/>
            </p:cNvSpPr>
            <p:nvPr/>
          </p:nvSpPr>
          <p:spPr bwMode="auto">
            <a:xfrm flipV="1">
              <a:off x="11259212" y="4634614"/>
              <a:ext cx="0" cy="1376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74" name="Rectangle 1321"/>
            <p:cNvSpPr>
              <a:spLocks noChangeArrowheads="1"/>
            </p:cNvSpPr>
            <p:nvPr/>
          </p:nvSpPr>
          <p:spPr bwMode="auto">
            <a:xfrm>
              <a:off x="9571889" y="4690808"/>
              <a:ext cx="30920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5" name="Rectangle 1322"/>
            <p:cNvSpPr>
              <a:spLocks noChangeArrowheads="1"/>
            </p:cNvSpPr>
            <p:nvPr/>
          </p:nvSpPr>
          <p:spPr bwMode="auto">
            <a:xfrm>
              <a:off x="9903959" y="4690808"/>
              <a:ext cx="30920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6" name="Rectangle 1323"/>
            <p:cNvSpPr>
              <a:spLocks noChangeArrowheads="1"/>
            </p:cNvSpPr>
            <p:nvPr/>
          </p:nvSpPr>
          <p:spPr bwMode="auto">
            <a:xfrm>
              <a:off x="10220854" y="4690808"/>
              <a:ext cx="61841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7" name="Rectangle 1324"/>
            <p:cNvSpPr>
              <a:spLocks noChangeArrowheads="1"/>
            </p:cNvSpPr>
            <p:nvPr/>
          </p:nvSpPr>
          <p:spPr bwMode="auto">
            <a:xfrm>
              <a:off x="10552924" y="4690808"/>
              <a:ext cx="61841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8" name="Rectangle 1325"/>
            <p:cNvSpPr>
              <a:spLocks noChangeArrowheads="1"/>
            </p:cNvSpPr>
            <p:nvPr/>
          </p:nvSpPr>
          <p:spPr bwMode="auto">
            <a:xfrm>
              <a:off x="10892371" y="4690808"/>
              <a:ext cx="61841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9" name="Rectangle 1326"/>
            <p:cNvSpPr>
              <a:spLocks noChangeArrowheads="1"/>
            </p:cNvSpPr>
            <p:nvPr/>
          </p:nvSpPr>
          <p:spPr bwMode="auto">
            <a:xfrm>
              <a:off x="11194274" y="4690808"/>
              <a:ext cx="119222" cy="100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0" name="Line 1327"/>
            <p:cNvSpPr>
              <a:spLocks noChangeShapeType="1"/>
            </p:cNvSpPr>
            <p:nvPr/>
          </p:nvSpPr>
          <p:spPr bwMode="auto">
            <a:xfrm flipV="1">
              <a:off x="9585586" y="3248131"/>
              <a:ext cx="0" cy="140024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Line 1328"/>
            <p:cNvSpPr>
              <a:spLocks noChangeShapeType="1"/>
            </p:cNvSpPr>
            <p:nvPr/>
          </p:nvSpPr>
          <p:spPr bwMode="auto">
            <a:xfrm>
              <a:off x="9585586" y="4648375"/>
              <a:ext cx="1918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Line 1329"/>
            <p:cNvSpPr>
              <a:spLocks noChangeShapeType="1"/>
            </p:cNvSpPr>
            <p:nvPr/>
          </p:nvSpPr>
          <p:spPr bwMode="auto">
            <a:xfrm>
              <a:off x="9585586" y="4414428"/>
              <a:ext cx="1918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Line 1330"/>
            <p:cNvSpPr>
              <a:spLocks noChangeShapeType="1"/>
            </p:cNvSpPr>
            <p:nvPr/>
          </p:nvSpPr>
          <p:spPr bwMode="auto">
            <a:xfrm>
              <a:off x="9585586" y="4181627"/>
              <a:ext cx="1918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Line 1331"/>
            <p:cNvSpPr>
              <a:spLocks noChangeShapeType="1"/>
            </p:cNvSpPr>
            <p:nvPr/>
          </p:nvSpPr>
          <p:spPr bwMode="auto">
            <a:xfrm>
              <a:off x="9585586" y="3947680"/>
              <a:ext cx="1918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Line 1332"/>
            <p:cNvSpPr>
              <a:spLocks noChangeShapeType="1"/>
            </p:cNvSpPr>
            <p:nvPr/>
          </p:nvSpPr>
          <p:spPr bwMode="auto">
            <a:xfrm>
              <a:off x="9585586" y="3714879"/>
              <a:ext cx="1918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Line 1333"/>
            <p:cNvSpPr>
              <a:spLocks noChangeShapeType="1"/>
            </p:cNvSpPr>
            <p:nvPr/>
          </p:nvSpPr>
          <p:spPr bwMode="auto">
            <a:xfrm>
              <a:off x="9585586" y="3480932"/>
              <a:ext cx="1918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Line 1334"/>
            <p:cNvSpPr>
              <a:spLocks noChangeShapeType="1"/>
            </p:cNvSpPr>
            <p:nvPr/>
          </p:nvSpPr>
          <p:spPr bwMode="auto">
            <a:xfrm>
              <a:off x="9585586" y="3248131"/>
              <a:ext cx="1918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88" name="Rectangle 1335"/>
            <p:cNvSpPr>
              <a:spLocks noChangeArrowheads="1"/>
            </p:cNvSpPr>
            <p:nvPr/>
          </p:nvSpPr>
          <p:spPr bwMode="auto">
            <a:xfrm>
              <a:off x="9449133" y="4620861"/>
              <a:ext cx="8039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9" name="Rectangle 1336"/>
            <p:cNvSpPr>
              <a:spLocks noChangeArrowheads="1"/>
            </p:cNvSpPr>
            <p:nvPr/>
          </p:nvSpPr>
          <p:spPr bwMode="auto">
            <a:xfrm>
              <a:off x="9449133" y="4391501"/>
              <a:ext cx="8039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0" name="Rectangle 1337"/>
            <p:cNvSpPr>
              <a:spLocks noChangeArrowheads="1"/>
            </p:cNvSpPr>
            <p:nvPr/>
          </p:nvSpPr>
          <p:spPr bwMode="auto">
            <a:xfrm>
              <a:off x="9483904" y="4154113"/>
              <a:ext cx="4947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1" name="Rectangle 1338"/>
            <p:cNvSpPr>
              <a:spLocks noChangeArrowheads="1"/>
            </p:cNvSpPr>
            <p:nvPr/>
          </p:nvSpPr>
          <p:spPr bwMode="auto">
            <a:xfrm>
              <a:off x="9483904" y="3924753"/>
              <a:ext cx="4947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" name="Rectangle 1339"/>
            <p:cNvSpPr>
              <a:spLocks noChangeArrowheads="1"/>
            </p:cNvSpPr>
            <p:nvPr/>
          </p:nvSpPr>
          <p:spPr bwMode="auto">
            <a:xfrm>
              <a:off x="9483904" y="3687365"/>
              <a:ext cx="4947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" name="Rectangle 1340"/>
            <p:cNvSpPr>
              <a:spLocks noChangeArrowheads="1"/>
            </p:cNvSpPr>
            <p:nvPr/>
          </p:nvSpPr>
          <p:spPr bwMode="auto">
            <a:xfrm>
              <a:off x="9483904" y="3458004"/>
              <a:ext cx="4947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" name="Rectangle 1341"/>
            <p:cNvSpPr>
              <a:spLocks noChangeArrowheads="1"/>
            </p:cNvSpPr>
            <p:nvPr/>
          </p:nvSpPr>
          <p:spPr bwMode="auto">
            <a:xfrm>
              <a:off x="9474896" y="3197672"/>
              <a:ext cx="59610" cy="100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65" name="Group 1364"/>
            <p:cNvGrpSpPr/>
            <p:nvPr/>
          </p:nvGrpSpPr>
          <p:grpSpPr>
            <a:xfrm flipV="1">
              <a:off x="9585538" y="3250998"/>
              <a:ext cx="1673626" cy="13762"/>
              <a:chOff x="9507449" y="6413686"/>
              <a:chExt cx="1673626" cy="13762"/>
            </a:xfrm>
          </p:grpSpPr>
          <p:sp>
            <p:nvSpPr>
              <p:cNvPr id="1366" name="Line 1343"/>
              <p:cNvSpPr>
                <a:spLocks noChangeShapeType="1"/>
              </p:cNvSpPr>
              <p:nvPr/>
            </p:nvSpPr>
            <p:spPr bwMode="auto">
              <a:xfrm>
                <a:off x="9507449" y="6427447"/>
                <a:ext cx="16736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Line 1345"/>
              <p:cNvSpPr>
                <a:spLocks noChangeShapeType="1"/>
              </p:cNvSpPr>
              <p:nvPr/>
            </p:nvSpPr>
            <p:spPr bwMode="auto">
              <a:xfrm flipV="1">
                <a:off x="9842470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Line 1346"/>
              <p:cNvSpPr>
                <a:spLocks noChangeShapeType="1"/>
              </p:cNvSpPr>
              <p:nvPr/>
            </p:nvSpPr>
            <p:spPr bwMode="auto">
              <a:xfrm flipV="1">
                <a:off x="10177490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Line 1347"/>
              <p:cNvSpPr>
                <a:spLocks noChangeShapeType="1"/>
              </p:cNvSpPr>
              <p:nvPr/>
            </p:nvSpPr>
            <p:spPr bwMode="auto">
              <a:xfrm flipV="1">
                <a:off x="10512510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Line 1348"/>
              <p:cNvSpPr>
                <a:spLocks noChangeShapeType="1"/>
              </p:cNvSpPr>
              <p:nvPr/>
            </p:nvSpPr>
            <p:spPr bwMode="auto">
              <a:xfrm flipV="1">
                <a:off x="10847531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Line 1349"/>
              <p:cNvSpPr>
                <a:spLocks noChangeShapeType="1"/>
              </p:cNvSpPr>
              <p:nvPr/>
            </p:nvSpPr>
            <p:spPr bwMode="auto">
              <a:xfrm flipV="1">
                <a:off x="11181075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88" name="Group 1387"/>
            <p:cNvGrpSpPr/>
            <p:nvPr/>
          </p:nvGrpSpPr>
          <p:grpSpPr>
            <a:xfrm flipH="1">
              <a:off x="11241065" y="3254246"/>
              <a:ext cx="19187" cy="1400246"/>
              <a:chOff x="9507449" y="5027202"/>
              <a:chExt cx="19187" cy="1400246"/>
            </a:xfrm>
          </p:grpSpPr>
          <p:sp>
            <p:nvSpPr>
              <p:cNvPr id="1389" name="Line 1356"/>
              <p:cNvSpPr>
                <a:spLocks noChangeShapeType="1"/>
              </p:cNvSpPr>
              <p:nvPr/>
            </p:nvSpPr>
            <p:spPr bwMode="auto">
              <a:xfrm flipV="1">
                <a:off x="9507449" y="5027202"/>
                <a:ext cx="0" cy="140024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Line 1358"/>
              <p:cNvSpPr>
                <a:spLocks noChangeShapeType="1"/>
              </p:cNvSpPr>
              <p:nvPr/>
            </p:nvSpPr>
            <p:spPr bwMode="auto">
              <a:xfrm>
                <a:off x="9507449" y="6193500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Line 1359"/>
              <p:cNvSpPr>
                <a:spLocks noChangeShapeType="1"/>
              </p:cNvSpPr>
              <p:nvPr/>
            </p:nvSpPr>
            <p:spPr bwMode="auto">
              <a:xfrm>
                <a:off x="9507449" y="5960699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Line 1360"/>
              <p:cNvSpPr>
                <a:spLocks noChangeShapeType="1"/>
              </p:cNvSpPr>
              <p:nvPr/>
            </p:nvSpPr>
            <p:spPr bwMode="auto">
              <a:xfrm>
                <a:off x="9507449" y="5726752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Line 1361"/>
              <p:cNvSpPr>
                <a:spLocks noChangeShapeType="1"/>
              </p:cNvSpPr>
              <p:nvPr/>
            </p:nvSpPr>
            <p:spPr bwMode="auto">
              <a:xfrm>
                <a:off x="9507449" y="5493950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Line 1362"/>
              <p:cNvSpPr>
                <a:spLocks noChangeShapeType="1"/>
              </p:cNvSpPr>
              <p:nvPr/>
            </p:nvSpPr>
            <p:spPr bwMode="auto">
              <a:xfrm>
                <a:off x="9507449" y="5260003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Line 1363"/>
              <p:cNvSpPr>
                <a:spLocks noChangeShapeType="1"/>
              </p:cNvSpPr>
              <p:nvPr/>
            </p:nvSpPr>
            <p:spPr bwMode="auto">
              <a:xfrm>
                <a:off x="9507449" y="5027202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06" name="Group 1405"/>
          <p:cNvGrpSpPr/>
          <p:nvPr/>
        </p:nvGrpSpPr>
        <p:grpSpPr>
          <a:xfrm>
            <a:off x="7226463" y="4900341"/>
            <a:ext cx="1660637" cy="1502472"/>
            <a:chOff x="9504702" y="1446834"/>
            <a:chExt cx="1875496" cy="1691204"/>
          </a:xfrm>
        </p:grpSpPr>
        <p:sp>
          <p:nvSpPr>
            <p:cNvPr id="168" name="Rectangle 1284"/>
            <p:cNvSpPr>
              <a:spLocks noChangeArrowheads="1"/>
            </p:cNvSpPr>
            <p:nvPr/>
          </p:nvSpPr>
          <p:spPr bwMode="auto">
            <a:xfrm>
              <a:off x="9652288" y="1507904"/>
              <a:ext cx="1673625" cy="14002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9684757" y="2419322"/>
              <a:ext cx="1608688" cy="503446"/>
              <a:chOff x="1577975" y="1465263"/>
              <a:chExt cx="1730375" cy="696912"/>
            </a:xfrm>
          </p:grpSpPr>
          <p:sp>
            <p:nvSpPr>
              <p:cNvPr id="441" name="Line 99"/>
              <p:cNvSpPr>
                <a:spLocks noChangeShapeType="1"/>
              </p:cNvSpPr>
              <p:nvPr/>
            </p:nvSpPr>
            <p:spPr bwMode="auto">
              <a:xfrm flipV="1">
                <a:off x="1687513" y="1976438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100"/>
              <p:cNvSpPr>
                <a:spLocks noChangeShapeType="1"/>
              </p:cNvSpPr>
              <p:nvPr/>
            </p:nvSpPr>
            <p:spPr bwMode="auto">
              <a:xfrm flipV="1">
                <a:off x="1758950" y="1863725"/>
                <a:ext cx="0" cy="3175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101"/>
              <p:cNvSpPr>
                <a:spLocks noChangeShapeType="1"/>
              </p:cNvSpPr>
              <p:nvPr/>
            </p:nvSpPr>
            <p:spPr bwMode="auto">
              <a:xfrm flipV="1">
                <a:off x="1830388" y="1757363"/>
                <a:ext cx="0" cy="3175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Line 102"/>
              <p:cNvSpPr>
                <a:spLocks noChangeShapeType="1"/>
              </p:cNvSpPr>
              <p:nvPr/>
            </p:nvSpPr>
            <p:spPr bwMode="auto">
              <a:xfrm flipV="1">
                <a:off x="1903413" y="1670050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Line 103"/>
              <p:cNvSpPr>
                <a:spLocks noChangeShapeType="1"/>
              </p:cNvSpPr>
              <p:nvPr/>
            </p:nvSpPr>
            <p:spPr bwMode="auto">
              <a:xfrm flipV="1">
                <a:off x="1974850" y="1598613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104"/>
              <p:cNvSpPr>
                <a:spLocks noChangeShapeType="1"/>
              </p:cNvSpPr>
              <p:nvPr/>
            </p:nvSpPr>
            <p:spPr bwMode="auto">
              <a:xfrm flipV="1">
                <a:off x="2047875" y="1576388"/>
                <a:ext cx="0" cy="5873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105"/>
              <p:cNvSpPr>
                <a:spLocks noChangeShapeType="1"/>
              </p:cNvSpPr>
              <p:nvPr/>
            </p:nvSpPr>
            <p:spPr bwMode="auto">
              <a:xfrm flipV="1">
                <a:off x="2119313" y="1535113"/>
                <a:ext cx="0" cy="5715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106"/>
              <p:cNvSpPr>
                <a:spLocks noChangeShapeType="1"/>
              </p:cNvSpPr>
              <p:nvPr/>
            </p:nvSpPr>
            <p:spPr bwMode="auto">
              <a:xfrm flipV="1">
                <a:off x="2190750" y="1535113"/>
                <a:ext cx="0" cy="650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107"/>
              <p:cNvSpPr>
                <a:spLocks noChangeShapeType="1"/>
              </p:cNvSpPr>
              <p:nvPr/>
            </p:nvSpPr>
            <p:spPr bwMode="auto">
              <a:xfrm flipV="1">
                <a:off x="2262188" y="1530350"/>
                <a:ext cx="0" cy="5873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108"/>
              <p:cNvSpPr>
                <a:spLocks noChangeShapeType="1"/>
              </p:cNvSpPr>
              <p:nvPr/>
            </p:nvSpPr>
            <p:spPr bwMode="auto">
              <a:xfrm flipV="1">
                <a:off x="2335213" y="1546225"/>
                <a:ext cx="0" cy="650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109"/>
              <p:cNvSpPr>
                <a:spLocks noChangeShapeType="1"/>
              </p:cNvSpPr>
              <p:nvPr/>
            </p:nvSpPr>
            <p:spPr bwMode="auto">
              <a:xfrm flipV="1">
                <a:off x="2406650" y="1531938"/>
                <a:ext cx="0" cy="5397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110"/>
              <p:cNvSpPr>
                <a:spLocks noChangeShapeType="1"/>
              </p:cNvSpPr>
              <p:nvPr/>
            </p:nvSpPr>
            <p:spPr bwMode="auto">
              <a:xfrm flipV="1">
                <a:off x="2479675" y="1517650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111"/>
              <p:cNvSpPr>
                <a:spLocks noChangeShapeType="1"/>
              </p:cNvSpPr>
              <p:nvPr/>
            </p:nvSpPr>
            <p:spPr bwMode="auto">
              <a:xfrm flipV="1">
                <a:off x="2551113" y="1520825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Line 112"/>
              <p:cNvSpPr>
                <a:spLocks noChangeShapeType="1"/>
              </p:cNvSpPr>
              <p:nvPr/>
            </p:nvSpPr>
            <p:spPr bwMode="auto">
              <a:xfrm flipV="1">
                <a:off x="2622550" y="1501775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Line 113"/>
              <p:cNvSpPr>
                <a:spLocks noChangeShapeType="1"/>
              </p:cNvSpPr>
              <p:nvPr/>
            </p:nvSpPr>
            <p:spPr bwMode="auto">
              <a:xfrm flipV="1">
                <a:off x="2695575" y="1482725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Line 114"/>
              <p:cNvSpPr>
                <a:spLocks noChangeShapeType="1"/>
              </p:cNvSpPr>
              <p:nvPr/>
            </p:nvSpPr>
            <p:spPr bwMode="auto">
              <a:xfrm flipV="1">
                <a:off x="2767013" y="1490663"/>
                <a:ext cx="0" cy="5873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115"/>
              <p:cNvSpPr>
                <a:spLocks noChangeShapeType="1"/>
              </p:cNvSpPr>
              <p:nvPr/>
            </p:nvSpPr>
            <p:spPr bwMode="auto">
              <a:xfrm flipV="1">
                <a:off x="2838450" y="1493838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Line 116"/>
              <p:cNvSpPr>
                <a:spLocks noChangeShapeType="1"/>
              </p:cNvSpPr>
              <p:nvPr/>
            </p:nvSpPr>
            <p:spPr bwMode="auto">
              <a:xfrm flipV="1">
                <a:off x="2911475" y="1514475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117"/>
              <p:cNvSpPr>
                <a:spLocks noChangeShapeType="1"/>
              </p:cNvSpPr>
              <p:nvPr/>
            </p:nvSpPr>
            <p:spPr bwMode="auto">
              <a:xfrm flipV="1">
                <a:off x="2982913" y="1579563"/>
                <a:ext cx="0" cy="5397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118"/>
              <p:cNvSpPr>
                <a:spLocks noChangeShapeType="1"/>
              </p:cNvSpPr>
              <p:nvPr/>
            </p:nvSpPr>
            <p:spPr bwMode="auto">
              <a:xfrm flipV="1">
                <a:off x="3055938" y="1549400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119"/>
              <p:cNvSpPr>
                <a:spLocks noChangeShapeType="1"/>
              </p:cNvSpPr>
              <p:nvPr/>
            </p:nvSpPr>
            <p:spPr bwMode="auto">
              <a:xfrm flipV="1">
                <a:off x="3127375" y="1527175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Line 120"/>
              <p:cNvSpPr>
                <a:spLocks noChangeShapeType="1"/>
              </p:cNvSpPr>
              <p:nvPr/>
            </p:nvSpPr>
            <p:spPr bwMode="auto">
              <a:xfrm flipV="1">
                <a:off x="3198813" y="1531938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Line 121"/>
              <p:cNvSpPr>
                <a:spLocks noChangeShapeType="1"/>
              </p:cNvSpPr>
              <p:nvPr/>
            </p:nvSpPr>
            <p:spPr bwMode="auto">
              <a:xfrm flipV="1">
                <a:off x="3270250" y="1493838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Line 122"/>
              <p:cNvSpPr>
                <a:spLocks noChangeShapeType="1"/>
              </p:cNvSpPr>
              <p:nvPr/>
            </p:nvSpPr>
            <p:spPr bwMode="auto">
              <a:xfrm>
                <a:off x="1598613" y="21272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Line 123"/>
              <p:cNvSpPr>
                <a:spLocks noChangeShapeType="1"/>
              </p:cNvSpPr>
              <p:nvPr/>
            </p:nvSpPr>
            <p:spPr bwMode="auto">
              <a:xfrm>
                <a:off x="1670050" y="20002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124"/>
              <p:cNvSpPr>
                <a:spLocks noChangeShapeType="1"/>
              </p:cNvSpPr>
              <p:nvPr/>
            </p:nvSpPr>
            <p:spPr bwMode="auto">
              <a:xfrm>
                <a:off x="1743075" y="18954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Line 125"/>
              <p:cNvSpPr>
                <a:spLocks noChangeShapeType="1"/>
              </p:cNvSpPr>
              <p:nvPr/>
            </p:nvSpPr>
            <p:spPr bwMode="auto">
              <a:xfrm>
                <a:off x="1814513" y="17891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Line 126"/>
              <p:cNvSpPr>
                <a:spLocks noChangeShapeType="1"/>
              </p:cNvSpPr>
              <p:nvPr/>
            </p:nvSpPr>
            <p:spPr bwMode="auto">
              <a:xfrm>
                <a:off x="1885950" y="17160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Line 127"/>
              <p:cNvSpPr>
                <a:spLocks noChangeShapeType="1"/>
              </p:cNvSpPr>
              <p:nvPr/>
            </p:nvSpPr>
            <p:spPr bwMode="auto">
              <a:xfrm>
                <a:off x="1958975" y="164623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Line 128"/>
              <p:cNvSpPr>
                <a:spLocks noChangeShapeType="1"/>
              </p:cNvSpPr>
              <p:nvPr/>
            </p:nvSpPr>
            <p:spPr bwMode="auto">
              <a:xfrm>
                <a:off x="2030413" y="16351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Line 129"/>
              <p:cNvSpPr>
                <a:spLocks noChangeShapeType="1"/>
              </p:cNvSpPr>
              <p:nvPr/>
            </p:nvSpPr>
            <p:spPr bwMode="auto">
              <a:xfrm>
                <a:off x="2103438" y="159226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Line 130"/>
              <p:cNvSpPr>
                <a:spLocks noChangeShapeType="1"/>
              </p:cNvSpPr>
              <p:nvPr/>
            </p:nvSpPr>
            <p:spPr bwMode="auto">
              <a:xfrm>
                <a:off x="2174875" y="16002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Line 131"/>
              <p:cNvSpPr>
                <a:spLocks noChangeShapeType="1"/>
              </p:cNvSpPr>
              <p:nvPr/>
            </p:nvSpPr>
            <p:spPr bwMode="auto">
              <a:xfrm>
                <a:off x="2246313" y="15890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Line 132"/>
              <p:cNvSpPr>
                <a:spLocks noChangeShapeType="1"/>
              </p:cNvSpPr>
              <p:nvPr/>
            </p:nvSpPr>
            <p:spPr bwMode="auto">
              <a:xfrm>
                <a:off x="2317750" y="16113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Line 133"/>
              <p:cNvSpPr>
                <a:spLocks noChangeShapeType="1"/>
              </p:cNvSpPr>
              <p:nvPr/>
            </p:nvSpPr>
            <p:spPr bwMode="auto">
              <a:xfrm>
                <a:off x="2390775" y="15859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134"/>
              <p:cNvSpPr>
                <a:spLocks noChangeShapeType="1"/>
              </p:cNvSpPr>
              <p:nvPr/>
            </p:nvSpPr>
            <p:spPr bwMode="auto">
              <a:xfrm>
                <a:off x="2462213" y="15732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Line 135"/>
              <p:cNvSpPr>
                <a:spLocks noChangeShapeType="1"/>
              </p:cNvSpPr>
              <p:nvPr/>
            </p:nvSpPr>
            <p:spPr bwMode="auto">
              <a:xfrm>
                <a:off x="2533650" y="15732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Line 136"/>
              <p:cNvSpPr>
                <a:spLocks noChangeShapeType="1"/>
              </p:cNvSpPr>
              <p:nvPr/>
            </p:nvSpPr>
            <p:spPr bwMode="auto">
              <a:xfrm>
                <a:off x="2606675" y="155098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Line 137"/>
              <p:cNvSpPr>
                <a:spLocks noChangeShapeType="1"/>
              </p:cNvSpPr>
              <p:nvPr/>
            </p:nvSpPr>
            <p:spPr bwMode="auto">
              <a:xfrm>
                <a:off x="2678113" y="15319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Line 138"/>
              <p:cNvSpPr>
                <a:spLocks noChangeShapeType="1"/>
              </p:cNvSpPr>
              <p:nvPr/>
            </p:nvSpPr>
            <p:spPr bwMode="auto">
              <a:xfrm>
                <a:off x="2751138" y="1549400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Line 139"/>
              <p:cNvSpPr>
                <a:spLocks noChangeShapeType="1"/>
              </p:cNvSpPr>
              <p:nvPr/>
            </p:nvSpPr>
            <p:spPr bwMode="auto">
              <a:xfrm>
                <a:off x="2822575" y="15462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140"/>
              <p:cNvSpPr>
                <a:spLocks noChangeShapeType="1"/>
              </p:cNvSpPr>
              <p:nvPr/>
            </p:nvSpPr>
            <p:spPr bwMode="auto">
              <a:xfrm>
                <a:off x="2894013" y="15636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Line 141"/>
              <p:cNvSpPr>
                <a:spLocks noChangeShapeType="1"/>
              </p:cNvSpPr>
              <p:nvPr/>
            </p:nvSpPr>
            <p:spPr bwMode="auto">
              <a:xfrm>
                <a:off x="2965450" y="16335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Line 142"/>
              <p:cNvSpPr>
                <a:spLocks noChangeShapeType="1"/>
              </p:cNvSpPr>
              <p:nvPr/>
            </p:nvSpPr>
            <p:spPr bwMode="auto">
              <a:xfrm>
                <a:off x="3038475" y="15970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143"/>
              <p:cNvSpPr>
                <a:spLocks noChangeShapeType="1"/>
              </p:cNvSpPr>
              <p:nvPr/>
            </p:nvSpPr>
            <p:spPr bwMode="auto">
              <a:xfrm>
                <a:off x="3109913" y="15795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Line 144"/>
              <p:cNvSpPr>
                <a:spLocks noChangeShapeType="1"/>
              </p:cNvSpPr>
              <p:nvPr/>
            </p:nvSpPr>
            <p:spPr bwMode="auto">
              <a:xfrm>
                <a:off x="3182938" y="158273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Line 145"/>
              <p:cNvSpPr>
                <a:spLocks noChangeShapeType="1"/>
              </p:cNvSpPr>
              <p:nvPr/>
            </p:nvSpPr>
            <p:spPr bwMode="auto">
              <a:xfrm>
                <a:off x="3254375" y="15430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Line 146"/>
              <p:cNvSpPr>
                <a:spLocks noChangeShapeType="1"/>
              </p:cNvSpPr>
              <p:nvPr/>
            </p:nvSpPr>
            <p:spPr bwMode="auto">
              <a:xfrm>
                <a:off x="1598613" y="21272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Line 147"/>
              <p:cNvSpPr>
                <a:spLocks noChangeShapeType="1"/>
              </p:cNvSpPr>
              <p:nvPr/>
            </p:nvSpPr>
            <p:spPr bwMode="auto">
              <a:xfrm>
                <a:off x="1670050" y="19764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Line 148"/>
              <p:cNvSpPr>
                <a:spLocks noChangeShapeType="1"/>
              </p:cNvSpPr>
              <p:nvPr/>
            </p:nvSpPr>
            <p:spPr bwMode="auto">
              <a:xfrm>
                <a:off x="1743075" y="18637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Line 149"/>
              <p:cNvSpPr>
                <a:spLocks noChangeShapeType="1"/>
              </p:cNvSpPr>
              <p:nvPr/>
            </p:nvSpPr>
            <p:spPr bwMode="auto">
              <a:xfrm>
                <a:off x="1814513" y="17573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Line 150"/>
              <p:cNvSpPr>
                <a:spLocks noChangeShapeType="1"/>
              </p:cNvSpPr>
              <p:nvPr/>
            </p:nvSpPr>
            <p:spPr bwMode="auto">
              <a:xfrm>
                <a:off x="1885950" y="16700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Line 151"/>
              <p:cNvSpPr>
                <a:spLocks noChangeShapeType="1"/>
              </p:cNvSpPr>
              <p:nvPr/>
            </p:nvSpPr>
            <p:spPr bwMode="auto">
              <a:xfrm>
                <a:off x="1958975" y="159861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Line 152"/>
              <p:cNvSpPr>
                <a:spLocks noChangeShapeType="1"/>
              </p:cNvSpPr>
              <p:nvPr/>
            </p:nvSpPr>
            <p:spPr bwMode="auto">
              <a:xfrm>
                <a:off x="2030413" y="15763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Line 153"/>
              <p:cNvSpPr>
                <a:spLocks noChangeShapeType="1"/>
              </p:cNvSpPr>
              <p:nvPr/>
            </p:nvSpPr>
            <p:spPr bwMode="auto">
              <a:xfrm>
                <a:off x="2103438" y="153511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Line 154"/>
              <p:cNvSpPr>
                <a:spLocks noChangeShapeType="1"/>
              </p:cNvSpPr>
              <p:nvPr/>
            </p:nvSpPr>
            <p:spPr bwMode="auto">
              <a:xfrm>
                <a:off x="2174875" y="15351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Line 155"/>
              <p:cNvSpPr>
                <a:spLocks noChangeShapeType="1"/>
              </p:cNvSpPr>
              <p:nvPr/>
            </p:nvSpPr>
            <p:spPr bwMode="auto">
              <a:xfrm>
                <a:off x="2246313" y="15303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Line 156"/>
              <p:cNvSpPr>
                <a:spLocks noChangeShapeType="1"/>
              </p:cNvSpPr>
              <p:nvPr/>
            </p:nvSpPr>
            <p:spPr bwMode="auto">
              <a:xfrm>
                <a:off x="2317750" y="15462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157"/>
              <p:cNvSpPr>
                <a:spLocks noChangeShapeType="1"/>
              </p:cNvSpPr>
              <p:nvPr/>
            </p:nvSpPr>
            <p:spPr bwMode="auto">
              <a:xfrm>
                <a:off x="2390775" y="15319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Line 158"/>
              <p:cNvSpPr>
                <a:spLocks noChangeShapeType="1"/>
              </p:cNvSpPr>
              <p:nvPr/>
            </p:nvSpPr>
            <p:spPr bwMode="auto">
              <a:xfrm>
                <a:off x="2462213" y="15176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Line 159"/>
              <p:cNvSpPr>
                <a:spLocks noChangeShapeType="1"/>
              </p:cNvSpPr>
              <p:nvPr/>
            </p:nvSpPr>
            <p:spPr bwMode="auto">
              <a:xfrm>
                <a:off x="2533650" y="15208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Line 160"/>
              <p:cNvSpPr>
                <a:spLocks noChangeShapeType="1"/>
              </p:cNvSpPr>
              <p:nvPr/>
            </p:nvSpPr>
            <p:spPr bwMode="auto">
              <a:xfrm>
                <a:off x="2606675" y="150177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Line 161"/>
              <p:cNvSpPr>
                <a:spLocks noChangeShapeType="1"/>
              </p:cNvSpPr>
              <p:nvPr/>
            </p:nvSpPr>
            <p:spPr bwMode="auto">
              <a:xfrm>
                <a:off x="2678113" y="14827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Line 162"/>
              <p:cNvSpPr>
                <a:spLocks noChangeShapeType="1"/>
              </p:cNvSpPr>
              <p:nvPr/>
            </p:nvSpPr>
            <p:spPr bwMode="auto">
              <a:xfrm>
                <a:off x="2751138" y="149066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Line 163"/>
              <p:cNvSpPr>
                <a:spLocks noChangeShapeType="1"/>
              </p:cNvSpPr>
              <p:nvPr/>
            </p:nvSpPr>
            <p:spPr bwMode="auto">
              <a:xfrm>
                <a:off x="2822575" y="14938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Line 164"/>
              <p:cNvSpPr>
                <a:spLocks noChangeShapeType="1"/>
              </p:cNvSpPr>
              <p:nvPr/>
            </p:nvSpPr>
            <p:spPr bwMode="auto">
              <a:xfrm>
                <a:off x="2894013" y="15144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Line 165"/>
              <p:cNvSpPr>
                <a:spLocks noChangeShapeType="1"/>
              </p:cNvSpPr>
              <p:nvPr/>
            </p:nvSpPr>
            <p:spPr bwMode="auto">
              <a:xfrm>
                <a:off x="2965450" y="15795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Line 166"/>
              <p:cNvSpPr>
                <a:spLocks noChangeShapeType="1"/>
              </p:cNvSpPr>
              <p:nvPr/>
            </p:nvSpPr>
            <p:spPr bwMode="auto">
              <a:xfrm>
                <a:off x="3038475" y="15494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Line 167"/>
              <p:cNvSpPr>
                <a:spLocks noChangeShapeType="1"/>
              </p:cNvSpPr>
              <p:nvPr/>
            </p:nvSpPr>
            <p:spPr bwMode="auto">
              <a:xfrm>
                <a:off x="3109913" y="15271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Line 168"/>
              <p:cNvSpPr>
                <a:spLocks noChangeShapeType="1"/>
              </p:cNvSpPr>
              <p:nvPr/>
            </p:nvSpPr>
            <p:spPr bwMode="auto">
              <a:xfrm>
                <a:off x="3182938" y="153193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Line 169"/>
              <p:cNvSpPr>
                <a:spLocks noChangeShapeType="1"/>
              </p:cNvSpPr>
              <p:nvPr/>
            </p:nvSpPr>
            <p:spPr bwMode="auto">
              <a:xfrm>
                <a:off x="3254375" y="14938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511"/>
              <p:cNvSpPr>
                <a:spLocks/>
              </p:cNvSpPr>
              <p:nvPr/>
            </p:nvSpPr>
            <p:spPr bwMode="auto">
              <a:xfrm>
                <a:off x="1614488" y="1508125"/>
                <a:ext cx="1655763" cy="619125"/>
              </a:xfrm>
              <a:custGeom>
                <a:avLst/>
                <a:gdLst>
                  <a:gd name="T0" fmla="*/ 0 w 1043"/>
                  <a:gd name="T1" fmla="*/ 390 h 390"/>
                  <a:gd name="T2" fmla="*/ 46 w 1043"/>
                  <a:gd name="T3" fmla="*/ 302 h 390"/>
                  <a:gd name="T4" fmla="*/ 91 w 1043"/>
                  <a:gd name="T5" fmla="*/ 234 h 390"/>
                  <a:gd name="T6" fmla="*/ 136 w 1043"/>
                  <a:gd name="T7" fmla="*/ 167 h 390"/>
                  <a:gd name="T8" fmla="*/ 182 w 1043"/>
                  <a:gd name="T9" fmla="*/ 117 h 390"/>
                  <a:gd name="T10" fmla="*/ 227 w 1043"/>
                  <a:gd name="T11" fmla="*/ 72 h 390"/>
                  <a:gd name="T12" fmla="*/ 273 w 1043"/>
                  <a:gd name="T13" fmla="*/ 61 h 390"/>
                  <a:gd name="T14" fmla="*/ 318 w 1043"/>
                  <a:gd name="T15" fmla="*/ 35 h 390"/>
                  <a:gd name="T16" fmla="*/ 363 w 1043"/>
                  <a:gd name="T17" fmla="*/ 37 h 390"/>
                  <a:gd name="T18" fmla="*/ 408 w 1043"/>
                  <a:gd name="T19" fmla="*/ 33 h 390"/>
                  <a:gd name="T20" fmla="*/ 454 w 1043"/>
                  <a:gd name="T21" fmla="*/ 44 h 390"/>
                  <a:gd name="T22" fmla="*/ 499 w 1043"/>
                  <a:gd name="T23" fmla="*/ 32 h 390"/>
                  <a:gd name="T24" fmla="*/ 545 w 1043"/>
                  <a:gd name="T25" fmla="*/ 24 h 390"/>
                  <a:gd name="T26" fmla="*/ 590 w 1043"/>
                  <a:gd name="T27" fmla="*/ 24 h 390"/>
                  <a:gd name="T28" fmla="*/ 635 w 1043"/>
                  <a:gd name="T29" fmla="*/ 11 h 390"/>
                  <a:gd name="T30" fmla="*/ 681 w 1043"/>
                  <a:gd name="T31" fmla="*/ 0 h 390"/>
                  <a:gd name="T32" fmla="*/ 726 w 1043"/>
                  <a:gd name="T33" fmla="*/ 8 h 390"/>
                  <a:gd name="T34" fmla="*/ 771 w 1043"/>
                  <a:gd name="T35" fmla="*/ 8 h 390"/>
                  <a:gd name="T36" fmla="*/ 817 w 1043"/>
                  <a:gd name="T37" fmla="*/ 20 h 390"/>
                  <a:gd name="T38" fmla="*/ 862 w 1043"/>
                  <a:gd name="T39" fmla="*/ 62 h 390"/>
                  <a:gd name="T40" fmla="*/ 908 w 1043"/>
                  <a:gd name="T41" fmla="*/ 41 h 390"/>
                  <a:gd name="T42" fmla="*/ 953 w 1043"/>
                  <a:gd name="T43" fmla="*/ 29 h 390"/>
                  <a:gd name="T44" fmla="*/ 998 w 1043"/>
                  <a:gd name="T45" fmla="*/ 31 h 390"/>
                  <a:gd name="T46" fmla="*/ 1043 w 1043"/>
                  <a:gd name="T47" fmla="*/ 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3" h="390">
                    <a:moveTo>
                      <a:pt x="0" y="390"/>
                    </a:moveTo>
                    <a:lnTo>
                      <a:pt x="46" y="302"/>
                    </a:lnTo>
                    <a:lnTo>
                      <a:pt x="91" y="234"/>
                    </a:lnTo>
                    <a:lnTo>
                      <a:pt x="136" y="167"/>
                    </a:lnTo>
                    <a:lnTo>
                      <a:pt x="182" y="117"/>
                    </a:lnTo>
                    <a:lnTo>
                      <a:pt x="227" y="72"/>
                    </a:lnTo>
                    <a:lnTo>
                      <a:pt x="273" y="61"/>
                    </a:lnTo>
                    <a:lnTo>
                      <a:pt x="318" y="35"/>
                    </a:lnTo>
                    <a:lnTo>
                      <a:pt x="363" y="37"/>
                    </a:lnTo>
                    <a:lnTo>
                      <a:pt x="408" y="33"/>
                    </a:lnTo>
                    <a:lnTo>
                      <a:pt x="454" y="44"/>
                    </a:lnTo>
                    <a:lnTo>
                      <a:pt x="499" y="32"/>
                    </a:lnTo>
                    <a:lnTo>
                      <a:pt x="545" y="24"/>
                    </a:lnTo>
                    <a:lnTo>
                      <a:pt x="590" y="24"/>
                    </a:lnTo>
                    <a:lnTo>
                      <a:pt x="635" y="11"/>
                    </a:lnTo>
                    <a:lnTo>
                      <a:pt x="681" y="0"/>
                    </a:lnTo>
                    <a:lnTo>
                      <a:pt x="726" y="8"/>
                    </a:lnTo>
                    <a:lnTo>
                      <a:pt x="771" y="8"/>
                    </a:lnTo>
                    <a:lnTo>
                      <a:pt x="817" y="20"/>
                    </a:lnTo>
                    <a:lnTo>
                      <a:pt x="862" y="62"/>
                    </a:lnTo>
                    <a:lnTo>
                      <a:pt x="908" y="41"/>
                    </a:lnTo>
                    <a:lnTo>
                      <a:pt x="953" y="29"/>
                    </a:lnTo>
                    <a:lnTo>
                      <a:pt x="998" y="31"/>
                    </a:lnTo>
                    <a:lnTo>
                      <a:pt x="1043" y="6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512"/>
              <p:cNvSpPr>
                <a:spLocks/>
              </p:cNvSpPr>
              <p:nvPr/>
            </p:nvSpPr>
            <p:spPr bwMode="auto">
              <a:xfrm>
                <a:off x="1577975" y="2082800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513"/>
              <p:cNvSpPr>
                <a:spLocks/>
              </p:cNvSpPr>
              <p:nvPr/>
            </p:nvSpPr>
            <p:spPr bwMode="auto">
              <a:xfrm>
                <a:off x="1577975" y="2084388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514"/>
              <p:cNvSpPr>
                <a:spLocks/>
              </p:cNvSpPr>
              <p:nvPr/>
            </p:nvSpPr>
            <p:spPr bwMode="auto">
              <a:xfrm>
                <a:off x="1646238" y="19431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515"/>
              <p:cNvSpPr>
                <a:spLocks/>
              </p:cNvSpPr>
              <p:nvPr/>
            </p:nvSpPr>
            <p:spPr bwMode="auto">
              <a:xfrm>
                <a:off x="1646238" y="19462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516"/>
              <p:cNvSpPr>
                <a:spLocks/>
              </p:cNvSpPr>
              <p:nvPr/>
            </p:nvSpPr>
            <p:spPr bwMode="auto">
              <a:xfrm>
                <a:off x="1716088" y="18430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517"/>
              <p:cNvSpPr>
                <a:spLocks/>
              </p:cNvSpPr>
              <p:nvPr/>
            </p:nvSpPr>
            <p:spPr bwMode="auto">
              <a:xfrm>
                <a:off x="1716088" y="18462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518"/>
              <p:cNvSpPr>
                <a:spLocks/>
              </p:cNvSpPr>
              <p:nvPr/>
            </p:nvSpPr>
            <p:spPr bwMode="auto">
              <a:xfrm>
                <a:off x="1795463" y="1735138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519"/>
              <p:cNvSpPr>
                <a:spLocks/>
              </p:cNvSpPr>
              <p:nvPr/>
            </p:nvSpPr>
            <p:spPr bwMode="auto">
              <a:xfrm>
                <a:off x="1795463" y="1736725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520"/>
              <p:cNvSpPr>
                <a:spLocks/>
              </p:cNvSpPr>
              <p:nvPr/>
            </p:nvSpPr>
            <p:spPr bwMode="auto">
              <a:xfrm>
                <a:off x="1863725" y="1654175"/>
                <a:ext cx="79375" cy="80963"/>
              </a:xfrm>
              <a:custGeom>
                <a:avLst/>
                <a:gdLst>
                  <a:gd name="T0" fmla="*/ 50 w 50"/>
                  <a:gd name="T1" fmla="*/ 25 h 51"/>
                  <a:gd name="T2" fmla="*/ 43 w 50"/>
                  <a:gd name="T3" fmla="*/ 8 h 51"/>
                  <a:gd name="T4" fmla="*/ 25 w 50"/>
                  <a:gd name="T5" fmla="*/ 0 h 51"/>
                  <a:gd name="T6" fmla="*/ 8 w 50"/>
                  <a:gd name="T7" fmla="*/ 8 h 51"/>
                  <a:gd name="T8" fmla="*/ 0 w 50"/>
                  <a:gd name="T9" fmla="*/ 25 h 51"/>
                  <a:gd name="T10" fmla="*/ 8 w 50"/>
                  <a:gd name="T11" fmla="*/ 43 h 51"/>
                  <a:gd name="T12" fmla="*/ 25 w 50"/>
                  <a:gd name="T13" fmla="*/ 51 h 51"/>
                  <a:gd name="T14" fmla="*/ 43 w 50"/>
                  <a:gd name="T15" fmla="*/ 43 h 51"/>
                  <a:gd name="T16" fmla="*/ 50 w 50"/>
                  <a:gd name="T17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1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521"/>
              <p:cNvSpPr>
                <a:spLocks/>
              </p:cNvSpPr>
              <p:nvPr/>
            </p:nvSpPr>
            <p:spPr bwMode="auto">
              <a:xfrm>
                <a:off x="1863725" y="165735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522"/>
              <p:cNvSpPr>
                <a:spLocks/>
              </p:cNvSpPr>
              <p:nvPr/>
            </p:nvSpPr>
            <p:spPr bwMode="auto">
              <a:xfrm>
                <a:off x="1933575" y="15859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523"/>
              <p:cNvSpPr>
                <a:spLocks/>
              </p:cNvSpPr>
              <p:nvPr/>
            </p:nvSpPr>
            <p:spPr bwMode="auto">
              <a:xfrm>
                <a:off x="1933575" y="1587500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524"/>
              <p:cNvSpPr>
                <a:spLocks/>
              </p:cNvSpPr>
              <p:nvPr/>
            </p:nvSpPr>
            <p:spPr bwMode="auto">
              <a:xfrm>
                <a:off x="2001838" y="15652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525"/>
              <p:cNvSpPr>
                <a:spLocks/>
              </p:cNvSpPr>
              <p:nvPr/>
            </p:nvSpPr>
            <p:spPr bwMode="auto">
              <a:xfrm>
                <a:off x="2001838" y="156845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6 w 50"/>
                  <a:gd name="T9" fmla="*/ 9 h 47"/>
                  <a:gd name="T10" fmla="*/ 0 w 50"/>
                  <a:gd name="T11" fmla="*/ 23 h 47"/>
                  <a:gd name="T12" fmla="*/ 6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9"/>
                    </a:lnTo>
                    <a:lnTo>
                      <a:pt x="0" y="23"/>
                    </a:lnTo>
                    <a:lnTo>
                      <a:pt x="6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526"/>
              <p:cNvSpPr>
                <a:spLocks/>
              </p:cNvSpPr>
              <p:nvPr/>
            </p:nvSpPr>
            <p:spPr bwMode="auto">
              <a:xfrm>
                <a:off x="2081213" y="15255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527"/>
              <p:cNvSpPr>
                <a:spLocks/>
              </p:cNvSpPr>
              <p:nvPr/>
            </p:nvSpPr>
            <p:spPr bwMode="auto">
              <a:xfrm>
                <a:off x="2081213" y="15287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528"/>
              <p:cNvSpPr>
                <a:spLocks/>
              </p:cNvSpPr>
              <p:nvPr/>
            </p:nvSpPr>
            <p:spPr bwMode="auto">
              <a:xfrm>
                <a:off x="2151063" y="15255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529"/>
              <p:cNvSpPr>
                <a:spLocks/>
              </p:cNvSpPr>
              <p:nvPr/>
            </p:nvSpPr>
            <p:spPr bwMode="auto">
              <a:xfrm>
                <a:off x="2151063" y="15287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530"/>
              <p:cNvSpPr>
                <a:spLocks/>
              </p:cNvSpPr>
              <p:nvPr/>
            </p:nvSpPr>
            <p:spPr bwMode="auto">
              <a:xfrm>
                <a:off x="2220913" y="1516063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4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4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531"/>
              <p:cNvSpPr>
                <a:spLocks/>
              </p:cNvSpPr>
              <p:nvPr/>
            </p:nvSpPr>
            <p:spPr bwMode="auto">
              <a:xfrm>
                <a:off x="2220913" y="1517650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532"/>
              <p:cNvSpPr>
                <a:spLocks/>
              </p:cNvSpPr>
              <p:nvPr/>
            </p:nvSpPr>
            <p:spPr bwMode="auto">
              <a:xfrm>
                <a:off x="2298700" y="15351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533"/>
              <p:cNvSpPr>
                <a:spLocks/>
              </p:cNvSpPr>
              <p:nvPr/>
            </p:nvSpPr>
            <p:spPr bwMode="auto">
              <a:xfrm>
                <a:off x="2298700" y="15382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534"/>
              <p:cNvSpPr>
                <a:spLocks/>
              </p:cNvSpPr>
              <p:nvPr/>
            </p:nvSpPr>
            <p:spPr bwMode="auto">
              <a:xfrm>
                <a:off x="2368550" y="151606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535"/>
              <p:cNvSpPr>
                <a:spLocks/>
              </p:cNvSpPr>
              <p:nvPr/>
            </p:nvSpPr>
            <p:spPr bwMode="auto">
              <a:xfrm>
                <a:off x="2368550" y="1517650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536"/>
              <p:cNvSpPr>
                <a:spLocks/>
              </p:cNvSpPr>
              <p:nvPr/>
            </p:nvSpPr>
            <p:spPr bwMode="auto">
              <a:xfrm>
                <a:off x="2438400" y="1506538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4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4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537"/>
              <p:cNvSpPr>
                <a:spLocks/>
              </p:cNvSpPr>
              <p:nvPr/>
            </p:nvSpPr>
            <p:spPr bwMode="auto">
              <a:xfrm>
                <a:off x="2438400" y="1508125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538"/>
              <p:cNvSpPr>
                <a:spLocks/>
              </p:cNvSpPr>
              <p:nvPr/>
            </p:nvSpPr>
            <p:spPr bwMode="auto">
              <a:xfrm>
                <a:off x="2506663" y="15065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539"/>
              <p:cNvSpPr>
                <a:spLocks/>
              </p:cNvSpPr>
              <p:nvPr/>
            </p:nvSpPr>
            <p:spPr bwMode="auto">
              <a:xfrm>
                <a:off x="2506663" y="1508125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540"/>
              <p:cNvSpPr>
                <a:spLocks/>
              </p:cNvSpPr>
              <p:nvPr/>
            </p:nvSpPr>
            <p:spPr bwMode="auto">
              <a:xfrm>
                <a:off x="2586038" y="14859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541"/>
              <p:cNvSpPr>
                <a:spLocks/>
              </p:cNvSpPr>
              <p:nvPr/>
            </p:nvSpPr>
            <p:spPr bwMode="auto">
              <a:xfrm>
                <a:off x="2586038" y="14890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542"/>
              <p:cNvSpPr>
                <a:spLocks/>
              </p:cNvSpPr>
              <p:nvPr/>
            </p:nvSpPr>
            <p:spPr bwMode="auto">
              <a:xfrm>
                <a:off x="2655888" y="1465263"/>
                <a:ext cx="77788" cy="80963"/>
              </a:xfrm>
              <a:custGeom>
                <a:avLst/>
                <a:gdLst>
                  <a:gd name="T0" fmla="*/ 49 w 49"/>
                  <a:gd name="T1" fmla="*/ 26 h 51"/>
                  <a:gd name="T2" fmla="*/ 42 w 49"/>
                  <a:gd name="T3" fmla="*/ 8 h 51"/>
                  <a:gd name="T4" fmla="*/ 25 w 49"/>
                  <a:gd name="T5" fmla="*/ 0 h 51"/>
                  <a:gd name="T6" fmla="*/ 7 w 49"/>
                  <a:gd name="T7" fmla="*/ 8 h 51"/>
                  <a:gd name="T8" fmla="*/ 0 w 49"/>
                  <a:gd name="T9" fmla="*/ 26 h 51"/>
                  <a:gd name="T10" fmla="*/ 7 w 49"/>
                  <a:gd name="T11" fmla="*/ 44 h 51"/>
                  <a:gd name="T12" fmla="*/ 25 w 49"/>
                  <a:gd name="T13" fmla="*/ 51 h 51"/>
                  <a:gd name="T14" fmla="*/ 42 w 49"/>
                  <a:gd name="T15" fmla="*/ 44 h 51"/>
                  <a:gd name="T16" fmla="*/ 49 w 49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1">
                    <a:moveTo>
                      <a:pt x="49" y="26"/>
                    </a:moveTo>
                    <a:lnTo>
                      <a:pt x="42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5" y="51"/>
                    </a:lnTo>
                    <a:lnTo>
                      <a:pt x="42" y="44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543"/>
              <p:cNvSpPr>
                <a:spLocks/>
              </p:cNvSpPr>
              <p:nvPr/>
            </p:nvSpPr>
            <p:spPr bwMode="auto">
              <a:xfrm>
                <a:off x="2655888" y="1468438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544"/>
              <p:cNvSpPr>
                <a:spLocks/>
              </p:cNvSpPr>
              <p:nvPr/>
            </p:nvSpPr>
            <p:spPr bwMode="auto">
              <a:xfrm>
                <a:off x="2724150" y="14763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545"/>
              <p:cNvSpPr>
                <a:spLocks/>
              </p:cNvSpPr>
              <p:nvPr/>
            </p:nvSpPr>
            <p:spPr bwMode="auto">
              <a:xfrm>
                <a:off x="2724150" y="147796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546"/>
              <p:cNvSpPr>
                <a:spLocks/>
              </p:cNvSpPr>
              <p:nvPr/>
            </p:nvSpPr>
            <p:spPr bwMode="auto">
              <a:xfrm>
                <a:off x="2803525" y="14763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547"/>
              <p:cNvSpPr>
                <a:spLocks/>
              </p:cNvSpPr>
              <p:nvPr/>
            </p:nvSpPr>
            <p:spPr bwMode="auto">
              <a:xfrm>
                <a:off x="2803525" y="147796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548"/>
              <p:cNvSpPr>
                <a:spLocks/>
              </p:cNvSpPr>
              <p:nvPr/>
            </p:nvSpPr>
            <p:spPr bwMode="auto">
              <a:xfrm>
                <a:off x="2873375" y="149542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8 h 50"/>
                  <a:gd name="T4" fmla="*/ 25 w 49"/>
                  <a:gd name="T5" fmla="*/ 0 h 50"/>
                  <a:gd name="T6" fmla="*/ 7 w 49"/>
                  <a:gd name="T7" fmla="*/ 8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549"/>
              <p:cNvSpPr>
                <a:spLocks/>
              </p:cNvSpPr>
              <p:nvPr/>
            </p:nvSpPr>
            <p:spPr bwMode="auto">
              <a:xfrm>
                <a:off x="2873375" y="1498600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550"/>
              <p:cNvSpPr>
                <a:spLocks/>
              </p:cNvSpPr>
              <p:nvPr/>
            </p:nvSpPr>
            <p:spPr bwMode="auto">
              <a:xfrm>
                <a:off x="2941638" y="15652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551"/>
              <p:cNvSpPr>
                <a:spLocks/>
              </p:cNvSpPr>
              <p:nvPr/>
            </p:nvSpPr>
            <p:spPr bwMode="auto">
              <a:xfrm>
                <a:off x="2941638" y="156845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552"/>
              <p:cNvSpPr>
                <a:spLocks/>
              </p:cNvSpPr>
              <p:nvPr/>
            </p:nvSpPr>
            <p:spPr bwMode="auto">
              <a:xfrm>
                <a:off x="3011488" y="15351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553"/>
              <p:cNvSpPr>
                <a:spLocks/>
              </p:cNvSpPr>
              <p:nvPr/>
            </p:nvSpPr>
            <p:spPr bwMode="auto">
              <a:xfrm>
                <a:off x="3011488" y="15382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554"/>
              <p:cNvSpPr>
                <a:spLocks/>
              </p:cNvSpPr>
              <p:nvPr/>
            </p:nvSpPr>
            <p:spPr bwMode="auto">
              <a:xfrm>
                <a:off x="3090863" y="151606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555"/>
              <p:cNvSpPr>
                <a:spLocks/>
              </p:cNvSpPr>
              <p:nvPr/>
            </p:nvSpPr>
            <p:spPr bwMode="auto">
              <a:xfrm>
                <a:off x="3090863" y="1517650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2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2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556"/>
              <p:cNvSpPr>
                <a:spLocks/>
              </p:cNvSpPr>
              <p:nvPr/>
            </p:nvSpPr>
            <p:spPr bwMode="auto">
              <a:xfrm>
                <a:off x="3159125" y="151606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557"/>
              <p:cNvSpPr>
                <a:spLocks/>
              </p:cNvSpPr>
              <p:nvPr/>
            </p:nvSpPr>
            <p:spPr bwMode="auto">
              <a:xfrm>
                <a:off x="3159125" y="1517650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558"/>
              <p:cNvSpPr>
                <a:spLocks/>
              </p:cNvSpPr>
              <p:nvPr/>
            </p:nvSpPr>
            <p:spPr bwMode="auto">
              <a:xfrm>
                <a:off x="3228975" y="14763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559"/>
              <p:cNvSpPr>
                <a:spLocks/>
              </p:cNvSpPr>
              <p:nvPr/>
            </p:nvSpPr>
            <p:spPr bwMode="auto">
              <a:xfrm>
                <a:off x="3228975" y="147796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7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7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9684757" y="2060372"/>
              <a:ext cx="1608688" cy="862395"/>
              <a:chOff x="1577975" y="968375"/>
              <a:chExt cx="1730375" cy="1193800"/>
            </a:xfrm>
          </p:grpSpPr>
          <p:sp>
            <p:nvSpPr>
              <p:cNvPr id="321" name="Line 224"/>
              <p:cNvSpPr>
                <a:spLocks noChangeShapeType="1"/>
              </p:cNvSpPr>
              <p:nvPr/>
            </p:nvSpPr>
            <p:spPr bwMode="auto">
              <a:xfrm flipV="1">
                <a:off x="1687513" y="1995488"/>
                <a:ext cx="0" cy="15875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Line 225"/>
              <p:cNvSpPr>
                <a:spLocks noChangeShapeType="1"/>
              </p:cNvSpPr>
              <p:nvPr/>
            </p:nvSpPr>
            <p:spPr bwMode="auto">
              <a:xfrm flipV="1">
                <a:off x="1758950" y="1876425"/>
                <a:ext cx="0" cy="1746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Line 226"/>
              <p:cNvSpPr>
                <a:spLocks noChangeShapeType="1"/>
              </p:cNvSpPr>
              <p:nvPr/>
            </p:nvSpPr>
            <p:spPr bwMode="auto">
              <a:xfrm flipV="1">
                <a:off x="1830388" y="1763713"/>
                <a:ext cx="0" cy="206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Line 227"/>
              <p:cNvSpPr>
                <a:spLocks noChangeShapeType="1"/>
              </p:cNvSpPr>
              <p:nvPr/>
            </p:nvSpPr>
            <p:spPr bwMode="auto">
              <a:xfrm flipV="1">
                <a:off x="1903413" y="1663700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Line 228"/>
              <p:cNvSpPr>
                <a:spLocks noChangeShapeType="1"/>
              </p:cNvSpPr>
              <p:nvPr/>
            </p:nvSpPr>
            <p:spPr bwMode="auto">
              <a:xfrm flipV="1">
                <a:off x="1974850" y="1574800"/>
                <a:ext cx="0" cy="2540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Line 229"/>
              <p:cNvSpPr>
                <a:spLocks noChangeShapeType="1"/>
              </p:cNvSpPr>
              <p:nvPr/>
            </p:nvSpPr>
            <p:spPr bwMode="auto">
              <a:xfrm flipV="1">
                <a:off x="2047875" y="1492250"/>
                <a:ext cx="0" cy="2540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Line 230"/>
              <p:cNvSpPr>
                <a:spLocks noChangeShapeType="1"/>
              </p:cNvSpPr>
              <p:nvPr/>
            </p:nvSpPr>
            <p:spPr bwMode="auto">
              <a:xfrm flipV="1">
                <a:off x="2119313" y="1403350"/>
                <a:ext cx="0" cy="2698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Line 231"/>
              <p:cNvSpPr>
                <a:spLocks noChangeShapeType="1"/>
              </p:cNvSpPr>
              <p:nvPr/>
            </p:nvSpPr>
            <p:spPr bwMode="auto">
              <a:xfrm flipV="1">
                <a:off x="2190750" y="1330325"/>
                <a:ext cx="0" cy="2698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Line 232"/>
              <p:cNvSpPr>
                <a:spLocks noChangeShapeType="1"/>
              </p:cNvSpPr>
              <p:nvPr/>
            </p:nvSpPr>
            <p:spPr bwMode="auto">
              <a:xfrm flipV="1">
                <a:off x="2262188" y="1262063"/>
                <a:ext cx="0" cy="3175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233"/>
              <p:cNvSpPr>
                <a:spLocks noChangeShapeType="1"/>
              </p:cNvSpPr>
              <p:nvPr/>
            </p:nvSpPr>
            <p:spPr bwMode="auto">
              <a:xfrm flipV="1">
                <a:off x="2335213" y="1184275"/>
                <a:ext cx="0" cy="28575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Line 234"/>
              <p:cNvSpPr>
                <a:spLocks noChangeShapeType="1"/>
              </p:cNvSpPr>
              <p:nvPr/>
            </p:nvSpPr>
            <p:spPr bwMode="auto">
              <a:xfrm flipV="1">
                <a:off x="2406650" y="1116013"/>
                <a:ext cx="0" cy="333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Line 235"/>
              <p:cNvSpPr>
                <a:spLocks noChangeShapeType="1"/>
              </p:cNvSpPr>
              <p:nvPr/>
            </p:nvSpPr>
            <p:spPr bwMode="auto">
              <a:xfrm flipV="1">
                <a:off x="2479675" y="1069975"/>
                <a:ext cx="0" cy="3968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Line 236"/>
              <p:cNvSpPr>
                <a:spLocks noChangeShapeType="1"/>
              </p:cNvSpPr>
              <p:nvPr/>
            </p:nvSpPr>
            <p:spPr bwMode="auto">
              <a:xfrm flipV="1">
                <a:off x="2551113" y="1041400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Line 237"/>
              <p:cNvSpPr>
                <a:spLocks noChangeShapeType="1"/>
              </p:cNvSpPr>
              <p:nvPr/>
            </p:nvSpPr>
            <p:spPr bwMode="auto">
              <a:xfrm flipV="1">
                <a:off x="2622550" y="1017588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Line 238"/>
              <p:cNvSpPr>
                <a:spLocks noChangeShapeType="1"/>
              </p:cNvSpPr>
              <p:nvPr/>
            </p:nvSpPr>
            <p:spPr bwMode="auto">
              <a:xfrm flipV="1">
                <a:off x="2695575" y="1030288"/>
                <a:ext cx="0" cy="4445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Line 239"/>
              <p:cNvSpPr>
                <a:spLocks noChangeShapeType="1"/>
              </p:cNvSpPr>
              <p:nvPr/>
            </p:nvSpPr>
            <p:spPr bwMode="auto">
              <a:xfrm flipV="1">
                <a:off x="2767013" y="995363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Line 240"/>
              <p:cNvSpPr>
                <a:spLocks noChangeShapeType="1"/>
              </p:cNvSpPr>
              <p:nvPr/>
            </p:nvSpPr>
            <p:spPr bwMode="auto">
              <a:xfrm flipV="1">
                <a:off x="2838450" y="1003300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Line 241"/>
              <p:cNvSpPr>
                <a:spLocks noChangeShapeType="1"/>
              </p:cNvSpPr>
              <p:nvPr/>
            </p:nvSpPr>
            <p:spPr bwMode="auto">
              <a:xfrm flipV="1">
                <a:off x="2911475" y="1004888"/>
                <a:ext cx="0" cy="460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Line 242"/>
              <p:cNvSpPr>
                <a:spLocks noChangeShapeType="1"/>
              </p:cNvSpPr>
              <p:nvPr/>
            </p:nvSpPr>
            <p:spPr bwMode="auto">
              <a:xfrm flipV="1">
                <a:off x="2982913" y="977900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Line 243"/>
              <p:cNvSpPr>
                <a:spLocks noChangeShapeType="1"/>
              </p:cNvSpPr>
              <p:nvPr/>
            </p:nvSpPr>
            <p:spPr bwMode="auto">
              <a:xfrm flipV="1">
                <a:off x="3055938" y="996950"/>
                <a:ext cx="0" cy="6191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Line 244"/>
              <p:cNvSpPr>
                <a:spLocks noChangeShapeType="1"/>
              </p:cNvSpPr>
              <p:nvPr/>
            </p:nvSpPr>
            <p:spPr bwMode="auto">
              <a:xfrm flipV="1">
                <a:off x="3127375" y="979488"/>
                <a:ext cx="0" cy="55563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245"/>
              <p:cNvSpPr>
                <a:spLocks noChangeShapeType="1"/>
              </p:cNvSpPr>
              <p:nvPr/>
            </p:nvSpPr>
            <p:spPr bwMode="auto">
              <a:xfrm flipV="1">
                <a:off x="3198813" y="993775"/>
                <a:ext cx="0" cy="6350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Line 246"/>
              <p:cNvSpPr>
                <a:spLocks noChangeShapeType="1"/>
              </p:cNvSpPr>
              <p:nvPr/>
            </p:nvSpPr>
            <p:spPr bwMode="auto">
              <a:xfrm flipV="1">
                <a:off x="3270250" y="1022350"/>
                <a:ext cx="0" cy="58738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247"/>
              <p:cNvSpPr>
                <a:spLocks noChangeShapeType="1"/>
              </p:cNvSpPr>
              <p:nvPr/>
            </p:nvSpPr>
            <p:spPr bwMode="auto">
              <a:xfrm>
                <a:off x="1598613" y="21272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Line 248"/>
              <p:cNvSpPr>
                <a:spLocks noChangeShapeType="1"/>
              </p:cNvSpPr>
              <p:nvPr/>
            </p:nvSpPr>
            <p:spPr bwMode="auto">
              <a:xfrm>
                <a:off x="1670050" y="20113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249"/>
              <p:cNvSpPr>
                <a:spLocks noChangeShapeType="1"/>
              </p:cNvSpPr>
              <p:nvPr/>
            </p:nvSpPr>
            <p:spPr bwMode="auto">
              <a:xfrm>
                <a:off x="1743075" y="18938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Line 250"/>
              <p:cNvSpPr>
                <a:spLocks noChangeShapeType="1"/>
              </p:cNvSpPr>
              <p:nvPr/>
            </p:nvSpPr>
            <p:spPr bwMode="auto">
              <a:xfrm>
                <a:off x="1814513" y="17843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Line 251"/>
              <p:cNvSpPr>
                <a:spLocks noChangeShapeType="1"/>
              </p:cNvSpPr>
              <p:nvPr/>
            </p:nvSpPr>
            <p:spPr bwMode="auto">
              <a:xfrm>
                <a:off x="1885950" y="16875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>
                <a:off x="1958975" y="1600200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253"/>
              <p:cNvSpPr>
                <a:spLocks noChangeShapeType="1"/>
              </p:cNvSpPr>
              <p:nvPr/>
            </p:nvSpPr>
            <p:spPr bwMode="auto">
              <a:xfrm>
                <a:off x="2030413" y="15176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254"/>
              <p:cNvSpPr>
                <a:spLocks noChangeShapeType="1"/>
              </p:cNvSpPr>
              <p:nvPr/>
            </p:nvSpPr>
            <p:spPr bwMode="auto">
              <a:xfrm>
                <a:off x="2103438" y="143033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255"/>
              <p:cNvSpPr>
                <a:spLocks noChangeShapeType="1"/>
              </p:cNvSpPr>
              <p:nvPr/>
            </p:nvSpPr>
            <p:spPr bwMode="auto">
              <a:xfrm>
                <a:off x="2174875" y="13573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Line 256"/>
              <p:cNvSpPr>
                <a:spLocks noChangeShapeType="1"/>
              </p:cNvSpPr>
              <p:nvPr/>
            </p:nvSpPr>
            <p:spPr bwMode="auto">
              <a:xfrm>
                <a:off x="2246313" y="12938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257"/>
              <p:cNvSpPr>
                <a:spLocks noChangeShapeType="1"/>
              </p:cNvSpPr>
              <p:nvPr/>
            </p:nvSpPr>
            <p:spPr bwMode="auto">
              <a:xfrm>
                <a:off x="2317750" y="12128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258"/>
              <p:cNvSpPr>
                <a:spLocks noChangeShapeType="1"/>
              </p:cNvSpPr>
              <p:nvPr/>
            </p:nvSpPr>
            <p:spPr bwMode="auto">
              <a:xfrm>
                <a:off x="2390775" y="11493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259"/>
              <p:cNvSpPr>
                <a:spLocks noChangeShapeType="1"/>
              </p:cNvSpPr>
              <p:nvPr/>
            </p:nvSpPr>
            <p:spPr bwMode="auto">
              <a:xfrm>
                <a:off x="2462213" y="11096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260"/>
              <p:cNvSpPr>
                <a:spLocks noChangeShapeType="1"/>
              </p:cNvSpPr>
              <p:nvPr/>
            </p:nvSpPr>
            <p:spPr bwMode="auto">
              <a:xfrm>
                <a:off x="2533650" y="10874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261"/>
              <p:cNvSpPr>
                <a:spLocks noChangeShapeType="1"/>
              </p:cNvSpPr>
              <p:nvPr/>
            </p:nvSpPr>
            <p:spPr bwMode="auto">
              <a:xfrm>
                <a:off x="2606675" y="106362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262"/>
              <p:cNvSpPr>
                <a:spLocks noChangeShapeType="1"/>
              </p:cNvSpPr>
              <p:nvPr/>
            </p:nvSpPr>
            <p:spPr bwMode="auto">
              <a:xfrm>
                <a:off x="2678113" y="10747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263"/>
              <p:cNvSpPr>
                <a:spLocks noChangeShapeType="1"/>
              </p:cNvSpPr>
              <p:nvPr/>
            </p:nvSpPr>
            <p:spPr bwMode="auto">
              <a:xfrm>
                <a:off x="2751138" y="104298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264"/>
              <p:cNvSpPr>
                <a:spLocks noChangeShapeType="1"/>
              </p:cNvSpPr>
              <p:nvPr/>
            </p:nvSpPr>
            <p:spPr bwMode="auto">
              <a:xfrm>
                <a:off x="2822575" y="10493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265"/>
              <p:cNvSpPr>
                <a:spLocks noChangeShapeType="1"/>
              </p:cNvSpPr>
              <p:nvPr/>
            </p:nvSpPr>
            <p:spPr bwMode="auto">
              <a:xfrm>
                <a:off x="2894013" y="10509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266"/>
              <p:cNvSpPr>
                <a:spLocks noChangeShapeType="1"/>
              </p:cNvSpPr>
              <p:nvPr/>
            </p:nvSpPr>
            <p:spPr bwMode="auto">
              <a:xfrm>
                <a:off x="2965450" y="10302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267"/>
              <p:cNvSpPr>
                <a:spLocks noChangeShapeType="1"/>
              </p:cNvSpPr>
              <p:nvPr/>
            </p:nvSpPr>
            <p:spPr bwMode="auto">
              <a:xfrm>
                <a:off x="3038475" y="10588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268"/>
              <p:cNvSpPr>
                <a:spLocks noChangeShapeType="1"/>
              </p:cNvSpPr>
              <p:nvPr/>
            </p:nvSpPr>
            <p:spPr bwMode="auto">
              <a:xfrm>
                <a:off x="3109913" y="10350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269"/>
              <p:cNvSpPr>
                <a:spLocks noChangeShapeType="1"/>
              </p:cNvSpPr>
              <p:nvPr/>
            </p:nvSpPr>
            <p:spPr bwMode="auto">
              <a:xfrm>
                <a:off x="3182938" y="105727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270"/>
              <p:cNvSpPr>
                <a:spLocks noChangeShapeType="1"/>
              </p:cNvSpPr>
              <p:nvPr/>
            </p:nvSpPr>
            <p:spPr bwMode="auto">
              <a:xfrm>
                <a:off x="3254375" y="10810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271"/>
              <p:cNvSpPr>
                <a:spLocks noChangeShapeType="1"/>
              </p:cNvSpPr>
              <p:nvPr/>
            </p:nvSpPr>
            <p:spPr bwMode="auto">
              <a:xfrm>
                <a:off x="1598613" y="21272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272"/>
              <p:cNvSpPr>
                <a:spLocks noChangeShapeType="1"/>
              </p:cNvSpPr>
              <p:nvPr/>
            </p:nvSpPr>
            <p:spPr bwMode="auto">
              <a:xfrm>
                <a:off x="1670050" y="19954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273"/>
              <p:cNvSpPr>
                <a:spLocks noChangeShapeType="1"/>
              </p:cNvSpPr>
              <p:nvPr/>
            </p:nvSpPr>
            <p:spPr bwMode="auto">
              <a:xfrm>
                <a:off x="1743075" y="18764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274"/>
              <p:cNvSpPr>
                <a:spLocks noChangeShapeType="1"/>
              </p:cNvSpPr>
              <p:nvPr/>
            </p:nvSpPr>
            <p:spPr bwMode="auto">
              <a:xfrm>
                <a:off x="1814513" y="17637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275"/>
              <p:cNvSpPr>
                <a:spLocks noChangeShapeType="1"/>
              </p:cNvSpPr>
              <p:nvPr/>
            </p:nvSpPr>
            <p:spPr bwMode="auto">
              <a:xfrm>
                <a:off x="1885950" y="16637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276"/>
              <p:cNvSpPr>
                <a:spLocks noChangeShapeType="1"/>
              </p:cNvSpPr>
              <p:nvPr/>
            </p:nvSpPr>
            <p:spPr bwMode="auto">
              <a:xfrm>
                <a:off x="1958975" y="1574800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277"/>
              <p:cNvSpPr>
                <a:spLocks noChangeShapeType="1"/>
              </p:cNvSpPr>
              <p:nvPr/>
            </p:nvSpPr>
            <p:spPr bwMode="auto">
              <a:xfrm>
                <a:off x="2030413" y="14922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278"/>
              <p:cNvSpPr>
                <a:spLocks noChangeShapeType="1"/>
              </p:cNvSpPr>
              <p:nvPr/>
            </p:nvSpPr>
            <p:spPr bwMode="auto">
              <a:xfrm>
                <a:off x="2103438" y="1403350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279"/>
              <p:cNvSpPr>
                <a:spLocks noChangeShapeType="1"/>
              </p:cNvSpPr>
              <p:nvPr/>
            </p:nvSpPr>
            <p:spPr bwMode="auto">
              <a:xfrm>
                <a:off x="2174875" y="13303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280"/>
              <p:cNvSpPr>
                <a:spLocks noChangeShapeType="1"/>
              </p:cNvSpPr>
              <p:nvPr/>
            </p:nvSpPr>
            <p:spPr bwMode="auto">
              <a:xfrm>
                <a:off x="2246313" y="12620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281"/>
              <p:cNvSpPr>
                <a:spLocks noChangeShapeType="1"/>
              </p:cNvSpPr>
              <p:nvPr/>
            </p:nvSpPr>
            <p:spPr bwMode="auto">
              <a:xfrm>
                <a:off x="2317750" y="11842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282"/>
              <p:cNvSpPr>
                <a:spLocks noChangeShapeType="1"/>
              </p:cNvSpPr>
              <p:nvPr/>
            </p:nvSpPr>
            <p:spPr bwMode="auto">
              <a:xfrm>
                <a:off x="2390775" y="11160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283"/>
              <p:cNvSpPr>
                <a:spLocks noChangeShapeType="1"/>
              </p:cNvSpPr>
              <p:nvPr/>
            </p:nvSpPr>
            <p:spPr bwMode="auto">
              <a:xfrm>
                <a:off x="2462213" y="10699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284"/>
              <p:cNvSpPr>
                <a:spLocks noChangeShapeType="1"/>
              </p:cNvSpPr>
              <p:nvPr/>
            </p:nvSpPr>
            <p:spPr bwMode="auto">
              <a:xfrm>
                <a:off x="2533650" y="10414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285"/>
              <p:cNvSpPr>
                <a:spLocks noChangeShapeType="1"/>
              </p:cNvSpPr>
              <p:nvPr/>
            </p:nvSpPr>
            <p:spPr bwMode="auto">
              <a:xfrm>
                <a:off x="2606675" y="101758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Line 286"/>
              <p:cNvSpPr>
                <a:spLocks noChangeShapeType="1"/>
              </p:cNvSpPr>
              <p:nvPr/>
            </p:nvSpPr>
            <p:spPr bwMode="auto">
              <a:xfrm>
                <a:off x="2678113" y="10302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287"/>
              <p:cNvSpPr>
                <a:spLocks noChangeShapeType="1"/>
              </p:cNvSpPr>
              <p:nvPr/>
            </p:nvSpPr>
            <p:spPr bwMode="auto">
              <a:xfrm>
                <a:off x="2751138" y="99536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Line 288"/>
              <p:cNvSpPr>
                <a:spLocks noChangeShapeType="1"/>
              </p:cNvSpPr>
              <p:nvPr/>
            </p:nvSpPr>
            <p:spPr bwMode="auto">
              <a:xfrm>
                <a:off x="2822575" y="10033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Line 289"/>
              <p:cNvSpPr>
                <a:spLocks noChangeShapeType="1"/>
              </p:cNvSpPr>
              <p:nvPr/>
            </p:nvSpPr>
            <p:spPr bwMode="auto">
              <a:xfrm>
                <a:off x="2894013" y="10048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Line 290"/>
              <p:cNvSpPr>
                <a:spLocks noChangeShapeType="1"/>
              </p:cNvSpPr>
              <p:nvPr/>
            </p:nvSpPr>
            <p:spPr bwMode="auto">
              <a:xfrm>
                <a:off x="2965450" y="9779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Line 291"/>
              <p:cNvSpPr>
                <a:spLocks noChangeShapeType="1"/>
              </p:cNvSpPr>
              <p:nvPr/>
            </p:nvSpPr>
            <p:spPr bwMode="auto">
              <a:xfrm>
                <a:off x="3038475" y="9969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Line 292"/>
              <p:cNvSpPr>
                <a:spLocks noChangeShapeType="1"/>
              </p:cNvSpPr>
              <p:nvPr/>
            </p:nvSpPr>
            <p:spPr bwMode="auto">
              <a:xfrm>
                <a:off x="3109913" y="9794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Line 293"/>
              <p:cNvSpPr>
                <a:spLocks noChangeShapeType="1"/>
              </p:cNvSpPr>
              <p:nvPr/>
            </p:nvSpPr>
            <p:spPr bwMode="auto">
              <a:xfrm>
                <a:off x="3182938" y="99377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Line 294"/>
              <p:cNvSpPr>
                <a:spLocks noChangeShapeType="1"/>
              </p:cNvSpPr>
              <p:nvPr/>
            </p:nvSpPr>
            <p:spPr bwMode="auto">
              <a:xfrm>
                <a:off x="3254375" y="10223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295"/>
              <p:cNvSpPr>
                <a:spLocks/>
              </p:cNvSpPr>
              <p:nvPr/>
            </p:nvSpPr>
            <p:spPr bwMode="auto">
              <a:xfrm>
                <a:off x="1614488" y="1004888"/>
                <a:ext cx="1655763" cy="1122363"/>
              </a:xfrm>
              <a:custGeom>
                <a:avLst/>
                <a:gdLst>
                  <a:gd name="T0" fmla="*/ 0 w 1043"/>
                  <a:gd name="T1" fmla="*/ 707 h 707"/>
                  <a:gd name="T2" fmla="*/ 46 w 1043"/>
                  <a:gd name="T3" fmla="*/ 629 h 707"/>
                  <a:gd name="T4" fmla="*/ 91 w 1043"/>
                  <a:gd name="T5" fmla="*/ 554 h 707"/>
                  <a:gd name="T6" fmla="*/ 136 w 1043"/>
                  <a:gd name="T7" fmla="*/ 484 h 707"/>
                  <a:gd name="T8" fmla="*/ 182 w 1043"/>
                  <a:gd name="T9" fmla="*/ 423 h 707"/>
                  <a:gd name="T10" fmla="*/ 227 w 1043"/>
                  <a:gd name="T11" fmla="*/ 367 h 707"/>
                  <a:gd name="T12" fmla="*/ 273 w 1043"/>
                  <a:gd name="T13" fmla="*/ 315 h 707"/>
                  <a:gd name="T14" fmla="*/ 318 w 1043"/>
                  <a:gd name="T15" fmla="*/ 260 h 707"/>
                  <a:gd name="T16" fmla="*/ 363 w 1043"/>
                  <a:gd name="T17" fmla="*/ 213 h 707"/>
                  <a:gd name="T18" fmla="*/ 408 w 1043"/>
                  <a:gd name="T19" fmla="*/ 172 h 707"/>
                  <a:gd name="T20" fmla="*/ 454 w 1043"/>
                  <a:gd name="T21" fmla="*/ 122 h 707"/>
                  <a:gd name="T22" fmla="*/ 499 w 1043"/>
                  <a:gd name="T23" fmla="*/ 80 h 707"/>
                  <a:gd name="T24" fmla="*/ 545 w 1043"/>
                  <a:gd name="T25" fmla="*/ 54 h 707"/>
                  <a:gd name="T26" fmla="*/ 590 w 1043"/>
                  <a:gd name="T27" fmla="*/ 37 h 707"/>
                  <a:gd name="T28" fmla="*/ 635 w 1043"/>
                  <a:gd name="T29" fmla="*/ 23 h 707"/>
                  <a:gd name="T30" fmla="*/ 681 w 1043"/>
                  <a:gd name="T31" fmla="*/ 30 h 707"/>
                  <a:gd name="T32" fmla="*/ 726 w 1043"/>
                  <a:gd name="T33" fmla="*/ 9 h 707"/>
                  <a:gd name="T34" fmla="*/ 771 w 1043"/>
                  <a:gd name="T35" fmla="*/ 13 h 707"/>
                  <a:gd name="T36" fmla="*/ 817 w 1043"/>
                  <a:gd name="T37" fmla="*/ 15 h 707"/>
                  <a:gd name="T38" fmla="*/ 862 w 1043"/>
                  <a:gd name="T39" fmla="*/ 0 h 707"/>
                  <a:gd name="T40" fmla="*/ 908 w 1043"/>
                  <a:gd name="T41" fmla="*/ 15 h 707"/>
                  <a:gd name="T42" fmla="*/ 953 w 1043"/>
                  <a:gd name="T43" fmla="*/ 1 h 707"/>
                  <a:gd name="T44" fmla="*/ 998 w 1043"/>
                  <a:gd name="T45" fmla="*/ 13 h 707"/>
                  <a:gd name="T46" fmla="*/ 1043 w 1043"/>
                  <a:gd name="T47" fmla="*/ 3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3" h="707">
                    <a:moveTo>
                      <a:pt x="0" y="707"/>
                    </a:moveTo>
                    <a:lnTo>
                      <a:pt x="46" y="629"/>
                    </a:lnTo>
                    <a:lnTo>
                      <a:pt x="91" y="554"/>
                    </a:lnTo>
                    <a:lnTo>
                      <a:pt x="136" y="484"/>
                    </a:lnTo>
                    <a:lnTo>
                      <a:pt x="182" y="423"/>
                    </a:lnTo>
                    <a:lnTo>
                      <a:pt x="227" y="367"/>
                    </a:lnTo>
                    <a:lnTo>
                      <a:pt x="273" y="315"/>
                    </a:lnTo>
                    <a:lnTo>
                      <a:pt x="318" y="260"/>
                    </a:lnTo>
                    <a:lnTo>
                      <a:pt x="363" y="213"/>
                    </a:lnTo>
                    <a:lnTo>
                      <a:pt x="408" y="172"/>
                    </a:lnTo>
                    <a:lnTo>
                      <a:pt x="454" y="122"/>
                    </a:lnTo>
                    <a:lnTo>
                      <a:pt x="499" y="80"/>
                    </a:lnTo>
                    <a:lnTo>
                      <a:pt x="545" y="54"/>
                    </a:lnTo>
                    <a:lnTo>
                      <a:pt x="590" y="37"/>
                    </a:lnTo>
                    <a:lnTo>
                      <a:pt x="635" y="23"/>
                    </a:lnTo>
                    <a:lnTo>
                      <a:pt x="681" y="30"/>
                    </a:lnTo>
                    <a:lnTo>
                      <a:pt x="726" y="9"/>
                    </a:lnTo>
                    <a:lnTo>
                      <a:pt x="771" y="13"/>
                    </a:lnTo>
                    <a:lnTo>
                      <a:pt x="817" y="15"/>
                    </a:lnTo>
                    <a:lnTo>
                      <a:pt x="862" y="0"/>
                    </a:lnTo>
                    <a:lnTo>
                      <a:pt x="908" y="15"/>
                    </a:lnTo>
                    <a:lnTo>
                      <a:pt x="953" y="1"/>
                    </a:lnTo>
                    <a:lnTo>
                      <a:pt x="998" y="13"/>
                    </a:lnTo>
                    <a:lnTo>
                      <a:pt x="1043" y="30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296"/>
              <p:cNvSpPr>
                <a:spLocks/>
              </p:cNvSpPr>
              <p:nvPr/>
            </p:nvSpPr>
            <p:spPr bwMode="auto">
              <a:xfrm>
                <a:off x="1577975" y="2082800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297"/>
              <p:cNvSpPr>
                <a:spLocks/>
              </p:cNvSpPr>
              <p:nvPr/>
            </p:nvSpPr>
            <p:spPr bwMode="auto">
              <a:xfrm>
                <a:off x="1577975" y="2084388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298"/>
              <p:cNvSpPr>
                <a:spLocks/>
              </p:cNvSpPr>
              <p:nvPr/>
            </p:nvSpPr>
            <p:spPr bwMode="auto">
              <a:xfrm>
                <a:off x="1646238" y="1962150"/>
                <a:ext cx="79375" cy="80963"/>
              </a:xfrm>
              <a:custGeom>
                <a:avLst/>
                <a:gdLst>
                  <a:gd name="T0" fmla="*/ 50 w 50"/>
                  <a:gd name="T1" fmla="*/ 26 h 51"/>
                  <a:gd name="T2" fmla="*/ 43 w 50"/>
                  <a:gd name="T3" fmla="*/ 8 h 51"/>
                  <a:gd name="T4" fmla="*/ 25 w 50"/>
                  <a:gd name="T5" fmla="*/ 0 h 51"/>
                  <a:gd name="T6" fmla="*/ 8 w 50"/>
                  <a:gd name="T7" fmla="*/ 8 h 51"/>
                  <a:gd name="T8" fmla="*/ 0 w 50"/>
                  <a:gd name="T9" fmla="*/ 26 h 51"/>
                  <a:gd name="T10" fmla="*/ 8 w 50"/>
                  <a:gd name="T11" fmla="*/ 44 h 51"/>
                  <a:gd name="T12" fmla="*/ 25 w 50"/>
                  <a:gd name="T13" fmla="*/ 51 h 51"/>
                  <a:gd name="T14" fmla="*/ 43 w 50"/>
                  <a:gd name="T15" fmla="*/ 44 h 51"/>
                  <a:gd name="T16" fmla="*/ 50 w 50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6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6"/>
                    </a:lnTo>
                    <a:lnTo>
                      <a:pt x="8" y="44"/>
                    </a:lnTo>
                    <a:lnTo>
                      <a:pt x="25" y="51"/>
                    </a:lnTo>
                    <a:lnTo>
                      <a:pt x="43" y="44"/>
                    </a:lnTo>
                    <a:lnTo>
                      <a:pt x="50" y="2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99"/>
              <p:cNvSpPr>
                <a:spLocks/>
              </p:cNvSpPr>
              <p:nvPr/>
            </p:nvSpPr>
            <p:spPr bwMode="auto">
              <a:xfrm>
                <a:off x="1646238" y="1965325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300"/>
              <p:cNvSpPr>
                <a:spLocks/>
              </p:cNvSpPr>
              <p:nvPr/>
            </p:nvSpPr>
            <p:spPr bwMode="auto">
              <a:xfrm>
                <a:off x="1716088" y="18430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301"/>
              <p:cNvSpPr>
                <a:spLocks/>
              </p:cNvSpPr>
              <p:nvPr/>
            </p:nvSpPr>
            <p:spPr bwMode="auto">
              <a:xfrm>
                <a:off x="1716088" y="18462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302"/>
              <p:cNvSpPr>
                <a:spLocks/>
              </p:cNvSpPr>
              <p:nvPr/>
            </p:nvSpPr>
            <p:spPr bwMode="auto">
              <a:xfrm>
                <a:off x="1795463" y="1735138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303"/>
              <p:cNvSpPr>
                <a:spLocks/>
              </p:cNvSpPr>
              <p:nvPr/>
            </p:nvSpPr>
            <p:spPr bwMode="auto">
              <a:xfrm>
                <a:off x="1795463" y="1736725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304"/>
              <p:cNvSpPr>
                <a:spLocks/>
              </p:cNvSpPr>
              <p:nvPr/>
            </p:nvSpPr>
            <p:spPr bwMode="auto">
              <a:xfrm>
                <a:off x="1863725" y="16351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305"/>
              <p:cNvSpPr>
                <a:spLocks/>
              </p:cNvSpPr>
              <p:nvPr/>
            </p:nvSpPr>
            <p:spPr bwMode="auto">
              <a:xfrm>
                <a:off x="1863725" y="1636713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306"/>
              <p:cNvSpPr>
                <a:spLocks/>
              </p:cNvSpPr>
              <p:nvPr/>
            </p:nvSpPr>
            <p:spPr bwMode="auto">
              <a:xfrm>
                <a:off x="1933575" y="15462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307"/>
              <p:cNvSpPr>
                <a:spLocks/>
              </p:cNvSpPr>
              <p:nvPr/>
            </p:nvSpPr>
            <p:spPr bwMode="auto">
              <a:xfrm>
                <a:off x="1933575" y="1547813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308"/>
              <p:cNvSpPr>
                <a:spLocks/>
              </p:cNvSpPr>
              <p:nvPr/>
            </p:nvSpPr>
            <p:spPr bwMode="auto">
              <a:xfrm>
                <a:off x="2001838" y="1465263"/>
                <a:ext cx="79375" cy="80963"/>
              </a:xfrm>
              <a:custGeom>
                <a:avLst/>
                <a:gdLst>
                  <a:gd name="T0" fmla="*/ 50 w 50"/>
                  <a:gd name="T1" fmla="*/ 26 h 51"/>
                  <a:gd name="T2" fmla="*/ 43 w 50"/>
                  <a:gd name="T3" fmla="*/ 8 h 51"/>
                  <a:gd name="T4" fmla="*/ 25 w 50"/>
                  <a:gd name="T5" fmla="*/ 0 h 51"/>
                  <a:gd name="T6" fmla="*/ 8 w 50"/>
                  <a:gd name="T7" fmla="*/ 8 h 51"/>
                  <a:gd name="T8" fmla="*/ 0 w 50"/>
                  <a:gd name="T9" fmla="*/ 26 h 51"/>
                  <a:gd name="T10" fmla="*/ 8 w 50"/>
                  <a:gd name="T11" fmla="*/ 44 h 51"/>
                  <a:gd name="T12" fmla="*/ 25 w 50"/>
                  <a:gd name="T13" fmla="*/ 51 h 51"/>
                  <a:gd name="T14" fmla="*/ 43 w 50"/>
                  <a:gd name="T15" fmla="*/ 44 h 51"/>
                  <a:gd name="T16" fmla="*/ 50 w 50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6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6"/>
                    </a:lnTo>
                    <a:lnTo>
                      <a:pt x="8" y="44"/>
                    </a:lnTo>
                    <a:lnTo>
                      <a:pt x="25" y="51"/>
                    </a:lnTo>
                    <a:lnTo>
                      <a:pt x="43" y="44"/>
                    </a:lnTo>
                    <a:lnTo>
                      <a:pt x="50" y="2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309"/>
              <p:cNvSpPr>
                <a:spLocks/>
              </p:cNvSpPr>
              <p:nvPr/>
            </p:nvSpPr>
            <p:spPr bwMode="auto">
              <a:xfrm>
                <a:off x="2001838" y="1468438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6 w 50"/>
                  <a:gd name="T9" fmla="*/ 9 h 47"/>
                  <a:gd name="T10" fmla="*/ 0 w 50"/>
                  <a:gd name="T11" fmla="*/ 24 h 47"/>
                  <a:gd name="T12" fmla="*/ 6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9"/>
                    </a:lnTo>
                    <a:lnTo>
                      <a:pt x="0" y="24"/>
                    </a:lnTo>
                    <a:lnTo>
                      <a:pt x="6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10"/>
              <p:cNvSpPr>
                <a:spLocks/>
              </p:cNvSpPr>
              <p:nvPr/>
            </p:nvSpPr>
            <p:spPr bwMode="auto">
              <a:xfrm>
                <a:off x="2081213" y="137636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11"/>
              <p:cNvSpPr>
                <a:spLocks/>
              </p:cNvSpPr>
              <p:nvPr/>
            </p:nvSpPr>
            <p:spPr bwMode="auto">
              <a:xfrm>
                <a:off x="2081213" y="137953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12"/>
              <p:cNvSpPr>
                <a:spLocks/>
              </p:cNvSpPr>
              <p:nvPr/>
            </p:nvSpPr>
            <p:spPr bwMode="auto">
              <a:xfrm>
                <a:off x="2151063" y="13065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13"/>
              <p:cNvSpPr>
                <a:spLocks/>
              </p:cNvSpPr>
              <p:nvPr/>
            </p:nvSpPr>
            <p:spPr bwMode="auto">
              <a:xfrm>
                <a:off x="2151063" y="13096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14"/>
              <p:cNvSpPr>
                <a:spLocks/>
              </p:cNvSpPr>
              <p:nvPr/>
            </p:nvSpPr>
            <p:spPr bwMode="auto">
              <a:xfrm>
                <a:off x="2220913" y="1236663"/>
                <a:ext cx="77788" cy="80963"/>
              </a:xfrm>
              <a:custGeom>
                <a:avLst/>
                <a:gdLst>
                  <a:gd name="T0" fmla="*/ 49 w 49"/>
                  <a:gd name="T1" fmla="*/ 26 h 51"/>
                  <a:gd name="T2" fmla="*/ 42 w 49"/>
                  <a:gd name="T3" fmla="*/ 8 h 51"/>
                  <a:gd name="T4" fmla="*/ 24 w 49"/>
                  <a:gd name="T5" fmla="*/ 0 h 51"/>
                  <a:gd name="T6" fmla="*/ 7 w 49"/>
                  <a:gd name="T7" fmla="*/ 8 h 51"/>
                  <a:gd name="T8" fmla="*/ 0 w 49"/>
                  <a:gd name="T9" fmla="*/ 26 h 51"/>
                  <a:gd name="T10" fmla="*/ 7 w 49"/>
                  <a:gd name="T11" fmla="*/ 44 h 51"/>
                  <a:gd name="T12" fmla="*/ 24 w 49"/>
                  <a:gd name="T13" fmla="*/ 51 h 51"/>
                  <a:gd name="T14" fmla="*/ 42 w 49"/>
                  <a:gd name="T15" fmla="*/ 44 h 51"/>
                  <a:gd name="T16" fmla="*/ 49 w 49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1">
                    <a:moveTo>
                      <a:pt x="49" y="26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4" y="51"/>
                    </a:lnTo>
                    <a:lnTo>
                      <a:pt x="42" y="44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15"/>
              <p:cNvSpPr>
                <a:spLocks/>
              </p:cNvSpPr>
              <p:nvPr/>
            </p:nvSpPr>
            <p:spPr bwMode="auto">
              <a:xfrm>
                <a:off x="2220913" y="1239838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16"/>
              <p:cNvSpPr>
                <a:spLocks/>
              </p:cNvSpPr>
              <p:nvPr/>
            </p:nvSpPr>
            <p:spPr bwMode="auto">
              <a:xfrm>
                <a:off x="2298700" y="11572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17"/>
              <p:cNvSpPr>
                <a:spLocks/>
              </p:cNvSpPr>
              <p:nvPr/>
            </p:nvSpPr>
            <p:spPr bwMode="auto">
              <a:xfrm>
                <a:off x="2298700" y="11604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18"/>
              <p:cNvSpPr>
                <a:spLocks/>
              </p:cNvSpPr>
              <p:nvPr/>
            </p:nvSpPr>
            <p:spPr bwMode="auto">
              <a:xfrm>
                <a:off x="2368550" y="10890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19"/>
              <p:cNvSpPr>
                <a:spLocks/>
              </p:cNvSpPr>
              <p:nvPr/>
            </p:nvSpPr>
            <p:spPr bwMode="auto">
              <a:xfrm>
                <a:off x="2368550" y="1090613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320"/>
              <p:cNvSpPr>
                <a:spLocks/>
              </p:cNvSpPr>
              <p:nvPr/>
            </p:nvSpPr>
            <p:spPr bwMode="auto">
              <a:xfrm>
                <a:off x="2438400" y="1049338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4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4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321"/>
              <p:cNvSpPr>
                <a:spLocks/>
              </p:cNvSpPr>
              <p:nvPr/>
            </p:nvSpPr>
            <p:spPr bwMode="auto">
              <a:xfrm>
                <a:off x="2438400" y="1050925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322"/>
              <p:cNvSpPr>
                <a:spLocks/>
              </p:cNvSpPr>
              <p:nvPr/>
            </p:nvSpPr>
            <p:spPr bwMode="auto">
              <a:xfrm>
                <a:off x="2506663" y="10287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323"/>
              <p:cNvSpPr>
                <a:spLocks/>
              </p:cNvSpPr>
              <p:nvPr/>
            </p:nvSpPr>
            <p:spPr bwMode="auto">
              <a:xfrm>
                <a:off x="2506663" y="103187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324"/>
              <p:cNvSpPr>
                <a:spLocks/>
              </p:cNvSpPr>
              <p:nvPr/>
            </p:nvSpPr>
            <p:spPr bwMode="auto">
              <a:xfrm>
                <a:off x="2586038" y="9985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325"/>
              <p:cNvSpPr>
                <a:spLocks/>
              </p:cNvSpPr>
              <p:nvPr/>
            </p:nvSpPr>
            <p:spPr bwMode="auto">
              <a:xfrm>
                <a:off x="2586038" y="10017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326"/>
              <p:cNvSpPr>
                <a:spLocks/>
              </p:cNvSpPr>
              <p:nvPr/>
            </p:nvSpPr>
            <p:spPr bwMode="auto">
              <a:xfrm>
                <a:off x="2655888" y="1008063"/>
                <a:ext cx="77788" cy="80963"/>
              </a:xfrm>
              <a:custGeom>
                <a:avLst/>
                <a:gdLst>
                  <a:gd name="T0" fmla="*/ 49 w 49"/>
                  <a:gd name="T1" fmla="*/ 26 h 51"/>
                  <a:gd name="T2" fmla="*/ 42 w 49"/>
                  <a:gd name="T3" fmla="*/ 8 h 51"/>
                  <a:gd name="T4" fmla="*/ 25 w 49"/>
                  <a:gd name="T5" fmla="*/ 0 h 51"/>
                  <a:gd name="T6" fmla="*/ 7 w 49"/>
                  <a:gd name="T7" fmla="*/ 8 h 51"/>
                  <a:gd name="T8" fmla="*/ 0 w 49"/>
                  <a:gd name="T9" fmla="*/ 26 h 51"/>
                  <a:gd name="T10" fmla="*/ 7 w 49"/>
                  <a:gd name="T11" fmla="*/ 44 h 51"/>
                  <a:gd name="T12" fmla="*/ 25 w 49"/>
                  <a:gd name="T13" fmla="*/ 51 h 51"/>
                  <a:gd name="T14" fmla="*/ 42 w 49"/>
                  <a:gd name="T15" fmla="*/ 44 h 51"/>
                  <a:gd name="T16" fmla="*/ 49 w 49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1">
                    <a:moveTo>
                      <a:pt x="49" y="26"/>
                    </a:moveTo>
                    <a:lnTo>
                      <a:pt x="42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5" y="51"/>
                    </a:lnTo>
                    <a:lnTo>
                      <a:pt x="42" y="44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327"/>
              <p:cNvSpPr>
                <a:spLocks/>
              </p:cNvSpPr>
              <p:nvPr/>
            </p:nvSpPr>
            <p:spPr bwMode="auto">
              <a:xfrm>
                <a:off x="2655888" y="1011238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328"/>
              <p:cNvSpPr>
                <a:spLocks/>
              </p:cNvSpPr>
              <p:nvPr/>
            </p:nvSpPr>
            <p:spPr bwMode="auto">
              <a:xfrm>
                <a:off x="2724150" y="9794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329"/>
              <p:cNvSpPr>
                <a:spLocks/>
              </p:cNvSpPr>
              <p:nvPr/>
            </p:nvSpPr>
            <p:spPr bwMode="auto">
              <a:xfrm>
                <a:off x="2724150" y="981075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330"/>
              <p:cNvSpPr>
                <a:spLocks/>
              </p:cNvSpPr>
              <p:nvPr/>
            </p:nvSpPr>
            <p:spPr bwMode="auto">
              <a:xfrm>
                <a:off x="2803525" y="9890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331"/>
              <p:cNvSpPr>
                <a:spLocks/>
              </p:cNvSpPr>
              <p:nvPr/>
            </p:nvSpPr>
            <p:spPr bwMode="auto">
              <a:xfrm>
                <a:off x="2803525" y="9921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332"/>
              <p:cNvSpPr>
                <a:spLocks/>
              </p:cNvSpPr>
              <p:nvPr/>
            </p:nvSpPr>
            <p:spPr bwMode="auto">
              <a:xfrm>
                <a:off x="2873375" y="989013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333"/>
              <p:cNvSpPr>
                <a:spLocks/>
              </p:cNvSpPr>
              <p:nvPr/>
            </p:nvSpPr>
            <p:spPr bwMode="auto">
              <a:xfrm>
                <a:off x="2873375" y="992188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334"/>
              <p:cNvSpPr>
                <a:spLocks/>
              </p:cNvSpPr>
              <p:nvPr/>
            </p:nvSpPr>
            <p:spPr bwMode="auto">
              <a:xfrm>
                <a:off x="2941638" y="968375"/>
                <a:ext cx="79375" cy="80963"/>
              </a:xfrm>
              <a:custGeom>
                <a:avLst/>
                <a:gdLst>
                  <a:gd name="T0" fmla="*/ 50 w 50"/>
                  <a:gd name="T1" fmla="*/ 25 h 51"/>
                  <a:gd name="T2" fmla="*/ 43 w 50"/>
                  <a:gd name="T3" fmla="*/ 8 h 51"/>
                  <a:gd name="T4" fmla="*/ 25 w 50"/>
                  <a:gd name="T5" fmla="*/ 0 h 51"/>
                  <a:gd name="T6" fmla="*/ 8 w 50"/>
                  <a:gd name="T7" fmla="*/ 8 h 51"/>
                  <a:gd name="T8" fmla="*/ 0 w 50"/>
                  <a:gd name="T9" fmla="*/ 25 h 51"/>
                  <a:gd name="T10" fmla="*/ 8 w 50"/>
                  <a:gd name="T11" fmla="*/ 43 h 51"/>
                  <a:gd name="T12" fmla="*/ 25 w 50"/>
                  <a:gd name="T13" fmla="*/ 51 h 51"/>
                  <a:gd name="T14" fmla="*/ 43 w 50"/>
                  <a:gd name="T15" fmla="*/ 43 h 51"/>
                  <a:gd name="T16" fmla="*/ 50 w 50"/>
                  <a:gd name="T17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1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335"/>
              <p:cNvSpPr>
                <a:spLocks/>
              </p:cNvSpPr>
              <p:nvPr/>
            </p:nvSpPr>
            <p:spPr bwMode="auto">
              <a:xfrm>
                <a:off x="2941638" y="97155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336"/>
              <p:cNvSpPr>
                <a:spLocks/>
              </p:cNvSpPr>
              <p:nvPr/>
            </p:nvSpPr>
            <p:spPr bwMode="auto">
              <a:xfrm>
                <a:off x="3011488" y="9890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337"/>
              <p:cNvSpPr>
                <a:spLocks/>
              </p:cNvSpPr>
              <p:nvPr/>
            </p:nvSpPr>
            <p:spPr bwMode="auto">
              <a:xfrm>
                <a:off x="3011488" y="9921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338"/>
              <p:cNvSpPr>
                <a:spLocks/>
              </p:cNvSpPr>
              <p:nvPr/>
            </p:nvSpPr>
            <p:spPr bwMode="auto">
              <a:xfrm>
                <a:off x="3090863" y="968375"/>
                <a:ext cx="79375" cy="80963"/>
              </a:xfrm>
              <a:custGeom>
                <a:avLst/>
                <a:gdLst>
                  <a:gd name="T0" fmla="*/ 50 w 50"/>
                  <a:gd name="T1" fmla="*/ 25 h 51"/>
                  <a:gd name="T2" fmla="*/ 43 w 50"/>
                  <a:gd name="T3" fmla="*/ 8 h 51"/>
                  <a:gd name="T4" fmla="*/ 25 w 50"/>
                  <a:gd name="T5" fmla="*/ 0 h 51"/>
                  <a:gd name="T6" fmla="*/ 7 w 50"/>
                  <a:gd name="T7" fmla="*/ 8 h 51"/>
                  <a:gd name="T8" fmla="*/ 0 w 50"/>
                  <a:gd name="T9" fmla="*/ 25 h 51"/>
                  <a:gd name="T10" fmla="*/ 7 w 50"/>
                  <a:gd name="T11" fmla="*/ 43 h 51"/>
                  <a:gd name="T12" fmla="*/ 25 w 50"/>
                  <a:gd name="T13" fmla="*/ 51 h 51"/>
                  <a:gd name="T14" fmla="*/ 43 w 50"/>
                  <a:gd name="T15" fmla="*/ 43 h 51"/>
                  <a:gd name="T16" fmla="*/ 50 w 50"/>
                  <a:gd name="T17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1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339"/>
              <p:cNvSpPr>
                <a:spLocks/>
              </p:cNvSpPr>
              <p:nvPr/>
            </p:nvSpPr>
            <p:spPr bwMode="auto">
              <a:xfrm>
                <a:off x="3090863" y="97155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2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2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340"/>
              <p:cNvSpPr>
                <a:spLocks/>
              </p:cNvSpPr>
              <p:nvPr/>
            </p:nvSpPr>
            <p:spPr bwMode="auto">
              <a:xfrm>
                <a:off x="3159125" y="9890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341"/>
              <p:cNvSpPr>
                <a:spLocks/>
              </p:cNvSpPr>
              <p:nvPr/>
            </p:nvSpPr>
            <p:spPr bwMode="auto">
              <a:xfrm>
                <a:off x="3159125" y="9921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342"/>
              <p:cNvSpPr>
                <a:spLocks/>
              </p:cNvSpPr>
              <p:nvPr/>
            </p:nvSpPr>
            <p:spPr bwMode="auto">
              <a:xfrm>
                <a:off x="3228975" y="1008063"/>
                <a:ext cx="79375" cy="80963"/>
              </a:xfrm>
              <a:custGeom>
                <a:avLst/>
                <a:gdLst>
                  <a:gd name="T0" fmla="*/ 50 w 50"/>
                  <a:gd name="T1" fmla="*/ 26 h 51"/>
                  <a:gd name="T2" fmla="*/ 43 w 50"/>
                  <a:gd name="T3" fmla="*/ 8 h 51"/>
                  <a:gd name="T4" fmla="*/ 25 w 50"/>
                  <a:gd name="T5" fmla="*/ 0 h 51"/>
                  <a:gd name="T6" fmla="*/ 7 w 50"/>
                  <a:gd name="T7" fmla="*/ 8 h 51"/>
                  <a:gd name="T8" fmla="*/ 0 w 50"/>
                  <a:gd name="T9" fmla="*/ 26 h 51"/>
                  <a:gd name="T10" fmla="*/ 7 w 50"/>
                  <a:gd name="T11" fmla="*/ 44 h 51"/>
                  <a:gd name="T12" fmla="*/ 25 w 50"/>
                  <a:gd name="T13" fmla="*/ 51 h 51"/>
                  <a:gd name="T14" fmla="*/ 43 w 50"/>
                  <a:gd name="T15" fmla="*/ 44 h 51"/>
                  <a:gd name="T16" fmla="*/ 50 w 50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26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5" y="51"/>
                    </a:lnTo>
                    <a:lnTo>
                      <a:pt x="43" y="44"/>
                    </a:lnTo>
                    <a:lnTo>
                      <a:pt x="50" y="2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343"/>
              <p:cNvSpPr>
                <a:spLocks/>
              </p:cNvSpPr>
              <p:nvPr/>
            </p:nvSpPr>
            <p:spPr bwMode="auto">
              <a:xfrm>
                <a:off x="3228975" y="1011238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8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9684757" y="1780553"/>
              <a:ext cx="1608688" cy="1142214"/>
              <a:chOff x="1577975" y="581025"/>
              <a:chExt cx="1730375" cy="1581150"/>
            </a:xfrm>
          </p:grpSpPr>
          <p:sp>
            <p:nvSpPr>
              <p:cNvPr id="201" name="Line 349"/>
              <p:cNvSpPr>
                <a:spLocks noChangeShapeType="1"/>
              </p:cNvSpPr>
              <p:nvPr/>
            </p:nvSpPr>
            <p:spPr bwMode="auto">
              <a:xfrm flipV="1">
                <a:off x="1687513" y="2005013"/>
                <a:ext cx="0" cy="142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350"/>
              <p:cNvSpPr>
                <a:spLocks noChangeShapeType="1"/>
              </p:cNvSpPr>
              <p:nvPr/>
            </p:nvSpPr>
            <p:spPr bwMode="auto">
              <a:xfrm flipV="1">
                <a:off x="1758950" y="1874838"/>
                <a:ext cx="0" cy="2063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351"/>
              <p:cNvSpPr>
                <a:spLocks noChangeShapeType="1"/>
              </p:cNvSpPr>
              <p:nvPr/>
            </p:nvSpPr>
            <p:spPr bwMode="auto">
              <a:xfrm flipV="1">
                <a:off x="1830388" y="1768475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352"/>
              <p:cNvSpPr>
                <a:spLocks noChangeShapeType="1"/>
              </p:cNvSpPr>
              <p:nvPr/>
            </p:nvSpPr>
            <p:spPr bwMode="auto">
              <a:xfrm flipV="1">
                <a:off x="1903413" y="1674813"/>
                <a:ext cx="0" cy="2222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353"/>
              <p:cNvSpPr>
                <a:spLocks noChangeShapeType="1"/>
              </p:cNvSpPr>
              <p:nvPr/>
            </p:nvSpPr>
            <p:spPr bwMode="auto">
              <a:xfrm flipV="1">
                <a:off x="1974850" y="1576388"/>
                <a:ext cx="0" cy="269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354"/>
              <p:cNvSpPr>
                <a:spLocks noChangeShapeType="1"/>
              </p:cNvSpPr>
              <p:nvPr/>
            </p:nvSpPr>
            <p:spPr bwMode="auto">
              <a:xfrm flipV="1">
                <a:off x="2047875" y="1487488"/>
                <a:ext cx="0" cy="269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355"/>
              <p:cNvSpPr>
                <a:spLocks noChangeShapeType="1"/>
              </p:cNvSpPr>
              <p:nvPr/>
            </p:nvSpPr>
            <p:spPr bwMode="auto">
              <a:xfrm flipV="1">
                <a:off x="2119313" y="1411288"/>
                <a:ext cx="0" cy="2857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356"/>
              <p:cNvSpPr>
                <a:spLocks noChangeShapeType="1"/>
              </p:cNvSpPr>
              <p:nvPr/>
            </p:nvSpPr>
            <p:spPr bwMode="auto">
              <a:xfrm flipV="1">
                <a:off x="2190750" y="1323975"/>
                <a:ext cx="0" cy="3175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357"/>
              <p:cNvSpPr>
                <a:spLocks noChangeShapeType="1"/>
              </p:cNvSpPr>
              <p:nvPr/>
            </p:nvSpPr>
            <p:spPr bwMode="auto">
              <a:xfrm flipV="1">
                <a:off x="2262188" y="1247775"/>
                <a:ext cx="0" cy="3175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358"/>
              <p:cNvSpPr>
                <a:spLocks noChangeShapeType="1"/>
              </p:cNvSpPr>
              <p:nvPr/>
            </p:nvSpPr>
            <p:spPr bwMode="auto">
              <a:xfrm flipV="1">
                <a:off x="2335213" y="1176338"/>
                <a:ext cx="0" cy="3810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359"/>
              <p:cNvSpPr>
                <a:spLocks noChangeShapeType="1"/>
              </p:cNvSpPr>
              <p:nvPr/>
            </p:nvSpPr>
            <p:spPr bwMode="auto">
              <a:xfrm flipV="1">
                <a:off x="2406650" y="1101725"/>
                <a:ext cx="0" cy="396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360"/>
              <p:cNvSpPr>
                <a:spLocks noChangeShapeType="1"/>
              </p:cNvSpPr>
              <p:nvPr/>
            </p:nvSpPr>
            <p:spPr bwMode="auto">
              <a:xfrm flipV="1">
                <a:off x="2479675" y="1031875"/>
                <a:ext cx="0" cy="396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361"/>
              <p:cNvSpPr>
                <a:spLocks noChangeShapeType="1"/>
              </p:cNvSpPr>
              <p:nvPr/>
            </p:nvSpPr>
            <p:spPr bwMode="auto">
              <a:xfrm flipV="1">
                <a:off x="2551113" y="963613"/>
                <a:ext cx="0" cy="396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362"/>
              <p:cNvSpPr>
                <a:spLocks noChangeShapeType="1"/>
              </p:cNvSpPr>
              <p:nvPr/>
            </p:nvSpPr>
            <p:spPr bwMode="auto">
              <a:xfrm flipV="1">
                <a:off x="2622550" y="898525"/>
                <a:ext cx="0" cy="396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363"/>
              <p:cNvSpPr>
                <a:spLocks noChangeShapeType="1"/>
              </p:cNvSpPr>
              <p:nvPr/>
            </p:nvSpPr>
            <p:spPr bwMode="auto">
              <a:xfrm flipV="1">
                <a:off x="2695575" y="835025"/>
                <a:ext cx="0" cy="396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364"/>
              <p:cNvSpPr>
                <a:spLocks noChangeShapeType="1"/>
              </p:cNvSpPr>
              <p:nvPr/>
            </p:nvSpPr>
            <p:spPr bwMode="auto">
              <a:xfrm flipV="1">
                <a:off x="2767013" y="785813"/>
                <a:ext cx="0" cy="47625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365"/>
              <p:cNvSpPr>
                <a:spLocks noChangeShapeType="1"/>
              </p:cNvSpPr>
              <p:nvPr/>
            </p:nvSpPr>
            <p:spPr bwMode="auto">
              <a:xfrm flipV="1">
                <a:off x="2838450" y="749300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366"/>
              <p:cNvSpPr>
                <a:spLocks noChangeShapeType="1"/>
              </p:cNvSpPr>
              <p:nvPr/>
            </p:nvSpPr>
            <p:spPr bwMode="auto">
              <a:xfrm flipV="1">
                <a:off x="2911475" y="703263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367"/>
              <p:cNvSpPr>
                <a:spLocks noChangeShapeType="1"/>
              </p:cNvSpPr>
              <p:nvPr/>
            </p:nvSpPr>
            <p:spPr bwMode="auto">
              <a:xfrm flipV="1">
                <a:off x="2982913" y="669925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368"/>
              <p:cNvSpPr>
                <a:spLocks noChangeShapeType="1"/>
              </p:cNvSpPr>
              <p:nvPr/>
            </p:nvSpPr>
            <p:spPr bwMode="auto">
              <a:xfrm flipV="1">
                <a:off x="3055938" y="631825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369"/>
              <p:cNvSpPr>
                <a:spLocks noChangeShapeType="1"/>
              </p:cNvSpPr>
              <p:nvPr/>
            </p:nvSpPr>
            <p:spPr bwMode="auto">
              <a:xfrm flipV="1">
                <a:off x="3127375" y="600075"/>
                <a:ext cx="0" cy="5080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370"/>
              <p:cNvSpPr>
                <a:spLocks noChangeShapeType="1"/>
              </p:cNvSpPr>
              <p:nvPr/>
            </p:nvSpPr>
            <p:spPr bwMode="auto">
              <a:xfrm flipV="1">
                <a:off x="3198813" y="595313"/>
                <a:ext cx="0" cy="52388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371"/>
              <p:cNvSpPr>
                <a:spLocks noChangeShapeType="1"/>
              </p:cNvSpPr>
              <p:nvPr/>
            </p:nvSpPr>
            <p:spPr bwMode="auto">
              <a:xfrm flipV="1">
                <a:off x="3270250" y="596900"/>
                <a:ext cx="0" cy="49213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372"/>
              <p:cNvSpPr>
                <a:spLocks noChangeShapeType="1"/>
              </p:cNvSpPr>
              <p:nvPr/>
            </p:nvSpPr>
            <p:spPr bwMode="auto">
              <a:xfrm>
                <a:off x="1598613" y="21272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373"/>
              <p:cNvSpPr>
                <a:spLocks noChangeShapeType="1"/>
              </p:cNvSpPr>
              <p:nvPr/>
            </p:nvSpPr>
            <p:spPr bwMode="auto">
              <a:xfrm>
                <a:off x="1670050" y="20193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374"/>
              <p:cNvSpPr>
                <a:spLocks noChangeShapeType="1"/>
              </p:cNvSpPr>
              <p:nvPr/>
            </p:nvSpPr>
            <p:spPr bwMode="auto">
              <a:xfrm>
                <a:off x="1743075" y="18954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375"/>
              <p:cNvSpPr>
                <a:spLocks noChangeShapeType="1"/>
              </p:cNvSpPr>
              <p:nvPr/>
            </p:nvSpPr>
            <p:spPr bwMode="auto">
              <a:xfrm>
                <a:off x="1814513" y="17922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376"/>
              <p:cNvSpPr>
                <a:spLocks noChangeShapeType="1"/>
              </p:cNvSpPr>
              <p:nvPr/>
            </p:nvSpPr>
            <p:spPr bwMode="auto">
              <a:xfrm>
                <a:off x="1885950" y="16970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377"/>
              <p:cNvSpPr>
                <a:spLocks noChangeShapeType="1"/>
              </p:cNvSpPr>
              <p:nvPr/>
            </p:nvSpPr>
            <p:spPr bwMode="auto">
              <a:xfrm>
                <a:off x="1958975" y="160337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378"/>
              <p:cNvSpPr>
                <a:spLocks noChangeShapeType="1"/>
              </p:cNvSpPr>
              <p:nvPr/>
            </p:nvSpPr>
            <p:spPr bwMode="auto">
              <a:xfrm>
                <a:off x="2030413" y="15144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379"/>
              <p:cNvSpPr>
                <a:spLocks noChangeShapeType="1"/>
              </p:cNvSpPr>
              <p:nvPr/>
            </p:nvSpPr>
            <p:spPr bwMode="auto">
              <a:xfrm>
                <a:off x="2103438" y="143986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380"/>
              <p:cNvSpPr>
                <a:spLocks noChangeShapeType="1"/>
              </p:cNvSpPr>
              <p:nvPr/>
            </p:nvSpPr>
            <p:spPr bwMode="auto">
              <a:xfrm>
                <a:off x="2174875" y="13557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81"/>
              <p:cNvSpPr>
                <a:spLocks noChangeShapeType="1"/>
              </p:cNvSpPr>
              <p:nvPr/>
            </p:nvSpPr>
            <p:spPr bwMode="auto">
              <a:xfrm>
                <a:off x="2246313" y="12795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82"/>
              <p:cNvSpPr>
                <a:spLocks noChangeShapeType="1"/>
              </p:cNvSpPr>
              <p:nvPr/>
            </p:nvSpPr>
            <p:spPr bwMode="auto">
              <a:xfrm>
                <a:off x="2317750" y="12144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83"/>
              <p:cNvSpPr>
                <a:spLocks noChangeShapeType="1"/>
              </p:cNvSpPr>
              <p:nvPr/>
            </p:nvSpPr>
            <p:spPr bwMode="auto">
              <a:xfrm>
                <a:off x="2390775" y="11414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84"/>
              <p:cNvSpPr>
                <a:spLocks noChangeShapeType="1"/>
              </p:cNvSpPr>
              <p:nvPr/>
            </p:nvSpPr>
            <p:spPr bwMode="auto">
              <a:xfrm>
                <a:off x="2462213" y="10715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85"/>
              <p:cNvSpPr>
                <a:spLocks noChangeShapeType="1"/>
              </p:cNvSpPr>
              <p:nvPr/>
            </p:nvSpPr>
            <p:spPr bwMode="auto">
              <a:xfrm>
                <a:off x="2533650" y="10033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86"/>
              <p:cNvSpPr>
                <a:spLocks noChangeShapeType="1"/>
              </p:cNvSpPr>
              <p:nvPr/>
            </p:nvSpPr>
            <p:spPr bwMode="auto">
              <a:xfrm>
                <a:off x="2606675" y="93821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87"/>
              <p:cNvSpPr>
                <a:spLocks noChangeShapeType="1"/>
              </p:cNvSpPr>
              <p:nvPr/>
            </p:nvSpPr>
            <p:spPr bwMode="auto">
              <a:xfrm>
                <a:off x="2678113" y="8747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88"/>
              <p:cNvSpPr>
                <a:spLocks noChangeShapeType="1"/>
              </p:cNvSpPr>
              <p:nvPr/>
            </p:nvSpPr>
            <p:spPr bwMode="auto">
              <a:xfrm>
                <a:off x="2751138" y="83343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9"/>
              <p:cNvSpPr>
                <a:spLocks noChangeShapeType="1"/>
              </p:cNvSpPr>
              <p:nvPr/>
            </p:nvSpPr>
            <p:spPr bwMode="auto">
              <a:xfrm>
                <a:off x="2822575" y="7985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0"/>
              <p:cNvSpPr>
                <a:spLocks noChangeShapeType="1"/>
              </p:cNvSpPr>
              <p:nvPr/>
            </p:nvSpPr>
            <p:spPr bwMode="auto">
              <a:xfrm>
                <a:off x="2894013" y="7524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391"/>
              <p:cNvSpPr>
                <a:spLocks noChangeShapeType="1"/>
              </p:cNvSpPr>
              <p:nvPr/>
            </p:nvSpPr>
            <p:spPr bwMode="auto">
              <a:xfrm>
                <a:off x="2965450" y="7191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392"/>
              <p:cNvSpPr>
                <a:spLocks noChangeShapeType="1"/>
              </p:cNvSpPr>
              <p:nvPr/>
            </p:nvSpPr>
            <p:spPr bwMode="auto">
              <a:xfrm>
                <a:off x="3038475" y="6810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393"/>
              <p:cNvSpPr>
                <a:spLocks noChangeShapeType="1"/>
              </p:cNvSpPr>
              <p:nvPr/>
            </p:nvSpPr>
            <p:spPr bwMode="auto">
              <a:xfrm>
                <a:off x="3109913" y="6508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394"/>
              <p:cNvSpPr>
                <a:spLocks noChangeShapeType="1"/>
              </p:cNvSpPr>
              <p:nvPr/>
            </p:nvSpPr>
            <p:spPr bwMode="auto">
              <a:xfrm>
                <a:off x="3182938" y="647700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395"/>
              <p:cNvSpPr>
                <a:spLocks noChangeShapeType="1"/>
              </p:cNvSpPr>
              <p:nvPr/>
            </p:nvSpPr>
            <p:spPr bwMode="auto">
              <a:xfrm>
                <a:off x="3254375" y="6461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396"/>
              <p:cNvSpPr>
                <a:spLocks noChangeShapeType="1"/>
              </p:cNvSpPr>
              <p:nvPr/>
            </p:nvSpPr>
            <p:spPr bwMode="auto">
              <a:xfrm>
                <a:off x="1598613" y="212725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397"/>
              <p:cNvSpPr>
                <a:spLocks noChangeShapeType="1"/>
              </p:cNvSpPr>
              <p:nvPr/>
            </p:nvSpPr>
            <p:spPr bwMode="auto">
              <a:xfrm>
                <a:off x="1670050" y="20050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398"/>
              <p:cNvSpPr>
                <a:spLocks noChangeShapeType="1"/>
              </p:cNvSpPr>
              <p:nvPr/>
            </p:nvSpPr>
            <p:spPr bwMode="auto">
              <a:xfrm>
                <a:off x="1743075" y="18748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399"/>
              <p:cNvSpPr>
                <a:spLocks noChangeShapeType="1"/>
              </p:cNvSpPr>
              <p:nvPr/>
            </p:nvSpPr>
            <p:spPr bwMode="auto">
              <a:xfrm>
                <a:off x="1814513" y="17684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400"/>
              <p:cNvSpPr>
                <a:spLocks noChangeShapeType="1"/>
              </p:cNvSpPr>
              <p:nvPr/>
            </p:nvSpPr>
            <p:spPr bwMode="auto">
              <a:xfrm>
                <a:off x="1885950" y="16748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401"/>
              <p:cNvSpPr>
                <a:spLocks noChangeShapeType="1"/>
              </p:cNvSpPr>
              <p:nvPr/>
            </p:nvSpPr>
            <p:spPr bwMode="auto">
              <a:xfrm>
                <a:off x="1958975" y="157638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402"/>
              <p:cNvSpPr>
                <a:spLocks noChangeShapeType="1"/>
              </p:cNvSpPr>
              <p:nvPr/>
            </p:nvSpPr>
            <p:spPr bwMode="auto">
              <a:xfrm>
                <a:off x="2030413" y="148748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403"/>
              <p:cNvSpPr>
                <a:spLocks noChangeShapeType="1"/>
              </p:cNvSpPr>
              <p:nvPr/>
            </p:nvSpPr>
            <p:spPr bwMode="auto">
              <a:xfrm>
                <a:off x="2103438" y="1411288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404"/>
              <p:cNvSpPr>
                <a:spLocks noChangeShapeType="1"/>
              </p:cNvSpPr>
              <p:nvPr/>
            </p:nvSpPr>
            <p:spPr bwMode="auto">
              <a:xfrm>
                <a:off x="2174875" y="13239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405"/>
              <p:cNvSpPr>
                <a:spLocks noChangeShapeType="1"/>
              </p:cNvSpPr>
              <p:nvPr/>
            </p:nvSpPr>
            <p:spPr bwMode="auto">
              <a:xfrm>
                <a:off x="2246313" y="12477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406"/>
              <p:cNvSpPr>
                <a:spLocks noChangeShapeType="1"/>
              </p:cNvSpPr>
              <p:nvPr/>
            </p:nvSpPr>
            <p:spPr bwMode="auto">
              <a:xfrm>
                <a:off x="2317750" y="1176338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407"/>
              <p:cNvSpPr>
                <a:spLocks noChangeShapeType="1"/>
              </p:cNvSpPr>
              <p:nvPr/>
            </p:nvSpPr>
            <p:spPr bwMode="auto">
              <a:xfrm>
                <a:off x="2390775" y="11017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408"/>
              <p:cNvSpPr>
                <a:spLocks noChangeShapeType="1"/>
              </p:cNvSpPr>
              <p:nvPr/>
            </p:nvSpPr>
            <p:spPr bwMode="auto">
              <a:xfrm>
                <a:off x="2462213" y="10318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409"/>
              <p:cNvSpPr>
                <a:spLocks noChangeShapeType="1"/>
              </p:cNvSpPr>
              <p:nvPr/>
            </p:nvSpPr>
            <p:spPr bwMode="auto">
              <a:xfrm>
                <a:off x="2533650" y="96361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410"/>
              <p:cNvSpPr>
                <a:spLocks noChangeShapeType="1"/>
              </p:cNvSpPr>
              <p:nvPr/>
            </p:nvSpPr>
            <p:spPr bwMode="auto">
              <a:xfrm>
                <a:off x="2606675" y="898525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411"/>
              <p:cNvSpPr>
                <a:spLocks noChangeShapeType="1"/>
              </p:cNvSpPr>
              <p:nvPr/>
            </p:nvSpPr>
            <p:spPr bwMode="auto">
              <a:xfrm>
                <a:off x="2678113" y="8350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412"/>
              <p:cNvSpPr>
                <a:spLocks noChangeShapeType="1"/>
              </p:cNvSpPr>
              <p:nvPr/>
            </p:nvSpPr>
            <p:spPr bwMode="auto">
              <a:xfrm>
                <a:off x="2751138" y="78581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413"/>
              <p:cNvSpPr>
                <a:spLocks noChangeShapeType="1"/>
              </p:cNvSpPr>
              <p:nvPr/>
            </p:nvSpPr>
            <p:spPr bwMode="auto">
              <a:xfrm>
                <a:off x="2822575" y="7493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414"/>
              <p:cNvSpPr>
                <a:spLocks noChangeShapeType="1"/>
              </p:cNvSpPr>
              <p:nvPr/>
            </p:nvSpPr>
            <p:spPr bwMode="auto">
              <a:xfrm>
                <a:off x="2894013" y="703263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415"/>
              <p:cNvSpPr>
                <a:spLocks noChangeShapeType="1"/>
              </p:cNvSpPr>
              <p:nvPr/>
            </p:nvSpPr>
            <p:spPr bwMode="auto">
              <a:xfrm>
                <a:off x="2965450" y="6699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416"/>
              <p:cNvSpPr>
                <a:spLocks noChangeShapeType="1"/>
              </p:cNvSpPr>
              <p:nvPr/>
            </p:nvSpPr>
            <p:spPr bwMode="auto">
              <a:xfrm>
                <a:off x="3038475" y="63182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417"/>
              <p:cNvSpPr>
                <a:spLocks noChangeShapeType="1"/>
              </p:cNvSpPr>
              <p:nvPr/>
            </p:nvSpPr>
            <p:spPr bwMode="auto">
              <a:xfrm>
                <a:off x="3109913" y="600075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418"/>
              <p:cNvSpPr>
                <a:spLocks noChangeShapeType="1"/>
              </p:cNvSpPr>
              <p:nvPr/>
            </p:nvSpPr>
            <p:spPr bwMode="auto">
              <a:xfrm>
                <a:off x="3182938" y="595313"/>
                <a:ext cx="31750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419"/>
              <p:cNvSpPr>
                <a:spLocks noChangeShapeType="1"/>
              </p:cNvSpPr>
              <p:nvPr/>
            </p:nvSpPr>
            <p:spPr bwMode="auto">
              <a:xfrm>
                <a:off x="3254375" y="596900"/>
                <a:ext cx="33338" cy="0"/>
              </a:xfrm>
              <a:prstGeom prst="line">
                <a:avLst/>
              </a:pr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420"/>
              <p:cNvSpPr>
                <a:spLocks/>
              </p:cNvSpPr>
              <p:nvPr/>
            </p:nvSpPr>
            <p:spPr bwMode="auto">
              <a:xfrm>
                <a:off x="1614488" y="620713"/>
                <a:ext cx="1655763" cy="1506538"/>
              </a:xfrm>
              <a:custGeom>
                <a:avLst/>
                <a:gdLst>
                  <a:gd name="T0" fmla="*/ 0 w 1043"/>
                  <a:gd name="T1" fmla="*/ 949 h 949"/>
                  <a:gd name="T2" fmla="*/ 46 w 1043"/>
                  <a:gd name="T3" fmla="*/ 877 h 949"/>
                  <a:gd name="T4" fmla="*/ 91 w 1043"/>
                  <a:gd name="T5" fmla="*/ 797 h 949"/>
                  <a:gd name="T6" fmla="*/ 136 w 1043"/>
                  <a:gd name="T7" fmla="*/ 730 h 949"/>
                  <a:gd name="T8" fmla="*/ 182 w 1043"/>
                  <a:gd name="T9" fmla="*/ 671 h 949"/>
                  <a:gd name="T10" fmla="*/ 227 w 1043"/>
                  <a:gd name="T11" fmla="*/ 610 h 949"/>
                  <a:gd name="T12" fmla="*/ 273 w 1043"/>
                  <a:gd name="T13" fmla="*/ 554 h 949"/>
                  <a:gd name="T14" fmla="*/ 318 w 1043"/>
                  <a:gd name="T15" fmla="*/ 507 h 949"/>
                  <a:gd name="T16" fmla="*/ 363 w 1043"/>
                  <a:gd name="T17" fmla="*/ 453 h 949"/>
                  <a:gd name="T18" fmla="*/ 408 w 1043"/>
                  <a:gd name="T19" fmla="*/ 405 h 949"/>
                  <a:gd name="T20" fmla="*/ 454 w 1043"/>
                  <a:gd name="T21" fmla="*/ 362 h 949"/>
                  <a:gd name="T22" fmla="*/ 499 w 1043"/>
                  <a:gd name="T23" fmla="*/ 316 h 949"/>
                  <a:gd name="T24" fmla="*/ 545 w 1043"/>
                  <a:gd name="T25" fmla="*/ 272 h 949"/>
                  <a:gd name="T26" fmla="*/ 590 w 1043"/>
                  <a:gd name="T27" fmla="*/ 228 h 949"/>
                  <a:gd name="T28" fmla="*/ 635 w 1043"/>
                  <a:gd name="T29" fmla="*/ 187 h 949"/>
                  <a:gd name="T30" fmla="*/ 681 w 1043"/>
                  <a:gd name="T31" fmla="*/ 147 h 949"/>
                  <a:gd name="T32" fmla="*/ 726 w 1043"/>
                  <a:gd name="T33" fmla="*/ 119 h 949"/>
                  <a:gd name="T34" fmla="*/ 771 w 1043"/>
                  <a:gd name="T35" fmla="*/ 97 h 949"/>
                  <a:gd name="T36" fmla="*/ 817 w 1043"/>
                  <a:gd name="T37" fmla="*/ 68 h 949"/>
                  <a:gd name="T38" fmla="*/ 862 w 1043"/>
                  <a:gd name="T39" fmla="*/ 46 h 949"/>
                  <a:gd name="T40" fmla="*/ 908 w 1043"/>
                  <a:gd name="T41" fmla="*/ 22 h 949"/>
                  <a:gd name="T42" fmla="*/ 953 w 1043"/>
                  <a:gd name="T43" fmla="*/ 3 h 949"/>
                  <a:gd name="T44" fmla="*/ 998 w 1043"/>
                  <a:gd name="T45" fmla="*/ 1 h 949"/>
                  <a:gd name="T46" fmla="*/ 1043 w 1043"/>
                  <a:gd name="T47" fmla="*/ 0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3" h="949">
                    <a:moveTo>
                      <a:pt x="0" y="949"/>
                    </a:moveTo>
                    <a:lnTo>
                      <a:pt x="46" y="877"/>
                    </a:lnTo>
                    <a:lnTo>
                      <a:pt x="91" y="797"/>
                    </a:lnTo>
                    <a:lnTo>
                      <a:pt x="136" y="730"/>
                    </a:lnTo>
                    <a:lnTo>
                      <a:pt x="182" y="671"/>
                    </a:lnTo>
                    <a:lnTo>
                      <a:pt x="227" y="610"/>
                    </a:lnTo>
                    <a:lnTo>
                      <a:pt x="273" y="554"/>
                    </a:lnTo>
                    <a:lnTo>
                      <a:pt x="318" y="507"/>
                    </a:lnTo>
                    <a:lnTo>
                      <a:pt x="363" y="453"/>
                    </a:lnTo>
                    <a:lnTo>
                      <a:pt x="408" y="405"/>
                    </a:lnTo>
                    <a:lnTo>
                      <a:pt x="454" y="362"/>
                    </a:lnTo>
                    <a:lnTo>
                      <a:pt x="499" y="316"/>
                    </a:lnTo>
                    <a:lnTo>
                      <a:pt x="545" y="272"/>
                    </a:lnTo>
                    <a:lnTo>
                      <a:pt x="590" y="228"/>
                    </a:lnTo>
                    <a:lnTo>
                      <a:pt x="635" y="187"/>
                    </a:lnTo>
                    <a:lnTo>
                      <a:pt x="681" y="147"/>
                    </a:lnTo>
                    <a:lnTo>
                      <a:pt x="726" y="119"/>
                    </a:lnTo>
                    <a:lnTo>
                      <a:pt x="771" y="97"/>
                    </a:lnTo>
                    <a:lnTo>
                      <a:pt x="817" y="68"/>
                    </a:lnTo>
                    <a:lnTo>
                      <a:pt x="862" y="46"/>
                    </a:lnTo>
                    <a:lnTo>
                      <a:pt x="908" y="22"/>
                    </a:lnTo>
                    <a:lnTo>
                      <a:pt x="953" y="3"/>
                    </a:lnTo>
                    <a:lnTo>
                      <a:pt x="998" y="1"/>
                    </a:lnTo>
                    <a:lnTo>
                      <a:pt x="1043" y="0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421"/>
              <p:cNvSpPr>
                <a:spLocks/>
              </p:cNvSpPr>
              <p:nvPr/>
            </p:nvSpPr>
            <p:spPr bwMode="auto">
              <a:xfrm>
                <a:off x="1577975" y="2082800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422"/>
              <p:cNvSpPr>
                <a:spLocks/>
              </p:cNvSpPr>
              <p:nvPr/>
            </p:nvSpPr>
            <p:spPr bwMode="auto">
              <a:xfrm>
                <a:off x="1577975" y="2084388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423"/>
              <p:cNvSpPr>
                <a:spLocks/>
              </p:cNvSpPr>
              <p:nvPr/>
            </p:nvSpPr>
            <p:spPr bwMode="auto">
              <a:xfrm>
                <a:off x="1646238" y="197326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424"/>
              <p:cNvSpPr>
                <a:spLocks/>
              </p:cNvSpPr>
              <p:nvPr/>
            </p:nvSpPr>
            <p:spPr bwMode="auto">
              <a:xfrm>
                <a:off x="1646238" y="1974850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425"/>
              <p:cNvSpPr>
                <a:spLocks/>
              </p:cNvSpPr>
              <p:nvPr/>
            </p:nvSpPr>
            <p:spPr bwMode="auto">
              <a:xfrm>
                <a:off x="1716088" y="18430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426"/>
              <p:cNvSpPr>
                <a:spLocks/>
              </p:cNvSpPr>
              <p:nvPr/>
            </p:nvSpPr>
            <p:spPr bwMode="auto">
              <a:xfrm>
                <a:off x="1716088" y="18462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427"/>
              <p:cNvSpPr>
                <a:spLocks/>
              </p:cNvSpPr>
              <p:nvPr/>
            </p:nvSpPr>
            <p:spPr bwMode="auto">
              <a:xfrm>
                <a:off x="1795463" y="1744663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7 h 50"/>
                  <a:gd name="T4" fmla="*/ 25 w 49"/>
                  <a:gd name="T5" fmla="*/ 0 h 50"/>
                  <a:gd name="T6" fmla="*/ 7 w 49"/>
                  <a:gd name="T7" fmla="*/ 7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428"/>
              <p:cNvSpPr>
                <a:spLocks/>
              </p:cNvSpPr>
              <p:nvPr/>
            </p:nvSpPr>
            <p:spPr bwMode="auto">
              <a:xfrm>
                <a:off x="1795463" y="1746250"/>
                <a:ext cx="77788" cy="76200"/>
              </a:xfrm>
              <a:custGeom>
                <a:avLst/>
                <a:gdLst>
                  <a:gd name="T0" fmla="*/ 49 w 49"/>
                  <a:gd name="T1" fmla="*/ 24 h 48"/>
                  <a:gd name="T2" fmla="*/ 45 w 49"/>
                  <a:gd name="T3" fmla="*/ 9 h 48"/>
                  <a:gd name="T4" fmla="*/ 32 w 49"/>
                  <a:gd name="T5" fmla="*/ 0 h 48"/>
                  <a:gd name="T6" fmla="*/ 17 w 49"/>
                  <a:gd name="T7" fmla="*/ 0 h 48"/>
                  <a:gd name="T8" fmla="*/ 5 w 49"/>
                  <a:gd name="T9" fmla="*/ 9 h 48"/>
                  <a:gd name="T10" fmla="*/ 0 w 49"/>
                  <a:gd name="T11" fmla="*/ 24 h 48"/>
                  <a:gd name="T12" fmla="*/ 5 w 49"/>
                  <a:gd name="T13" fmla="*/ 39 h 48"/>
                  <a:gd name="T14" fmla="*/ 17 w 49"/>
                  <a:gd name="T15" fmla="*/ 48 h 48"/>
                  <a:gd name="T16" fmla="*/ 32 w 49"/>
                  <a:gd name="T17" fmla="*/ 48 h 48"/>
                  <a:gd name="T18" fmla="*/ 45 w 49"/>
                  <a:gd name="T19" fmla="*/ 39 h 48"/>
                  <a:gd name="T20" fmla="*/ 49 w 49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7" y="48"/>
                    </a:lnTo>
                    <a:lnTo>
                      <a:pt x="32" y="48"/>
                    </a:lnTo>
                    <a:lnTo>
                      <a:pt x="45" y="39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429"/>
              <p:cNvSpPr>
                <a:spLocks/>
              </p:cNvSpPr>
              <p:nvPr/>
            </p:nvSpPr>
            <p:spPr bwMode="auto">
              <a:xfrm>
                <a:off x="1863725" y="164465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430"/>
              <p:cNvSpPr>
                <a:spLocks/>
              </p:cNvSpPr>
              <p:nvPr/>
            </p:nvSpPr>
            <p:spPr bwMode="auto">
              <a:xfrm>
                <a:off x="1863725" y="164782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431"/>
              <p:cNvSpPr>
                <a:spLocks/>
              </p:cNvSpPr>
              <p:nvPr/>
            </p:nvSpPr>
            <p:spPr bwMode="auto">
              <a:xfrm>
                <a:off x="1933575" y="15462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432"/>
              <p:cNvSpPr>
                <a:spLocks/>
              </p:cNvSpPr>
              <p:nvPr/>
            </p:nvSpPr>
            <p:spPr bwMode="auto">
              <a:xfrm>
                <a:off x="1933575" y="1547813"/>
                <a:ext cx="79375" cy="74613"/>
              </a:xfrm>
              <a:custGeom>
                <a:avLst/>
                <a:gdLst>
                  <a:gd name="T0" fmla="*/ 50 w 50"/>
                  <a:gd name="T1" fmla="*/ 24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4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433"/>
              <p:cNvSpPr>
                <a:spLocks/>
              </p:cNvSpPr>
              <p:nvPr/>
            </p:nvSpPr>
            <p:spPr bwMode="auto">
              <a:xfrm>
                <a:off x="2001838" y="14557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434"/>
              <p:cNvSpPr>
                <a:spLocks/>
              </p:cNvSpPr>
              <p:nvPr/>
            </p:nvSpPr>
            <p:spPr bwMode="auto">
              <a:xfrm>
                <a:off x="2001838" y="14589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6 w 50"/>
                  <a:gd name="T9" fmla="*/ 9 h 47"/>
                  <a:gd name="T10" fmla="*/ 0 w 50"/>
                  <a:gd name="T11" fmla="*/ 23 h 47"/>
                  <a:gd name="T12" fmla="*/ 6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9"/>
                    </a:lnTo>
                    <a:lnTo>
                      <a:pt x="0" y="23"/>
                    </a:lnTo>
                    <a:lnTo>
                      <a:pt x="6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435"/>
              <p:cNvSpPr>
                <a:spLocks/>
              </p:cNvSpPr>
              <p:nvPr/>
            </p:nvSpPr>
            <p:spPr bwMode="auto">
              <a:xfrm>
                <a:off x="2081213" y="13858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436"/>
              <p:cNvSpPr>
                <a:spLocks/>
              </p:cNvSpPr>
              <p:nvPr/>
            </p:nvSpPr>
            <p:spPr bwMode="auto">
              <a:xfrm>
                <a:off x="2081213" y="13890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437"/>
              <p:cNvSpPr>
                <a:spLocks/>
              </p:cNvSpPr>
              <p:nvPr/>
            </p:nvSpPr>
            <p:spPr bwMode="auto">
              <a:xfrm>
                <a:off x="2151063" y="12969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438"/>
              <p:cNvSpPr>
                <a:spLocks/>
              </p:cNvSpPr>
              <p:nvPr/>
            </p:nvSpPr>
            <p:spPr bwMode="auto">
              <a:xfrm>
                <a:off x="2151063" y="13001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439"/>
              <p:cNvSpPr>
                <a:spLocks/>
              </p:cNvSpPr>
              <p:nvPr/>
            </p:nvSpPr>
            <p:spPr bwMode="auto">
              <a:xfrm>
                <a:off x="2220913" y="1227138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8 h 50"/>
                  <a:gd name="T4" fmla="*/ 24 w 49"/>
                  <a:gd name="T5" fmla="*/ 0 h 50"/>
                  <a:gd name="T6" fmla="*/ 7 w 49"/>
                  <a:gd name="T7" fmla="*/ 8 h 50"/>
                  <a:gd name="T8" fmla="*/ 0 w 49"/>
                  <a:gd name="T9" fmla="*/ 25 h 50"/>
                  <a:gd name="T10" fmla="*/ 7 w 49"/>
                  <a:gd name="T11" fmla="*/ 43 h 50"/>
                  <a:gd name="T12" fmla="*/ 24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4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440"/>
              <p:cNvSpPr>
                <a:spLocks/>
              </p:cNvSpPr>
              <p:nvPr/>
            </p:nvSpPr>
            <p:spPr bwMode="auto">
              <a:xfrm>
                <a:off x="2220913" y="1230313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441"/>
              <p:cNvSpPr>
                <a:spLocks/>
              </p:cNvSpPr>
              <p:nvPr/>
            </p:nvSpPr>
            <p:spPr bwMode="auto">
              <a:xfrm>
                <a:off x="2298700" y="11572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442"/>
              <p:cNvSpPr>
                <a:spLocks/>
              </p:cNvSpPr>
              <p:nvPr/>
            </p:nvSpPr>
            <p:spPr bwMode="auto">
              <a:xfrm>
                <a:off x="2298700" y="11604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6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6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6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6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443"/>
              <p:cNvSpPr>
                <a:spLocks/>
              </p:cNvSpPr>
              <p:nvPr/>
            </p:nvSpPr>
            <p:spPr bwMode="auto">
              <a:xfrm>
                <a:off x="2368550" y="1077913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444"/>
              <p:cNvSpPr>
                <a:spLocks/>
              </p:cNvSpPr>
              <p:nvPr/>
            </p:nvSpPr>
            <p:spPr bwMode="auto">
              <a:xfrm>
                <a:off x="2368550" y="1081088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445"/>
              <p:cNvSpPr>
                <a:spLocks/>
              </p:cNvSpPr>
              <p:nvPr/>
            </p:nvSpPr>
            <p:spPr bwMode="auto">
              <a:xfrm>
                <a:off x="2438400" y="1008063"/>
                <a:ext cx="77788" cy="80963"/>
              </a:xfrm>
              <a:custGeom>
                <a:avLst/>
                <a:gdLst>
                  <a:gd name="T0" fmla="*/ 49 w 49"/>
                  <a:gd name="T1" fmla="*/ 26 h 51"/>
                  <a:gd name="T2" fmla="*/ 42 w 49"/>
                  <a:gd name="T3" fmla="*/ 8 h 51"/>
                  <a:gd name="T4" fmla="*/ 24 w 49"/>
                  <a:gd name="T5" fmla="*/ 0 h 51"/>
                  <a:gd name="T6" fmla="*/ 7 w 49"/>
                  <a:gd name="T7" fmla="*/ 8 h 51"/>
                  <a:gd name="T8" fmla="*/ 0 w 49"/>
                  <a:gd name="T9" fmla="*/ 26 h 51"/>
                  <a:gd name="T10" fmla="*/ 7 w 49"/>
                  <a:gd name="T11" fmla="*/ 44 h 51"/>
                  <a:gd name="T12" fmla="*/ 24 w 49"/>
                  <a:gd name="T13" fmla="*/ 51 h 51"/>
                  <a:gd name="T14" fmla="*/ 42 w 49"/>
                  <a:gd name="T15" fmla="*/ 44 h 51"/>
                  <a:gd name="T16" fmla="*/ 49 w 49"/>
                  <a:gd name="T17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1">
                    <a:moveTo>
                      <a:pt x="49" y="26"/>
                    </a:moveTo>
                    <a:lnTo>
                      <a:pt x="42" y="8"/>
                    </a:lnTo>
                    <a:lnTo>
                      <a:pt x="24" y="0"/>
                    </a:lnTo>
                    <a:lnTo>
                      <a:pt x="7" y="8"/>
                    </a:lnTo>
                    <a:lnTo>
                      <a:pt x="0" y="26"/>
                    </a:lnTo>
                    <a:lnTo>
                      <a:pt x="7" y="44"/>
                    </a:lnTo>
                    <a:lnTo>
                      <a:pt x="24" y="51"/>
                    </a:lnTo>
                    <a:lnTo>
                      <a:pt x="42" y="44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446"/>
              <p:cNvSpPr>
                <a:spLocks/>
              </p:cNvSpPr>
              <p:nvPr/>
            </p:nvSpPr>
            <p:spPr bwMode="auto">
              <a:xfrm>
                <a:off x="2438400" y="1011238"/>
                <a:ext cx="77788" cy="74613"/>
              </a:xfrm>
              <a:custGeom>
                <a:avLst/>
                <a:gdLst>
                  <a:gd name="T0" fmla="*/ 49 w 49"/>
                  <a:gd name="T1" fmla="*/ 24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4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447"/>
              <p:cNvSpPr>
                <a:spLocks/>
              </p:cNvSpPr>
              <p:nvPr/>
            </p:nvSpPr>
            <p:spPr bwMode="auto">
              <a:xfrm>
                <a:off x="2506663" y="93980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8 w 50"/>
                  <a:gd name="T7" fmla="*/ 7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8" y="7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48"/>
              <p:cNvSpPr>
                <a:spLocks/>
              </p:cNvSpPr>
              <p:nvPr/>
            </p:nvSpPr>
            <p:spPr bwMode="auto">
              <a:xfrm>
                <a:off x="2506663" y="941388"/>
                <a:ext cx="79375" cy="76200"/>
              </a:xfrm>
              <a:custGeom>
                <a:avLst/>
                <a:gdLst>
                  <a:gd name="T0" fmla="*/ 50 w 50"/>
                  <a:gd name="T1" fmla="*/ 24 h 48"/>
                  <a:gd name="T2" fmla="*/ 45 w 50"/>
                  <a:gd name="T3" fmla="*/ 9 h 48"/>
                  <a:gd name="T4" fmla="*/ 33 w 50"/>
                  <a:gd name="T5" fmla="*/ 0 h 48"/>
                  <a:gd name="T6" fmla="*/ 18 w 50"/>
                  <a:gd name="T7" fmla="*/ 0 h 48"/>
                  <a:gd name="T8" fmla="*/ 5 w 50"/>
                  <a:gd name="T9" fmla="*/ 9 h 48"/>
                  <a:gd name="T10" fmla="*/ 0 w 50"/>
                  <a:gd name="T11" fmla="*/ 24 h 48"/>
                  <a:gd name="T12" fmla="*/ 5 w 50"/>
                  <a:gd name="T13" fmla="*/ 39 h 48"/>
                  <a:gd name="T14" fmla="*/ 18 w 50"/>
                  <a:gd name="T15" fmla="*/ 48 h 48"/>
                  <a:gd name="T16" fmla="*/ 33 w 50"/>
                  <a:gd name="T17" fmla="*/ 48 h 48"/>
                  <a:gd name="T18" fmla="*/ 45 w 50"/>
                  <a:gd name="T19" fmla="*/ 39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4"/>
                    </a:lnTo>
                    <a:lnTo>
                      <a:pt x="5" y="39"/>
                    </a:lnTo>
                    <a:lnTo>
                      <a:pt x="18" y="48"/>
                    </a:lnTo>
                    <a:lnTo>
                      <a:pt x="33" y="48"/>
                    </a:lnTo>
                    <a:lnTo>
                      <a:pt x="45" y="39"/>
                    </a:lnTo>
                    <a:lnTo>
                      <a:pt x="50" y="2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449"/>
              <p:cNvSpPr>
                <a:spLocks/>
              </p:cNvSpPr>
              <p:nvPr/>
            </p:nvSpPr>
            <p:spPr bwMode="auto">
              <a:xfrm>
                <a:off x="2586038" y="8794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50"/>
              <p:cNvSpPr>
                <a:spLocks/>
              </p:cNvSpPr>
              <p:nvPr/>
            </p:nvSpPr>
            <p:spPr bwMode="auto">
              <a:xfrm>
                <a:off x="2586038" y="88265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51"/>
              <p:cNvSpPr>
                <a:spLocks/>
              </p:cNvSpPr>
              <p:nvPr/>
            </p:nvSpPr>
            <p:spPr bwMode="auto">
              <a:xfrm>
                <a:off x="2655888" y="809625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8 h 50"/>
                  <a:gd name="T4" fmla="*/ 25 w 49"/>
                  <a:gd name="T5" fmla="*/ 0 h 50"/>
                  <a:gd name="T6" fmla="*/ 7 w 49"/>
                  <a:gd name="T7" fmla="*/ 8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52"/>
              <p:cNvSpPr>
                <a:spLocks/>
              </p:cNvSpPr>
              <p:nvPr/>
            </p:nvSpPr>
            <p:spPr bwMode="auto">
              <a:xfrm>
                <a:off x="2655888" y="812800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53"/>
              <p:cNvSpPr>
                <a:spLocks/>
              </p:cNvSpPr>
              <p:nvPr/>
            </p:nvSpPr>
            <p:spPr bwMode="auto">
              <a:xfrm>
                <a:off x="2724150" y="76993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54"/>
              <p:cNvSpPr>
                <a:spLocks/>
              </p:cNvSpPr>
              <p:nvPr/>
            </p:nvSpPr>
            <p:spPr bwMode="auto">
              <a:xfrm>
                <a:off x="2724150" y="77311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55"/>
              <p:cNvSpPr>
                <a:spLocks/>
              </p:cNvSpPr>
              <p:nvPr/>
            </p:nvSpPr>
            <p:spPr bwMode="auto">
              <a:xfrm>
                <a:off x="2803525" y="730250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56"/>
              <p:cNvSpPr>
                <a:spLocks/>
              </p:cNvSpPr>
              <p:nvPr/>
            </p:nvSpPr>
            <p:spPr bwMode="auto">
              <a:xfrm>
                <a:off x="2803525" y="733425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57"/>
              <p:cNvSpPr>
                <a:spLocks/>
              </p:cNvSpPr>
              <p:nvPr/>
            </p:nvSpPr>
            <p:spPr bwMode="auto">
              <a:xfrm>
                <a:off x="2873375" y="690563"/>
                <a:ext cx="77788" cy="79375"/>
              </a:xfrm>
              <a:custGeom>
                <a:avLst/>
                <a:gdLst>
                  <a:gd name="T0" fmla="*/ 49 w 49"/>
                  <a:gd name="T1" fmla="*/ 25 h 50"/>
                  <a:gd name="T2" fmla="*/ 42 w 49"/>
                  <a:gd name="T3" fmla="*/ 8 h 50"/>
                  <a:gd name="T4" fmla="*/ 25 w 49"/>
                  <a:gd name="T5" fmla="*/ 0 h 50"/>
                  <a:gd name="T6" fmla="*/ 7 w 49"/>
                  <a:gd name="T7" fmla="*/ 8 h 50"/>
                  <a:gd name="T8" fmla="*/ 0 w 49"/>
                  <a:gd name="T9" fmla="*/ 25 h 50"/>
                  <a:gd name="T10" fmla="*/ 7 w 49"/>
                  <a:gd name="T11" fmla="*/ 43 h 50"/>
                  <a:gd name="T12" fmla="*/ 25 w 49"/>
                  <a:gd name="T13" fmla="*/ 50 h 50"/>
                  <a:gd name="T14" fmla="*/ 42 w 49"/>
                  <a:gd name="T15" fmla="*/ 43 h 50"/>
                  <a:gd name="T16" fmla="*/ 49 w 49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25"/>
                    </a:moveTo>
                    <a:lnTo>
                      <a:pt x="42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2" y="43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58"/>
              <p:cNvSpPr>
                <a:spLocks/>
              </p:cNvSpPr>
              <p:nvPr/>
            </p:nvSpPr>
            <p:spPr bwMode="auto">
              <a:xfrm>
                <a:off x="2873375" y="693738"/>
                <a:ext cx="77788" cy="74613"/>
              </a:xfrm>
              <a:custGeom>
                <a:avLst/>
                <a:gdLst>
                  <a:gd name="T0" fmla="*/ 49 w 49"/>
                  <a:gd name="T1" fmla="*/ 23 h 47"/>
                  <a:gd name="T2" fmla="*/ 45 w 49"/>
                  <a:gd name="T3" fmla="*/ 9 h 47"/>
                  <a:gd name="T4" fmla="*/ 32 w 49"/>
                  <a:gd name="T5" fmla="*/ 0 h 47"/>
                  <a:gd name="T6" fmla="*/ 17 w 49"/>
                  <a:gd name="T7" fmla="*/ 0 h 47"/>
                  <a:gd name="T8" fmla="*/ 5 w 49"/>
                  <a:gd name="T9" fmla="*/ 9 h 47"/>
                  <a:gd name="T10" fmla="*/ 0 w 49"/>
                  <a:gd name="T11" fmla="*/ 23 h 47"/>
                  <a:gd name="T12" fmla="*/ 5 w 49"/>
                  <a:gd name="T13" fmla="*/ 38 h 47"/>
                  <a:gd name="T14" fmla="*/ 17 w 49"/>
                  <a:gd name="T15" fmla="*/ 47 h 47"/>
                  <a:gd name="T16" fmla="*/ 32 w 49"/>
                  <a:gd name="T17" fmla="*/ 47 h 47"/>
                  <a:gd name="T18" fmla="*/ 45 w 49"/>
                  <a:gd name="T19" fmla="*/ 38 h 47"/>
                  <a:gd name="T20" fmla="*/ 49 w 49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7">
                    <a:moveTo>
                      <a:pt x="49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49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59"/>
              <p:cNvSpPr>
                <a:spLocks/>
              </p:cNvSpPr>
              <p:nvPr/>
            </p:nvSpPr>
            <p:spPr bwMode="auto">
              <a:xfrm>
                <a:off x="2941638" y="65087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60"/>
              <p:cNvSpPr>
                <a:spLocks/>
              </p:cNvSpPr>
              <p:nvPr/>
            </p:nvSpPr>
            <p:spPr bwMode="auto">
              <a:xfrm>
                <a:off x="2941638" y="65405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61"/>
              <p:cNvSpPr>
                <a:spLocks/>
              </p:cNvSpPr>
              <p:nvPr/>
            </p:nvSpPr>
            <p:spPr bwMode="auto">
              <a:xfrm>
                <a:off x="3011488" y="611188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7 h 50"/>
                  <a:gd name="T4" fmla="*/ 25 w 50"/>
                  <a:gd name="T5" fmla="*/ 0 h 50"/>
                  <a:gd name="T6" fmla="*/ 7 w 50"/>
                  <a:gd name="T7" fmla="*/ 7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7"/>
                    </a:lnTo>
                    <a:lnTo>
                      <a:pt x="25" y="0"/>
                    </a:lnTo>
                    <a:lnTo>
                      <a:pt x="7" y="7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62"/>
              <p:cNvSpPr>
                <a:spLocks/>
              </p:cNvSpPr>
              <p:nvPr/>
            </p:nvSpPr>
            <p:spPr bwMode="auto">
              <a:xfrm>
                <a:off x="3011488" y="614363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63"/>
              <p:cNvSpPr>
                <a:spLocks/>
              </p:cNvSpPr>
              <p:nvPr/>
            </p:nvSpPr>
            <p:spPr bwMode="auto">
              <a:xfrm>
                <a:off x="3090863" y="5810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64"/>
              <p:cNvSpPr>
                <a:spLocks/>
              </p:cNvSpPr>
              <p:nvPr/>
            </p:nvSpPr>
            <p:spPr bwMode="auto">
              <a:xfrm>
                <a:off x="3090863" y="58420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2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2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2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65"/>
              <p:cNvSpPr>
                <a:spLocks/>
              </p:cNvSpPr>
              <p:nvPr/>
            </p:nvSpPr>
            <p:spPr bwMode="auto">
              <a:xfrm>
                <a:off x="3159125" y="5810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8 w 50"/>
                  <a:gd name="T7" fmla="*/ 8 h 50"/>
                  <a:gd name="T8" fmla="*/ 0 w 50"/>
                  <a:gd name="T9" fmla="*/ 25 h 50"/>
                  <a:gd name="T10" fmla="*/ 8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8" y="8"/>
                    </a:lnTo>
                    <a:lnTo>
                      <a:pt x="0" y="25"/>
                    </a:lnTo>
                    <a:lnTo>
                      <a:pt x="8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66"/>
              <p:cNvSpPr>
                <a:spLocks/>
              </p:cNvSpPr>
              <p:nvPr/>
            </p:nvSpPr>
            <p:spPr bwMode="auto">
              <a:xfrm>
                <a:off x="3159125" y="58420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8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8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8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67"/>
              <p:cNvSpPr>
                <a:spLocks/>
              </p:cNvSpPr>
              <p:nvPr/>
            </p:nvSpPr>
            <p:spPr bwMode="auto">
              <a:xfrm>
                <a:off x="3228975" y="581025"/>
                <a:ext cx="79375" cy="79375"/>
              </a:xfrm>
              <a:custGeom>
                <a:avLst/>
                <a:gdLst>
                  <a:gd name="T0" fmla="*/ 50 w 50"/>
                  <a:gd name="T1" fmla="*/ 25 h 50"/>
                  <a:gd name="T2" fmla="*/ 43 w 50"/>
                  <a:gd name="T3" fmla="*/ 8 h 50"/>
                  <a:gd name="T4" fmla="*/ 25 w 50"/>
                  <a:gd name="T5" fmla="*/ 0 h 50"/>
                  <a:gd name="T6" fmla="*/ 7 w 50"/>
                  <a:gd name="T7" fmla="*/ 8 h 50"/>
                  <a:gd name="T8" fmla="*/ 0 w 50"/>
                  <a:gd name="T9" fmla="*/ 25 h 50"/>
                  <a:gd name="T10" fmla="*/ 7 w 50"/>
                  <a:gd name="T11" fmla="*/ 43 h 50"/>
                  <a:gd name="T12" fmla="*/ 25 w 50"/>
                  <a:gd name="T13" fmla="*/ 50 h 50"/>
                  <a:gd name="T14" fmla="*/ 43 w 50"/>
                  <a:gd name="T15" fmla="*/ 43 h 50"/>
                  <a:gd name="T16" fmla="*/ 5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lnTo>
                      <a:pt x="43" y="8"/>
                    </a:lnTo>
                    <a:lnTo>
                      <a:pt x="25" y="0"/>
                    </a:lnTo>
                    <a:lnTo>
                      <a:pt x="7" y="8"/>
                    </a:lnTo>
                    <a:lnTo>
                      <a:pt x="0" y="25"/>
                    </a:lnTo>
                    <a:lnTo>
                      <a:pt x="7" y="43"/>
                    </a:lnTo>
                    <a:lnTo>
                      <a:pt x="25" y="50"/>
                    </a:lnTo>
                    <a:lnTo>
                      <a:pt x="43" y="43"/>
                    </a:lnTo>
                    <a:lnTo>
                      <a:pt x="50" y="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68"/>
              <p:cNvSpPr>
                <a:spLocks/>
              </p:cNvSpPr>
              <p:nvPr/>
            </p:nvSpPr>
            <p:spPr bwMode="auto">
              <a:xfrm>
                <a:off x="3228975" y="584200"/>
                <a:ext cx="79375" cy="74613"/>
              </a:xfrm>
              <a:custGeom>
                <a:avLst/>
                <a:gdLst>
                  <a:gd name="T0" fmla="*/ 50 w 50"/>
                  <a:gd name="T1" fmla="*/ 23 h 47"/>
                  <a:gd name="T2" fmla="*/ 45 w 50"/>
                  <a:gd name="T3" fmla="*/ 9 h 47"/>
                  <a:gd name="T4" fmla="*/ 33 w 50"/>
                  <a:gd name="T5" fmla="*/ 0 h 47"/>
                  <a:gd name="T6" fmla="*/ 17 w 50"/>
                  <a:gd name="T7" fmla="*/ 0 h 47"/>
                  <a:gd name="T8" fmla="*/ 5 w 50"/>
                  <a:gd name="T9" fmla="*/ 9 h 47"/>
                  <a:gd name="T10" fmla="*/ 0 w 50"/>
                  <a:gd name="T11" fmla="*/ 23 h 47"/>
                  <a:gd name="T12" fmla="*/ 5 w 50"/>
                  <a:gd name="T13" fmla="*/ 38 h 47"/>
                  <a:gd name="T14" fmla="*/ 17 w 50"/>
                  <a:gd name="T15" fmla="*/ 47 h 47"/>
                  <a:gd name="T16" fmla="*/ 33 w 50"/>
                  <a:gd name="T17" fmla="*/ 47 h 47"/>
                  <a:gd name="T18" fmla="*/ 45 w 50"/>
                  <a:gd name="T19" fmla="*/ 38 h 47"/>
                  <a:gd name="T20" fmla="*/ 50 w 50"/>
                  <a:gd name="T2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7">
                    <a:moveTo>
                      <a:pt x="50" y="23"/>
                    </a:moveTo>
                    <a:lnTo>
                      <a:pt x="45" y="9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5" y="9"/>
                    </a:lnTo>
                    <a:lnTo>
                      <a:pt x="0" y="23"/>
                    </a:lnTo>
                    <a:lnTo>
                      <a:pt x="5" y="38"/>
                    </a:lnTo>
                    <a:lnTo>
                      <a:pt x="17" y="47"/>
                    </a:lnTo>
                    <a:lnTo>
                      <a:pt x="33" y="47"/>
                    </a:lnTo>
                    <a:lnTo>
                      <a:pt x="45" y="38"/>
                    </a:lnTo>
                    <a:lnTo>
                      <a:pt x="50" y="2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2" name="Rectangle 488"/>
            <p:cNvSpPr>
              <a:spLocks noChangeArrowheads="1"/>
            </p:cNvSpPr>
            <p:nvPr/>
          </p:nvSpPr>
          <p:spPr bwMode="auto">
            <a:xfrm>
              <a:off x="10393255" y="3047768"/>
              <a:ext cx="188614" cy="90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38100" tIns="38100" rIns="38100" bIns="3810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Trials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Line 1285"/>
            <p:cNvSpPr>
              <a:spLocks noChangeShapeType="1"/>
            </p:cNvSpPr>
            <p:nvPr/>
          </p:nvSpPr>
          <p:spPr bwMode="auto">
            <a:xfrm>
              <a:off x="9652288" y="2897537"/>
              <a:ext cx="167362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1286"/>
            <p:cNvSpPr>
              <a:spLocks noChangeShapeType="1"/>
            </p:cNvSpPr>
            <p:nvPr/>
          </p:nvSpPr>
          <p:spPr bwMode="auto">
            <a:xfrm flipV="1">
              <a:off x="9652288" y="2883776"/>
              <a:ext cx="0" cy="1376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1287"/>
            <p:cNvSpPr>
              <a:spLocks noChangeShapeType="1"/>
            </p:cNvSpPr>
            <p:nvPr/>
          </p:nvSpPr>
          <p:spPr bwMode="auto">
            <a:xfrm flipV="1">
              <a:off x="9987309" y="2883776"/>
              <a:ext cx="0" cy="1376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1288"/>
            <p:cNvSpPr>
              <a:spLocks noChangeShapeType="1"/>
            </p:cNvSpPr>
            <p:nvPr/>
          </p:nvSpPr>
          <p:spPr bwMode="auto">
            <a:xfrm flipV="1">
              <a:off x="10320853" y="2883776"/>
              <a:ext cx="0" cy="1376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289"/>
            <p:cNvSpPr>
              <a:spLocks noChangeShapeType="1"/>
            </p:cNvSpPr>
            <p:nvPr/>
          </p:nvSpPr>
          <p:spPr bwMode="auto">
            <a:xfrm flipV="1">
              <a:off x="10655873" y="2883776"/>
              <a:ext cx="0" cy="1376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290"/>
            <p:cNvSpPr>
              <a:spLocks noChangeShapeType="1"/>
            </p:cNvSpPr>
            <p:nvPr/>
          </p:nvSpPr>
          <p:spPr bwMode="auto">
            <a:xfrm flipV="1">
              <a:off x="10990894" y="2883776"/>
              <a:ext cx="0" cy="1376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9" name="Line 1291"/>
            <p:cNvSpPr>
              <a:spLocks noChangeShapeType="1"/>
            </p:cNvSpPr>
            <p:nvPr/>
          </p:nvSpPr>
          <p:spPr bwMode="auto">
            <a:xfrm flipV="1">
              <a:off x="11325914" y="2883776"/>
              <a:ext cx="0" cy="1376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0" name="Rectangle 1292"/>
            <p:cNvSpPr>
              <a:spLocks noChangeArrowheads="1"/>
            </p:cNvSpPr>
            <p:nvPr/>
          </p:nvSpPr>
          <p:spPr bwMode="auto">
            <a:xfrm>
              <a:off x="9638593" y="2939970"/>
              <a:ext cx="30920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Rectangle 1293"/>
            <p:cNvSpPr>
              <a:spLocks noChangeArrowheads="1"/>
            </p:cNvSpPr>
            <p:nvPr/>
          </p:nvSpPr>
          <p:spPr bwMode="auto">
            <a:xfrm>
              <a:off x="9969185" y="2939970"/>
              <a:ext cx="30920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1294"/>
            <p:cNvSpPr>
              <a:spLocks noChangeArrowheads="1"/>
            </p:cNvSpPr>
            <p:nvPr/>
          </p:nvSpPr>
          <p:spPr bwMode="auto">
            <a:xfrm>
              <a:off x="10287558" y="2939970"/>
              <a:ext cx="61841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1295"/>
            <p:cNvSpPr>
              <a:spLocks noChangeArrowheads="1"/>
            </p:cNvSpPr>
            <p:nvPr/>
          </p:nvSpPr>
          <p:spPr bwMode="auto">
            <a:xfrm>
              <a:off x="10618151" y="2939970"/>
              <a:ext cx="61841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1296"/>
            <p:cNvSpPr>
              <a:spLocks noChangeArrowheads="1"/>
            </p:cNvSpPr>
            <p:nvPr/>
          </p:nvSpPr>
          <p:spPr bwMode="auto">
            <a:xfrm>
              <a:off x="10930383" y="2939970"/>
              <a:ext cx="119222" cy="100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1297"/>
            <p:cNvSpPr>
              <a:spLocks noChangeArrowheads="1"/>
            </p:cNvSpPr>
            <p:nvPr/>
          </p:nvSpPr>
          <p:spPr bwMode="auto">
            <a:xfrm>
              <a:off x="11260976" y="2939970"/>
              <a:ext cx="119222" cy="100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298"/>
            <p:cNvSpPr>
              <a:spLocks noChangeShapeType="1"/>
            </p:cNvSpPr>
            <p:nvPr/>
          </p:nvSpPr>
          <p:spPr bwMode="auto">
            <a:xfrm flipV="1">
              <a:off x="9652288" y="1497293"/>
              <a:ext cx="0" cy="140024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299"/>
            <p:cNvSpPr>
              <a:spLocks noChangeShapeType="1"/>
            </p:cNvSpPr>
            <p:nvPr/>
          </p:nvSpPr>
          <p:spPr bwMode="auto">
            <a:xfrm>
              <a:off x="9652288" y="2897537"/>
              <a:ext cx="17710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1300"/>
            <p:cNvSpPr>
              <a:spLocks noChangeShapeType="1"/>
            </p:cNvSpPr>
            <p:nvPr/>
          </p:nvSpPr>
          <p:spPr bwMode="auto">
            <a:xfrm>
              <a:off x="9652288" y="2663590"/>
              <a:ext cx="17710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1301"/>
            <p:cNvSpPr>
              <a:spLocks noChangeShapeType="1"/>
            </p:cNvSpPr>
            <p:nvPr/>
          </p:nvSpPr>
          <p:spPr bwMode="auto">
            <a:xfrm>
              <a:off x="9652288" y="2430789"/>
              <a:ext cx="17710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302"/>
            <p:cNvSpPr>
              <a:spLocks noChangeShapeType="1"/>
            </p:cNvSpPr>
            <p:nvPr/>
          </p:nvSpPr>
          <p:spPr bwMode="auto">
            <a:xfrm>
              <a:off x="9652288" y="2196842"/>
              <a:ext cx="17710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1303"/>
            <p:cNvSpPr>
              <a:spLocks noChangeShapeType="1"/>
            </p:cNvSpPr>
            <p:nvPr/>
          </p:nvSpPr>
          <p:spPr bwMode="auto">
            <a:xfrm>
              <a:off x="9652288" y="1964041"/>
              <a:ext cx="17710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1304"/>
            <p:cNvSpPr>
              <a:spLocks noChangeShapeType="1"/>
            </p:cNvSpPr>
            <p:nvPr/>
          </p:nvSpPr>
          <p:spPr bwMode="auto">
            <a:xfrm>
              <a:off x="9652288" y="1730094"/>
              <a:ext cx="17710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3" name="Line 1305"/>
            <p:cNvSpPr>
              <a:spLocks noChangeShapeType="1"/>
            </p:cNvSpPr>
            <p:nvPr/>
          </p:nvSpPr>
          <p:spPr bwMode="auto">
            <a:xfrm>
              <a:off x="9652288" y="1497293"/>
              <a:ext cx="17710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4" name="Rectangle 1306"/>
            <p:cNvSpPr>
              <a:spLocks noChangeArrowheads="1"/>
            </p:cNvSpPr>
            <p:nvPr/>
          </p:nvSpPr>
          <p:spPr bwMode="auto">
            <a:xfrm>
              <a:off x="9515836" y="2870023"/>
              <a:ext cx="8039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1307"/>
            <p:cNvSpPr>
              <a:spLocks noChangeArrowheads="1"/>
            </p:cNvSpPr>
            <p:nvPr/>
          </p:nvSpPr>
          <p:spPr bwMode="auto">
            <a:xfrm>
              <a:off x="9515836" y="2640663"/>
              <a:ext cx="8039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Rectangle 1308"/>
            <p:cNvSpPr>
              <a:spLocks noChangeArrowheads="1"/>
            </p:cNvSpPr>
            <p:nvPr/>
          </p:nvSpPr>
          <p:spPr bwMode="auto">
            <a:xfrm>
              <a:off x="9550606" y="2403275"/>
              <a:ext cx="4947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Rectangle 1309"/>
            <p:cNvSpPr>
              <a:spLocks noChangeArrowheads="1"/>
            </p:cNvSpPr>
            <p:nvPr/>
          </p:nvSpPr>
          <p:spPr bwMode="auto">
            <a:xfrm>
              <a:off x="9550606" y="2173915"/>
              <a:ext cx="4947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Rectangle 1310"/>
            <p:cNvSpPr>
              <a:spLocks noChangeArrowheads="1"/>
            </p:cNvSpPr>
            <p:nvPr/>
          </p:nvSpPr>
          <p:spPr bwMode="auto">
            <a:xfrm>
              <a:off x="9550606" y="1936527"/>
              <a:ext cx="49472" cy="5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Rectangle 1311"/>
            <p:cNvSpPr>
              <a:spLocks noChangeArrowheads="1"/>
            </p:cNvSpPr>
            <p:nvPr/>
          </p:nvSpPr>
          <p:spPr bwMode="auto">
            <a:xfrm>
              <a:off x="9504702" y="1684222"/>
              <a:ext cx="95377" cy="100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Rectangle 1312"/>
            <p:cNvSpPr>
              <a:spLocks noChangeArrowheads="1"/>
            </p:cNvSpPr>
            <p:nvPr/>
          </p:nvSpPr>
          <p:spPr bwMode="auto">
            <a:xfrm>
              <a:off x="9541599" y="1446834"/>
              <a:ext cx="59610" cy="100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72" name="Group 1371"/>
            <p:cNvGrpSpPr/>
            <p:nvPr/>
          </p:nvGrpSpPr>
          <p:grpSpPr>
            <a:xfrm flipV="1">
              <a:off x="9652705" y="1498154"/>
              <a:ext cx="1673626" cy="13762"/>
              <a:chOff x="9507449" y="6413686"/>
              <a:chExt cx="1673626" cy="13762"/>
            </a:xfrm>
          </p:grpSpPr>
          <p:sp>
            <p:nvSpPr>
              <p:cNvPr id="1373" name="Line 1343"/>
              <p:cNvSpPr>
                <a:spLocks noChangeShapeType="1"/>
              </p:cNvSpPr>
              <p:nvPr/>
            </p:nvSpPr>
            <p:spPr bwMode="auto">
              <a:xfrm>
                <a:off x="9507449" y="6427447"/>
                <a:ext cx="16736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Line 1345"/>
              <p:cNvSpPr>
                <a:spLocks noChangeShapeType="1"/>
              </p:cNvSpPr>
              <p:nvPr/>
            </p:nvSpPr>
            <p:spPr bwMode="auto">
              <a:xfrm flipV="1">
                <a:off x="9842470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Line 1346"/>
              <p:cNvSpPr>
                <a:spLocks noChangeShapeType="1"/>
              </p:cNvSpPr>
              <p:nvPr/>
            </p:nvSpPr>
            <p:spPr bwMode="auto">
              <a:xfrm flipV="1">
                <a:off x="10177490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Line 1347"/>
              <p:cNvSpPr>
                <a:spLocks noChangeShapeType="1"/>
              </p:cNvSpPr>
              <p:nvPr/>
            </p:nvSpPr>
            <p:spPr bwMode="auto">
              <a:xfrm flipV="1">
                <a:off x="10512510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Line 1348"/>
              <p:cNvSpPr>
                <a:spLocks noChangeShapeType="1"/>
              </p:cNvSpPr>
              <p:nvPr/>
            </p:nvSpPr>
            <p:spPr bwMode="auto">
              <a:xfrm flipV="1">
                <a:off x="10847531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Line 1349"/>
              <p:cNvSpPr>
                <a:spLocks noChangeShapeType="1"/>
              </p:cNvSpPr>
              <p:nvPr/>
            </p:nvSpPr>
            <p:spPr bwMode="auto">
              <a:xfrm flipV="1">
                <a:off x="11181075" y="6413686"/>
                <a:ext cx="0" cy="1376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 flipH="1">
              <a:off x="11306291" y="1497862"/>
              <a:ext cx="19187" cy="1400246"/>
              <a:chOff x="9507449" y="5027202"/>
              <a:chExt cx="19187" cy="1400246"/>
            </a:xfrm>
          </p:grpSpPr>
          <p:sp>
            <p:nvSpPr>
              <p:cNvPr id="1397" name="Line 1356"/>
              <p:cNvSpPr>
                <a:spLocks noChangeShapeType="1"/>
              </p:cNvSpPr>
              <p:nvPr/>
            </p:nvSpPr>
            <p:spPr bwMode="auto">
              <a:xfrm flipV="1">
                <a:off x="9507449" y="5027202"/>
                <a:ext cx="0" cy="140024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Line 1358"/>
              <p:cNvSpPr>
                <a:spLocks noChangeShapeType="1"/>
              </p:cNvSpPr>
              <p:nvPr/>
            </p:nvSpPr>
            <p:spPr bwMode="auto">
              <a:xfrm>
                <a:off x="9507449" y="6193500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Line 1359"/>
              <p:cNvSpPr>
                <a:spLocks noChangeShapeType="1"/>
              </p:cNvSpPr>
              <p:nvPr/>
            </p:nvSpPr>
            <p:spPr bwMode="auto">
              <a:xfrm>
                <a:off x="9507449" y="5960699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Line 1360"/>
              <p:cNvSpPr>
                <a:spLocks noChangeShapeType="1"/>
              </p:cNvSpPr>
              <p:nvPr/>
            </p:nvSpPr>
            <p:spPr bwMode="auto">
              <a:xfrm>
                <a:off x="9507449" y="5726752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Line 1361"/>
              <p:cNvSpPr>
                <a:spLocks noChangeShapeType="1"/>
              </p:cNvSpPr>
              <p:nvPr/>
            </p:nvSpPr>
            <p:spPr bwMode="auto">
              <a:xfrm>
                <a:off x="9507449" y="5493950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Line 1362"/>
              <p:cNvSpPr>
                <a:spLocks noChangeShapeType="1"/>
              </p:cNvSpPr>
              <p:nvPr/>
            </p:nvSpPr>
            <p:spPr bwMode="auto">
              <a:xfrm>
                <a:off x="9507449" y="5260003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Line 1363"/>
              <p:cNvSpPr>
                <a:spLocks noChangeShapeType="1"/>
              </p:cNvSpPr>
              <p:nvPr/>
            </p:nvSpPr>
            <p:spPr bwMode="auto">
              <a:xfrm>
                <a:off x="9507449" y="5027202"/>
                <a:ext cx="19187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3" name="Rectangle 1412"/>
              <p:cNvSpPr/>
              <p:nvPr/>
            </p:nvSpPr>
            <p:spPr>
              <a:xfrm rot="16200000">
                <a:off x="2534561" y="5410141"/>
                <a:ext cx="441146" cy="297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13" name="Rectangle 14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34561" y="5410141"/>
                <a:ext cx="441146" cy="297069"/>
              </a:xfrm>
              <a:prstGeom prst="rect">
                <a:avLst/>
              </a:prstGeom>
              <a:blipFill rotWithShape="0">
                <a:blip r:embed="rId20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4" name="Rectangle 1413"/>
              <p:cNvSpPr/>
              <p:nvPr/>
            </p:nvSpPr>
            <p:spPr>
              <a:xfrm rot="16200000">
                <a:off x="4681747" y="5373288"/>
                <a:ext cx="441146" cy="297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14" name="Rectangle 14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81747" y="5373288"/>
                <a:ext cx="441146" cy="297069"/>
              </a:xfrm>
              <a:prstGeom prst="rect">
                <a:avLst/>
              </a:prstGeom>
              <a:blipFill rotWithShape="0">
                <a:blip r:embed="rId21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5" name="Rectangle 1414"/>
              <p:cNvSpPr/>
              <p:nvPr/>
            </p:nvSpPr>
            <p:spPr>
              <a:xfrm rot="16200000">
                <a:off x="6811551" y="5566340"/>
                <a:ext cx="441146" cy="297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15" name="Rectangle 14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11551" y="5566340"/>
                <a:ext cx="441146" cy="297069"/>
              </a:xfrm>
              <a:prstGeom prst="rect">
                <a:avLst/>
              </a:prstGeom>
              <a:blipFill rotWithShape="0">
                <a:blip r:embed="rId22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93203" y="1647283"/>
            <a:ext cx="6121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Learning converges to the correct intercept whatever the initial belief</a:t>
            </a:r>
            <a:endParaRPr lang="en-US" sz="1600" b="1" dirty="0"/>
          </a:p>
        </p:txBody>
      </p:sp>
      <p:sp>
        <p:nvSpPr>
          <p:cNvPr id="1416" name="Rectangle 1415"/>
          <p:cNvSpPr/>
          <p:nvPr/>
        </p:nvSpPr>
        <p:spPr>
          <a:xfrm>
            <a:off x="2780703" y="4457961"/>
            <a:ext cx="353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Another view at the learning dynamics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9" name="Rectangle 1348"/>
              <p:cNvSpPr/>
              <p:nvPr/>
            </p:nvSpPr>
            <p:spPr>
              <a:xfrm>
                <a:off x="7354470" y="4949947"/>
                <a:ext cx="7357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dirty="0" smtClean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dirty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000" b="0" i="0" dirty="0" smtClean="0">
                          <a:solidFill>
                            <a:srgbClr val="373CF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=−9; </m:t>
                      </m:r>
                    </m:oMath>
                  </m:oMathPara>
                </a14:m>
                <a:endParaRPr lang="en-US" sz="1000" dirty="0">
                  <a:solidFill>
                    <a:srgbClr val="373CF9"/>
                  </a:solidFill>
                </a:endParaRPr>
              </a:p>
            </p:txBody>
          </p:sp>
        </mc:Choice>
        <mc:Fallback xmlns="">
          <p:sp>
            <p:nvSpPr>
              <p:cNvPr id="1349" name="Rectangle 13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470" y="4949947"/>
                <a:ext cx="735778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8" name="Rectangle 1357"/>
              <p:cNvSpPr/>
              <p:nvPr/>
            </p:nvSpPr>
            <p:spPr>
              <a:xfrm>
                <a:off x="7354470" y="5070061"/>
                <a:ext cx="7357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0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=−6; </m:t>
                      </m:r>
                    </m:oMath>
                  </m:oMathPara>
                </a14:m>
                <a:endParaRPr lang="en-US" sz="1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8" name="Rectangle 13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470" y="5070061"/>
                <a:ext cx="735778" cy="246221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9" name="Rectangle 1358"/>
              <p:cNvSpPr/>
              <p:nvPr/>
            </p:nvSpPr>
            <p:spPr>
              <a:xfrm>
                <a:off x="7354470" y="5197756"/>
                <a:ext cx="7357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0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=−3;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9" name="Rectangle 13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470" y="5197756"/>
                <a:ext cx="735778" cy="246221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3" name="Rectangle 1362"/>
              <p:cNvSpPr/>
              <p:nvPr/>
            </p:nvSpPr>
            <p:spPr>
              <a:xfrm>
                <a:off x="5180480" y="5721273"/>
                <a:ext cx="7357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dirty="0" smtClean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dirty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000" b="0" i="0" dirty="0" smtClean="0">
                          <a:solidFill>
                            <a:srgbClr val="373CF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=−9; </m:t>
                      </m:r>
                    </m:oMath>
                  </m:oMathPara>
                </a14:m>
                <a:endParaRPr lang="en-US" sz="1000" dirty="0">
                  <a:solidFill>
                    <a:srgbClr val="373CF9"/>
                  </a:solidFill>
                </a:endParaRPr>
              </a:p>
            </p:txBody>
          </p:sp>
        </mc:Choice>
        <mc:Fallback xmlns="">
          <p:sp>
            <p:nvSpPr>
              <p:cNvPr id="1363" name="Rectangle 13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480" y="5721273"/>
                <a:ext cx="735778" cy="246221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4" name="Rectangle 1363"/>
              <p:cNvSpPr/>
              <p:nvPr/>
            </p:nvSpPr>
            <p:spPr>
              <a:xfrm>
                <a:off x="5180480" y="5841387"/>
                <a:ext cx="7357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0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=−6; </m:t>
                      </m:r>
                    </m:oMath>
                  </m:oMathPara>
                </a14:m>
                <a:endParaRPr lang="en-US" sz="1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4" name="Rectangle 13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480" y="5841387"/>
                <a:ext cx="735778" cy="246221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1" name="Rectangle 1410"/>
              <p:cNvSpPr/>
              <p:nvPr/>
            </p:nvSpPr>
            <p:spPr>
              <a:xfrm>
                <a:off x="5180480" y="5969082"/>
                <a:ext cx="7357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0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=−3;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1" name="Rectangle 14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480" y="5969082"/>
                <a:ext cx="735778" cy="246221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7" name="Rectangle 1416"/>
              <p:cNvSpPr/>
              <p:nvPr/>
            </p:nvSpPr>
            <p:spPr>
              <a:xfrm>
                <a:off x="3055913" y="5691948"/>
                <a:ext cx="7357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dirty="0" smtClean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dirty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000" b="0" i="0" dirty="0" smtClean="0">
                          <a:solidFill>
                            <a:srgbClr val="373CF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=−9; </m:t>
                      </m:r>
                    </m:oMath>
                  </m:oMathPara>
                </a14:m>
                <a:endParaRPr lang="en-US" sz="1000" dirty="0">
                  <a:solidFill>
                    <a:srgbClr val="373CF9"/>
                  </a:solidFill>
                </a:endParaRPr>
              </a:p>
            </p:txBody>
          </p:sp>
        </mc:Choice>
        <mc:Fallback xmlns="">
          <p:sp>
            <p:nvSpPr>
              <p:cNvPr id="1417" name="Rectangle 14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913" y="5691948"/>
                <a:ext cx="735778" cy="246221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8" name="Rectangle 1417"/>
              <p:cNvSpPr/>
              <p:nvPr/>
            </p:nvSpPr>
            <p:spPr>
              <a:xfrm>
                <a:off x="3055913" y="5812062"/>
                <a:ext cx="7357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0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=−6; </m:t>
                      </m:r>
                    </m:oMath>
                  </m:oMathPara>
                </a14:m>
                <a:endParaRPr lang="en-US" sz="1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18" name="Rectangle 14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913" y="5812062"/>
                <a:ext cx="735778" cy="246221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9" name="Rectangle 1418"/>
              <p:cNvSpPr/>
              <p:nvPr/>
            </p:nvSpPr>
            <p:spPr>
              <a:xfrm>
                <a:off x="3055913" y="5939757"/>
                <a:ext cx="7357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0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=−3;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9" name="Rectangle 14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913" y="5939757"/>
                <a:ext cx="735778" cy="246221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Computational Framework: Generative QC </a:t>
            </a:r>
            <a:r>
              <a:rPr lang="en-US" b="1" dirty="0" smtClean="0"/>
              <a:t>(3)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1979" y="2200272"/>
            <a:ext cx="8945235" cy="2646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" name="Group 4"/>
          <p:cNvGrpSpPr/>
          <p:nvPr/>
        </p:nvGrpSpPr>
        <p:grpSpPr>
          <a:xfrm>
            <a:off x="4767512" y="3037215"/>
            <a:ext cx="1631468" cy="1540851"/>
            <a:chOff x="4685763" y="4392668"/>
            <a:chExt cx="2164814" cy="20858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2552" y="4436370"/>
              <a:ext cx="1819275" cy="187642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685763" y="4392668"/>
              <a:ext cx="2164814" cy="2085874"/>
              <a:chOff x="1333727" y="1968118"/>
              <a:chExt cx="2164814" cy="2085874"/>
            </a:xfrm>
          </p:grpSpPr>
          <p:sp>
            <p:nvSpPr>
              <p:cNvPr id="8" name="Rectangle 98"/>
              <p:cNvSpPr>
                <a:spLocks noChangeArrowheads="1"/>
              </p:cNvSpPr>
              <p:nvPr/>
            </p:nvSpPr>
            <p:spPr bwMode="auto">
              <a:xfrm>
                <a:off x="1896000" y="3900104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99"/>
              <p:cNvSpPr>
                <a:spLocks noChangeArrowheads="1"/>
              </p:cNvSpPr>
              <p:nvPr/>
            </p:nvSpPr>
            <p:spPr bwMode="auto">
              <a:xfrm>
                <a:off x="2256660" y="3900104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00"/>
              <p:cNvSpPr>
                <a:spLocks noChangeArrowheads="1"/>
              </p:cNvSpPr>
              <p:nvPr/>
            </p:nvSpPr>
            <p:spPr bwMode="auto">
              <a:xfrm>
                <a:off x="2652584" y="3900104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333727" y="3776474"/>
                <a:ext cx="184346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 smtClean="0">
                    <a:solidFill>
                      <a:srgbClr val="262626"/>
                    </a:solidFill>
                  </a:rPr>
                  <a:t>-12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1404259" y="3324385"/>
                <a:ext cx="11381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 smtClean="0">
                    <a:solidFill>
                      <a:srgbClr val="262626"/>
                    </a:solidFill>
                  </a:rPr>
                  <a:t>-9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404259" y="2872296"/>
                <a:ext cx="11381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 smtClean="0">
                    <a:solidFill>
                      <a:srgbClr val="262626"/>
                    </a:solidFill>
                  </a:rPr>
                  <a:t>-6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13"/>
              <p:cNvSpPr>
                <a:spLocks noChangeArrowheads="1"/>
              </p:cNvSpPr>
              <p:nvPr/>
            </p:nvSpPr>
            <p:spPr bwMode="auto">
              <a:xfrm>
                <a:off x="1404259" y="2420207"/>
                <a:ext cx="11381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-3</a:t>
                </a:r>
              </a:p>
            </p:txBody>
          </p:sp>
          <p:sp>
            <p:nvSpPr>
              <p:cNvPr id="15" name="Rectangle 114"/>
              <p:cNvSpPr>
                <a:spLocks noChangeArrowheads="1"/>
              </p:cNvSpPr>
              <p:nvPr/>
            </p:nvSpPr>
            <p:spPr bwMode="auto">
              <a:xfrm>
                <a:off x="1447541" y="1968118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01"/>
              <p:cNvSpPr>
                <a:spLocks noChangeArrowheads="1"/>
              </p:cNvSpPr>
              <p:nvPr/>
            </p:nvSpPr>
            <p:spPr bwMode="auto">
              <a:xfrm>
                <a:off x="3050104" y="3900104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98"/>
              <p:cNvSpPr>
                <a:spLocks noChangeArrowheads="1"/>
              </p:cNvSpPr>
              <p:nvPr/>
            </p:nvSpPr>
            <p:spPr bwMode="auto">
              <a:xfrm>
                <a:off x="1585452" y="3900104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98"/>
              <p:cNvSpPr>
                <a:spLocks noChangeArrowheads="1"/>
              </p:cNvSpPr>
              <p:nvPr/>
            </p:nvSpPr>
            <p:spPr bwMode="auto">
              <a:xfrm>
                <a:off x="3357477" y="3900104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24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7593397" y="3018498"/>
            <a:ext cx="1631468" cy="1540851"/>
            <a:chOff x="7844347" y="4372740"/>
            <a:chExt cx="2164814" cy="208587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2485" y="4431115"/>
              <a:ext cx="1819275" cy="1876425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7844347" y="4372740"/>
              <a:ext cx="2164814" cy="2085874"/>
              <a:chOff x="1333727" y="1968118"/>
              <a:chExt cx="2164814" cy="2085874"/>
            </a:xfrm>
          </p:grpSpPr>
          <p:sp>
            <p:nvSpPr>
              <p:cNvPr id="22" name="Rectangle 98"/>
              <p:cNvSpPr>
                <a:spLocks noChangeArrowheads="1"/>
              </p:cNvSpPr>
              <p:nvPr/>
            </p:nvSpPr>
            <p:spPr bwMode="auto">
              <a:xfrm>
                <a:off x="1896000" y="3900104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99"/>
              <p:cNvSpPr>
                <a:spLocks noChangeArrowheads="1"/>
              </p:cNvSpPr>
              <p:nvPr/>
            </p:nvSpPr>
            <p:spPr bwMode="auto">
              <a:xfrm>
                <a:off x="2256660" y="3900104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100"/>
              <p:cNvSpPr>
                <a:spLocks noChangeArrowheads="1"/>
              </p:cNvSpPr>
              <p:nvPr/>
            </p:nvSpPr>
            <p:spPr bwMode="auto">
              <a:xfrm>
                <a:off x="2652584" y="3900104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109"/>
              <p:cNvSpPr>
                <a:spLocks noChangeArrowheads="1"/>
              </p:cNvSpPr>
              <p:nvPr/>
            </p:nvSpPr>
            <p:spPr bwMode="auto">
              <a:xfrm>
                <a:off x="1333727" y="3776474"/>
                <a:ext cx="184346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 smtClean="0">
                    <a:solidFill>
                      <a:srgbClr val="262626"/>
                    </a:solidFill>
                  </a:rPr>
                  <a:t>-12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10"/>
              <p:cNvSpPr>
                <a:spLocks noChangeArrowheads="1"/>
              </p:cNvSpPr>
              <p:nvPr/>
            </p:nvSpPr>
            <p:spPr bwMode="auto">
              <a:xfrm>
                <a:off x="1404259" y="3324385"/>
                <a:ext cx="11381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 smtClean="0">
                    <a:solidFill>
                      <a:srgbClr val="262626"/>
                    </a:solidFill>
                  </a:rPr>
                  <a:t>-9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111"/>
              <p:cNvSpPr>
                <a:spLocks noChangeArrowheads="1"/>
              </p:cNvSpPr>
              <p:nvPr/>
            </p:nvSpPr>
            <p:spPr bwMode="auto">
              <a:xfrm>
                <a:off x="1404259" y="2872296"/>
                <a:ext cx="11381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 smtClean="0">
                    <a:solidFill>
                      <a:srgbClr val="262626"/>
                    </a:solidFill>
                  </a:rPr>
                  <a:t>-6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113"/>
              <p:cNvSpPr>
                <a:spLocks noChangeArrowheads="1"/>
              </p:cNvSpPr>
              <p:nvPr/>
            </p:nvSpPr>
            <p:spPr bwMode="auto">
              <a:xfrm>
                <a:off x="1404259" y="2420207"/>
                <a:ext cx="11381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-3</a:t>
                </a:r>
              </a:p>
            </p:txBody>
          </p:sp>
          <p:sp>
            <p:nvSpPr>
              <p:cNvPr id="29" name="Rectangle 114"/>
              <p:cNvSpPr>
                <a:spLocks noChangeArrowheads="1"/>
              </p:cNvSpPr>
              <p:nvPr/>
            </p:nvSpPr>
            <p:spPr bwMode="auto">
              <a:xfrm>
                <a:off x="1447541" y="1968118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Rectangle 101"/>
              <p:cNvSpPr>
                <a:spLocks noChangeArrowheads="1"/>
              </p:cNvSpPr>
              <p:nvPr/>
            </p:nvSpPr>
            <p:spPr bwMode="auto">
              <a:xfrm>
                <a:off x="3050104" y="3900104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98"/>
              <p:cNvSpPr>
                <a:spLocks noChangeArrowheads="1"/>
              </p:cNvSpPr>
              <p:nvPr/>
            </p:nvSpPr>
            <p:spPr bwMode="auto">
              <a:xfrm>
                <a:off x="1585452" y="3900104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98"/>
              <p:cNvSpPr>
                <a:spLocks noChangeArrowheads="1"/>
              </p:cNvSpPr>
              <p:nvPr/>
            </p:nvSpPr>
            <p:spPr bwMode="auto">
              <a:xfrm>
                <a:off x="3357477" y="3900104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24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3538827" y="3009270"/>
            <a:ext cx="359633" cy="1488549"/>
            <a:chOff x="3738964" y="4354838"/>
            <a:chExt cx="477201" cy="2015073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8964" y="4457597"/>
              <a:ext cx="276225" cy="1876425"/>
            </a:xfrm>
            <a:prstGeom prst="rect">
              <a:avLst/>
            </a:prstGeom>
          </p:spPr>
        </p:pic>
        <p:sp>
          <p:nvSpPr>
            <p:cNvPr id="35" name="Rectangle 98"/>
            <p:cNvSpPr>
              <a:spLocks noChangeArrowheads="1"/>
            </p:cNvSpPr>
            <p:nvPr/>
          </p:nvSpPr>
          <p:spPr bwMode="auto">
            <a:xfrm>
              <a:off x="4060673" y="621602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98"/>
            <p:cNvSpPr>
              <a:spLocks noChangeArrowheads="1"/>
            </p:cNvSpPr>
            <p:nvPr/>
          </p:nvSpPr>
          <p:spPr bwMode="auto">
            <a:xfrm>
              <a:off x="4075101" y="4354838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98"/>
            <p:cNvSpPr>
              <a:spLocks noChangeArrowheads="1"/>
            </p:cNvSpPr>
            <p:nvPr/>
          </p:nvSpPr>
          <p:spPr bwMode="auto">
            <a:xfrm>
              <a:off x="4075101" y="497475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98"/>
            <p:cNvSpPr>
              <a:spLocks noChangeArrowheads="1"/>
            </p:cNvSpPr>
            <p:nvPr/>
          </p:nvSpPr>
          <p:spPr bwMode="auto">
            <a:xfrm>
              <a:off x="4060673" y="559480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69880" y="2991669"/>
            <a:ext cx="359633" cy="1488549"/>
            <a:chOff x="3738964" y="4354838"/>
            <a:chExt cx="477201" cy="2015073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8964" y="4457597"/>
              <a:ext cx="276225" cy="1876425"/>
            </a:xfrm>
            <a:prstGeom prst="rect">
              <a:avLst/>
            </a:prstGeom>
          </p:spPr>
        </p:pic>
        <p:sp>
          <p:nvSpPr>
            <p:cNvPr id="41" name="Rectangle 98"/>
            <p:cNvSpPr>
              <a:spLocks noChangeArrowheads="1"/>
            </p:cNvSpPr>
            <p:nvPr/>
          </p:nvSpPr>
          <p:spPr bwMode="auto">
            <a:xfrm>
              <a:off x="4060673" y="621602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98"/>
            <p:cNvSpPr>
              <a:spLocks noChangeArrowheads="1"/>
            </p:cNvSpPr>
            <p:nvPr/>
          </p:nvSpPr>
          <p:spPr bwMode="auto">
            <a:xfrm>
              <a:off x="4075101" y="4354838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98"/>
            <p:cNvSpPr>
              <a:spLocks noChangeArrowheads="1"/>
            </p:cNvSpPr>
            <p:nvPr/>
          </p:nvSpPr>
          <p:spPr bwMode="auto">
            <a:xfrm>
              <a:off x="4075101" y="497475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98"/>
            <p:cNvSpPr>
              <a:spLocks noChangeArrowheads="1"/>
            </p:cNvSpPr>
            <p:nvPr/>
          </p:nvSpPr>
          <p:spPr bwMode="auto">
            <a:xfrm>
              <a:off x="4060673" y="559480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14228" y="2993917"/>
            <a:ext cx="359633" cy="1488549"/>
            <a:chOff x="3738964" y="4354838"/>
            <a:chExt cx="477201" cy="201507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8964" y="4457597"/>
              <a:ext cx="276225" cy="1876425"/>
            </a:xfrm>
            <a:prstGeom prst="rect">
              <a:avLst/>
            </a:prstGeom>
          </p:spPr>
        </p:pic>
        <p:sp>
          <p:nvSpPr>
            <p:cNvPr id="47" name="Rectangle 98"/>
            <p:cNvSpPr>
              <a:spLocks noChangeArrowheads="1"/>
            </p:cNvSpPr>
            <p:nvPr/>
          </p:nvSpPr>
          <p:spPr bwMode="auto">
            <a:xfrm>
              <a:off x="4060673" y="621602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98"/>
            <p:cNvSpPr>
              <a:spLocks noChangeArrowheads="1"/>
            </p:cNvSpPr>
            <p:nvPr/>
          </p:nvSpPr>
          <p:spPr bwMode="auto">
            <a:xfrm>
              <a:off x="4075101" y="4354838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98"/>
            <p:cNvSpPr>
              <a:spLocks noChangeArrowheads="1"/>
            </p:cNvSpPr>
            <p:nvPr/>
          </p:nvSpPr>
          <p:spPr bwMode="auto">
            <a:xfrm>
              <a:off x="4075101" y="497475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98"/>
            <p:cNvSpPr>
              <a:spLocks noChangeArrowheads="1"/>
            </p:cNvSpPr>
            <p:nvPr/>
          </p:nvSpPr>
          <p:spPr bwMode="auto">
            <a:xfrm>
              <a:off x="4060673" y="559480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454348" y="3050314"/>
            <a:ext cx="1949601" cy="1728177"/>
            <a:chOff x="413469" y="3900584"/>
            <a:chExt cx="1949601" cy="1728177"/>
          </a:xfrm>
        </p:grpSpPr>
        <p:pic>
          <p:nvPicPr>
            <p:cNvPr id="52" name="Content Placeholder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315" y="3929017"/>
              <a:ext cx="1371059" cy="1386129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731602" y="3900584"/>
              <a:ext cx="1631468" cy="1540851"/>
              <a:chOff x="724357" y="4397881"/>
              <a:chExt cx="2164814" cy="2085874"/>
            </a:xfrm>
          </p:grpSpPr>
          <p:sp>
            <p:nvSpPr>
              <p:cNvPr id="56" name="Rectangle 98"/>
              <p:cNvSpPr>
                <a:spLocks noChangeArrowheads="1"/>
              </p:cNvSpPr>
              <p:nvPr/>
            </p:nvSpPr>
            <p:spPr bwMode="auto">
              <a:xfrm>
                <a:off x="1286630" y="6329867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99"/>
              <p:cNvSpPr>
                <a:spLocks noChangeArrowheads="1"/>
              </p:cNvSpPr>
              <p:nvPr/>
            </p:nvSpPr>
            <p:spPr bwMode="auto">
              <a:xfrm>
                <a:off x="1647290" y="6329867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100"/>
              <p:cNvSpPr>
                <a:spLocks noChangeArrowheads="1"/>
              </p:cNvSpPr>
              <p:nvPr/>
            </p:nvSpPr>
            <p:spPr bwMode="auto">
              <a:xfrm>
                <a:off x="2043214" y="6329867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auto">
              <a:xfrm>
                <a:off x="724357" y="6206237"/>
                <a:ext cx="184346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 smtClean="0">
                    <a:solidFill>
                      <a:srgbClr val="262626"/>
                    </a:solidFill>
                  </a:rPr>
                  <a:t>-12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auto">
              <a:xfrm>
                <a:off x="794889" y="5754148"/>
                <a:ext cx="11381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 smtClean="0">
                    <a:solidFill>
                      <a:srgbClr val="262626"/>
                    </a:solidFill>
                  </a:rPr>
                  <a:t>-9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auto">
              <a:xfrm>
                <a:off x="794889" y="5302059"/>
                <a:ext cx="11381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 smtClean="0">
                    <a:solidFill>
                      <a:srgbClr val="262626"/>
                    </a:solidFill>
                  </a:rPr>
                  <a:t>-6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113"/>
              <p:cNvSpPr>
                <a:spLocks noChangeArrowheads="1"/>
              </p:cNvSpPr>
              <p:nvPr/>
            </p:nvSpPr>
            <p:spPr bwMode="auto">
              <a:xfrm>
                <a:off x="794889" y="4849970"/>
                <a:ext cx="11381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-3</a:t>
                </a:r>
              </a:p>
            </p:txBody>
          </p:sp>
          <p:sp>
            <p:nvSpPr>
              <p:cNvPr id="63" name="Rectangle 114"/>
              <p:cNvSpPr>
                <a:spLocks noChangeArrowheads="1"/>
              </p:cNvSpPr>
              <p:nvPr/>
            </p:nvSpPr>
            <p:spPr bwMode="auto">
              <a:xfrm>
                <a:off x="838171" y="4397881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101"/>
              <p:cNvSpPr>
                <a:spLocks noChangeArrowheads="1"/>
              </p:cNvSpPr>
              <p:nvPr/>
            </p:nvSpPr>
            <p:spPr bwMode="auto">
              <a:xfrm>
                <a:off x="2440734" y="6329867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98"/>
              <p:cNvSpPr>
                <a:spLocks noChangeArrowheads="1"/>
              </p:cNvSpPr>
              <p:nvPr/>
            </p:nvSpPr>
            <p:spPr bwMode="auto">
              <a:xfrm>
                <a:off x="976082" y="6329867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98"/>
              <p:cNvSpPr>
                <a:spLocks noChangeArrowheads="1"/>
              </p:cNvSpPr>
              <p:nvPr/>
            </p:nvSpPr>
            <p:spPr bwMode="auto">
              <a:xfrm>
                <a:off x="2748107" y="6329867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24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 rot="16200000">
                  <a:off x="331011" y="4470759"/>
                  <a:ext cx="461986" cy="29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31011" y="4470759"/>
                  <a:ext cx="461986" cy="29706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35889" y="5459484"/>
                  <a:ext cx="1028449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100" b="1" dirty="0" smtClean="0">
                      <a:solidFill>
                        <a:srgbClr val="262626"/>
                      </a:solidFill>
                    </a:rPr>
                    <a:t>Trial (</a:t>
                  </a:r>
                  <a14:m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en-US" altLang="en-US" sz="1100" b="1" dirty="0" smtClean="0">
                      <a:solidFill>
                        <a:srgbClr val="262626"/>
                      </a:solidFill>
                    </a:rPr>
                    <a:t>)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43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35889" y="5459484"/>
                  <a:ext cx="1028449" cy="1692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32143" b="-46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 rot="16200000">
                <a:off x="4400392" y="3629609"/>
                <a:ext cx="461986" cy="297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00392" y="3629609"/>
                <a:ext cx="461986" cy="297069"/>
              </a:xfrm>
              <a:prstGeom prst="rect">
                <a:avLst/>
              </a:prstGeom>
              <a:blipFill rotWithShape="0">
                <a:blip r:embed="rId16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101"/>
              <p:cNvSpPr>
                <a:spLocks noChangeArrowheads="1"/>
              </p:cNvSpPr>
              <p:nvPr/>
            </p:nvSpPr>
            <p:spPr bwMode="auto">
              <a:xfrm>
                <a:off x="5205270" y="4618334"/>
                <a:ext cx="102844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100" b="1" dirty="0" smtClean="0">
                    <a:solidFill>
                      <a:srgbClr val="262626"/>
                    </a:solidFill>
                  </a:rPr>
                  <a:t>Trial (</a:t>
                </a:r>
                <a14:m>
                  <m:oMath xmlns:m="http://schemas.openxmlformats.org/officeDocument/2006/math">
                    <m:r>
                      <a:rPr lang="en-US" altLang="en-US" sz="1100" b="1" i="1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sz="1100" b="1" dirty="0" smtClean="0">
                    <a:solidFill>
                      <a:srgbClr val="262626"/>
                    </a:solidFill>
                  </a:rPr>
                  <a:t>)</a:t>
                </a:r>
                <a:endParaRPr kumimoji="0" lang="en-US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8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5270" y="4618334"/>
                <a:ext cx="1028449" cy="169277"/>
              </a:xfrm>
              <a:prstGeom prst="rect">
                <a:avLst/>
              </a:prstGeom>
              <a:blipFill rotWithShape="0">
                <a:blip r:embed="rId17"/>
                <a:stretch>
                  <a:fillRect t="-33333" b="-518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 rot="16200000">
                <a:off x="7256261" y="3617274"/>
                <a:ext cx="461986" cy="297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56261" y="3617274"/>
                <a:ext cx="461986" cy="297069"/>
              </a:xfrm>
              <a:prstGeom prst="rect">
                <a:avLst/>
              </a:prstGeom>
              <a:blipFill rotWithShape="0">
                <a:blip r:embed="rId18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101"/>
              <p:cNvSpPr>
                <a:spLocks noChangeArrowheads="1"/>
              </p:cNvSpPr>
              <p:nvPr/>
            </p:nvSpPr>
            <p:spPr bwMode="auto">
              <a:xfrm>
                <a:off x="8061139" y="4605999"/>
                <a:ext cx="102844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100" b="1" dirty="0" smtClean="0">
                    <a:solidFill>
                      <a:srgbClr val="262626"/>
                    </a:solidFill>
                  </a:rPr>
                  <a:t>Trial (</a:t>
                </a:r>
                <a14:m>
                  <m:oMath xmlns:m="http://schemas.openxmlformats.org/officeDocument/2006/math">
                    <m:r>
                      <a:rPr lang="en-US" altLang="en-US" sz="1100" b="1" i="1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sz="1100" b="1" dirty="0" smtClean="0">
                    <a:solidFill>
                      <a:srgbClr val="262626"/>
                    </a:solidFill>
                  </a:rPr>
                  <a:t>)</a:t>
                </a:r>
                <a:endParaRPr kumimoji="0" lang="en-US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0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1139" y="4605999"/>
                <a:ext cx="1028449" cy="169277"/>
              </a:xfrm>
              <a:prstGeom prst="rect">
                <a:avLst/>
              </a:prstGeom>
              <a:blipFill rotWithShape="0">
                <a:blip r:embed="rId19"/>
                <a:stretch>
                  <a:fillRect t="-33333" b="-518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 rot="16200000">
                <a:off x="3810703" y="3624062"/>
                <a:ext cx="3080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10703" y="3624062"/>
                <a:ext cx="308097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 rot="16200000">
                <a:off x="6791168" y="3568077"/>
                <a:ext cx="3080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91168" y="3568077"/>
                <a:ext cx="308097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 rot="16200000">
                <a:off x="9651206" y="3526896"/>
                <a:ext cx="3080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651206" y="3526896"/>
                <a:ext cx="308097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9314229" y="3888209"/>
            <a:ext cx="196404" cy="990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474217" y="3619169"/>
            <a:ext cx="202288" cy="990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539470" y="3359765"/>
            <a:ext cx="202288" cy="990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789219" y="2702573"/>
                <a:ext cx="20370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400" b="0" i="0" dirty="0" smtClean="0">
                          <a:solidFill>
                            <a:srgbClr val="373CF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=−9; </m:t>
                      </m:r>
                      <m:sSub>
                        <m:sSubPr>
                          <m:ctrlPr>
                            <a:rPr lang="en-US" sz="1400" b="0" i="1" dirty="0" smtClean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373CF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sz="1400" b="0" i="1" dirty="0" smtClean="0">
                          <a:solidFill>
                            <a:srgbClr val="373CF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=11.07</m:t>
                      </m:r>
                    </m:oMath>
                  </m:oMathPara>
                </a14:m>
                <a:endParaRPr lang="en-US" sz="1400" dirty="0">
                  <a:solidFill>
                    <a:srgbClr val="373CF9"/>
                  </a:solidFill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19" y="2702573"/>
                <a:ext cx="2037033" cy="30777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4767512" y="2709362"/>
                <a:ext cx="19376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4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=−6; </m:t>
                      </m:r>
                      <m:sSub>
                        <m:sSubPr>
                          <m:ctrlPr>
                            <a:rPr lang="en-US" sz="1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=8.36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12" y="2709362"/>
                <a:ext cx="1937646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7593397" y="2704474"/>
                <a:ext cx="19376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=−3; </m:t>
                      </m:r>
                      <m:sSub>
                        <m:sSubPr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=5.60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97" y="2704474"/>
                <a:ext cx="1937646" cy="30777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1736517" y="2169971"/>
            <a:ext cx="6577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Learning therefore converges to the optimal offer whatever the initial belief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229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Computational Framework: </a:t>
            </a:r>
            <a:r>
              <a:rPr lang="en-US" b="1" dirty="0" smtClean="0"/>
              <a:t>Recovery QC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3949" y="1600035"/>
            <a:ext cx="7254477" cy="1650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1962494" y="1527557"/>
            <a:ext cx="74168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Recovery QC: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Can we identify different versions of the model (e.g. whether an individual uses symmetric vs asymmetric learning or choice vs reward prediction-errors)? 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Can we recover the true value of free-parameters?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89277" y="3907160"/>
            <a:ext cx="4634162" cy="2494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747821" y="3834682"/>
            <a:ext cx="3492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Estimation scheme:</a:t>
            </a:r>
          </a:p>
        </p:txBody>
      </p:sp>
      <p:sp>
        <p:nvSpPr>
          <p:cNvPr id="9" name="Rectangle 8"/>
          <p:cNvSpPr/>
          <p:nvPr/>
        </p:nvSpPr>
        <p:spPr>
          <a:xfrm>
            <a:off x="5531188" y="3907160"/>
            <a:ext cx="6265478" cy="2494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5531188" y="3834682"/>
            <a:ext cx="5260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Model comparison scheme:</a:t>
            </a:r>
          </a:p>
        </p:txBody>
      </p:sp>
    </p:spTree>
    <p:extLst>
      <p:ext uri="{BB962C8B-B14F-4D97-AF65-F5344CB8AC3E}">
        <p14:creationId xmlns:p14="http://schemas.microsoft.com/office/powerpoint/2010/main" val="34343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Computational Framework: Recovery 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6192" y="1690688"/>
            <a:ext cx="4634162" cy="2494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94736" y="1618210"/>
            <a:ext cx="3492197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Simulations: 4 models</a:t>
            </a:r>
          </a:p>
        </p:txBody>
      </p:sp>
    </p:spTree>
    <p:extLst>
      <p:ext uri="{BB962C8B-B14F-4D97-AF65-F5344CB8AC3E}">
        <p14:creationId xmlns:p14="http://schemas.microsoft.com/office/powerpoint/2010/main" val="3669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Computational Framework</a:t>
            </a:r>
            <a:r>
              <a:rPr lang="en-US" b="1" dirty="0" smtClean="0"/>
              <a:t>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Comprehensive framework; </a:t>
            </a:r>
          </a:p>
          <a:p>
            <a:r>
              <a:rPr lang="en-US" dirty="0" smtClean="0"/>
              <a:t>Produce behavior of interest</a:t>
            </a:r>
          </a:p>
          <a:p>
            <a:r>
              <a:rPr lang="en-US" dirty="0" smtClean="0"/>
              <a:t>Estimable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=</a:t>
            </a:r>
            <a:r>
              <a:rPr lang="en-US" dirty="0" smtClean="0"/>
              <a:t>&gt; allow </a:t>
            </a:r>
            <a:r>
              <a:rPr lang="en-US" dirty="0"/>
              <a:t>fine-tuned hypothesis </a:t>
            </a:r>
            <a:r>
              <a:rPr lang="en-US" dirty="0" smtClean="0"/>
              <a:t>testing, and inferences about underlying computations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959805" y="1547133"/>
            <a:ext cx="3992019" cy="4890703"/>
          </a:xfrm>
          <a:prstGeom prst="rect">
            <a:avLst/>
          </a:prstGeom>
          <a:solidFill>
            <a:srgbClr val="F9F9F9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93609" y="4291003"/>
            <a:ext cx="4336291" cy="2125617"/>
          </a:xfrm>
          <a:prstGeom prst="rect">
            <a:avLst/>
          </a:prstGeom>
          <a:solidFill>
            <a:srgbClr val="F9F9F9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p:sp>
        <p:nvSpPr>
          <p:cNvPr id="54" name="Arc 53"/>
          <p:cNvSpPr/>
          <p:nvPr/>
        </p:nvSpPr>
        <p:spPr>
          <a:xfrm rot="2751447" flipV="1">
            <a:off x="2834536" y="243548"/>
            <a:ext cx="3066242" cy="4425904"/>
          </a:xfrm>
          <a:prstGeom prst="arc">
            <a:avLst>
              <a:gd name="adj1" fmla="val 15605739"/>
              <a:gd name="adj2" fmla="val 0"/>
            </a:avLst>
          </a:prstGeom>
          <a:ln w="25400">
            <a:solidFill>
              <a:schemeClr val="accent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2994" y="1855262"/>
            <a:ext cx="237744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Fairness &amp; Ultimatum game</a:t>
            </a:r>
            <a:endParaRPr lang="en-US" b="1" dirty="0"/>
          </a:p>
        </p:txBody>
      </p:sp>
      <p:pic>
        <p:nvPicPr>
          <p:cNvPr id="38" name="Image 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793" y="2755804"/>
            <a:ext cx="1509885" cy="119532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Imag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8169" y="2791850"/>
            <a:ext cx="1509885" cy="119532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6878" y="1877061"/>
                <a:ext cx="23705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Proposer gets an Initial endowment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8" y="1877061"/>
                <a:ext cx="237054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31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/>
          <p:nvPr/>
        </p:nvSpPr>
        <p:spPr>
          <a:xfrm rot="2751447" flipH="1">
            <a:off x="1933179" y="1835002"/>
            <a:ext cx="3066242" cy="4425904"/>
          </a:xfrm>
          <a:prstGeom prst="arc">
            <a:avLst>
              <a:gd name="adj1" fmla="val 15605739"/>
              <a:gd name="adj2" fmla="val 0"/>
            </a:avLst>
          </a:prstGeom>
          <a:ln w="25400">
            <a:solidFill>
              <a:schemeClr val="accent6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10460" y="1724980"/>
            <a:ext cx="237744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19769" y="1761674"/>
                <a:ext cx="21588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Proposer makes an offer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69" y="1761674"/>
                <a:ext cx="2158822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26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212995" y="4108295"/>
            <a:ext cx="2911712" cy="2602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91017" y="4108296"/>
                <a:ext cx="267903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Receiver makes a decision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 to Accept (1) or Rejects (0)the offer.</a:t>
                </a:r>
              </a:p>
              <a:p>
                <a:r>
                  <a:rPr lang="en-US" dirty="0" smtClean="0"/>
                  <a:t>If Accepts: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 gets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b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 gets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If Rejects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 gets 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 gets 0</a:t>
                </a:r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17" y="4108296"/>
                <a:ext cx="2679035" cy="2585323"/>
              </a:xfrm>
              <a:prstGeom prst="rect">
                <a:avLst/>
              </a:prstGeom>
              <a:blipFill rotWithShape="0">
                <a:blip r:embed="rId6"/>
                <a:stretch>
                  <a:fillRect l="-1818" t="-1415" r="-2727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4618" y="4268011"/>
                <a:ext cx="4344178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u="sng" dirty="0" smtClean="0"/>
                  <a:t>Self-interest</a:t>
                </a:r>
                <a:r>
                  <a:rPr lang="en-US" dirty="0" smtClean="0"/>
                  <a:t>: keep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 smtClean="0"/>
                  <a:t> as small as possible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keep enough of the endowment </a:t>
                </a:r>
                <a:r>
                  <a:rPr lang="en-US" i="1" dirty="0" smtClean="0"/>
                  <a:t>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u="sng" dirty="0" smtClean="0"/>
                  <a:t>Fairness norm</a:t>
                </a:r>
                <a:r>
                  <a:rPr lang="en-US" dirty="0" smtClean="0"/>
                  <a:t>: make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 smtClean="0"/>
                  <a:t> big enough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Morally acceptable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Offer do not get rejected</a:t>
                </a:r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618" y="4268011"/>
                <a:ext cx="4344178" cy="2169825"/>
              </a:xfrm>
              <a:prstGeom prst="rect">
                <a:avLst/>
              </a:prstGeom>
              <a:blipFill rotWithShape="0">
                <a:blip r:embed="rId7"/>
                <a:stretch>
                  <a:fillRect l="-1262"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8084818" y="1582316"/>
            <a:ext cx="38670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Fairness can be ambiguous, e.g</a:t>
            </a:r>
            <a:r>
              <a:rPr lang="en-US" dirty="0"/>
              <a:t>. </a:t>
            </a:r>
            <a:r>
              <a:rPr lang="en-US" dirty="0" smtClean="0"/>
              <a:t>in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different </a:t>
            </a:r>
            <a:r>
              <a:rPr lang="en-US" dirty="0"/>
              <a:t>populations or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different </a:t>
            </a:r>
            <a:r>
              <a:rPr lang="en-US" dirty="0"/>
              <a:t>contexts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where </a:t>
            </a:r>
            <a:r>
              <a:rPr lang="en-US" dirty="0"/>
              <a:t>different </a:t>
            </a:r>
            <a:r>
              <a:rPr lang="en-US" dirty="0" smtClean="0"/>
              <a:t>fairness norms prevail, but no repeated-interactions with specific individuals 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8861162" y="4202821"/>
            <a:ext cx="2266751" cy="916883"/>
            <a:chOff x="9247566" y="4598970"/>
            <a:chExt cx="2266751" cy="916883"/>
          </a:xfrm>
        </p:grpSpPr>
        <p:sp>
          <p:nvSpPr>
            <p:cNvPr id="73" name="Rounded Rectangle 72"/>
            <p:cNvSpPr/>
            <p:nvPr/>
          </p:nvSpPr>
          <p:spPr>
            <a:xfrm>
              <a:off x="9247566" y="4598970"/>
              <a:ext cx="2266751" cy="916883"/>
            </a:xfrm>
            <a:prstGeom prst="roundRect">
              <a:avLst>
                <a:gd name="adj" fmla="val 8454"/>
              </a:avLst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Image 4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9319917" y="5006516"/>
              <a:ext cx="637831" cy="50617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78" name="Image 4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10297582" y="4983753"/>
              <a:ext cx="637831" cy="50617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79" name="Image 4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9756859" y="4631054"/>
              <a:ext cx="637831" cy="50617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81" name="Image 4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10763140" y="4671783"/>
              <a:ext cx="637831" cy="50617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grpSp>
        <p:nvGrpSpPr>
          <p:cNvPr id="96" name="Group 95"/>
          <p:cNvGrpSpPr/>
          <p:nvPr/>
        </p:nvGrpSpPr>
        <p:grpSpPr>
          <a:xfrm>
            <a:off x="8872466" y="5300376"/>
            <a:ext cx="2267777" cy="916883"/>
            <a:chOff x="9258870" y="5696525"/>
            <a:chExt cx="2267777" cy="916883"/>
          </a:xfrm>
        </p:grpSpPr>
        <p:sp>
          <p:nvSpPr>
            <p:cNvPr id="72" name="Rounded Rectangle 71"/>
            <p:cNvSpPr/>
            <p:nvPr/>
          </p:nvSpPr>
          <p:spPr>
            <a:xfrm>
              <a:off x="9258870" y="5696525"/>
              <a:ext cx="2267777" cy="916883"/>
            </a:xfrm>
            <a:prstGeom prst="roundRect">
              <a:avLst>
                <a:gd name="adj" fmla="val 8454"/>
              </a:avLst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Image 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9360640" y="6089270"/>
              <a:ext cx="637831" cy="50617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92" name="Image 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10338305" y="6066507"/>
              <a:ext cx="637831" cy="50617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93" name="Image 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9797582" y="5713808"/>
              <a:ext cx="637831" cy="50617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94" name="Image 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10803863" y="5754537"/>
              <a:ext cx="637831" cy="50617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4433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Experimental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different populations, with different norms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49821" y="5695544"/>
            <a:ext cx="8587688" cy="569534"/>
          </a:xfrm>
          <a:prstGeom prst="rect">
            <a:avLst/>
          </a:prstGeom>
          <a:solidFill>
            <a:srgbClr val="F9F9F9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9821" y="4645389"/>
            <a:ext cx="8587688" cy="869291"/>
          </a:xfrm>
          <a:prstGeom prst="rect">
            <a:avLst/>
          </a:prstGeom>
          <a:solidFill>
            <a:srgbClr val="F9F9F9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9821" y="3146267"/>
            <a:ext cx="8587688" cy="1331572"/>
          </a:xfrm>
          <a:prstGeom prst="rect">
            <a:avLst/>
          </a:prstGeom>
          <a:solidFill>
            <a:srgbClr val="F9F9F9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9821" y="1647145"/>
            <a:ext cx="8587688" cy="1331572"/>
          </a:xfrm>
          <a:prstGeom prst="rect">
            <a:avLst/>
          </a:prstGeom>
          <a:solidFill>
            <a:srgbClr val="F9F9F9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Hypotheses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30407" y="1639888"/>
            <a:ext cx="84265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When the </a:t>
            </a:r>
            <a:r>
              <a:rPr lang="en-US" b="1" dirty="0" smtClean="0"/>
              <a:t>fairness norm is ambiguous</a:t>
            </a:r>
            <a:r>
              <a:rPr lang="en-US" dirty="0" smtClean="0"/>
              <a:t> (e.g. interacting </a:t>
            </a:r>
            <a:r>
              <a:rPr lang="en-US" dirty="0"/>
              <a:t>with individuals from different populations </a:t>
            </a:r>
            <a:r>
              <a:rPr lang="en-US" dirty="0" smtClean="0"/>
              <a:t>or in new contexts) individual can </a:t>
            </a:r>
            <a:r>
              <a:rPr lang="en-US" b="1" i="1" dirty="0" smtClean="0"/>
              <a:t>learn fairness norms by trial-and-errors</a:t>
            </a:r>
            <a:r>
              <a:rPr lang="en-US" dirty="0" smtClean="0"/>
              <a:t>, so as to propose offers that balance self-interest and compliance to norm.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5959" y="3139011"/>
            <a:ext cx="77754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To do so, individuals form </a:t>
            </a:r>
            <a:r>
              <a:rPr lang="en-US" b="1" i="1" dirty="0" smtClean="0"/>
              <a:t>expectations</a:t>
            </a:r>
            <a:r>
              <a:rPr lang="en-US" dirty="0" smtClean="0"/>
              <a:t> about the </a:t>
            </a:r>
            <a:r>
              <a:rPr lang="en-US" b="1" i="1" dirty="0" smtClean="0"/>
              <a:t>probability of individuals to accept</a:t>
            </a:r>
            <a:r>
              <a:rPr lang="en-US" dirty="0" smtClean="0"/>
              <a:t> offers, which are revised according to </a:t>
            </a:r>
            <a:r>
              <a:rPr lang="en-US" b="1" i="1" dirty="0" smtClean="0"/>
              <a:t>observed behavior</a:t>
            </a:r>
            <a:r>
              <a:rPr lang="en-US" dirty="0" smtClean="0"/>
              <a:t>, via </a:t>
            </a:r>
            <a:r>
              <a:rPr lang="en-US" b="1" i="1" dirty="0" smtClean="0"/>
              <a:t>prediction-error correction mechanism </a:t>
            </a:r>
            <a:r>
              <a:rPr lang="en-US" dirty="0" smtClean="0"/>
              <a:t>(a.k.a. delta-rule)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8996" y="4561971"/>
            <a:ext cx="7409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i="1" dirty="0" smtClean="0"/>
              <a:t>Prior norms</a:t>
            </a:r>
            <a:r>
              <a:rPr lang="en-US" dirty="0" smtClean="0"/>
              <a:t>, i.e. anterior to learning, </a:t>
            </a:r>
            <a:r>
              <a:rPr lang="en-US" b="1" i="1" dirty="0" smtClean="0"/>
              <a:t>bias learning</a:t>
            </a:r>
            <a:r>
              <a:rPr lang="en-US" dirty="0" smtClean="0"/>
              <a:t>, making individual sub-optimal in certain situations.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0407" y="5695543"/>
            <a:ext cx="842651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Learning is impacted by the social context, and knowledge about those contexts.</a:t>
            </a:r>
          </a:p>
        </p:txBody>
      </p:sp>
    </p:spTree>
    <p:extLst>
      <p:ext uri="{BB962C8B-B14F-4D97-AF65-F5344CB8AC3E}">
        <p14:creationId xmlns:p14="http://schemas.microsoft.com/office/powerpoint/2010/main" val="7689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15515" y="3030536"/>
            <a:ext cx="11160969" cy="3675064"/>
          </a:xfrm>
          <a:prstGeom prst="rect">
            <a:avLst/>
          </a:prstGeom>
          <a:solidFill>
            <a:srgbClr val="F9F9F9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fairness?</a:t>
            </a:r>
            <a:endParaRPr lang="en-US" b="1" dirty="0"/>
          </a:p>
        </p:txBody>
      </p:sp>
      <p:sp>
        <p:nvSpPr>
          <p:cNvPr id="5" name="Rectangle 177"/>
          <p:cNvSpPr>
            <a:spLocks noChangeArrowheads="1"/>
          </p:cNvSpPr>
          <p:nvPr/>
        </p:nvSpPr>
        <p:spPr bwMode="auto">
          <a:xfrm>
            <a:off x="2665214" y="6281709"/>
            <a:ext cx="104034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38100" tIns="38100" rIns="38100" bIns="3810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Thresholds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07444" y="1629806"/>
            <a:ext cx="11160969" cy="1217665"/>
          </a:xfrm>
          <a:prstGeom prst="rect">
            <a:avLst/>
          </a:prstGeom>
          <a:solidFill>
            <a:srgbClr val="F9F9F9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1450" y="1706819"/>
            <a:ext cx="11023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en-US" dirty="0" smtClean="0">
                <a:solidFill>
                  <a:srgbClr val="262626"/>
                </a:solidFill>
              </a:rPr>
              <a:t>Individuals in a population have (hard or soft) “threshold”, which determine whether they accept or reject an offer.</a:t>
            </a:r>
          </a:p>
          <a:p>
            <a:pPr lvl="0" algn="ctr">
              <a:lnSpc>
                <a:spcPct val="150000"/>
              </a:lnSpc>
            </a:pPr>
            <a:r>
              <a:rPr lang="en-US" altLang="en-US" dirty="0" smtClean="0">
                <a:solidFill>
                  <a:srgbClr val="262626"/>
                </a:solidFill>
              </a:rPr>
              <a:t>Fairness norm: make an offer that would be considered acceptable by “enough” individuals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750329" y="3094944"/>
            <a:ext cx="4573689" cy="3276956"/>
            <a:chOff x="750329" y="2746603"/>
            <a:chExt cx="4573689" cy="3276956"/>
          </a:xfrm>
        </p:grpSpPr>
        <p:sp>
          <p:nvSpPr>
            <p:cNvPr id="97" name="Rectangle 279"/>
            <p:cNvSpPr>
              <a:spLocks noChangeArrowheads="1"/>
            </p:cNvSpPr>
            <p:nvPr/>
          </p:nvSpPr>
          <p:spPr bwMode="auto">
            <a:xfrm>
              <a:off x="1454427" y="3159264"/>
              <a:ext cx="3716550" cy="24962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Rectangle 136"/>
            <p:cNvSpPr>
              <a:spLocks noChangeArrowheads="1"/>
            </p:cNvSpPr>
            <p:nvPr/>
          </p:nvSpPr>
          <p:spPr bwMode="auto">
            <a:xfrm>
              <a:off x="1375588" y="5717252"/>
              <a:ext cx="150447" cy="30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37"/>
            <p:cNvSpPr>
              <a:spLocks noChangeArrowheads="1"/>
            </p:cNvSpPr>
            <p:nvPr/>
          </p:nvSpPr>
          <p:spPr bwMode="auto">
            <a:xfrm>
              <a:off x="2307774" y="5717252"/>
              <a:ext cx="150447" cy="30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38"/>
            <p:cNvSpPr>
              <a:spLocks noChangeArrowheads="1"/>
            </p:cNvSpPr>
            <p:nvPr/>
          </p:nvSpPr>
          <p:spPr bwMode="auto">
            <a:xfrm>
              <a:off x="3158750" y="5717252"/>
              <a:ext cx="300898" cy="30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39"/>
            <p:cNvSpPr>
              <a:spLocks noChangeArrowheads="1"/>
            </p:cNvSpPr>
            <p:nvPr/>
          </p:nvSpPr>
          <p:spPr bwMode="auto">
            <a:xfrm>
              <a:off x="4090937" y="5717252"/>
              <a:ext cx="300898" cy="30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40"/>
            <p:cNvSpPr>
              <a:spLocks noChangeArrowheads="1"/>
            </p:cNvSpPr>
            <p:nvPr/>
          </p:nvSpPr>
          <p:spPr bwMode="auto">
            <a:xfrm>
              <a:off x="5023120" y="5717252"/>
              <a:ext cx="300898" cy="30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8"/>
            <p:cNvSpPr>
              <a:spLocks noChangeArrowheads="1"/>
            </p:cNvSpPr>
            <p:nvPr/>
          </p:nvSpPr>
          <p:spPr bwMode="auto">
            <a:xfrm>
              <a:off x="1161701" y="4925314"/>
              <a:ext cx="2484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9"/>
            <p:cNvSpPr>
              <a:spLocks noChangeArrowheads="1"/>
            </p:cNvSpPr>
            <p:nvPr/>
          </p:nvSpPr>
          <p:spPr bwMode="auto">
            <a:xfrm>
              <a:off x="1161702" y="4300473"/>
              <a:ext cx="2484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0"/>
            <p:cNvSpPr>
              <a:spLocks noChangeArrowheads="1"/>
            </p:cNvSpPr>
            <p:nvPr/>
          </p:nvSpPr>
          <p:spPr bwMode="auto">
            <a:xfrm>
              <a:off x="1161702" y="3676566"/>
              <a:ext cx="2484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51"/>
            <p:cNvSpPr>
              <a:spLocks noChangeArrowheads="1"/>
            </p:cNvSpPr>
            <p:nvPr/>
          </p:nvSpPr>
          <p:spPr bwMode="auto">
            <a:xfrm>
              <a:off x="1161701" y="3052659"/>
              <a:ext cx="2484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0.8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372231" y="4020584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21287" y="2746603"/>
              <a:ext cx="3673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Distribution of thresholds in a population</a:t>
              </a:r>
              <a:endParaRPr lang="en-US" sz="1600" b="1" dirty="0"/>
            </a:p>
          </p:txBody>
        </p:sp>
        <p:sp>
          <p:nvSpPr>
            <p:cNvPr id="14" name="Rectangle 147"/>
            <p:cNvSpPr>
              <a:spLocks noChangeArrowheads="1"/>
            </p:cNvSpPr>
            <p:nvPr/>
          </p:nvSpPr>
          <p:spPr bwMode="auto">
            <a:xfrm>
              <a:off x="1263440" y="5503790"/>
              <a:ext cx="150449" cy="30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221557" y="4275255"/>
              <a:ext cx="1365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density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449579" y="3160732"/>
              <a:ext cx="37123" cy="2496563"/>
              <a:chOff x="8770106" y="4176689"/>
              <a:chExt cx="23878" cy="1818464"/>
            </a:xfrm>
          </p:grpSpPr>
          <p:sp>
            <p:nvSpPr>
              <p:cNvPr id="43" name="Line 141"/>
              <p:cNvSpPr>
                <a:spLocks noChangeShapeType="1"/>
              </p:cNvSpPr>
              <p:nvPr/>
            </p:nvSpPr>
            <p:spPr bwMode="auto">
              <a:xfrm flipV="1">
                <a:off x="8770106" y="4176689"/>
                <a:ext cx="0" cy="181846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4" name="Line 143"/>
              <p:cNvSpPr>
                <a:spLocks noChangeShapeType="1"/>
              </p:cNvSpPr>
              <p:nvPr/>
            </p:nvSpPr>
            <p:spPr bwMode="auto">
              <a:xfrm>
                <a:off x="8770106" y="5540707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5" name="Line 144"/>
              <p:cNvSpPr>
                <a:spLocks noChangeShapeType="1"/>
              </p:cNvSpPr>
              <p:nvPr/>
            </p:nvSpPr>
            <p:spPr bwMode="auto">
              <a:xfrm>
                <a:off x="8770106" y="5085581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6" name="Line 145"/>
              <p:cNvSpPr>
                <a:spLocks noChangeShapeType="1"/>
              </p:cNvSpPr>
              <p:nvPr/>
            </p:nvSpPr>
            <p:spPr bwMode="auto">
              <a:xfrm>
                <a:off x="8770106" y="4631135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7" name="Line 146"/>
              <p:cNvSpPr>
                <a:spLocks noChangeShapeType="1"/>
              </p:cNvSpPr>
              <p:nvPr/>
            </p:nvSpPr>
            <p:spPr bwMode="auto">
              <a:xfrm>
                <a:off x="8770106" y="4176689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flipV="1">
              <a:off x="1449578" y="3159508"/>
              <a:ext cx="3726681" cy="33624"/>
              <a:chOff x="8770106" y="5970662"/>
              <a:chExt cx="2397098" cy="24491"/>
            </a:xfrm>
          </p:grpSpPr>
          <p:sp>
            <p:nvSpPr>
              <p:cNvPr id="36" name="Line 130"/>
              <p:cNvSpPr>
                <a:spLocks noChangeShapeType="1"/>
              </p:cNvSpPr>
              <p:nvPr/>
            </p:nvSpPr>
            <p:spPr bwMode="auto">
              <a:xfrm>
                <a:off x="8770106" y="5995153"/>
                <a:ext cx="239709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" name="Line 131"/>
              <p:cNvSpPr>
                <a:spLocks noChangeShapeType="1"/>
              </p:cNvSpPr>
              <p:nvPr/>
            </p:nvSpPr>
            <p:spPr bwMode="auto">
              <a:xfrm flipV="1">
                <a:off x="8770106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8" name="Line 132"/>
              <p:cNvSpPr>
                <a:spLocks noChangeShapeType="1"/>
              </p:cNvSpPr>
              <p:nvPr/>
            </p:nvSpPr>
            <p:spPr bwMode="auto">
              <a:xfrm flipV="1">
                <a:off x="9369049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9" name="Line 133"/>
              <p:cNvSpPr>
                <a:spLocks noChangeShapeType="1"/>
              </p:cNvSpPr>
              <p:nvPr/>
            </p:nvSpPr>
            <p:spPr bwMode="auto">
              <a:xfrm flipV="1">
                <a:off x="9968655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0" name="Line 134"/>
              <p:cNvSpPr>
                <a:spLocks noChangeShapeType="1"/>
              </p:cNvSpPr>
              <p:nvPr/>
            </p:nvSpPr>
            <p:spPr bwMode="auto">
              <a:xfrm flipV="1">
                <a:off x="10568261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1" name="Line 135"/>
              <p:cNvSpPr>
                <a:spLocks noChangeShapeType="1"/>
              </p:cNvSpPr>
              <p:nvPr/>
            </p:nvSpPr>
            <p:spPr bwMode="auto">
              <a:xfrm flipV="1">
                <a:off x="11167204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  <p:sp>
            <p:nvSpPr>
              <p:cNvPr id="42" name="Line 142"/>
              <p:cNvSpPr>
                <a:spLocks noChangeShapeType="1"/>
              </p:cNvSpPr>
              <p:nvPr/>
            </p:nvSpPr>
            <p:spPr bwMode="auto">
              <a:xfrm>
                <a:off x="8770106" y="5995153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flipH="1">
              <a:off x="5139135" y="3159998"/>
              <a:ext cx="37123" cy="2496563"/>
              <a:chOff x="8770106" y="4176689"/>
              <a:chExt cx="23878" cy="1818464"/>
            </a:xfrm>
          </p:grpSpPr>
          <p:sp>
            <p:nvSpPr>
              <p:cNvPr id="31" name="Line 141"/>
              <p:cNvSpPr>
                <a:spLocks noChangeShapeType="1"/>
              </p:cNvSpPr>
              <p:nvPr/>
            </p:nvSpPr>
            <p:spPr bwMode="auto">
              <a:xfrm flipV="1">
                <a:off x="8770106" y="4176689"/>
                <a:ext cx="0" cy="181846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" name="Line 143"/>
              <p:cNvSpPr>
                <a:spLocks noChangeShapeType="1"/>
              </p:cNvSpPr>
              <p:nvPr/>
            </p:nvSpPr>
            <p:spPr bwMode="auto">
              <a:xfrm>
                <a:off x="8770106" y="5540707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" name="Line 144"/>
              <p:cNvSpPr>
                <a:spLocks noChangeShapeType="1"/>
              </p:cNvSpPr>
              <p:nvPr/>
            </p:nvSpPr>
            <p:spPr bwMode="auto">
              <a:xfrm>
                <a:off x="8770106" y="5085581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" name="Line 145"/>
              <p:cNvSpPr>
                <a:spLocks noChangeShapeType="1"/>
              </p:cNvSpPr>
              <p:nvPr/>
            </p:nvSpPr>
            <p:spPr bwMode="auto">
              <a:xfrm>
                <a:off x="8770106" y="4631135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" name="Line 146"/>
              <p:cNvSpPr>
                <a:spLocks noChangeShapeType="1"/>
              </p:cNvSpPr>
              <p:nvPr/>
            </p:nvSpPr>
            <p:spPr bwMode="auto">
              <a:xfrm>
                <a:off x="8770106" y="4176689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290245" y="4093726"/>
              <a:ext cx="3886015" cy="1563569"/>
              <a:chOff x="1290245" y="4093726"/>
              <a:chExt cx="3886015" cy="1563569"/>
            </a:xfrm>
          </p:grpSpPr>
          <p:sp>
            <p:nvSpPr>
              <p:cNvPr id="101" name="Freeform 100"/>
              <p:cNvSpPr/>
              <p:nvPr/>
            </p:nvSpPr>
            <p:spPr>
              <a:xfrm>
                <a:off x="2946917" y="5261083"/>
                <a:ext cx="946132" cy="395287"/>
              </a:xfrm>
              <a:custGeom>
                <a:avLst/>
                <a:gdLst>
                  <a:gd name="connsiteX0" fmla="*/ 0 w 950119"/>
                  <a:gd name="connsiteY0" fmla="*/ 395287 h 395287"/>
                  <a:gd name="connsiteX1" fmla="*/ 2382 w 950119"/>
                  <a:gd name="connsiteY1" fmla="*/ 0 h 395287"/>
                  <a:gd name="connsiteX2" fmla="*/ 21432 w 950119"/>
                  <a:gd name="connsiteY2" fmla="*/ 33337 h 395287"/>
                  <a:gd name="connsiteX3" fmla="*/ 40482 w 950119"/>
                  <a:gd name="connsiteY3" fmla="*/ 69056 h 395287"/>
                  <a:gd name="connsiteX4" fmla="*/ 69057 w 950119"/>
                  <a:gd name="connsiteY4" fmla="*/ 119062 h 395287"/>
                  <a:gd name="connsiteX5" fmla="*/ 111919 w 950119"/>
                  <a:gd name="connsiteY5" fmla="*/ 176212 h 395287"/>
                  <a:gd name="connsiteX6" fmla="*/ 157163 w 950119"/>
                  <a:gd name="connsiteY6" fmla="*/ 221456 h 395287"/>
                  <a:gd name="connsiteX7" fmla="*/ 219075 w 950119"/>
                  <a:gd name="connsiteY7" fmla="*/ 269081 h 395287"/>
                  <a:gd name="connsiteX8" fmla="*/ 271463 w 950119"/>
                  <a:gd name="connsiteY8" fmla="*/ 300037 h 395287"/>
                  <a:gd name="connsiteX9" fmla="*/ 321469 w 950119"/>
                  <a:gd name="connsiteY9" fmla="*/ 323850 h 395287"/>
                  <a:gd name="connsiteX10" fmla="*/ 378619 w 950119"/>
                  <a:gd name="connsiteY10" fmla="*/ 342900 h 395287"/>
                  <a:gd name="connsiteX11" fmla="*/ 438150 w 950119"/>
                  <a:gd name="connsiteY11" fmla="*/ 354806 h 395287"/>
                  <a:gd name="connsiteX12" fmla="*/ 500063 w 950119"/>
                  <a:gd name="connsiteY12" fmla="*/ 369093 h 395287"/>
                  <a:gd name="connsiteX13" fmla="*/ 561975 w 950119"/>
                  <a:gd name="connsiteY13" fmla="*/ 376237 h 395287"/>
                  <a:gd name="connsiteX14" fmla="*/ 628650 w 950119"/>
                  <a:gd name="connsiteY14" fmla="*/ 383381 h 395287"/>
                  <a:gd name="connsiteX15" fmla="*/ 697707 w 950119"/>
                  <a:gd name="connsiteY15" fmla="*/ 385762 h 395287"/>
                  <a:gd name="connsiteX16" fmla="*/ 771525 w 950119"/>
                  <a:gd name="connsiteY16" fmla="*/ 390525 h 395287"/>
                  <a:gd name="connsiteX17" fmla="*/ 862013 w 950119"/>
                  <a:gd name="connsiteY17" fmla="*/ 388143 h 395287"/>
                  <a:gd name="connsiteX18" fmla="*/ 950119 w 950119"/>
                  <a:gd name="connsiteY18" fmla="*/ 392906 h 395287"/>
                  <a:gd name="connsiteX19" fmla="*/ 0 w 950119"/>
                  <a:gd name="connsiteY19" fmla="*/ 395287 h 395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0119" h="395287">
                    <a:moveTo>
                      <a:pt x="0" y="395287"/>
                    </a:moveTo>
                    <a:lnTo>
                      <a:pt x="2382" y="0"/>
                    </a:lnTo>
                    <a:lnTo>
                      <a:pt x="21432" y="33337"/>
                    </a:lnTo>
                    <a:lnTo>
                      <a:pt x="40482" y="69056"/>
                    </a:lnTo>
                    <a:lnTo>
                      <a:pt x="69057" y="119062"/>
                    </a:lnTo>
                    <a:lnTo>
                      <a:pt x="111919" y="176212"/>
                    </a:lnTo>
                    <a:lnTo>
                      <a:pt x="157163" y="221456"/>
                    </a:lnTo>
                    <a:lnTo>
                      <a:pt x="219075" y="269081"/>
                    </a:lnTo>
                    <a:lnTo>
                      <a:pt x="271463" y="300037"/>
                    </a:lnTo>
                    <a:lnTo>
                      <a:pt x="321469" y="323850"/>
                    </a:lnTo>
                    <a:lnTo>
                      <a:pt x="378619" y="342900"/>
                    </a:lnTo>
                    <a:lnTo>
                      <a:pt x="438150" y="354806"/>
                    </a:lnTo>
                    <a:lnTo>
                      <a:pt x="500063" y="369093"/>
                    </a:lnTo>
                    <a:lnTo>
                      <a:pt x="561975" y="376237"/>
                    </a:lnTo>
                    <a:lnTo>
                      <a:pt x="628650" y="383381"/>
                    </a:lnTo>
                    <a:lnTo>
                      <a:pt x="697707" y="385762"/>
                    </a:lnTo>
                    <a:lnTo>
                      <a:pt x="771525" y="390525"/>
                    </a:lnTo>
                    <a:lnTo>
                      <a:pt x="862013" y="388143"/>
                    </a:lnTo>
                    <a:lnTo>
                      <a:pt x="950119" y="392906"/>
                    </a:lnTo>
                    <a:lnTo>
                      <a:pt x="0" y="395287"/>
                    </a:lnTo>
                    <a:close/>
                  </a:path>
                </a:pathLst>
              </a:custGeom>
              <a:solidFill>
                <a:srgbClr val="FF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flipH="1">
                <a:off x="1290245" y="4093726"/>
                <a:ext cx="1658101" cy="1558124"/>
              </a:xfrm>
              <a:custGeom>
                <a:avLst/>
                <a:gdLst>
                  <a:gd name="connsiteX0" fmla="*/ 0 w 1833563"/>
                  <a:gd name="connsiteY0" fmla="*/ 1676400 h 1676400"/>
                  <a:gd name="connsiteX1" fmla="*/ 0 w 1833563"/>
                  <a:gd name="connsiteY1" fmla="*/ 1250156 h 1676400"/>
                  <a:gd name="connsiteX2" fmla="*/ 28575 w 1833563"/>
                  <a:gd name="connsiteY2" fmla="*/ 1193006 h 1676400"/>
                  <a:gd name="connsiteX3" fmla="*/ 47625 w 1833563"/>
                  <a:gd name="connsiteY3" fmla="*/ 1143000 h 1676400"/>
                  <a:gd name="connsiteX4" fmla="*/ 66675 w 1833563"/>
                  <a:gd name="connsiteY4" fmla="*/ 1088231 h 1676400"/>
                  <a:gd name="connsiteX5" fmla="*/ 85725 w 1833563"/>
                  <a:gd name="connsiteY5" fmla="*/ 1040606 h 1676400"/>
                  <a:gd name="connsiteX6" fmla="*/ 114300 w 1833563"/>
                  <a:gd name="connsiteY6" fmla="*/ 954881 h 1676400"/>
                  <a:gd name="connsiteX7" fmla="*/ 133350 w 1833563"/>
                  <a:gd name="connsiteY7" fmla="*/ 892969 h 1676400"/>
                  <a:gd name="connsiteX8" fmla="*/ 154781 w 1833563"/>
                  <a:gd name="connsiteY8" fmla="*/ 816769 h 1676400"/>
                  <a:gd name="connsiteX9" fmla="*/ 176213 w 1833563"/>
                  <a:gd name="connsiteY9" fmla="*/ 740569 h 1676400"/>
                  <a:gd name="connsiteX10" fmla="*/ 195263 w 1833563"/>
                  <a:gd name="connsiteY10" fmla="*/ 666750 h 1676400"/>
                  <a:gd name="connsiteX11" fmla="*/ 221456 w 1833563"/>
                  <a:gd name="connsiteY11" fmla="*/ 566737 h 1676400"/>
                  <a:gd name="connsiteX12" fmla="*/ 240506 w 1833563"/>
                  <a:gd name="connsiteY12" fmla="*/ 488156 h 1676400"/>
                  <a:gd name="connsiteX13" fmla="*/ 257175 w 1833563"/>
                  <a:gd name="connsiteY13" fmla="*/ 414337 h 1676400"/>
                  <a:gd name="connsiteX14" fmla="*/ 269081 w 1833563"/>
                  <a:gd name="connsiteY14" fmla="*/ 364331 h 1676400"/>
                  <a:gd name="connsiteX15" fmla="*/ 288131 w 1833563"/>
                  <a:gd name="connsiteY15" fmla="*/ 295275 h 1676400"/>
                  <a:gd name="connsiteX16" fmla="*/ 304800 w 1833563"/>
                  <a:gd name="connsiteY16" fmla="*/ 233362 h 1676400"/>
                  <a:gd name="connsiteX17" fmla="*/ 323850 w 1833563"/>
                  <a:gd name="connsiteY17" fmla="*/ 166687 h 1676400"/>
                  <a:gd name="connsiteX18" fmla="*/ 350044 w 1833563"/>
                  <a:gd name="connsiteY18" fmla="*/ 100012 h 1676400"/>
                  <a:gd name="connsiteX19" fmla="*/ 373856 w 1833563"/>
                  <a:gd name="connsiteY19" fmla="*/ 45244 h 1676400"/>
                  <a:gd name="connsiteX20" fmla="*/ 395288 w 1833563"/>
                  <a:gd name="connsiteY20" fmla="*/ 11906 h 1676400"/>
                  <a:gd name="connsiteX21" fmla="*/ 416719 w 1833563"/>
                  <a:gd name="connsiteY21" fmla="*/ 0 h 1676400"/>
                  <a:gd name="connsiteX22" fmla="*/ 445294 w 1833563"/>
                  <a:gd name="connsiteY22" fmla="*/ 14287 h 1676400"/>
                  <a:gd name="connsiteX23" fmla="*/ 473869 w 1833563"/>
                  <a:gd name="connsiteY23" fmla="*/ 52387 h 1676400"/>
                  <a:gd name="connsiteX24" fmla="*/ 492919 w 1833563"/>
                  <a:gd name="connsiteY24" fmla="*/ 100012 h 1676400"/>
                  <a:gd name="connsiteX25" fmla="*/ 509588 w 1833563"/>
                  <a:gd name="connsiteY25" fmla="*/ 147637 h 1676400"/>
                  <a:gd name="connsiteX26" fmla="*/ 519113 w 1833563"/>
                  <a:gd name="connsiteY26" fmla="*/ 180975 h 1676400"/>
                  <a:gd name="connsiteX27" fmla="*/ 538163 w 1833563"/>
                  <a:gd name="connsiteY27" fmla="*/ 242887 h 1676400"/>
                  <a:gd name="connsiteX28" fmla="*/ 552450 w 1833563"/>
                  <a:gd name="connsiteY28" fmla="*/ 297656 h 1676400"/>
                  <a:gd name="connsiteX29" fmla="*/ 561975 w 1833563"/>
                  <a:gd name="connsiteY29" fmla="*/ 338137 h 1676400"/>
                  <a:gd name="connsiteX30" fmla="*/ 578644 w 1833563"/>
                  <a:gd name="connsiteY30" fmla="*/ 397669 h 1676400"/>
                  <a:gd name="connsiteX31" fmla="*/ 592931 w 1833563"/>
                  <a:gd name="connsiteY31" fmla="*/ 457200 h 1676400"/>
                  <a:gd name="connsiteX32" fmla="*/ 609600 w 1833563"/>
                  <a:gd name="connsiteY32" fmla="*/ 528637 h 1676400"/>
                  <a:gd name="connsiteX33" fmla="*/ 623888 w 1833563"/>
                  <a:gd name="connsiteY33" fmla="*/ 583406 h 1676400"/>
                  <a:gd name="connsiteX34" fmla="*/ 642938 w 1833563"/>
                  <a:gd name="connsiteY34" fmla="*/ 657225 h 1676400"/>
                  <a:gd name="connsiteX35" fmla="*/ 664369 w 1833563"/>
                  <a:gd name="connsiteY35" fmla="*/ 738187 h 1676400"/>
                  <a:gd name="connsiteX36" fmla="*/ 681038 w 1833563"/>
                  <a:gd name="connsiteY36" fmla="*/ 802481 h 1676400"/>
                  <a:gd name="connsiteX37" fmla="*/ 700088 w 1833563"/>
                  <a:gd name="connsiteY37" fmla="*/ 878681 h 1676400"/>
                  <a:gd name="connsiteX38" fmla="*/ 721519 w 1833563"/>
                  <a:gd name="connsiteY38" fmla="*/ 940594 h 1676400"/>
                  <a:gd name="connsiteX39" fmla="*/ 740569 w 1833563"/>
                  <a:gd name="connsiteY39" fmla="*/ 1002506 h 1676400"/>
                  <a:gd name="connsiteX40" fmla="*/ 759619 w 1833563"/>
                  <a:gd name="connsiteY40" fmla="*/ 1054894 h 1676400"/>
                  <a:gd name="connsiteX41" fmla="*/ 778669 w 1833563"/>
                  <a:gd name="connsiteY41" fmla="*/ 1107281 h 1676400"/>
                  <a:gd name="connsiteX42" fmla="*/ 802481 w 1833563"/>
                  <a:gd name="connsiteY42" fmla="*/ 1164431 h 1676400"/>
                  <a:gd name="connsiteX43" fmla="*/ 821531 w 1833563"/>
                  <a:gd name="connsiteY43" fmla="*/ 1209675 h 1676400"/>
                  <a:gd name="connsiteX44" fmla="*/ 845344 w 1833563"/>
                  <a:gd name="connsiteY44" fmla="*/ 1254919 h 1676400"/>
                  <a:gd name="connsiteX45" fmla="*/ 864394 w 1833563"/>
                  <a:gd name="connsiteY45" fmla="*/ 1297781 h 1676400"/>
                  <a:gd name="connsiteX46" fmla="*/ 888206 w 1833563"/>
                  <a:gd name="connsiteY46" fmla="*/ 1338262 h 1676400"/>
                  <a:gd name="connsiteX47" fmla="*/ 914400 w 1833563"/>
                  <a:gd name="connsiteY47" fmla="*/ 1378744 h 1676400"/>
                  <a:gd name="connsiteX48" fmla="*/ 938213 w 1833563"/>
                  <a:gd name="connsiteY48" fmla="*/ 1409700 h 1676400"/>
                  <a:gd name="connsiteX49" fmla="*/ 971550 w 1833563"/>
                  <a:gd name="connsiteY49" fmla="*/ 1452562 h 1676400"/>
                  <a:gd name="connsiteX50" fmla="*/ 1007269 w 1833563"/>
                  <a:gd name="connsiteY50" fmla="*/ 1488281 h 1676400"/>
                  <a:gd name="connsiteX51" fmla="*/ 1045369 w 1833563"/>
                  <a:gd name="connsiteY51" fmla="*/ 1519237 h 1676400"/>
                  <a:gd name="connsiteX52" fmla="*/ 1083469 w 1833563"/>
                  <a:gd name="connsiteY52" fmla="*/ 1545431 h 1676400"/>
                  <a:gd name="connsiteX53" fmla="*/ 1138238 w 1833563"/>
                  <a:gd name="connsiteY53" fmla="*/ 1576387 h 1676400"/>
                  <a:gd name="connsiteX54" fmla="*/ 1190625 w 1833563"/>
                  <a:gd name="connsiteY54" fmla="*/ 1600200 h 1676400"/>
                  <a:gd name="connsiteX55" fmla="*/ 1262063 w 1833563"/>
                  <a:gd name="connsiteY55" fmla="*/ 1624012 h 1676400"/>
                  <a:gd name="connsiteX56" fmla="*/ 1343025 w 1833563"/>
                  <a:gd name="connsiteY56" fmla="*/ 1643062 h 1676400"/>
                  <a:gd name="connsiteX57" fmla="*/ 1428750 w 1833563"/>
                  <a:gd name="connsiteY57" fmla="*/ 1654969 h 1676400"/>
                  <a:gd name="connsiteX58" fmla="*/ 1500188 w 1833563"/>
                  <a:gd name="connsiteY58" fmla="*/ 1662112 h 1676400"/>
                  <a:gd name="connsiteX59" fmla="*/ 1554956 w 1833563"/>
                  <a:gd name="connsiteY59" fmla="*/ 1664494 h 1676400"/>
                  <a:gd name="connsiteX60" fmla="*/ 1624013 w 1833563"/>
                  <a:gd name="connsiteY60" fmla="*/ 1669256 h 1676400"/>
                  <a:gd name="connsiteX61" fmla="*/ 1683544 w 1833563"/>
                  <a:gd name="connsiteY61" fmla="*/ 1671637 h 1676400"/>
                  <a:gd name="connsiteX62" fmla="*/ 1769269 w 1833563"/>
                  <a:gd name="connsiteY62" fmla="*/ 1674019 h 1676400"/>
                  <a:gd name="connsiteX63" fmla="*/ 1833563 w 1833563"/>
                  <a:gd name="connsiteY63" fmla="*/ 1674019 h 1676400"/>
                  <a:gd name="connsiteX64" fmla="*/ 0 w 1833563"/>
                  <a:gd name="connsiteY64" fmla="*/ 1676400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833563" h="1676400">
                    <a:moveTo>
                      <a:pt x="0" y="1676400"/>
                    </a:moveTo>
                    <a:lnTo>
                      <a:pt x="0" y="1250156"/>
                    </a:lnTo>
                    <a:lnTo>
                      <a:pt x="28575" y="1193006"/>
                    </a:lnTo>
                    <a:lnTo>
                      <a:pt x="47625" y="1143000"/>
                    </a:lnTo>
                    <a:lnTo>
                      <a:pt x="66675" y="1088231"/>
                    </a:lnTo>
                    <a:lnTo>
                      <a:pt x="85725" y="1040606"/>
                    </a:lnTo>
                    <a:lnTo>
                      <a:pt x="114300" y="954881"/>
                    </a:lnTo>
                    <a:lnTo>
                      <a:pt x="133350" y="892969"/>
                    </a:lnTo>
                    <a:lnTo>
                      <a:pt x="154781" y="816769"/>
                    </a:lnTo>
                    <a:lnTo>
                      <a:pt x="176213" y="740569"/>
                    </a:lnTo>
                    <a:lnTo>
                      <a:pt x="195263" y="666750"/>
                    </a:lnTo>
                    <a:lnTo>
                      <a:pt x="221456" y="566737"/>
                    </a:lnTo>
                    <a:lnTo>
                      <a:pt x="240506" y="488156"/>
                    </a:lnTo>
                    <a:lnTo>
                      <a:pt x="257175" y="414337"/>
                    </a:lnTo>
                    <a:lnTo>
                      <a:pt x="269081" y="364331"/>
                    </a:lnTo>
                    <a:lnTo>
                      <a:pt x="288131" y="295275"/>
                    </a:lnTo>
                    <a:lnTo>
                      <a:pt x="304800" y="233362"/>
                    </a:lnTo>
                    <a:lnTo>
                      <a:pt x="323850" y="166687"/>
                    </a:lnTo>
                    <a:lnTo>
                      <a:pt x="350044" y="100012"/>
                    </a:lnTo>
                    <a:lnTo>
                      <a:pt x="373856" y="45244"/>
                    </a:lnTo>
                    <a:lnTo>
                      <a:pt x="395288" y="11906"/>
                    </a:lnTo>
                    <a:lnTo>
                      <a:pt x="416719" y="0"/>
                    </a:lnTo>
                    <a:lnTo>
                      <a:pt x="445294" y="14287"/>
                    </a:lnTo>
                    <a:lnTo>
                      <a:pt x="473869" y="52387"/>
                    </a:lnTo>
                    <a:lnTo>
                      <a:pt x="492919" y="100012"/>
                    </a:lnTo>
                    <a:lnTo>
                      <a:pt x="509588" y="147637"/>
                    </a:lnTo>
                    <a:lnTo>
                      <a:pt x="519113" y="180975"/>
                    </a:lnTo>
                    <a:lnTo>
                      <a:pt x="538163" y="242887"/>
                    </a:lnTo>
                    <a:lnTo>
                      <a:pt x="552450" y="297656"/>
                    </a:lnTo>
                    <a:lnTo>
                      <a:pt x="561975" y="338137"/>
                    </a:lnTo>
                    <a:lnTo>
                      <a:pt x="578644" y="397669"/>
                    </a:lnTo>
                    <a:lnTo>
                      <a:pt x="592931" y="457200"/>
                    </a:lnTo>
                    <a:lnTo>
                      <a:pt x="609600" y="528637"/>
                    </a:lnTo>
                    <a:lnTo>
                      <a:pt x="623888" y="583406"/>
                    </a:lnTo>
                    <a:lnTo>
                      <a:pt x="642938" y="657225"/>
                    </a:lnTo>
                    <a:lnTo>
                      <a:pt x="664369" y="738187"/>
                    </a:lnTo>
                    <a:lnTo>
                      <a:pt x="681038" y="802481"/>
                    </a:lnTo>
                    <a:lnTo>
                      <a:pt x="700088" y="878681"/>
                    </a:lnTo>
                    <a:lnTo>
                      <a:pt x="721519" y="940594"/>
                    </a:lnTo>
                    <a:lnTo>
                      <a:pt x="740569" y="1002506"/>
                    </a:lnTo>
                    <a:lnTo>
                      <a:pt x="759619" y="1054894"/>
                    </a:lnTo>
                    <a:lnTo>
                      <a:pt x="778669" y="1107281"/>
                    </a:lnTo>
                    <a:lnTo>
                      <a:pt x="802481" y="1164431"/>
                    </a:lnTo>
                    <a:lnTo>
                      <a:pt x="821531" y="1209675"/>
                    </a:lnTo>
                    <a:lnTo>
                      <a:pt x="845344" y="1254919"/>
                    </a:lnTo>
                    <a:lnTo>
                      <a:pt x="864394" y="1297781"/>
                    </a:lnTo>
                    <a:lnTo>
                      <a:pt x="888206" y="1338262"/>
                    </a:lnTo>
                    <a:lnTo>
                      <a:pt x="914400" y="1378744"/>
                    </a:lnTo>
                    <a:lnTo>
                      <a:pt x="938213" y="1409700"/>
                    </a:lnTo>
                    <a:lnTo>
                      <a:pt x="971550" y="1452562"/>
                    </a:lnTo>
                    <a:lnTo>
                      <a:pt x="1007269" y="1488281"/>
                    </a:lnTo>
                    <a:lnTo>
                      <a:pt x="1045369" y="1519237"/>
                    </a:lnTo>
                    <a:lnTo>
                      <a:pt x="1083469" y="1545431"/>
                    </a:lnTo>
                    <a:lnTo>
                      <a:pt x="1138238" y="1576387"/>
                    </a:lnTo>
                    <a:lnTo>
                      <a:pt x="1190625" y="1600200"/>
                    </a:lnTo>
                    <a:lnTo>
                      <a:pt x="1262063" y="1624012"/>
                    </a:lnTo>
                    <a:lnTo>
                      <a:pt x="1343025" y="1643062"/>
                    </a:lnTo>
                    <a:lnTo>
                      <a:pt x="1428750" y="1654969"/>
                    </a:lnTo>
                    <a:lnTo>
                      <a:pt x="1500188" y="1662112"/>
                    </a:lnTo>
                    <a:lnTo>
                      <a:pt x="1554956" y="1664494"/>
                    </a:lnTo>
                    <a:lnTo>
                      <a:pt x="1624013" y="1669256"/>
                    </a:lnTo>
                    <a:lnTo>
                      <a:pt x="1683544" y="1671637"/>
                    </a:lnTo>
                    <a:lnTo>
                      <a:pt x="1769269" y="1674019"/>
                    </a:lnTo>
                    <a:lnTo>
                      <a:pt x="1833563" y="1674019"/>
                    </a:lnTo>
                    <a:lnTo>
                      <a:pt x="0" y="167640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449579" y="4096593"/>
                <a:ext cx="3726681" cy="1560702"/>
                <a:chOff x="1138238" y="2017713"/>
                <a:chExt cx="5737225" cy="2652712"/>
              </a:xfrm>
              <a:solidFill>
                <a:schemeClr val="bg1"/>
              </a:solidFill>
            </p:grpSpPr>
            <p:sp>
              <p:nvSpPr>
                <p:cNvPr id="26" name="Freeform 50"/>
                <p:cNvSpPr>
                  <a:spLocks/>
                </p:cNvSpPr>
                <p:nvPr/>
              </p:nvSpPr>
              <p:spPr bwMode="auto">
                <a:xfrm>
                  <a:off x="1138238" y="3081338"/>
                  <a:ext cx="1404938" cy="1576388"/>
                </a:xfrm>
                <a:custGeom>
                  <a:avLst/>
                  <a:gdLst>
                    <a:gd name="T0" fmla="*/ 0 w 885"/>
                    <a:gd name="T1" fmla="*/ 993 h 993"/>
                    <a:gd name="T2" fmla="*/ 18 w 885"/>
                    <a:gd name="T3" fmla="*/ 992 h 993"/>
                    <a:gd name="T4" fmla="*/ 36 w 885"/>
                    <a:gd name="T5" fmla="*/ 991 h 993"/>
                    <a:gd name="T6" fmla="*/ 54 w 885"/>
                    <a:gd name="T7" fmla="*/ 990 h 993"/>
                    <a:gd name="T8" fmla="*/ 72 w 885"/>
                    <a:gd name="T9" fmla="*/ 989 h 993"/>
                    <a:gd name="T10" fmla="*/ 90 w 885"/>
                    <a:gd name="T11" fmla="*/ 988 h 993"/>
                    <a:gd name="T12" fmla="*/ 108 w 885"/>
                    <a:gd name="T13" fmla="*/ 986 h 993"/>
                    <a:gd name="T14" fmla="*/ 126 w 885"/>
                    <a:gd name="T15" fmla="*/ 985 h 993"/>
                    <a:gd name="T16" fmla="*/ 145 w 885"/>
                    <a:gd name="T17" fmla="*/ 983 h 993"/>
                    <a:gd name="T18" fmla="*/ 163 w 885"/>
                    <a:gd name="T19" fmla="*/ 981 h 993"/>
                    <a:gd name="T20" fmla="*/ 180 w 885"/>
                    <a:gd name="T21" fmla="*/ 979 h 993"/>
                    <a:gd name="T22" fmla="*/ 199 w 885"/>
                    <a:gd name="T23" fmla="*/ 977 h 993"/>
                    <a:gd name="T24" fmla="*/ 217 w 885"/>
                    <a:gd name="T25" fmla="*/ 974 h 993"/>
                    <a:gd name="T26" fmla="*/ 235 w 885"/>
                    <a:gd name="T27" fmla="*/ 971 h 993"/>
                    <a:gd name="T28" fmla="*/ 253 w 885"/>
                    <a:gd name="T29" fmla="*/ 968 h 993"/>
                    <a:gd name="T30" fmla="*/ 271 w 885"/>
                    <a:gd name="T31" fmla="*/ 964 h 993"/>
                    <a:gd name="T32" fmla="*/ 289 w 885"/>
                    <a:gd name="T33" fmla="*/ 960 h 993"/>
                    <a:gd name="T34" fmla="*/ 307 w 885"/>
                    <a:gd name="T35" fmla="*/ 956 h 993"/>
                    <a:gd name="T36" fmla="*/ 325 w 885"/>
                    <a:gd name="T37" fmla="*/ 951 h 993"/>
                    <a:gd name="T38" fmla="*/ 343 w 885"/>
                    <a:gd name="T39" fmla="*/ 946 h 993"/>
                    <a:gd name="T40" fmla="*/ 361 w 885"/>
                    <a:gd name="T41" fmla="*/ 940 h 993"/>
                    <a:gd name="T42" fmla="*/ 379 w 885"/>
                    <a:gd name="T43" fmla="*/ 934 h 993"/>
                    <a:gd name="T44" fmla="*/ 397 w 885"/>
                    <a:gd name="T45" fmla="*/ 927 h 993"/>
                    <a:gd name="T46" fmla="*/ 416 w 885"/>
                    <a:gd name="T47" fmla="*/ 919 h 993"/>
                    <a:gd name="T48" fmla="*/ 434 w 885"/>
                    <a:gd name="T49" fmla="*/ 910 h 993"/>
                    <a:gd name="T50" fmla="*/ 452 w 885"/>
                    <a:gd name="T51" fmla="*/ 901 h 993"/>
                    <a:gd name="T52" fmla="*/ 470 w 885"/>
                    <a:gd name="T53" fmla="*/ 890 h 993"/>
                    <a:gd name="T54" fmla="*/ 488 w 885"/>
                    <a:gd name="T55" fmla="*/ 878 h 993"/>
                    <a:gd name="T56" fmla="*/ 506 w 885"/>
                    <a:gd name="T57" fmla="*/ 865 h 993"/>
                    <a:gd name="T58" fmla="*/ 524 w 885"/>
                    <a:gd name="T59" fmla="*/ 851 h 993"/>
                    <a:gd name="T60" fmla="*/ 542 w 885"/>
                    <a:gd name="T61" fmla="*/ 835 h 993"/>
                    <a:gd name="T62" fmla="*/ 560 w 885"/>
                    <a:gd name="T63" fmla="*/ 818 h 993"/>
                    <a:gd name="T64" fmla="*/ 578 w 885"/>
                    <a:gd name="T65" fmla="*/ 799 h 993"/>
                    <a:gd name="T66" fmla="*/ 596 w 885"/>
                    <a:gd name="T67" fmla="*/ 778 h 993"/>
                    <a:gd name="T68" fmla="*/ 614 w 885"/>
                    <a:gd name="T69" fmla="*/ 755 h 993"/>
                    <a:gd name="T70" fmla="*/ 632 w 885"/>
                    <a:gd name="T71" fmla="*/ 729 h 993"/>
                    <a:gd name="T72" fmla="*/ 651 w 885"/>
                    <a:gd name="T73" fmla="*/ 701 h 993"/>
                    <a:gd name="T74" fmla="*/ 668 w 885"/>
                    <a:gd name="T75" fmla="*/ 670 h 993"/>
                    <a:gd name="T76" fmla="*/ 687 w 885"/>
                    <a:gd name="T77" fmla="*/ 635 h 993"/>
                    <a:gd name="T78" fmla="*/ 705 w 885"/>
                    <a:gd name="T79" fmla="*/ 598 h 993"/>
                    <a:gd name="T80" fmla="*/ 723 w 885"/>
                    <a:gd name="T81" fmla="*/ 557 h 993"/>
                    <a:gd name="T82" fmla="*/ 741 w 885"/>
                    <a:gd name="T83" fmla="*/ 512 h 993"/>
                    <a:gd name="T84" fmla="*/ 759 w 885"/>
                    <a:gd name="T85" fmla="*/ 464 h 993"/>
                    <a:gd name="T86" fmla="*/ 777 w 885"/>
                    <a:gd name="T87" fmla="*/ 411 h 993"/>
                    <a:gd name="T88" fmla="*/ 795 w 885"/>
                    <a:gd name="T89" fmla="*/ 353 h 993"/>
                    <a:gd name="T90" fmla="*/ 813 w 885"/>
                    <a:gd name="T91" fmla="*/ 291 h 993"/>
                    <a:gd name="T92" fmla="*/ 831 w 885"/>
                    <a:gd name="T93" fmla="*/ 225 h 993"/>
                    <a:gd name="T94" fmla="*/ 849 w 885"/>
                    <a:gd name="T95" fmla="*/ 154 h 993"/>
                    <a:gd name="T96" fmla="*/ 868 w 885"/>
                    <a:gd name="T97" fmla="*/ 79 h 993"/>
                    <a:gd name="T98" fmla="*/ 885 w 885"/>
                    <a:gd name="T99" fmla="*/ 0 h 9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85" h="993">
                      <a:moveTo>
                        <a:pt x="0" y="993"/>
                      </a:moveTo>
                      <a:lnTo>
                        <a:pt x="18" y="992"/>
                      </a:lnTo>
                      <a:lnTo>
                        <a:pt x="36" y="991"/>
                      </a:lnTo>
                      <a:lnTo>
                        <a:pt x="54" y="990"/>
                      </a:lnTo>
                      <a:lnTo>
                        <a:pt x="72" y="989"/>
                      </a:lnTo>
                      <a:lnTo>
                        <a:pt x="90" y="988"/>
                      </a:lnTo>
                      <a:lnTo>
                        <a:pt x="108" y="986"/>
                      </a:lnTo>
                      <a:lnTo>
                        <a:pt x="126" y="985"/>
                      </a:lnTo>
                      <a:lnTo>
                        <a:pt x="145" y="983"/>
                      </a:lnTo>
                      <a:lnTo>
                        <a:pt x="163" y="981"/>
                      </a:lnTo>
                      <a:lnTo>
                        <a:pt x="180" y="979"/>
                      </a:lnTo>
                      <a:lnTo>
                        <a:pt x="199" y="977"/>
                      </a:lnTo>
                      <a:lnTo>
                        <a:pt x="217" y="974"/>
                      </a:lnTo>
                      <a:lnTo>
                        <a:pt x="235" y="971"/>
                      </a:lnTo>
                      <a:lnTo>
                        <a:pt x="253" y="968"/>
                      </a:lnTo>
                      <a:lnTo>
                        <a:pt x="271" y="964"/>
                      </a:lnTo>
                      <a:lnTo>
                        <a:pt x="289" y="960"/>
                      </a:lnTo>
                      <a:lnTo>
                        <a:pt x="307" y="956"/>
                      </a:lnTo>
                      <a:lnTo>
                        <a:pt x="325" y="951"/>
                      </a:lnTo>
                      <a:lnTo>
                        <a:pt x="343" y="946"/>
                      </a:lnTo>
                      <a:lnTo>
                        <a:pt x="361" y="940"/>
                      </a:lnTo>
                      <a:lnTo>
                        <a:pt x="379" y="934"/>
                      </a:lnTo>
                      <a:lnTo>
                        <a:pt x="397" y="927"/>
                      </a:lnTo>
                      <a:lnTo>
                        <a:pt x="416" y="919"/>
                      </a:lnTo>
                      <a:lnTo>
                        <a:pt x="434" y="910"/>
                      </a:lnTo>
                      <a:lnTo>
                        <a:pt x="452" y="901"/>
                      </a:lnTo>
                      <a:lnTo>
                        <a:pt x="470" y="890"/>
                      </a:lnTo>
                      <a:lnTo>
                        <a:pt x="488" y="878"/>
                      </a:lnTo>
                      <a:lnTo>
                        <a:pt x="506" y="865"/>
                      </a:lnTo>
                      <a:lnTo>
                        <a:pt x="524" y="851"/>
                      </a:lnTo>
                      <a:lnTo>
                        <a:pt x="542" y="835"/>
                      </a:lnTo>
                      <a:lnTo>
                        <a:pt x="560" y="818"/>
                      </a:lnTo>
                      <a:lnTo>
                        <a:pt x="578" y="799"/>
                      </a:lnTo>
                      <a:lnTo>
                        <a:pt x="596" y="778"/>
                      </a:lnTo>
                      <a:lnTo>
                        <a:pt x="614" y="755"/>
                      </a:lnTo>
                      <a:lnTo>
                        <a:pt x="632" y="729"/>
                      </a:lnTo>
                      <a:lnTo>
                        <a:pt x="651" y="701"/>
                      </a:lnTo>
                      <a:lnTo>
                        <a:pt x="668" y="670"/>
                      </a:lnTo>
                      <a:lnTo>
                        <a:pt x="687" y="635"/>
                      </a:lnTo>
                      <a:lnTo>
                        <a:pt x="705" y="598"/>
                      </a:lnTo>
                      <a:lnTo>
                        <a:pt x="723" y="557"/>
                      </a:lnTo>
                      <a:lnTo>
                        <a:pt x="741" y="512"/>
                      </a:lnTo>
                      <a:lnTo>
                        <a:pt x="759" y="464"/>
                      </a:lnTo>
                      <a:lnTo>
                        <a:pt x="777" y="411"/>
                      </a:lnTo>
                      <a:lnTo>
                        <a:pt x="795" y="353"/>
                      </a:lnTo>
                      <a:lnTo>
                        <a:pt x="813" y="291"/>
                      </a:lnTo>
                      <a:lnTo>
                        <a:pt x="831" y="225"/>
                      </a:lnTo>
                      <a:lnTo>
                        <a:pt x="849" y="154"/>
                      </a:lnTo>
                      <a:lnTo>
                        <a:pt x="868" y="79"/>
                      </a:lnTo>
                      <a:lnTo>
                        <a:pt x="885" y="0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27" name="Freeform 51"/>
                <p:cNvSpPr>
                  <a:spLocks/>
                </p:cNvSpPr>
                <p:nvPr/>
              </p:nvSpPr>
              <p:spPr bwMode="auto">
                <a:xfrm>
                  <a:off x="2543175" y="2017713"/>
                  <a:ext cx="1406525" cy="2535238"/>
                </a:xfrm>
                <a:custGeom>
                  <a:avLst/>
                  <a:gdLst>
                    <a:gd name="T0" fmla="*/ 0 w 886"/>
                    <a:gd name="T1" fmla="*/ 670 h 1597"/>
                    <a:gd name="T2" fmla="*/ 18 w 886"/>
                    <a:gd name="T3" fmla="*/ 589 h 1597"/>
                    <a:gd name="T4" fmla="*/ 37 w 886"/>
                    <a:gd name="T5" fmla="*/ 505 h 1597"/>
                    <a:gd name="T6" fmla="*/ 55 w 886"/>
                    <a:gd name="T7" fmla="*/ 422 h 1597"/>
                    <a:gd name="T8" fmla="*/ 73 w 886"/>
                    <a:gd name="T9" fmla="*/ 340 h 1597"/>
                    <a:gd name="T10" fmla="*/ 91 w 886"/>
                    <a:gd name="T11" fmla="*/ 262 h 1597"/>
                    <a:gd name="T12" fmla="*/ 109 w 886"/>
                    <a:gd name="T13" fmla="*/ 190 h 1597"/>
                    <a:gd name="T14" fmla="*/ 127 w 886"/>
                    <a:gd name="T15" fmla="*/ 126 h 1597"/>
                    <a:gd name="T16" fmla="*/ 145 w 886"/>
                    <a:gd name="T17" fmla="*/ 73 h 1597"/>
                    <a:gd name="T18" fmla="*/ 163 w 886"/>
                    <a:gd name="T19" fmla="*/ 33 h 1597"/>
                    <a:gd name="T20" fmla="*/ 181 w 886"/>
                    <a:gd name="T21" fmla="*/ 9 h 1597"/>
                    <a:gd name="T22" fmla="*/ 199 w 886"/>
                    <a:gd name="T23" fmla="*/ 0 h 1597"/>
                    <a:gd name="T24" fmla="*/ 217 w 886"/>
                    <a:gd name="T25" fmla="*/ 9 h 1597"/>
                    <a:gd name="T26" fmla="*/ 235 w 886"/>
                    <a:gd name="T27" fmla="*/ 33 h 1597"/>
                    <a:gd name="T28" fmla="*/ 254 w 886"/>
                    <a:gd name="T29" fmla="*/ 73 h 1597"/>
                    <a:gd name="T30" fmla="*/ 272 w 886"/>
                    <a:gd name="T31" fmla="*/ 126 h 1597"/>
                    <a:gd name="T32" fmla="*/ 289 w 886"/>
                    <a:gd name="T33" fmla="*/ 190 h 1597"/>
                    <a:gd name="T34" fmla="*/ 308 w 886"/>
                    <a:gd name="T35" fmla="*/ 262 h 1597"/>
                    <a:gd name="T36" fmla="*/ 326 w 886"/>
                    <a:gd name="T37" fmla="*/ 340 h 1597"/>
                    <a:gd name="T38" fmla="*/ 344 w 886"/>
                    <a:gd name="T39" fmla="*/ 422 h 1597"/>
                    <a:gd name="T40" fmla="*/ 362 w 886"/>
                    <a:gd name="T41" fmla="*/ 505 h 1597"/>
                    <a:gd name="T42" fmla="*/ 380 w 886"/>
                    <a:gd name="T43" fmla="*/ 589 h 1597"/>
                    <a:gd name="T44" fmla="*/ 398 w 886"/>
                    <a:gd name="T45" fmla="*/ 670 h 1597"/>
                    <a:gd name="T46" fmla="*/ 416 w 886"/>
                    <a:gd name="T47" fmla="*/ 749 h 1597"/>
                    <a:gd name="T48" fmla="*/ 434 w 886"/>
                    <a:gd name="T49" fmla="*/ 824 h 1597"/>
                    <a:gd name="T50" fmla="*/ 452 w 886"/>
                    <a:gd name="T51" fmla="*/ 895 h 1597"/>
                    <a:gd name="T52" fmla="*/ 470 w 886"/>
                    <a:gd name="T53" fmla="*/ 961 h 1597"/>
                    <a:gd name="T54" fmla="*/ 488 w 886"/>
                    <a:gd name="T55" fmla="*/ 1023 h 1597"/>
                    <a:gd name="T56" fmla="*/ 506 w 886"/>
                    <a:gd name="T57" fmla="*/ 1081 h 1597"/>
                    <a:gd name="T58" fmla="*/ 525 w 886"/>
                    <a:gd name="T59" fmla="*/ 1134 h 1597"/>
                    <a:gd name="T60" fmla="*/ 543 w 886"/>
                    <a:gd name="T61" fmla="*/ 1182 h 1597"/>
                    <a:gd name="T62" fmla="*/ 561 w 886"/>
                    <a:gd name="T63" fmla="*/ 1227 h 1597"/>
                    <a:gd name="T64" fmla="*/ 579 w 886"/>
                    <a:gd name="T65" fmla="*/ 1268 h 1597"/>
                    <a:gd name="T66" fmla="*/ 597 w 886"/>
                    <a:gd name="T67" fmla="*/ 1305 h 1597"/>
                    <a:gd name="T68" fmla="*/ 615 w 886"/>
                    <a:gd name="T69" fmla="*/ 1340 h 1597"/>
                    <a:gd name="T70" fmla="*/ 633 w 886"/>
                    <a:gd name="T71" fmla="*/ 1371 h 1597"/>
                    <a:gd name="T72" fmla="*/ 651 w 886"/>
                    <a:gd name="T73" fmla="*/ 1399 h 1597"/>
                    <a:gd name="T74" fmla="*/ 669 w 886"/>
                    <a:gd name="T75" fmla="*/ 1425 h 1597"/>
                    <a:gd name="T76" fmla="*/ 687 w 886"/>
                    <a:gd name="T77" fmla="*/ 1448 h 1597"/>
                    <a:gd name="T78" fmla="*/ 705 w 886"/>
                    <a:gd name="T79" fmla="*/ 1469 h 1597"/>
                    <a:gd name="T80" fmla="*/ 723 w 886"/>
                    <a:gd name="T81" fmla="*/ 1488 h 1597"/>
                    <a:gd name="T82" fmla="*/ 741 w 886"/>
                    <a:gd name="T83" fmla="*/ 1505 h 1597"/>
                    <a:gd name="T84" fmla="*/ 760 w 886"/>
                    <a:gd name="T85" fmla="*/ 1521 h 1597"/>
                    <a:gd name="T86" fmla="*/ 777 w 886"/>
                    <a:gd name="T87" fmla="*/ 1535 h 1597"/>
                    <a:gd name="T88" fmla="*/ 796 w 886"/>
                    <a:gd name="T89" fmla="*/ 1548 h 1597"/>
                    <a:gd name="T90" fmla="*/ 814 w 886"/>
                    <a:gd name="T91" fmla="*/ 1560 h 1597"/>
                    <a:gd name="T92" fmla="*/ 832 w 886"/>
                    <a:gd name="T93" fmla="*/ 1571 h 1597"/>
                    <a:gd name="T94" fmla="*/ 850 w 886"/>
                    <a:gd name="T95" fmla="*/ 1580 h 1597"/>
                    <a:gd name="T96" fmla="*/ 868 w 886"/>
                    <a:gd name="T97" fmla="*/ 1589 h 1597"/>
                    <a:gd name="T98" fmla="*/ 886 w 886"/>
                    <a:gd name="T99" fmla="*/ 1597 h 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86" h="1597">
                      <a:moveTo>
                        <a:pt x="0" y="670"/>
                      </a:moveTo>
                      <a:lnTo>
                        <a:pt x="18" y="589"/>
                      </a:lnTo>
                      <a:lnTo>
                        <a:pt x="37" y="505"/>
                      </a:lnTo>
                      <a:lnTo>
                        <a:pt x="55" y="422"/>
                      </a:lnTo>
                      <a:lnTo>
                        <a:pt x="73" y="340"/>
                      </a:lnTo>
                      <a:lnTo>
                        <a:pt x="91" y="262"/>
                      </a:lnTo>
                      <a:lnTo>
                        <a:pt x="109" y="190"/>
                      </a:lnTo>
                      <a:lnTo>
                        <a:pt x="127" y="126"/>
                      </a:lnTo>
                      <a:lnTo>
                        <a:pt x="145" y="73"/>
                      </a:lnTo>
                      <a:lnTo>
                        <a:pt x="163" y="33"/>
                      </a:lnTo>
                      <a:lnTo>
                        <a:pt x="181" y="9"/>
                      </a:lnTo>
                      <a:lnTo>
                        <a:pt x="199" y="0"/>
                      </a:lnTo>
                      <a:lnTo>
                        <a:pt x="217" y="9"/>
                      </a:lnTo>
                      <a:lnTo>
                        <a:pt x="235" y="33"/>
                      </a:lnTo>
                      <a:lnTo>
                        <a:pt x="254" y="73"/>
                      </a:lnTo>
                      <a:lnTo>
                        <a:pt x="272" y="126"/>
                      </a:lnTo>
                      <a:lnTo>
                        <a:pt x="289" y="190"/>
                      </a:lnTo>
                      <a:lnTo>
                        <a:pt x="308" y="262"/>
                      </a:lnTo>
                      <a:lnTo>
                        <a:pt x="326" y="340"/>
                      </a:lnTo>
                      <a:lnTo>
                        <a:pt x="344" y="422"/>
                      </a:lnTo>
                      <a:lnTo>
                        <a:pt x="362" y="505"/>
                      </a:lnTo>
                      <a:lnTo>
                        <a:pt x="380" y="589"/>
                      </a:lnTo>
                      <a:lnTo>
                        <a:pt x="398" y="670"/>
                      </a:lnTo>
                      <a:lnTo>
                        <a:pt x="416" y="749"/>
                      </a:lnTo>
                      <a:lnTo>
                        <a:pt x="434" y="824"/>
                      </a:lnTo>
                      <a:lnTo>
                        <a:pt x="452" y="895"/>
                      </a:lnTo>
                      <a:lnTo>
                        <a:pt x="470" y="961"/>
                      </a:lnTo>
                      <a:lnTo>
                        <a:pt x="488" y="1023"/>
                      </a:lnTo>
                      <a:lnTo>
                        <a:pt x="506" y="1081"/>
                      </a:lnTo>
                      <a:lnTo>
                        <a:pt x="525" y="1134"/>
                      </a:lnTo>
                      <a:lnTo>
                        <a:pt x="543" y="1182"/>
                      </a:lnTo>
                      <a:lnTo>
                        <a:pt x="561" y="1227"/>
                      </a:lnTo>
                      <a:lnTo>
                        <a:pt x="579" y="1268"/>
                      </a:lnTo>
                      <a:lnTo>
                        <a:pt x="597" y="1305"/>
                      </a:lnTo>
                      <a:lnTo>
                        <a:pt x="615" y="1340"/>
                      </a:lnTo>
                      <a:lnTo>
                        <a:pt x="633" y="1371"/>
                      </a:lnTo>
                      <a:lnTo>
                        <a:pt x="651" y="1399"/>
                      </a:lnTo>
                      <a:lnTo>
                        <a:pt x="669" y="1425"/>
                      </a:lnTo>
                      <a:lnTo>
                        <a:pt x="687" y="1448"/>
                      </a:lnTo>
                      <a:lnTo>
                        <a:pt x="705" y="1469"/>
                      </a:lnTo>
                      <a:lnTo>
                        <a:pt x="723" y="1488"/>
                      </a:lnTo>
                      <a:lnTo>
                        <a:pt x="741" y="1505"/>
                      </a:lnTo>
                      <a:lnTo>
                        <a:pt x="760" y="1521"/>
                      </a:lnTo>
                      <a:lnTo>
                        <a:pt x="777" y="1535"/>
                      </a:lnTo>
                      <a:lnTo>
                        <a:pt x="796" y="1548"/>
                      </a:lnTo>
                      <a:lnTo>
                        <a:pt x="814" y="1560"/>
                      </a:lnTo>
                      <a:lnTo>
                        <a:pt x="832" y="1571"/>
                      </a:lnTo>
                      <a:lnTo>
                        <a:pt x="850" y="1580"/>
                      </a:lnTo>
                      <a:lnTo>
                        <a:pt x="868" y="1589"/>
                      </a:lnTo>
                      <a:lnTo>
                        <a:pt x="886" y="1597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28" name="Freeform 52"/>
                <p:cNvSpPr>
                  <a:spLocks/>
                </p:cNvSpPr>
                <p:nvPr/>
              </p:nvSpPr>
              <p:spPr bwMode="auto">
                <a:xfrm>
                  <a:off x="3949700" y="4552950"/>
                  <a:ext cx="1404938" cy="117475"/>
                </a:xfrm>
                <a:custGeom>
                  <a:avLst/>
                  <a:gdLst>
                    <a:gd name="T0" fmla="*/ 0 w 885"/>
                    <a:gd name="T1" fmla="*/ 0 h 74"/>
                    <a:gd name="T2" fmla="*/ 18 w 885"/>
                    <a:gd name="T3" fmla="*/ 7 h 74"/>
                    <a:gd name="T4" fmla="*/ 36 w 885"/>
                    <a:gd name="T5" fmla="*/ 13 h 74"/>
                    <a:gd name="T6" fmla="*/ 54 w 885"/>
                    <a:gd name="T7" fmla="*/ 19 h 74"/>
                    <a:gd name="T8" fmla="*/ 72 w 885"/>
                    <a:gd name="T9" fmla="*/ 24 h 74"/>
                    <a:gd name="T10" fmla="*/ 90 w 885"/>
                    <a:gd name="T11" fmla="*/ 29 h 74"/>
                    <a:gd name="T12" fmla="*/ 108 w 885"/>
                    <a:gd name="T13" fmla="*/ 33 h 74"/>
                    <a:gd name="T14" fmla="*/ 126 w 885"/>
                    <a:gd name="T15" fmla="*/ 37 h 74"/>
                    <a:gd name="T16" fmla="*/ 145 w 885"/>
                    <a:gd name="T17" fmla="*/ 41 h 74"/>
                    <a:gd name="T18" fmla="*/ 163 w 885"/>
                    <a:gd name="T19" fmla="*/ 44 h 74"/>
                    <a:gd name="T20" fmla="*/ 181 w 885"/>
                    <a:gd name="T21" fmla="*/ 47 h 74"/>
                    <a:gd name="T22" fmla="*/ 199 w 885"/>
                    <a:gd name="T23" fmla="*/ 50 h 74"/>
                    <a:gd name="T24" fmla="*/ 217 w 885"/>
                    <a:gd name="T25" fmla="*/ 52 h 74"/>
                    <a:gd name="T26" fmla="*/ 235 w 885"/>
                    <a:gd name="T27" fmla="*/ 54 h 74"/>
                    <a:gd name="T28" fmla="*/ 253 w 885"/>
                    <a:gd name="T29" fmla="*/ 56 h 74"/>
                    <a:gd name="T30" fmla="*/ 271 w 885"/>
                    <a:gd name="T31" fmla="*/ 58 h 74"/>
                    <a:gd name="T32" fmla="*/ 289 w 885"/>
                    <a:gd name="T33" fmla="*/ 59 h 74"/>
                    <a:gd name="T34" fmla="*/ 307 w 885"/>
                    <a:gd name="T35" fmla="*/ 61 h 74"/>
                    <a:gd name="T36" fmla="*/ 325 w 885"/>
                    <a:gd name="T37" fmla="*/ 62 h 74"/>
                    <a:gd name="T38" fmla="*/ 343 w 885"/>
                    <a:gd name="T39" fmla="*/ 63 h 74"/>
                    <a:gd name="T40" fmla="*/ 362 w 885"/>
                    <a:gd name="T41" fmla="*/ 64 h 74"/>
                    <a:gd name="T42" fmla="*/ 380 w 885"/>
                    <a:gd name="T43" fmla="*/ 65 h 74"/>
                    <a:gd name="T44" fmla="*/ 397 w 885"/>
                    <a:gd name="T45" fmla="*/ 66 h 74"/>
                    <a:gd name="T46" fmla="*/ 416 w 885"/>
                    <a:gd name="T47" fmla="*/ 67 h 74"/>
                    <a:gd name="T48" fmla="*/ 434 w 885"/>
                    <a:gd name="T49" fmla="*/ 68 h 74"/>
                    <a:gd name="T50" fmla="*/ 452 w 885"/>
                    <a:gd name="T51" fmla="*/ 68 h 74"/>
                    <a:gd name="T52" fmla="*/ 470 w 885"/>
                    <a:gd name="T53" fmla="*/ 69 h 74"/>
                    <a:gd name="T54" fmla="*/ 488 w 885"/>
                    <a:gd name="T55" fmla="*/ 70 h 74"/>
                    <a:gd name="T56" fmla="*/ 506 w 885"/>
                    <a:gd name="T57" fmla="*/ 70 h 74"/>
                    <a:gd name="T58" fmla="*/ 524 w 885"/>
                    <a:gd name="T59" fmla="*/ 70 h 74"/>
                    <a:gd name="T60" fmla="*/ 542 w 885"/>
                    <a:gd name="T61" fmla="*/ 71 h 74"/>
                    <a:gd name="T62" fmla="*/ 560 w 885"/>
                    <a:gd name="T63" fmla="*/ 71 h 74"/>
                    <a:gd name="T64" fmla="*/ 578 w 885"/>
                    <a:gd name="T65" fmla="*/ 72 h 74"/>
                    <a:gd name="T66" fmla="*/ 596 w 885"/>
                    <a:gd name="T67" fmla="*/ 72 h 74"/>
                    <a:gd name="T68" fmla="*/ 614 w 885"/>
                    <a:gd name="T69" fmla="*/ 72 h 74"/>
                    <a:gd name="T70" fmla="*/ 633 w 885"/>
                    <a:gd name="T71" fmla="*/ 72 h 74"/>
                    <a:gd name="T72" fmla="*/ 651 w 885"/>
                    <a:gd name="T73" fmla="*/ 72 h 74"/>
                    <a:gd name="T74" fmla="*/ 669 w 885"/>
                    <a:gd name="T75" fmla="*/ 73 h 74"/>
                    <a:gd name="T76" fmla="*/ 687 w 885"/>
                    <a:gd name="T77" fmla="*/ 73 h 74"/>
                    <a:gd name="T78" fmla="*/ 705 w 885"/>
                    <a:gd name="T79" fmla="*/ 73 h 74"/>
                    <a:gd name="T80" fmla="*/ 723 w 885"/>
                    <a:gd name="T81" fmla="*/ 73 h 74"/>
                    <a:gd name="T82" fmla="*/ 741 w 885"/>
                    <a:gd name="T83" fmla="*/ 73 h 74"/>
                    <a:gd name="T84" fmla="*/ 759 w 885"/>
                    <a:gd name="T85" fmla="*/ 73 h 74"/>
                    <a:gd name="T86" fmla="*/ 777 w 885"/>
                    <a:gd name="T87" fmla="*/ 73 h 74"/>
                    <a:gd name="T88" fmla="*/ 795 w 885"/>
                    <a:gd name="T89" fmla="*/ 73 h 74"/>
                    <a:gd name="T90" fmla="*/ 813 w 885"/>
                    <a:gd name="T91" fmla="*/ 73 h 74"/>
                    <a:gd name="T92" fmla="*/ 831 w 885"/>
                    <a:gd name="T93" fmla="*/ 74 h 74"/>
                    <a:gd name="T94" fmla="*/ 849 w 885"/>
                    <a:gd name="T95" fmla="*/ 74 h 74"/>
                    <a:gd name="T96" fmla="*/ 868 w 885"/>
                    <a:gd name="T97" fmla="*/ 74 h 74"/>
                    <a:gd name="T98" fmla="*/ 885 w 885"/>
                    <a:gd name="T9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85" h="74">
                      <a:moveTo>
                        <a:pt x="0" y="0"/>
                      </a:moveTo>
                      <a:lnTo>
                        <a:pt x="18" y="7"/>
                      </a:lnTo>
                      <a:lnTo>
                        <a:pt x="36" y="13"/>
                      </a:lnTo>
                      <a:lnTo>
                        <a:pt x="54" y="19"/>
                      </a:lnTo>
                      <a:lnTo>
                        <a:pt x="72" y="24"/>
                      </a:lnTo>
                      <a:lnTo>
                        <a:pt x="90" y="29"/>
                      </a:lnTo>
                      <a:lnTo>
                        <a:pt x="108" y="33"/>
                      </a:lnTo>
                      <a:lnTo>
                        <a:pt x="126" y="37"/>
                      </a:lnTo>
                      <a:lnTo>
                        <a:pt x="145" y="41"/>
                      </a:lnTo>
                      <a:lnTo>
                        <a:pt x="163" y="44"/>
                      </a:lnTo>
                      <a:lnTo>
                        <a:pt x="181" y="47"/>
                      </a:lnTo>
                      <a:lnTo>
                        <a:pt x="199" y="50"/>
                      </a:lnTo>
                      <a:lnTo>
                        <a:pt x="217" y="52"/>
                      </a:lnTo>
                      <a:lnTo>
                        <a:pt x="235" y="54"/>
                      </a:lnTo>
                      <a:lnTo>
                        <a:pt x="253" y="56"/>
                      </a:lnTo>
                      <a:lnTo>
                        <a:pt x="271" y="58"/>
                      </a:lnTo>
                      <a:lnTo>
                        <a:pt x="289" y="59"/>
                      </a:lnTo>
                      <a:lnTo>
                        <a:pt x="307" y="61"/>
                      </a:lnTo>
                      <a:lnTo>
                        <a:pt x="325" y="62"/>
                      </a:lnTo>
                      <a:lnTo>
                        <a:pt x="343" y="63"/>
                      </a:lnTo>
                      <a:lnTo>
                        <a:pt x="362" y="64"/>
                      </a:lnTo>
                      <a:lnTo>
                        <a:pt x="380" y="65"/>
                      </a:lnTo>
                      <a:lnTo>
                        <a:pt x="397" y="66"/>
                      </a:lnTo>
                      <a:lnTo>
                        <a:pt x="416" y="67"/>
                      </a:lnTo>
                      <a:lnTo>
                        <a:pt x="434" y="68"/>
                      </a:lnTo>
                      <a:lnTo>
                        <a:pt x="452" y="68"/>
                      </a:lnTo>
                      <a:lnTo>
                        <a:pt x="470" y="69"/>
                      </a:lnTo>
                      <a:lnTo>
                        <a:pt x="488" y="70"/>
                      </a:lnTo>
                      <a:lnTo>
                        <a:pt x="506" y="70"/>
                      </a:lnTo>
                      <a:lnTo>
                        <a:pt x="524" y="70"/>
                      </a:lnTo>
                      <a:lnTo>
                        <a:pt x="542" y="71"/>
                      </a:lnTo>
                      <a:lnTo>
                        <a:pt x="560" y="71"/>
                      </a:lnTo>
                      <a:lnTo>
                        <a:pt x="578" y="72"/>
                      </a:lnTo>
                      <a:lnTo>
                        <a:pt x="596" y="72"/>
                      </a:lnTo>
                      <a:lnTo>
                        <a:pt x="614" y="72"/>
                      </a:lnTo>
                      <a:lnTo>
                        <a:pt x="633" y="72"/>
                      </a:lnTo>
                      <a:lnTo>
                        <a:pt x="651" y="72"/>
                      </a:lnTo>
                      <a:lnTo>
                        <a:pt x="669" y="73"/>
                      </a:lnTo>
                      <a:lnTo>
                        <a:pt x="687" y="73"/>
                      </a:lnTo>
                      <a:lnTo>
                        <a:pt x="705" y="73"/>
                      </a:lnTo>
                      <a:lnTo>
                        <a:pt x="723" y="73"/>
                      </a:lnTo>
                      <a:lnTo>
                        <a:pt x="741" y="73"/>
                      </a:lnTo>
                      <a:lnTo>
                        <a:pt x="759" y="73"/>
                      </a:lnTo>
                      <a:lnTo>
                        <a:pt x="777" y="73"/>
                      </a:lnTo>
                      <a:lnTo>
                        <a:pt x="795" y="73"/>
                      </a:lnTo>
                      <a:lnTo>
                        <a:pt x="813" y="73"/>
                      </a:lnTo>
                      <a:lnTo>
                        <a:pt x="831" y="74"/>
                      </a:lnTo>
                      <a:lnTo>
                        <a:pt x="849" y="74"/>
                      </a:lnTo>
                      <a:lnTo>
                        <a:pt x="868" y="74"/>
                      </a:lnTo>
                      <a:lnTo>
                        <a:pt x="885" y="74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29" name="Freeform 53"/>
                <p:cNvSpPr>
                  <a:spLocks/>
                </p:cNvSpPr>
                <p:nvPr/>
              </p:nvSpPr>
              <p:spPr bwMode="auto">
                <a:xfrm>
                  <a:off x="5354638" y="4670425"/>
                  <a:ext cx="1406525" cy="0"/>
                </a:xfrm>
                <a:custGeom>
                  <a:avLst/>
                  <a:gdLst>
                    <a:gd name="T0" fmla="*/ 0 w 886"/>
                    <a:gd name="T1" fmla="*/ 19 w 886"/>
                    <a:gd name="T2" fmla="*/ 37 w 886"/>
                    <a:gd name="T3" fmla="*/ 55 w 886"/>
                    <a:gd name="T4" fmla="*/ 73 w 886"/>
                    <a:gd name="T5" fmla="*/ 91 w 886"/>
                    <a:gd name="T6" fmla="*/ 109 w 886"/>
                    <a:gd name="T7" fmla="*/ 127 w 886"/>
                    <a:gd name="T8" fmla="*/ 145 w 886"/>
                    <a:gd name="T9" fmla="*/ 163 w 886"/>
                    <a:gd name="T10" fmla="*/ 181 w 886"/>
                    <a:gd name="T11" fmla="*/ 199 w 886"/>
                    <a:gd name="T12" fmla="*/ 217 w 886"/>
                    <a:gd name="T13" fmla="*/ 235 w 886"/>
                    <a:gd name="T14" fmla="*/ 254 w 886"/>
                    <a:gd name="T15" fmla="*/ 272 w 886"/>
                    <a:gd name="T16" fmla="*/ 290 w 886"/>
                    <a:gd name="T17" fmla="*/ 308 w 886"/>
                    <a:gd name="T18" fmla="*/ 326 w 886"/>
                    <a:gd name="T19" fmla="*/ 344 w 886"/>
                    <a:gd name="T20" fmla="*/ 362 w 886"/>
                    <a:gd name="T21" fmla="*/ 380 w 886"/>
                    <a:gd name="T22" fmla="*/ 398 w 886"/>
                    <a:gd name="T23" fmla="*/ 416 w 886"/>
                    <a:gd name="T24" fmla="*/ 434 w 886"/>
                    <a:gd name="T25" fmla="*/ 452 w 886"/>
                    <a:gd name="T26" fmla="*/ 471 w 886"/>
                    <a:gd name="T27" fmla="*/ 488 w 886"/>
                    <a:gd name="T28" fmla="*/ 506 w 886"/>
                    <a:gd name="T29" fmla="*/ 525 w 886"/>
                    <a:gd name="T30" fmla="*/ 543 w 886"/>
                    <a:gd name="T31" fmla="*/ 561 w 886"/>
                    <a:gd name="T32" fmla="*/ 579 w 886"/>
                    <a:gd name="T33" fmla="*/ 597 w 886"/>
                    <a:gd name="T34" fmla="*/ 615 w 886"/>
                    <a:gd name="T35" fmla="*/ 633 w 886"/>
                    <a:gd name="T36" fmla="*/ 651 w 886"/>
                    <a:gd name="T37" fmla="*/ 669 w 886"/>
                    <a:gd name="T38" fmla="*/ 687 w 886"/>
                    <a:gd name="T39" fmla="*/ 705 w 886"/>
                    <a:gd name="T40" fmla="*/ 723 w 886"/>
                    <a:gd name="T41" fmla="*/ 742 w 886"/>
                    <a:gd name="T42" fmla="*/ 760 w 886"/>
                    <a:gd name="T43" fmla="*/ 778 w 886"/>
                    <a:gd name="T44" fmla="*/ 796 w 886"/>
                    <a:gd name="T45" fmla="*/ 814 w 886"/>
                    <a:gd name="T46" fmla="*/ 832 w 886"/>
                    <a:gd name="T47" fmla="*/ 850 w 886"/>
                    <a:gd name="T48" fmla="*/ 868 w 886"/>
                    <a:gd name="T49" fmla="*/ 886 w 88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</a:cxnLst>
                  <a:rect l="0" t="0" r="r" b="b"/>
                  <a:pathLst>
                    <a:path w="886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37" y="0"/>
                      </a:lnTo>
                      <a:lnTo>
                        <a:pt x="55" y="0"/>
                      </a:lnTo>
                      <a:lnTo>
                        <a:pt x="73" y="0"/>
                      </a:lnTo>
                      <a:lnTo>
                        <a:pt x="91" y="0"/>
                      </a:lnTo>
                      <a:lnTo>
                        <a:pt x="109" y="0"/>
                      </a:lnTo>
                      <a:lnTo>
                        <a:pt x="127" y="0"/>
                      </a:lnTo>
                      <a:lnTo>
                        <a:pt x="145" y="0"/>
                      </a:lnTo>
                      <a:lnTo>
                        <a:pt x="163" y="0"/>
                      </a:lnTo>
                      <a:lnTo>
                        <a:pt x="181" y="0"/>
                      </a:lnTo>
                      <a:lnTo>
                        <a:pt x="199" y="0"/>
                      </a:lnTo>
                      <a:lnTo>
                        <a:pt x="217" y="0"/>
                      </a:lnTo>
                      <a:lnTo>
                        <a:pt x="235" y="0"/>
                      </a:lnTo>
                      <a:lnTo>
                        <a:pt x="254" y="0"/>
                      </a:lnTo>
                      <a:lnTo>
                        <a:pt x="272" y="0"/>
                      </a:lnTo>
                      <a:lnTo>
                        <a:pt x="290" y="0"/>
                      </a:lnTo>
                      <a:lnTo>
                        <a:pt x="308" y="0"/>
                      </a:lnTo>
                      <a:lnTo>
                        <a:pt x="326" y="0"/>
                      </a:lnTo>
                      <a:lnTo>
                        <a:pt x="344" y="0"/>
                      </a:lnTo>
                      <a:lnTo>
                        <a:pt x="362" y="0"/>
                      </a:lnTo>
                      <a:lnTo>
                        <a:pt x="380" y="0"/>
                      </a:lnTo>
                      <a:lnTo>
                        <a:pt x="398" y="0"/>
                      </a:lnTo>
                      <a:lnTo>
                        <a:pt x="416" y="0"/>
                      </a:lnTo>
                      <a:lnTo>
                        <a:pt x="434" y="0"/>
                      </a:lnTo>
                      <a:lnTo>
                        <a:pt x="452" y="0"/>
                      </a:lnTo>
                      <a:lnTo>
                        <a:pt x="471" y="0"/>
                      </a:lnTo>
                      <a:lnTo>
                        <a:pt x="488" y="0"/>
                      </a:lnTo>
                      <a:lnTo>
                        <a:pt x="506" y="0"/>
                      </a:lnTo>
                      <a:lnTo>
                        <a:pt x="525" y="0"/>
                      </a:lnTo>
                      <a:lnTo>
                        <a:pt x="543" y="0"/>
                      </a:lnTo>
                      <a:lnTo>
                        <a:pt x="561" y="0"/>
                      </a:lnTo>
                      <a:lnTo>
                        <a:pt x="579" y="0"/>
                      </a:lnTo>
                      <a:lnTo>
                        <a:pt x="597" y="0"/>
                      </a:lnTo>
                      <a:lnTo>
                        <a:pt x="615" y="0"/>
                      </a:lnTo>
                      <a:lnTo>
                        <a:pt x="633" y="0"/>
                      </a:lnTo>
                      <a:lnTo>
                        <a:pt x="651" y="0"/>
                      </a:lnTo>
                      <a:lnTo>
                        <a:pt x="669" y="0"/>
                      </a:lnTo>
                      <a:lnTo>
                        <a:pt x="687" y="0"/>
                      </a:lnTo>
                      <a:lnTo>
                        <a:pt x="705" y="0"/>
                      </a:lnTo>
                      <a:lnTo>
                        <a:pt x="723" y="0"/>
                      </a:lnTo>
                      <a:lnTo>
                        <a:pt x="742" y="0"/>
                      </a:lnTo>
                      <a:lnTo>
                        <a:pt x="760" y="0"/>
                      </a:lnTo>
                      <a:lnTo>
                        <a:pt x="778" y="0"/>
                      </a:lnTo>
                      <a:lnTo>
                        <a:pt x="796" y="0"/>
                      </a:lnTo>
                      <a:lnTo>
                        <a:pt x="814" y="0"/>
                      </a:lnTo>
                      <a:lnTo>
                        <a:pt x="832" y="0"/>
                      </a:lnTo>
                      <a:lnTo>
                        <a:pt x="850" y="0"/>
                      </a:lnTo>
                      <a:lnTo>
                        <a:pt x="868" y="0"/>
                      </a:lnTo>
                      <a:lnTo>
                        <a:pt x="886" y="0"/>
                      </a:lnTo>
                    </a:path>
                  </a:pathLst>
                </a:custGeom>
                <a:grp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30" name="Freeform 54"/>
                <p:cNvSpPr>
                  <a:spLocks/>
                </p:cNvSpPr>
                <p:nvPr/>
              </p:nvSpPr>
              <p:spPr bwMode="auto">
                <a:xfrm>
                  <a:off x="6761163" y="4670425"/>
                  <a:ext cx="114300" cy="0"/>
                </a:xfrm>
                <a:custGeom>
                  <a:avLst/>
                  <a:gdLst>
                    <a:gd name="T0" fmla="*/ 0 w 72"/>
                    <a:gd name="T1" fmla="*/ 18 w 72"/>
                    <a:gd name="T2" fmla="*/ 36 w 72"/>
                    <a:gd name="T3" fmla="*/ 54 w 72"/>
                    <a:gd name="T4" fmla="*/ 72 w 7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72">
                      <a:moveTo>
                        <a:pt x="0" y="0"/>
                      </a:move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4" y="0"/>
                      </a:lnTo>
                      <a:lnTo>
                        <a:pt x="72" y="0"/>
                      </a:lnTo>
                    </a:path>
                  </a:pathLst>
                </a:custGeom>
                <a:grp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1449579" y="5623671"/>
              <a:ext cx="3726681" cy="33624"/>
              <a:chOff x="8770106" y="5970662"/>
              <a:chExt cx="2397098" cy="24491"/>
            </a:xfrm>
          </p:grpSpPr>
          <p:sp>
            <p:nvSpPr>
              <p:cNvPr id="49" name="Line 131"/>
              <p:cNvSpPr>
                <a:spLocks noChangeShapeType="1"/>
              </p:cNvSpPr>
              <p:nvPr/>
            </p:nvSpPr>
            <p:spPr bwMode="auto">
              <a:xfrm flipV="1">
                <a:off x="8770106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0" name="Line 132"/>
              <p:cNvSpPr>
                <a:spLocks noChangeShapeType="1"/>
              </p:cNvSpPr>
              <p:nvPr/>
            </p:nvSpPr>
            <p:spPr bwMode="auto">
              <a:xfrm flipV="1">
                <a:off x="9369049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1" name="Line 133"/>
              <p:cNvSpPr>
                <a:spLocks noChangeShapeType="1"/>
              </p:cNvSpPr>
              <p:nvPr/>
            </p:nvSpPr>
            <p:spPr bwMode="auto">
              <a:xfrm flipV="1">
                <a:off x="9968655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2" name="Line 134"/>
              <p:cNvSpPr>
                <a:spLocks noChangeShapeType="1"/>
              </p:cNvSpPr>
              <p:nvPr/>
            </p:nvSpPr>
            <p:spPr bwMode="auto">
              <a:xfrm flipV="1">
                <a:off x="10568261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3" name="Line 135"/>
              <p:cNvSpPr>
                <a:spLocks noChangeShapeType="1"/>
              </p:cNvSpPr>
              <p:nvPr/>
            </p:nvSpPr>
            <p:spPr bwMode="auto">
              <a:xfrm flipV="1">
                <a:off x="11167204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  <p:sp>
            <p:nvSpPr>
              <p:cNvPr id="54" name="Line 142"/>
              <p:cNvSpPr>
                <a:spLocks noChangeShapeType="1"/>
              </p:cNvSpPr>
              <p:nvPr/>
            </p:nvSpPr>
            <p:spPr bwMode="auto">
              <a:xfrm>
                <a:off x="8770106" y="5995153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8" name="Line 130"/>
              <p:cNvSpPr>
                <a:spLocks noChangeShapeType="1"/>
              </p:cNvSpPr>
              <p:nvPr/>
            </p:nvSpPr>
            <p:spPr bwMode="auto">
              <a:xfrm>
                <a:off x="8770106" y="5995153"/>
                <a:ext cx="239709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>
            <a:xfrm>
              <a:off x="2946917" y="5022036"/>
              <a:ext cx="0" cy="627787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200695" y="5300303"/>
              <a:ext cx="896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Accept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10440" y="5304635"/>
              <a:ext cx="896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Reject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93725" y="4704193"/>
              <a:ext cx="896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4">
                      <a:lumMod val="75000"/>
                    </a:schemeClr>
                  </a:solidFill>
                </a:rPr>
                <a:t>Offer</a:t>
              </a:r>
              <a:endParaRPr lang="en-US" sz="1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109" name="Right Arrow 108"/>
          <p:cNvSpPr/>
          <p:nvPr/>
        </p:nvSpPr>
        <p:spPr>
          <a:xfrm>
            <a:off x="5459016" y="4777485"/>
            <a:ext cx="547423" cy="49617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895114" y="3131641"/>
            <a:ext cx="3673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Cumulative distribution function</a:t>
            </a:r>
            <a:endParaRPr lang="en-US" sz="1600" b="1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6277336" y="3474096"/>
            <a:ext cx="4568373" cy="3084616"/>
            <a:chOff x="6277336" y="3401526"/>
            <a:chExt cx="4568373" cy="3084616"/>
          </a:xfrm>
        </p:grpSpPr>
        <p:grpSp>
          <p:nvGrpSpPr>
            <p:cNvPr id="55" name="Group 54"/>
            <p:cNvGrpSpPr/>
            <p:nvPr/>
          </p:nvGrpSpPr>
          <p:grpSpPr>
            <a:xfrm>
              <a:off x="6277336" y="3401526"/>
              <a:ext cx="4568373" cy="3084616"/>
              <a:chOff x="10692511" y="6599422"/>
              <a:chExt cx="1704452" cy="1296232"/>
            </a:xfrm>
          </p:grpSpPr>
          <p:sp>
            <p:nvSpPr>
              <p:cNvPr id="56" name="Rectangle 279"/>
              <p:cNvSpPr>
                <a:spLocks noChangeArrowheads="1"/>
              </p:cNvSpPr>
              <p:nvPr/>
            </p:nvSpPr>
            <p:spPr bwMode="auto">
              <a:xfrm>
                <a:off x="10964602" y="6645097"/>
                <a:ext cx="1402662" cy="10040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10969865" y="6645097"/>
                <a:ext cx="1365819" cy="1001936"/>
                <a:chOff x="10969865" y="6645097"/>
                <a:chExt cx="1365819" cy="1001936"/>
              </a:xfrm>
            </p:grpSpPr>
            <p:sp>
              <p:nvSpPr>
                <p:cNvPr id="89" name="Freeform 150"/>
                <p:cNvSpPr>
                  <a:spLocks/>
                </p:cNvSpPr>
                <p:nvPr/>
              </p:nvSpPr>
              <p:spPr bwMode="auto">
                <a:xfrm>
                  <a:off x="10969865" y="7398699"/>
                  <a:ext cx="340797" cy="248334"/>
                </a:xfrm>
                <a:custGeom>
                  <a:avLst/>
                  <a:gdLst>
                    <a:gd name="T0" fmla="*/ 0 w 259"/>
                    <a:gd name="T1" fmla="*/ 231 h 231"/>
                    <a:gd name="T2" fmla="*/ 5 w 259"/>
                    <a:gd name="T3" fmla="*/ 230 h 231"/>
                    <a:gd name="T4" fmla="*/ 11 w 259"/>
                    <a:gd name="T5" fmla="*/ 230 h 231"/>
                    <a:gd name="T6" fmla="*/ 16 w 259"/>
                    <a:gd name="T7" fmla="*/ 230 h 231"/>
                    <a:gd name="T8" fmla="*/ 21 w 259"/>
                    <a:gd name="T9" fmla="*/ 229 h 231"/>
                    <a:gd name="T10" fmla="*/ 26 w 259"/>
                    <a:gd name="T11" fmla="*/ 229 h 231"/>
                    <a:gd name="T12" fmla="*/ 32 w 259"/>
                    <a:gd name="T13" fmla="*/ 229 h 231"/>
                    <a:gd name="T14" fmla="*/ 37 w 259"/>
                    <a:gd name="T15" fmla="*/ 228 h 231"/>
                    <a:gd name="T16" fmla="*/ 42 w 259"/>
                    <a:gd name="T17" fmla="*/ 228 h 231"/>
                    <a:gd name="T18" fmla="*/ 48 w 259"/>
                    <a:gd name="T19" fmla="*/ 227 h 231"/>
                    <a:gd name="T20" fmla="*/ 53 w 259"/>
                    <a:gd name="T21" fmla="*/ 227 h 231"/>
                    <a:gd name="T22" fmla="*/ 58 w 259"/>
                    <a:gd name="T23" fmla="*/ 226 h 231"/>
                    <a:gd name="T24" fmla="*/ 63 w 259"/>
                    <a:gd name="T25" fmla="*/ 225 h 231"/>
                    <a:gd name="T26" fmla="*/ 69 w 259"/>
                    <a:gd name="T27" fmla="*/ 224 h 231"/>
                    <a:gd name="T28" fmla="*/ 74 w 259"/>
                    <a:gd name="T29" fmla="*/ 224 h 231"/>
                    <a:gd name="T30" fmla="*/ 79 w 259"/>
                    <a:gd name="T31" fmla="*/ 222 h 231"/>
                    <a:gd name="T32" fmla="*/ 85 w 259"/>
                    <a:gd name="T33" fmla="*/ 222 h 231"/>
                    <a:gd name="T34" fmla="*/ 90 w 259"/>
                    <a:gd name="T35" fmla="*/ 220 h 231"/>
                    <a:gd name="T36" fmla="*/ 95 w 259"/>
                    <a:gd name="T37" fmla="*/ 219 h 231"/>
                    <a:gd name="T38" fmla="*/ 101 w 259"/>
                    <a:gd name="T39" fmla="*/ 218 h 231"/>
                    <a:gd name="T40" fmla="*/ 106 w 259"/>
                    <a:gd name="T41" fmla="*/ 216 h 231"/>
                    <a:gd name="T42" fmla="*/ 111 w 259"/>
                    <a:gd name="T43" fmla="*/ 214 h 231"/>
                    <a:gd name="T44" fmla="*/ 116 w 259"/>
                    <a:gd name="T45" fmla="*/ 212 h 231"/>
                    <a:gd name="T46" fmla="*/ 122 w 259"/>
                    <a:gd name="T47" fmla="*/ 210 h 231"/>
                    <a:gd name="T48" fmla="*/ 127 w 259"/>
                    <a:gd name="T49" fmla="*/ 208 h 231"/>
                    <a:gd name="T50" fmla="*/ 132 w 259"/>
                    <a:gd name="T51" fmla="*/ 206 h 231"/>
                    <a:gd name="T52" fmla="*/ 138 w 259"/>
                    <a:gd name="T53" fmla="*/ 202 h 231"/>
                    <a:gd name="T54" fmla="*/ 143 w 259"/>
                    <a:gd name="T55" fmla="*/ 200 h 231"/>
                    <a:gd name="T56" fmla="*/ 148 w 259"/>
                    <a:gd name="T57" fmla="*/ 196 h 231"/>
                    <a:gd name="T58" fmla="*/ 153 w 259"/>
                    <a:gd name="T59" fmla="*/ 193 h 231"/>
                    <a:gd name="T60" fmla="*/ 159 w 259"/>
                    <a:gd name="T61" fmla="*/ 188 h 231"/>
                    <a:gd name="T62" fmla="*/ 164 w 259"/>
                    <a:gd name="T63" fmla="*/ 184 h 231"/>
                    <a:gd name="T64" fmla="*/ 169 w 259"/>
                    <a:gd name="T65" fmla="*/ 179 h 231"/>
                    <a:gd name="T66" fmla="*/ 175 w 259"/>
                    <a:gd name="T67" fmla="*/ 174 h 231"/>
                    <a:gd name="T68" fmla="*/ 180 w 259"/>
                    <a:gd name="T69" fmla="*/ 168 h 231"/>
                    <a:gd name="T70" fmla="*/ 185 w 259"/>
                    <a:gd name="T71" fmla="*/ 162 h 231"/>
                    <a:gd name="T72" fmla="*/ 190 w 259"/>
                    <a:gd name="T73" fmla="*/ 155 h 231"/>
                    <a:gd name="T74" fmla="*/ 196 w 259"/>
                    <a:gd name="T75" fmla="*/ 148 h 231"/>
                    <a:gd name="T76" fmla="*/ 201 w 259"/>
                    <a:gd name="T77" fmla="*/ 140 h 231"/>
                    <a:gd name="T78" fmla="*/ 206 w 259"/>
                    <a:gd name="T79" fmla="*/ 131 h 231"/>
                    <a:gd name="T80" fmla="*/ 212 w 259"/>
                    <a:gd name="T81" fmla="*/ 121 h 231"/>
                    <a:gd name="T82" fmla="*/ 217 w 259"/>
                    <a:gd name="T83" fmla="*/ 111 h 231"/>
                    <a:gd name="T84" fmla="*/ 222 w 259"/>
                    <a:gd name="T85" fmla="*/ 100 h 231"/>
                    <a:gd name="T86" fmla="*/ 227 w 259"/>
                    <a:gd name="T87" fmla="*/ 89 h 231"/>
                    <a:gd name="T88" fmla="*/ 233 w 259"/>
                    <a:gd name="T89" fmla="*/ 76 h 231"/>
                    <a:gd name="T90" fmla="*/ 238 w 259"/>
                    <a:gd name="T91" fmla="*/ 63 h 231"/>
                    <a:gd name="T92" fmla="*/ 243 w 259"/>
                    <a:gd name="T93" fmla="*/ 48 h 231"/>
                    <a:gd name="T94" fmla="*/ 249 w 259"/>
                    <a:gd name="T95" fmla="*/ 33 h 231"/>
                    <a:gd name="T96" fmla="*/ 254 w 259"/>
                    <a:gd name="T97" fmla="*/ 17 h 231"/>
                    <a:gd name="T98" fmla="*/ 259 w 259"/>
                    <a:gd name="T99" fmla="*/ 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9" h="231">
                      <a:moveTo>
                        <a:pt x="0" y="231"/>
                      </a:moveTo>
                      <a:lnTo>
                        <a:pt x="5" y="230"/>
                      </a:lnTo>
                      <a:lnTo>
                        <a:pt x="11" y="230"/>
                      </a:lnTo>
                      <a:lnTo>
                        <a:pt x="16" y="230"/>
                      </a:lnTo>
                      <a:lnTo>
                        <a:pt x="21" y="229"/>
                      </a:lnTo>
                      <a:lnTo>
                        <a:pt x="26" y="229"/>
                      </a:lnTo>
                      <a:lnTo>
                        <a:pt x="32" y="229"/>
                      </a:lnTo>
                      <a:lnTo>
                        <a:pt x="37" y="228"/>
                      </a:lnTo>
                      <a:lnTo>
                        <a:pt x="42" y="228"/>
                      </a:lnTo>
                      <a:lnTo>
                        <a:pt x="48" y="227"/>
                      </a:lnTo>
                      <a:lnTo>
                        <a:pt x="53" y="227"/>
                      </a:lnTo>
                      <a:lnTo>
                        <a:pt x="58" y="226"/>
                      </a:lnTo>
                      <a:lnTo>
                        <a:pt x="63" y="225"/>
                      </a:lnTo>
                      <a:lnTo>
                        <a:pt x="69" y="224"/>
                      </a:lnTo>
                      <a:lnTo>
                        <a:pt x="74" y="224"/>
                      </a:lnTo>
                      <a:lnTo>
                        <a:pt x="79" y="222"/>
                      </a:lnTo>
                      <a:lnTo>
                        <a:pt x="85" y="222"/>
                      </a:lnTo>
                      <a:lnTo>
                        <a:pt x="90" y="220"/>
                      </a:lnTo>
                      <a:lnTo>
                        <a:pt x="95" y="219"/>
                      </a:lnTo>
                      <a:lnTo>
                        <a:pt x="101" y="218"/>
                      </a:lnTo>
                      <a:lnTo>
                        <a:pt x="106" y="216"/>
                      </a:lnTo>
                      <a:lnTo>
                        <a:pt x="111" y="214"/>
                      </a:lnTo>
                      <a:lnTo>
                        <a:pt x="116" y="212"/>
                      </a:lnTo>
                      <a:lnTo>
                        <a:pt x="122" y="210"/>
                      </a:lnTo>
                      <a:lnTo>
                        <a:pt x="127" y="208"/>
                      </a:lnTo>
                      <a:lnTo>
                        <a:pt x="132" y="206"/>
                      </a:lnTo>
                      <a:lnTo>
                        <a:pt x="138" y="202"/>
                      </a:lnTo>
                      <a:lnTo>
                        <a:pt x="143" y="200"/>
                      </a:lnTo>
                      <a:lnTo>
                        <a:pt x="148" y="196"/>
                      </a:lnTo>
                      <a:lnTo>
                        <a:pt x="153" y="193"/>
                      </a:lnTo>
                      <a:lnTo>
                        <a:pt x="159" y="188"/>
                      </a:lnTo>
                      <a:lnTo>
                        <a:pt x="164" y="184"/>
                      </a:lnTo>
                      <a:lnTo>
                        <a:pt x="169" y="179"/>
                      </a:lnTo>
                      <a:lnTo>
                        <a:pt x="175" y="174"/>
                      </a:lnTo>
                      <a:lnTo>
                        <a:pt x="180" y="168"/>
                      </a:lnTo>
                      <a:lnTo>
                        <a:pt x="185" y="162"/>
                      </a:lnTo>
                      <a:lnTo>
                        <a:pt x="190" y="155"/>
                      </a:lnTo>
                      <a:lnTo>
                        <a:pt x="196" y="148"/>
                      </a:lnTo>
                      <a:lnTo>
                        <a:pt x="201" y="140"/>
                      </a:lnTo>
                      <a:lnTo>
                        <a:pt x="206" y="131"/>
                      </a:lnTo>
                      <a:lnTo>
                        <a:pt x="212" y="121"/>
                      </a:lnTo>
                      <a:lnTo>
                        <a:pt x="217" y="111"/>
                      </a:lnTo>
                      <a:lnTo>
                        <a:pt x="222" y="100"/>
                      </a:lnTo>
                      <a:lnTo>
                        <a:pt x="227" y="89"/>
                      </a:lnTo>
                      <a:lnTo>
                        <a:pt x="233" y="76"/>
                      </a:lnTo>
                      <a:lnTo>
                        <a:pt x="238" y="63"/>
                      </a:lnTo>
                      <a:lnTo>
                        <a:pt x="243" y="48"/>
                      </a:lnTo>
                      <a:lnTo>
                        <a:pt x="249" y="33"/>
                      </a:lnTo>
                      <a:lnTo>
                        <a:pt x="254" y="17"/>
                      </a:lnTo>
                      <a:lnTo>
                        <a:pt x="259" y="0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90" name="Freeform 151"/>
                <p:cNvSpPr>
                  <a:spLocks/>
                </p:cNvSpPr>
                <p:nvPr/>
              </p:nvSpPr>
              <p:spPr bwMode="auto">
                <a:xfrm>
                  <a:off x="11310662" y="6667673"/>
                  <a:ext cx="342113" cy="731026"/>
                </a:xfrm>
                <a:custGeom>
                  <a:avLst/>
                  <a:gdLst>
                    <a:gd name="T0" fmla="*/ 0 w 260"/>
                    <a:gd name="T1" fmla="*/ 680 h 680"/>
                    <a:gd name="T2" fmla="*/ 6 w 260"/>
                    <a:gd name="T3" fmla="*/ 662 h 680"/>
                    <a:gd name="T4" fmla="*/ 11 w 260"/>
                    <a:gd name="T5" fmla="*/ 643 h 680"/>
                    <a:gd name="T6" fmla="*/ 16 w 260"/>
                    <a:gd name="T7" fmla="*/ 623 h 680"/>
                    <a:gd name="T8" fmla="*/ 21 w 260"/>
                    <a:gd name="T9" fmla="*/ 603 h 680"/>
                    <a:gd name="T10" fmla="*/ 27 w 260"/>
                    <a:gd name="T11" fmla="*/ 582 h 680"/>
                    <a:gd name="T12" fmla="*/ 32 w 260"/>
                    <a:gd name="T13" fmla="*/ 560 h 680"/>
                    <a:gd name="T14" fmla="*/ 37 w 260"/>
                    <a:gd name="T15" fmla="*/ 538 h 680"/>
                    <a:gd name="T16" fmla="*/ 43 w 260"/>
                    <a:gd name="T17" fmla="*/ 516 h 680"/>
                    <a:gd name="T18" fmla="*/ 48 w 260"/>
                    <a:gd name="T19" fmla="*/ 492 h 680"/>
                    <a:gd name="T20" fmla="*/ 53 w 260"/>
                    <a:gd name="T21" fmla="*/ 469 h 680"/>
                    <a:gd name="T22" fmla="*/ 58 w 260"/>
                    <a:gd name="T23" fmla="*/ 446 h 680"/>
                    <a:gd name="T24" fmla="*/ 64 w 260"/>
                    <a:gd name="T25" fmla="*/ 423 h 680"/>
                    <a:gd name="T26" fmla="*/ 69 w 260"/>
                    <a:gd name="T27" fmla="*/ 400 h 680"/>
                    <a:gd name="T28" fmla="*/ 74 w 260"/>
                    <a:gd name="T29" fmla="*/ 377 h 680"/>
                    <a:gd name="T30" fmla="*/ 80 w 260"/>
                    <a:gd name="T31" fmla="*/ 354 h 680"/>
                    <a:gd name="T32" fmla="*/ 85 w 260"/>
                    <a:gd name="T33" fmla="*/ 332 h 680"/>
                    <a:gd name="T34" fmla="*/ 90 w 260"/>
                    <a:gd name="T35" fmla="*/ 310 h 680"/>
                    <a:gd name="T36" fmla="*/ 96 w 260"/>
                    <a:gd name="T37" fmla="*/ 289 h 680"/>
                    <a:gd name="T38" fmla="*/ 101 w 260"/>
                    <a:gd name="T39" fmla="*/ 269 h 680"/>
                    <a:gd name="T40" fmla="*/ 106 w 260"/>
                    <a:gd name="T41" fmla="*/ 249 h 680"/>
                    <a:gd name="T42" fmla="*/ 111 w 260"/>
                    <a:gd name="T43" fmla="*/ 230 h 680"/>
                    <a:gd name="T44" fmla="*/ 117 w 260"/>
                    <a:gd name="T45" fmla="*/ 212 h 680"/>
                    <a:gd name="T46" fmla="*/ 122 w 260"/>
                    <a:gd name="T47" fmla="*/ 195 h 680"/>
                    <a:gd name="T48" fmla="*/ 127 w 260"/>
                    <a:gd name="T49" fmla="*/ 179 h 680"/>
                    <a:gd name="T50" fmla="*/ 133 w 260"/>
                    <a:gd name="T51" fmla="*/ 164 h 680"/>
                    <a:gd name="T52" fmla="*/ 138 w 260"/>
                    <a:gd name="T53" fmla="*/ 149 h 680"/>
                    <a:gd name="T54" fmla="*/ 143 w 260"/>
                    <a:gd name="T55" fmla="*/ 136 h 680"/>
                    <a:gd name="T56" fmla="*/ 149 w 260"/>
                    <a:gd name="T57" fmla="*/ 124 h 680"/>
                    <a:gd name="T58" fmla="*/ 154 w 260"/>
                    <a:gd name="T59" fmla="*/ 112 h 680"/>
                    <a:gd name="T60" fmla="*/ 159 w 260"/>
                    <a:gd name="T61" fmla="*/ 101 h 680"/>
                    <a:gd name="T62" fmla="*/ 164 w 260"/>
                    <a:gd name="T63" fmla="*/ 91 h 680"/>
                    <a:gd name="T64" fmla="*/ 170 w 260"/>
                    <a:gd name="T65" fmla="*/ 81 h 680"/>
                    <a:gd name="T66" fmla="*/ 175 w 260"/>
                    <a:gd name="T67" fmla="*/ 72 h 680"/>
                    <a:gd name="T68" fmla="*/ 180 w 260"/>
                    <a:gd name="T69" fmla="*/ 64 h 680"/>
                    <a:gd name="T70" fmla="*/ 186 w 260"/>
                    <a:gd name="T71" fmla="*/ 57 h 680"/>
                    <a:gd name="T72" fmla="*/ 191 w 260"/>
                    <a:gd name="T73" fmla="*/ 50 h 680"/>
                    <a:gd name="T74" fmla="*/ 196 w 260"/>
                    <a:gd name="T75" fmla="*/ 44 h 680"/>
                    <a:gd name="T76" fmla="*/ 202 w 260"/>
                    <a:gd name="T77" fmla="*/ 38 h 680"/>
                    <a:gd name="T78" fmla="*/ 207 w 260"/>
                    <a:gd name="T79" fmla="*/ 33 h 680"/>
                    <a:gd name="T80" fmla="*/ 212 w 260"/>
                    <a:gd name="T81" fmla="*/ 28 h 680"/>
                    <a:gd name="T82" fmla="*/ 217 w 260"/>
                    <a:gd name="T83" fmla="*/ 24 h 680"/>
                    <a:gd name="T84" fmla="*/ 223 w 260"/>
                    <a:gd name="T85" fmla="*/ 19 h 680"/>
                    <a:gd name="T86" fmla="*/ 228 w 260"/>
                    <a:gd name="T87" fmla="*/ 16 h 680"/>
                    <a:gd name="T88" fmla="*/ 233 w 260"/>
                    <a:gd name="T89" fmla="*/ 12 h 680"/>
                    <a:gd name="T90" fmla="*/ 239 w 260"/>
                    <a:gd name="T91" fmla="*/ 9 h 680"/>
                    <a:gd name="T92" fmla="*/ 244 w 260"/>
                    <a:gd name="T93" fmla="*/ 6 h 680"/>
                    <a:gd name="T94" fmla="*/ 249 w 260"/>
                    <a:gd name="T95" fmla="*/ 4 h 680"/>
                    <a:gd name="T96" fmla="*/ 255 w 260"/>
                    <a:gd name="T97" fmla="*/ 2 h 680"/>
                    <a:gd name="T98" fmla="*/ 260 w 260"/>
                    <a:gd name="T99" fmla="*/ 0 h 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0" h="680">
                      <a:moveTo>
                        <a:pt x="0" y="680"/>
                      </a:moveTo>
                      <a:lnTo>
                        <a:pt x="6" y="662"/>
                      </a:lnTo>
                      <a:lnTo>
                        <a:pt x="11" y="643"/>
                      </a:lnTo>
                      <a:lnTo>
                        <a:pt x="16" y="623"/>
                      </a:lnTo>
                      <a:lnTo>
                        <a:pt x="21" y="603"/>
                      </a:lnTo>
                      <a:lnTo>
                        <a:pt x="27" y="582"/>
                      </a:lnTo>
                      <a:lnTo>
                        <a:pt x="32" y="560"/>
                      </a:lnTo>
                      <a:lnTo>
                        <a:pt x="37" y="538"/>
                      </a:lnTo>
                      <a:lnTo>
                        <a:pt x="43" y="516"/>
                      </a:lnTo>
                      <a:lnTo>
                        <a:pt x="48" y="492"/>
                      </a:lnTo>
                      <a:lnTo>
                        <a:pt x="53" y="469"/>
                      </a:lnTo>
                      <a:lnTo>
                        <a:pt x="58" y="446"/>
                      </a:lnTo>
                      <a:lnTo>
                        <a:pt x="64" y="423"/>
                      </a:lnTo>
                      <a:lnTo>
                        <a:pt x="69" y="400"/>
                      </a:lnTo>
                      <a:lnTo>
                        <a:pt x="74" y="377"/>
                      </a:lnTo>
                      <a:lnTo>
                        <a:pt x="80" y="354"/>
                      </a:lnTo>
                      <a:lnTo>
                        <a:pt x="85" y="332"/>
                      </a:lnTo>
                      <a:lnTo>
                        <a:pt x="90" y="310"/>
                      </a:lnTo>
                      <a:lnTo>
                        <a:pt x="96" y="289"/>
                      </a:lnTo>
                      <a:lnTo>
                        <a:pt x="101" y="269"/>
                      </a:lnTo>
                      <a:lnTo>
                        <a:pt x="106" y="249"/>
                      </a:lnTo>
                      <a:lnTo>
                        <a:pt x="111" y="230"/>
                      </a:lnTo>
                      <a:lnTo>
                        <a:pt x="117" y="212"/>
                      </a:lnTo>
                      <a:lnTo>
                        <a:pt x="122" y="195"/>
                      </a:lnTo>
                      <a:lnTo>
                        <a:pt x="127" y="179"/>
                      </a:lnTo>
                      <a:lnTo>
                        <a:pt x="133" y="164"/>
                      </a:lnTo>
                      <a:lnTo>
                        <a:pt x="138" y="149"/>
                      </a:lnTo>
                      <a:lnTo>
                        <a:pt x="143" y="136"/>
                      </a:lnTo>
                      <a:lnTo>
                        <a:pt x="149" y="124"/>
                      </a:lnTo>
                      <a:lnTo>
                        <a:pt x="154" y="112"/>
                      </a:lnTo>
                      <a:lnTo>
                        <a:pt x="159" y="101"/>
                      </a:lnTo>
                      <a:lnTo>
                        <a:pt x="164" y="91"/>
                      </a:lnTo>
                      <a:lnTo>
                        <a:pt x="170" y="81"/>
                      </a:lnTo>
                      <a:lnTo>
                        <a:pt x="175" y="72"/>
                      </a:lnTo>
                      <a:lnTo>
                        <a:pt x="180" y="64"/>
                      </a:lnTo>
                      <a:lnTo>
                        <a:pt x="186" y="57"/>
                      </a:lnTo>
                      <a:lnTo>
                        <a:pt x="191" y="50"/>
                      </a:lnTo>
                      <a:lnTo>
                        <a:pt x="196" y="44"/>
                      </a:lnTo>
                      <a:lnTo>
                        <a:pt x="202" y="38"/>
                      </a:lnTo>
                      <a:lnTo>
                        <a:pt x="207" y="33"/>
                      </a:lnTo>
                      <a:lnTo>
                        <a:pt x="212" y="28"/>
                      </a:lnTo>
                      <a:lnTo>
                        <a:pt x="217" y="24"/>
                      </a:lnTo>
                      <a:lnTo>
                        <a:pt x="223" y="19"/>
                      </a:lnTo>
                      <a:lnTo>
                        <a:pt x="228" y="16"/>
                      </a:lnTo>
                      <a:lnTo>
                        <a:pt x="233" y="12"/>
                      </a:lnTo>
                      <a:lnTo>
                        <a:pt x="239" y="9"/>
                      </a:lnTo>
                      <a:lnTo>
                        <a:pt x="244" y="6"/>
                      </a:lnTo>
                      <a:lnTo>
                        <a:pt x="249" y="4"/>
                      </a:lnTo>
                      <a:lnTo>
                        <a:pt x="255" y="2"/>
                      </a:lnTo>
                      <a:lnTo>
                        <a:pt x="260" y="0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91" name="Freeform 152"/>
                <p:cNvSpPr>
                  <a:spLocks/>
                </p:cNvSpPr>
                <p:nvPr/>
              </p:nvSpPr>
              <p:spPr bwMode="auto">
                <a:xfrm>
                  <a:off x="11652774" y="6645097"/>
                  <a:ext cx="342113" cy="22576"/>
                </a:xfrm>
                <a:custGeom>
                  <a:avLst/>
                  <a:gdLst>
                    <a:gd name="T0" fmla="*/ 0 w 260"/>
                    <a:gd name="T1" fmla="*/ 21 h 21"/>
                    <a:gd name="T2" fmla="*/ 5 w 260"/>
                    <a:gd name="T3" fmla="*/ 19 h 21"/>
                    <a:gd name="T4" fmla="*/ 10 w 260"/>
                    <a:gd name="T5" fmla="*/ 17 h 21"/>
                    <a:gd name="T6" fmla="*/ 16 w 260"/>
                    <a:gd name="T7" fmla="*/ 15 h 21"/>
                    <a:gd name="T8" fmla="*/ 21 w 260"/>
                    <a:gd name="T9" fmla="*/ 14 h 21"/>
                    <a:gd name="T10" fmla="*/ 26 w 260"/>
                    <a:gd name="T11" fmla="*/ 13 h 21"/>
                    <a:gd name="T12" fmla="*/ 32 w 260"/>
                    <a:gd name="T13" fmla="*/ 11 h 21"/>
                    <a:gd name="T14" fmla="*/ 37 w 260"/>
                    <a:gd name="T15" fmla="*/ 11 h 21"/>
                    <a:gd name="T16" fmla="*/ 42 w 260"/>
                    <a:gd name="T17" fmla="*/ 9 h 21"/>
                    <a:gd name="T18" fmla="*/ 48 w 260"/>
                    <a:gd name="T19" fmla="*/ 9 h 21"/>
                    <a:gd name="T20" fmla="*/ 53 w 260"/>
                    <a:gd name="T21" fmla="*/ 8 h 21"/>
                    <a:gd name="T22" fmla="*/ 58 w 260"/>
                    <a:gd name="T23" fmla="*/ 7 h 21"/>
                    <a:gd name="T24" fmla="*/ 63 w 260"/>
                    <a:gd name="T25" fmla="*/ 6 h 21"/>
                    <a:gd name="T26" fmla="*/ 69 w 260"/>
                    <a:gd name="T27" fmla="*/ 6 h 21"/>
                    <a:gd name="T28" fmla="*/ 74 w 260"/>
                    <a:gd name="T29" fmla="*/ 6 h 21"/>
                    <a:gd name="T30" fmla="*/ 79 w 260"/>
                    <a:gd name="T31" fmla="*/ 5 h 21"/>
                    <a:gd name="T32" fmla="*/ 85 w 260"/>
                    <a:gd name="T33" fmla="*/ 4 h 21"/>
                    <a:gd name="T34" fmla="*/ 90 w 260"/>
                    <a:gd name="T35" fmla="*/ 4 h 21"/>
                    <a:gd name="T36" fmla="*/ 95 w 260"/>
                    <a:gd name="T37" fmla="*/ 4 h 21"/>
                    <a:gd name="T38" fmla="*/ 101 w 260"/>
                    <a:gd name="T39" fmla="*/ 3 h 21"/>
                    <a:gd name="T40" fmla="*/ 106 w 260"/>
                    <a:gd name="T41" fmla="*/ 3 h 21"/>
                    <a:gd name="T42" fmla="*/ 111 w 260"/>
                    <a:gd name="T43" fmla="*/ 3 h 21"/>
                    <a:gd name="T44" fmla="*/ 116 w 260"/>
                    <a:gd name="T45" fmla="*/ 2 h 21"/>
                    <a:gd name="T46" fmla="*/ 122 w 260"/>
                    <a:gd name="T47" fmla="*/ 2 h 21"/>
                    <a:gd name="T48" fmla="*/ 127 w 260"/>
                    <a:gd name="T49" fmla="*/ 2 h 21"/>
                    <a:gd name="T50" fmla="*/ 132 w 260"/>
                    <a:gd name="T51" fmla="*/ 2 h 21"/>
                    <a:gd name="T52" fmla="*/ 138 w 260"/>
                    <a:gd name="T53" fmla="*/ 2 h 21"/>
                    <a:gd name="T54" fmla="*/ 143 w 260"/>
                    <a:gd name="T55" fmla="*/ 2 h 21"/>
                    <a:gd name="T56" fmla="*/ 148 w 260"/>
                    <a:gd name="T57" fmla="*/ 2 h 21"/>
                    <a:gd name="T58" fmla="*/ 154 w 260"/>
                    <a:gd name="T59" fmla="*/ 1 h 21"/>
                    <a:gd name="T60" fmla="*/ 159 w 260"/>
                    <a:gd name="T61" fmla="*/ 1 h 21"/>
                    <a:gd name="T62" fmla="*/ 164 w 260"/>
                    <a:gd name="T63" fmla="*/ 1 h 21"/>
                    <a:gd name="T64" fmla="*/ 169 w 260"/>
                    <a:gd name="T65" fmla="*/ 1 h 21"/>
                    <a:gd name="T66" fmla="*/ 175 w 260"/>
                    <a:gd name="T67" fmla="*/ 1 h 21"/>
                    <a:gd name="T68" fmla="*/ 180 w 260"/>
                    <a:gd name="T69" fmla="*/ 1 h 21"/>
                    <a:gd name="T70" fmla="*/ 185 w 260"/>
                    <a:gd name="T71" fmla="*/ 1 h 21"/>
                    <a:gd name="T72" fmla="*/ 191 w 260"/>
                    <a:gd name="T73" fmla="*/ 1 h 21"/>
                    <a:gd name="T74" fmla="*/ 196 w 260"/>
                    <a:gd name="T75" fmla="*/ 1 h 21"/>
                    <a:gd name="T76" fmla="*/ 201 w 260"/>
                    <a:gd name="T77" fmla="*/ 1 h 21"/>
                    <a:gd name="T78" fmla="*/ 207 w 260"/>
                    <a:gd name="T79" fmla="*/ 1 h 21"/>
                    <a:gd name="T80" fmla="*/ 212 w 260"/>
                    <a:gd name="T81" fmla="*/ 0 h 21"/>
                    <a:gd name="T82" fmla="*/ 217 w 260"/>
                    <a:gd name="T83" fmla="*/ 0 h 21"/>
                    <a:gd name="T84" fmla="*/ 222 w 260"/>
                    <a:gd name="T85" fmla="*/ 0 h 21"/>
                    <a:gd name="T86" fmla="*/ 228 w 260"/>
                    <a:gd name="T87" fmla="*/ 0 h 21"/>
                    <a:gd name="T88" fmla="*/ 233 w 260"/>
                    <a:gd name="T89" fmla="*/ 0 h 21"/>
                    <a:gd name="T90" fmla="*/ 238 w 260"/>
                    <a:gd name="T91" fmla="*/ 0 h 21"/>
                    <a:gd name="T92" fmla="*/ 244 w 260"/>
                    <a:gd name="T93" fmla="*/ 0 h 21"/>
                    <a:gd name="T94" fmla="*/ 249 w 260"/>
                    <a:gd name="T95" fmla="*/ 0 h 21"/>
                    <a:gd name="T96" fmla="*/ 254 w 260"/>
                    <a:gd name="T97" fmla="*/ 0 h 21"/>
                    <a:gd name="T98" fmla="*/ 260 w 260"/>
                    <a:gd name="T9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0" h="21">
                      <a:moveTo>
                        <a:pt x="0" y="21"/>
                      </a:moveTo>
                      <a:lnTo>
                        <a:pt x="5" y="19"/>
                      </a:lnTo>
                      <a:lnTo>
                        <a:pt x="10" y="17"/>
                      </a:lnTo>
                      <a:lnTo>
                        <a:pt x="16" y="15"/>
                      </a:lnTo>
                      <a:lnTo>
                        <a:pt x="21" y="14"/>
                      </a:lnTo>
                      <a:lnTo>
                        <a:pt x="26" y="13"/>
                      </a:lnTo>
                      <a:lnTo>
                        <a:pt x="32" y="11"/>
                      </a:lnTo>
                      <a:lnTo>
                        <a:pt x="37" y="11"/>
                      </a:lnTo>
                      <a:lnTo>
                        <a:pt x="42" y="9"/>
                      </a:lnTo>
                      <a:lnTo>
                        <a:pt x="48" y="9"/>
                      </a:lnTo>
                      <a:lnTo>
                        <a:pt x="53" y="8"/>
                      </a:lnTo>
                      <a:lnTo>
                        <a:pt x="58" y="7"/>
                      </a:lnTo>
                      <a:lnTo>
                        <a:pt x="63" y="6"/>
                      </a:lnTo>
                      <a:lnTo>
                        <a:pt x="69" y="6"/>
                      </a:lnTo>
                      <a:lnTo>
                        <a:pt x="74" y="6"/>
                      </a:lnTo>
                      <a:lnTo>
                        <a:pt x="79" y="5"/>
                      </a:lnTo>
                      <a:lnTo>
                        <a:pt x="85" y="4"/>
                      </a:lnTo>
                      <a:lnTo>
                        <a:pt x="90" y="4"/>
                      </a:lnTo>
                      <a:lnTo>
                        <a:pt x="95" y="4"/>
                      </a:lnTo>
                      <a:lnTo>
                        <a:pt x="101" y="3"/>
                      </a:lnTo>
                      <a:lnTo>
                        <a:pt x="106" y="3"/>
                      </a:lnTo>
                      <a:lnTo>
                        <a:pt x="111" y="3"/>
                      </a:lnTo>
                      <a:lnTo>
                        <a:pt x="116" y="2"/>
                      </a:lnTo>
                      <a:lnTo>
                        <a:pt x="122" y="2"/>
                      </a:lnTo>
                      <a:lnTo>
                        <a:pt x="127" y="2"/>
                      </a:lnTo>
                      <a:lnTo>
                        <a:pt x="132" y="2"/>
                      </a:lnTo>
                      <a:lnTo>
                        <a:pt x="138" y="2"/>
                      </a:lnTo>
                      <a:lnTo>
                        <a:pt x="143" y="2"/>
                      </a:lnTo>
                      <a:lnTo>
                        <a:pt x="148" y="2"/>
                      </a:lnTo>
                      <a:lnTo>
                        <a:pt x="154" y="1"/>
                      </a:lnTo>
                      <a:lnTo>
                        <a:pt x="159" y="1"/>
                      </a:lnTo>
                      <a:lnTo>
                        <a:pt x="164" y="1"/>
                      </a:lnTo>
                      <a:lnTo>
                        <a:pt x="169" y="1"/>
                      </a:lnTo>
                      <a:lnTo>
                        <a:pt x="175" y="1"/>
                      </a:lnTo>
                      <a:lnTo>
                        <a:pt x="180" y="1"/>
                      </a:lnTo>
                      <a:lnTo>
                        <a:pt x="185" y="1"/>
                      </a:lnTo>
                      <a:lnTo>
                        <a:pt x="191" y="1"/>
                      </a:lnTo>
                      <a:lnTo>
                        <a:pt x="196" y="1"/>
                      </a:lnTo>
                      <a:lnTo>
                        <a:pt x="201" y="1"/>
                      </a:lnTo>
                      <a:lnTo>
                        <a:pt x="207" y="1"/>
                      </a:lnTo>
                      <a:lnTo>
                        <a:pt x="212" y="0"/>
                      </a:lnTo>
                      <a:lnTo>
                        <a:pt x="217" y="0"/>
                      </a:lnTo>
                      <a:lnTo>
                        <a:pt x="222" y="0"/>
                      </a:lnTo>
                      <a:lnTo>
                        <a:pt x="228" y="0"/>
                      </a:lnTo>
                      <a:lnTo>
                        <a:pt x="233" y="0"/>
                      </a:lnTo>
                      <a:lnTo>
                        <a:pt x="238" y="0"/>
                      </a:lnTo>
                      <a:lnTo>
                        <a:pt x="244" y="0"/>
                      </a:lnTo>
                      <a:lnTo>
                        <a:pt x="249" y="0"/>
                      </a:lnTo>
                      <a:lnTo>
                        <a:pt x="254" y="0"/>
                      </a:lnTo>
                      <a:lnTo>
                        <a:pt x="260" y="0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92" name="Freeform 153"/>
                <p:cNvSpPr>
                  <a:spLocks/>
                </p:cNvSpPr>
                <p:nvPr/>
              </p:nvSpPr>
              <p:spPr bwMode="auto">
                <a:xfrm>
                  <a:off x="11994887" y="6645097"/>
                  <a:ext cx="340797" cy="0"/>
                </a:xfrm>
                <a:custGeom>
                  <a:avLst/>
                  <a:gdLst>
                    <a:gd name="T0" fmla="*/ 0 w 259"/>
                    <a:gd name="T1" fmla="*/ 5 w 259"/>
                    <a:gd name="T2" fmla="*/ 10 w 259"/>
                    <a:gd name="T3" fmla="*/ 15 w 259"/>
                    <a:gd name="T4" fmla="*/ 21 w 259"/>
                    <a:gd name="T5" fmla="*/ 26 w 259"/>
                    <a:gd name="T6" fmla="*/ 31 w 259"/>
                    <a:gd name="T7" fmla="*/ 37 w 259"/>
                    <a:gd name="T8" fmla="*/ 42 w 259"/>
                    <a:gd name="T9" fmla="*/ 47 w 259"/>
                    <a:gd name="T10" fmla="*/ 53 w 259"/>
                    <a:gd name="T11" fmla="*/ 58 w 259"/>
                    <a:gd name="T12" fmla="*/ 63 w 259"/>
                    <a:gd name="T13" fmla="*/ 68 w 259"/>
                    <a:gd name="T14" fmla="*/ 74 w 259"/>
                    <a:gd name="T15" fmla="*/ 79 w 259"/>
                    <a:gd name="T16" fmla="*/ 84 w 259"/>
                    <a:gd name="T17" fmla="*/ 90 w 259"/>
                    <a:gd name="T18" fmla="*/ 95 w 259"/>
                    <a:gd name="T19" fmla="*/ 100 w 259"/>
                    <a:gd name="T20" fmla="*/ 106 w 259"/>
                    <a:gd name="T21" fmla="*/ 111 w 259"/>
                    <a:gd name="T22" fmla="*/ 116 w 259"/>
                    <a:gd name="T23" fmla="*/ 121 w 259"/>
                    <a:gd name="T24" fmla="*/ 127 w 259"/>
                    <a:gd name="T25" fmla="*/ 132 w 259"/>
                    <a:gd name="T26" fmla="*/ 137 w 259"/>
                    <a:gd name="T27" fmla="*/ 143 w 259"/>
                    <a:gd name="T28" fmla="*/ 148 w 259"/>
                    <a:gd name="T29" fmla="*/ 153 w 259"/>
                    <a:gd name="T30" fmla="*/ 159 w 259"/>
                    <a:gd name="T31" fmla="*/ 164 w 259"/>
                    <a:gd name="T32" fmla="*/ 169 w 259"/>
                    <a:gd name="T33" fmla="*/ 174 w 259"/>
                    <a:gd name="T34" fmla="*/ 180 w 259"/>
                    <a:gd name="T35" fmla="*/ 185 w 259"/>
                    <a:gd name="T36" fmla="*/ 190 w 259"/>
                    <a:gd name="T37" fmla="*/ 196 w 259"/>
                    <a:gd name="T38" fmla="*/ 201 w 259"/>
                    <a:gd name="T39" fmla="*/ 206 w 259"/>
                    <a:gd name="T40" fmla="*/ 212 w 259"/>
                    <a:gd name="T41" fmla="*/ 217 w 259"/>
                    <a:gd name="T42" fmla="*/ 222 w 259"/>
                    <a:gd name="T43" fmla="*/ 227 w 259"/>
                    <a:gd name="T44" fmla="*/ 233 w 259"/>
                    <a:gd name="T45" fmla="*/ 238 w 259"/>
                    <a:gd name="T46" fmla="*/ 243 w 259"/>
                    <a:gd name="T47" fmla="*/ 249 w 259"/>
                    <a:gd name="T48" fmla="*/ 254 w 259"/>
                    <a:gd name="T49" fmla="*/ 259 w 25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</a:cxnLst>
                  <a:rect l="0" t="0" r="r" b="b"/>
                  <a:pathLst>
                    <a:path w="259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7" y="0"/>
                      </a:lnTo>
                      <a:lnTo>
                        <a:pt x="42" y="0"/>
                      </a:lnTo>
                      <a:lnTo>
                        <a:pt x="47" y="0"/>
                      </a:lnTo>
                      <a:lnTo>
                        <a:pt x="53" y="0"/>
                      </a:lnTo>
                      <a:lnTo>
                        <a:pt x="58" y="0"/>
                      </a:lnTo>
                      <a:lnTo>
                        <a:pt x="63" y="0"/>
                      </a:lnTo>
                      <a:lnTo>
                        <a:pt x="68" y="0"/>
                      </a:lnTo>
                      <a:lnTo>
                        <a:pt x="74" y="0"/>
                      </a:lnTo>
                      <a:lnTo>
                        <a:pt x="79" y="0"/>
                      </a:lnTo>
                      <a:lnTo>
                        <a:pt x="84" y="0"/>
                      </a:lnTo>
                      <a:lnTo>
                        <a:pt x="90" y="0"/>
                      </a:lnTo>
                      <a:lnTo>
                        <a:pt x="95" y="0"/>
                      </a:lnTo>
                      <a:lnTo>
                        <a:pt x="100" y="0"/>
                      </a:lnTo>
                      <a:lnTo>
                        <a:pt x="106" y="0"/>
                      </a:lnTo>
                      <a:lnTo>
                        <a:pt x="111" y="0"/>
                      </a:lnTo>
                      <a:lnTo>
                        <a:pt x="116" y="0"/>
                      </a:lnTo>
                      <a:lnTo>
                        <a:pt x="121" y="0"/>
                      </a:lnTo>
                      <a:lnTo>
                        <a:pt x="127" y="0"/>
                      </a:lnTo>
                      <a:lnTo>
                        <a:pt x="132" y="0"/>
                      </a:lnTo>
                      <a:lnTo>
                        <a:pt x="137" y="0"/>
                      </a:lnTo>
                      <a:lnTo>
                        <a:pt x="143" y="0"/>
                      </a:lnTo>
                      <a:lnTo>
                        <a:pt x="148" y="0"/>
                      </a:lnTo>
                      <a:lnTo>
                        <a:pt x="153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80" y="0"/>
                      </a:lnTo>
                      <a:lnTo>
                        <a:pt x="185" y="0"/>
                      </a:lnTo>
                      <a:lnTo>
                        <a:pt x="190" y="0"/>
                      </a:lnTo>
                      <a:lnTo>
                        <a:pt x="196" y="0"/>
                      </a:lnTo>
                      <a:lnTo>
                        <a:pt x="201" y="0"/>
                      </a:lnTo>
                      <a:lnTo>
                        <a:pt x="206" y="0"/>
                      </a:lnTo>
                      <a:lnTo>
                        <a:pt x="212" y="0"/>
                      </a:lnTo>
                      <a:lnTo>
                        <a:pt x="217" y="0"/>
                      </a:lnTo>
                      <a:lnTo>
                        <a:pt x="222" y="0"/>
                      </a:lnTo>
                      <a:lnTo>
                        <a:pt x="227" y="0"/>
                      </a:lnTo>
                      <a:lnTo>
                        <a:pt x="233" y="0"/>
                      </a:lnTo>
                      <a:lnTo>
                        <a:pt x="238" y="0"/>
                      </a:lnTo>
                      <a:lnTo>
                        <a:pt x="243" y="0"/>
                      </a:lnTo>
                      <a:lnTo>
                        <a:pt x="249" y="0"/>
                      </a:lnTo>
                      <a:lnTo>
                        <a:pt x="254" y="0"/>
                      </a:lnTo>
                      <a:lnTo>
                        <a:pt x="259" y="0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11522849" y="7772785"/>
                    <a:ext cx="279302" cy="1228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 algn="ctr"/>
                    <a:r>
                      <a:rPr lang="en-US" sz="1400" b="1" dirty="0" smtClean="0"/>
                      <a:t>Offers </a:t>
                    </a:r>
                    <a14:m>
                      <m:oMath xmlns:m="http://schemas.openxmlformats.org/officeDocument/2006/math">
                        <m:r>
                          <a:rPr lang="en-US" sz="1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a14:m>
                    <a:endParaRPr kumimoji="0" lang="en-US" altLang="en-US" sz="14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5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522849" y="7772785"/>
                    <a:ext cx="279302" cy="12286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756" t="-6250" b="-2291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Line 242"/>
              <p:cNvSpPr>
                <a:spLocks noChangeShapeType="1"/>
              </p:cNvSpPr>
              <p:nvPr/>
            </p:nvSpPr>
            <p:spPr bwMode="auto">
              <a:xfrm>
                <a:off x="10969865" y="7649182"/>
                <a:ext cx="1393452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0" name="Line 243"/>
              <p:cNvSpPr>
                <a:spLocks noChangeShapeType="1"/>
              </p:cNvSpPr>
              <p:nvPr/>
            </p:nvSpPr>
            <p:spPr bwMode="auto">
              <a:xfrm>
                <a:off x="10969865" y="6645097"/>
                <a:ext cx="1393452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1" name="Line 244"/>
              <p:cNvSpPr>
                <a:spLocks noChangeShapeType="1"/>
              </p:cNvSpPr>
              <p:nvPr/>
            </p:nvSpPr>
            <p:spPr bwMode="auto">
              <a:xfrm flipV="1">
                <a:off x="10969865" y="763735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2" name="Line 245"/>
              <p:cNvSpPr>
                <a:spLocks noChangeShapeType="1"/>
              </p:cNvSpPr>
              <p:nvPr/>
            </p:nvSpPr>
            <p:spPr bwMode="auto">
              <a:xfrm flipV="1">
                <a:off x="11318556" y="763735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3" name="Line 246"/>
              <p:cNvSpPr>
                <a:spLocks noChangeShapeType="1"/>
              </p:cNvSpPr>
              <p:nvPr/>
            </p:nvSpPr>
            <p:spPr bwMode="auto">
              <a:xfrm flipV="1">
                <a:off x="11665933" y="763735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4" name="Line 247"/>
              <p:cNvSpPr>
                <a:spLocks noChangeShapeType="1"/>
              </p:cNvSpPr>
              <p:nvPr/>
            </p:nvSpPr>
            <p:spPr bwMode="auto">
              <a:xfrm flipV="1">
                <a:off x="12014625" y="763735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5" name="Line 248"/>
              <p:cNvSpPr>
                <a:spLocks noChangeShapeType="1"/>
              </p:cNvSpPr>
              <p:nvPr/>
            </p:nvSpPr>
            <p:spPr bwMode="auto">
              <a:xfrm flipV="1">
                <a:off x="12363317" y="763735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6" name="Line 249"/>
              <p:cNvSpPr>
                <a:spLocks noChangeShapeType="1"/>
              </p:cNvSpPr>
              <p:nvPr/>
            </p:nvSpPr>
            <p:spPr bwMode="auto">
              <a:xfrm>
                <a:off x="10969865" y="664509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7" name="Rectangle 254"/>
              <p:cNvSpPr>
                <a:spLocks noChangeArrowheads="1"/>
              </p:cNvSpPr>
              <p:nvPr/>
            </p:nvSpPr>
            <p:spPr bwMode="auto">
              <a:xfrm>
                <a:off x="10952898" y="7688958"/>
                <a:ext cx="37081" cy="9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255"/>
              <p:cNvSpPr>
                <a:spLocks noChangeArrowheads="1"/>
              </p:cNvSpPr>
              <p:nvPr/>
            </p:nvSpPr>
            <p:spPr bwMode="auto">
              <a:xfrm>
                <a:off x="11305537" y="7688958"/>
                <a:ext cx="37081" cy="9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256"/>
              <p:cNvSpPr>
                <a:spLocks noChangeArrowheads="1"/>
              </p:cNvSpPr>
              <p:nvPr/>
            </p:nvSpPr>
            <p:spPr bwMode="auto">
              <a:xfrm>
                <a:off x="11625420" y="7688958"/>
                <a:ext cx="74161" cy="9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257"/>
              <p:cNvSpPr>
                <a:spLocks noChangeArrowheads="1"/>
              </p:cNvSpPr>
              <p:nvPr/>
            </p:nvSpPr>
            <p:spPr bwMode="auto">
              <a:xfrm>
                <a:off x="11978059" y="7688958"/>
                <a:ext cx="74161" cy="9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258"/>
              <p:cNvSpPr>
                <a:spLocks noChangeArrowheads="1"/>
              </p:cNvSpPr>
              <p:nvPr/>
            </p:nvSpPr>
            <p:spPr bwMode="auto">
              <a:xfrm>
                <a:off x="12322802" y="7688958"/>
                <a:ext cx="74161" cy="9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Line 259"/>
              <p:cNvSpPr>
                <a:spLocks noChangeShapeType="1"/>
              </p:cNvSpPr>
              <p:nvPr/>
            </p:nvSpPr>
            <p:spPr bwMode="auto">
              <a:xfrm flipV="1">
                <a:off x="10969865" y="6645097"/>
                <a:ext cx="0" cy="1004085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3" name="Line 260"/>
              <p:cNvSpPr>
                <a:spLocks noChangeShapeType="1"/>
              </p:cNvSpPr>
              <p:nvPr/>
            </p:nvSpPr>
            <p:spPr bwMode="auto">
              <a:xfrm flipV="1">
                <a:off x="12363317" y="6645097"/>
                <a:ext cx="0" cy="1004085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4" name="Line 261"/>
              <p:cNvSpPr>
                <a:spLocks noChangeShapeType="1"/>
              </p:cNvSpPr>
              <p:nvPr/>
            </p:nvSpPr>
            <p:spPr bwMode="auto">
              <a:xfrm>
                <a:off x="10969865" y="7649182"/>
                <a:ext cx="1447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5" name="Line 262"/>
              <p:cNvSpPr>
                <a:spLocks noChangeShapeType="1"/>
              </p:cNvSpPr>
              <p:nvPr/>
            </p:nvSpPr>
            <p:spPr bwMode="auto">
              <a:xfrm>
                <a:off x="10969865" y="7448150"/>
                <a:ext cx="1447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6" name="Line 263"/>
              <p:cNvSpPr>
                <a:spLocks noChangeShapeType="1"/>
              </p:cNvSpPr>
              <p:nvPr/>
            </p:nvSpPr>
            <p:spPr bwMode="auto">
              <a:xfrm>
                <a:off x="10969865" y="7247118"/>
                <a:ext cx="1447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7" name="Line 264"/>
              <p:cNvSpPr>
                <a:spLocks noChangeShapeType="1"/>
              </p:cNvSpPr>
              <p:nvPr/>
            </p:nvSpPr>
            <p:spPr bwMode="auto">
              <a:xfrm>
                <a:off x="10969865" y="7047161"/>
                <a:ext cx="1447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8" name="Line 265"/>
              <p:cNvSpPr>
                <a:spLocks noChangeShapeType="1"/>
              </p:cNvSpPr>
              <p:nvPr/>
            </p:nvSpPr>
            <p:spPr bwMode="auto">
              <a:xfrm>
                <a:off x="10969865" y="6846129"/>
                <a:ext cx="1447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9" name="Line 266"/>
              <p:cNvSpPr>
                <a:spLocks noChangeShapeType="1"/>
              </p:cNvSpPr>
              <p:nvPr/>
            </p:nvSpPr>
            <p:spPr bwMode="auto">
              <a:xfrm>
                <a:off x="10969865" y="6645097"/>
                <a:ext cx="14474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0" name="Line 267"/>
              <p:cNvSpPr>
                <a:spLocks noChangeShapeType="1"/>
              </p:cNvSpPr>
              <p:nvPr/>
            </p:nvSpPr>
            <p:spPr bwMode="auto">
              <a:xfrm flipH="1">
                <a:off x="12350159" y="7649182"/>
                <a:ext cx="1315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1" name="Line 268"/>
              <p:cNvSpPr>
                <a:spLocks noChangeShapeType="1"/>
              </p:cNvSpPr>
              <p:nvPr/>
            </p:nvSpPr>
            <p:spPr bwMode="auto">
              <a:xfrm flipH="1">
                <a:off x="12350159" y="7448150"/>
                <a:ext cx="1315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2" name="Line 269"/>
              <p:cNvSpPr>
                <a:spLocks noChangeShapeType="1"/>
              </p:cNvSpPr>
              <p:nvPr/>
            </p:nvSpPr>
            <p:spPr bwMode="auto">
              <a:xfrm flipH="1">
                <a:off x="12350159" y="7247118"/>
                <a:ext cx="1315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3" name="Line 270"/>
              <p:cNvSpPr>
                <a:spLocks noChangeShapeType="1"/>
              </p:cNvSpPr>
              <p:nvPr/>
            </p:nvSpPr>
            <p:spPr bwMode="auto">
              <a:xfrm flipH="1">
                <a:off x="12350159" y="7047161"/>
                <a:ext cx="1315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4" name="Line 271"/>
              <p:cNvSpPr>
                <a:spLocks noChangeShapeType="1"/>
              </p:cNvSpPr>
              <p:nvPr/>
            </p:nvSpPr>
            <p:spPr bwMode="auto">
              <a:xfrm flipH="1">
                <a:off x="12350159" y="6846129"/>
                <a:ext cx="1315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5" name="Rectangle 273"/>
              <p:cNvSpPr>
                <a:spLocks noChangeArrowheads="1"/>
              </p:cNvSpPr>
              <p:nvPr/>
            </p:nvSpPr>
            <p:spPr bwMode="auto">
              <a:xfrm>
                <a:off x="10887244" y="7603508"/>
                <a:ext cx="37081" cy="9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278"/>
              <p:cNvSpPr>
                <a:spLocks noChangeArrowheads="1"/>
              </p:cNvSpPr>
              <p:nvPr/>
            </p:nvSpPr>
            <p:spPr bwMode="auto">
              <a:xfrm>
                <a:off x="10813082" y="6599422"/>
                <a:ext cx="111243" cy="9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144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0630534" y="7083082"/>
                    <a:ext cx="244525" cy="1205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en-US" sz="16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0" lang="en-US" altLang="en-US" sz="16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en-US" sz="16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0" lang="en-US" altLang="en-US" sz="16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en-US" altLang="en-US" sz="3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7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rot="16200000">
                    <a:off x="10630534" y="7083082"/>
                    <a:ext cx="244525" cy="12057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3208" b="-526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1" name="Rectangle 278"/>
            <p:cNvSpPr>
              <a:spLocks noChangeArrowheads="1"/>
            </p:cNvSpPr>
            <p:nvPr/>
          </p:nvSpPr>
          <p:spPr bwMode="auto">
            <a:xfrm>
              <a:off x="6699884" y="3847055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278"/>
            <p:cNvSpPr>
              <a:spLocks noChangeArrowheads="1"/>
            </p:cNvSpPr>
            <p:nvPr/>
          </p:nvSpPr>
          <p:spPr bwMode="auto">
            <a:xfrm>
              <a:off x="6699884" y="4357631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278"/>
            <p:cNvSpPr>
              <a:spLocks noChangeArrowheads="1"/>
            </p:cNvSpPr>
            <p:nvPr/>
          </p:nvSpPr>
          <p:spPr bwMode="auto">
            <a:xfrm>
              <a:off x="6699884" y="4835109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278"/>
            <p:cNvSpPr>
              <a:spLocks noChangeArrowheads="1"/>
            </p:cNvSpPr>
            <p:nvPr/>
          </p:nvSpPr>
          <p:spPr bwMode="auto">
            <a:xfrm>
              <a:off x="6724792" y="5305858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262626"/>
                  </a:solidFill>
                </a:rPr>
                <a:t>2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 flipV="1">
              <a:off x="8502855" y="3852188"/>
              <a:ext cx="0" cy="2042316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7045428" y="3846765"/>
              <a:ext cx="1422903" cy="10846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9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03128" y="1690688"/>
            <a:ext cx="8587688" cy="1589541"/>
          </a:xfrm>
          <a:prstGeom prst="rect">
            <a:avLst/>
          </a:prstGeom>
          <a:solidFill>
            <a:srgbClr val="F9F9F9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idea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09535" y="1710144"/>
                <a:ext cx="8316685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en-US" altLang="en-US" dirty="0" smtClean="0">
                    <a:solidFill>
                      <a:srgbClr val="262626"/>
                    </a:solidFill>
                  </a:rPr>
                  <a:t>Decision of the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receivers</a:t>
                </a:r>
                <a:r>
                  <a:rPr lang="en-US" altLang="en-US" dirty="0" smtClean="0">
                    <a:solidFill>
                      <a:srgbClr val="262626"/>
                    </a:solidFill>
                  </a:rPr>
                  <a:t> is governed by a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en-US" dirty="0" smtClean="0"/>
                  <a:t>, indexing the probability </a:t>
                </a:r>
                <a:r>
                  <a:rPr lang="en-US" altLang="en-US" dirty="0"/>
                  <a:t>of </a:t>
                </a:r>
                <a:r>
                  <a:rPr lang="en-US" altLang="en-US" dirty="0" smtClean="0"/>
                  <a:t>accepting an offer </a:t>
                </a:r>
                <a14:m>
                  <m:oMath xmlns:m="http://schemas.openxmlformats.org/officeDocument/2006/math">
                    <m:r>
                      <a:rPr lang="en-US" alt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en-US" dirty="0" smtClean="0"/>
                  <a:t>, depending on some true underlying “population” parameters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 smtClean="0"/>
                  <a:t> </a:t>
                </a:r>
                <a:endParaRPr lang="en-US" altLang="en-US" i="1" dirty="0" smtClean="0">
                  <a:solidFill>
                    <a:srgbClr val="262626"/>
                  </a:solidFill>
                  <a:latin typeface="Cambria Math" panose="02040503050406030204" pitchFamily="18" charset="0"/>
                </a:endParaRPr>
              </a:p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i="1" dirty="0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1" i="1" dirty="0" smtClea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en-US" i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altLang="en-US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i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en-US" i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en-US" i="1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dirty="0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en-US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i="1" dirty="0" smtClea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dirty="0" smtClean="0">
                  <a:solidFill>
                    <a:srgbClr val="262626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535" y="1710144"/>
                <a:ext cx="8316685" cy="13388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06442" y="3517164"/>
            <a:ext cx="9880872" cy="2693330"/>
          </a:xfrm>
          <a:prstGeom prst="rect">
            <a:avLst/>
          </a:prstGeom>
          <a:solidFill>
            <a:srgbClr val="F9F9F9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73867" y="3517164"/>
                <a:ext cx="9444265" cy="2673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en-US" altLang="en-US" dirty="0" smtClean="0">
                    <a:solidFill>
                      <a:srgbClr val="262626"/>
                    </a:solidFill>
                  </a:rPr>
                  <a:t>The </a:t>
                </a:r>
                <a:r>
                  <a:rPr lang="en-US" altLang="en-US" dirty="0" smtClean="0">
                    <a:solidFill>
                      <a:schemeClr val="accent6"/>
                    </a:solidFill>
                  </a:rPr>
                  <a:t>proposer</a:t>
                </a:r>
                <a:r>
                  <a:rPr lang="en-US" altLang="en-US" dirty="0" smtClean="0">
                    <a:solidFill>
                      <a:srgbClr val="262626"/>
                    </a:solidFill>
                  </a:rPr>
                  <a:t> learn by trial-and error the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en-US" dirty="0" smtClean="0">
                    <a:solidFill>
                      <a:srgbClr val="262626"/>
                    </a:solidFill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dirty="0" smtClean="0">
                    <a:solidFill>
                      <a:srgbClr val="262626"/>
                    </a:solidFill>
                  </a:rPr>
                  <a:t> predicting/estimating the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receiver</a:t>
                </a:r>
                <a:r>
                  <a:rPr lang="en-US" altLang="en-US" dirty="0" smtClean="0">
                    <a:solidFill>
                      <a:srgbClr val="262626"/>
                    </a:solidFill>
                  </a:rPr>
                  <a:t>’s decisions. </a:t>
                </a:r>
              </a:p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i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en-US" i="1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en-US" i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en-US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i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en-US" i="1" dirty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dirty="0" smtClean="0">
                  <a:solidFill>
                    <a:srgbClr val="262626"/>
                  </a:solidFill>
                </a:endParaRP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en-US" dirty="0" smtClean="0">
                    <a:solidFill>
                      <a:srgbClr val="262626"/>
                    </a:solidFill>
                  </a:rPr>
                  <a:t>At each trial, s/he observes a receiver’s decision to an offer, and updates his current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dirty="0" smtClean="0">
                    <a:solidFill>
                      <a:srgbClr val="262626"/>
                    </a:solidFill>
                  </a:rPr>
                  <a:t>, so as to ultimately make the offer x that which offers the best trade-off between self-interest and the (unknown) fairness norm in the considered population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67" y="3517164"/>
                <a:ext cx="9444265" cy="2673874"/>
              </a:xfrm>
              <a:prstGeom prst="rect">
                <a:avLst/>
              </a:prstGeom>
              <a:blipFill rotWithShape="0">
                <a:blip r:embed="rId3"/>
                <a:stretch>
                  <a:fillRect b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9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5088" y="2126979"/>
            <a:ext cx="8587688" cy="2906748"/>
          </a:xfrm>
          <a:prstGeom prst="rect">
            <a:avLst/>
          </a:prstGeom>
          <a:solidFill>
            <a:srgbClr val="F9F9F9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674" y="2327952"/>
            <a:ext cx="8426516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 smtClean="0"/>
              <a:t>Computational framework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 smtClean="0"/>
              <a:t>Experimental framework (behavior)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 smtClean="0"/>
              <a:t>Results: Experiment 1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 smtClean="0"/>
              <a:t>Results: Experiment 2</a:t>
            </a:r>
          </a:p>
        </p:txBody>
      </p:sp>
    </p:spTree>
    <p:extLst>
      <p:ext uri="{BB962C8B-B14F-4D97-AF65-F5344CB8AC3E}">
        <p14:creationId xmlns:p14="http://schemas.microsoft.com/office/powerpoint/2010/main" val="38261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Computational Framework: General</a:t>
            </a:r>
            <a:endParaRPr lang="en-US" b="1" dirty="0"/>
          </a:p>
        </p:txBody>
      </p:sp>
      <p:sp>
        <p:nvSpPr>
          <p:cNvPr id="197" name="Rectangle 196"/>
          <p:cNvSpPr/>
          <p:nvPr/>
        </p:nvSpPr>
        <p:spPr>
          <a:xfrm>
            <a:off x="1292874" y="1601788"/>
            <a:ext cx="9369548" cy="3258330"/>
          </a:xfrm>
          <a:prstGeom prst="rect">
            <a:avLst/>
          </a:prstGeom>
          <a:solidFill>
            <a:srgbClr val="F8FCF6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117" tIns="64558" rIns="129117" bIns="64558" rtlCol="0" anchor="ctr"/>
          <a:lstStyle/>
          <a:p>
            <a:pPr algn="ctr"/>
            <a:endParaRPr lang="en-US">
              <a:latin typeface="Arial Narrow"/>
              <a:cs typeface="Arial Narro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4499" y="2174504"/>
            <a:ext cx="2031415" cy="14914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5" name="Rectangle 184"/>
          <p:cNvSpPr/>
          <p:nvPr/>
        </p:nvSpPr>
        <p:spPr>
          <a:xfrm>
            <a:off x="6291311" y="2174504"/>
            <a:ext cx="2031415" cy="14914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86" name="Group 185"/>
          <p:cNvGrpSpPr/>
          <p:nvPr/>
        </p:nvGrpSpPr>
        <p:grpSpPr>
          <a:xfrm>
            <a:off x="6493151" y="2229629"/>
            <a:ext cx="1665064" cy="1452872"/>
            <a:chOff x="4640098" y="4040986"/>
            <a:chExt cx="1938433" cy="1738445"/>
          </a:xfrm>
        </p:grpSpPr>
        <p:sp>
          <p:nvSpPr>
            <p:cNvPr id="52" name="Rectangle 279"/>
            <p:cNvSpPr>
              <a:spLocks noChangeArrowheads="1"/>
            </p:cNvSpPr>
            <p:nvPr/>
          </p:nvSpPr>
          <p:spPr bwMode="auto">
            <a:xfrm>
              <a:off x="4866953" y="4132390"/>
              <a:ext cx="1632952" cy="1201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866953" y="4270029"/>
              <a:ext cx="1632952" cy="1063806"/>
              <a:chOff x="5472113" y="319088"/>
              <a:chExt cx="1692275" cy="1312863"/>
            </a:xfrm>
          </p:grpSpPr>
          <p:sp>
            <p:nvSpPr>
              <p:cNvPr id="161" name="Freeform 183"/>
              <p:cNvSpPr>
                <a:spLocks/>
              </p:cNvSpPr>
              <p:nvPr/>
            </p:nvSpPr>
            <p:spPr bwMode="auto">
              <a:xfrm>
                <a:off x="5472113" y="1165225"/>
                <a:ext cx="414338" cy="460375"/>
              </a:xfrm>
              <a:custGeom>
                <a:avLst/>
                <a:gdLst>
                  <a:gd name="T0" fmla="*/ 0 w 261"/>
                  <a:gd name="T1" fmla="*/ 290 h 290"/>
                  <a:gd name="T2" fmla="*/ 5 w 261"/>
                  <a:gd name="T3" fmla="*/ 290 h 290"/>
                  <a:gd name="T4" fmla="*/ 11 w 261"/>
                  <a:gd name="T5" fmla="*/ 289 h 290"/>
                  <a:gd name="T6" fmla="*/ 16 w 261"/>
                  <a:gd name="T7" fmla="*/ 289 h 290"/>
                  <a:gd name="T8" fmla="*/ 21 w 261"/>
                  <a:gd name="T9" fmla="*/ 288 h 290"/>
                  <a:gd name="T10" fmla="*/ 27 w 261"/>
                  <a:gd name="T11" fmla="*/ 288 h 290"/>
                  <a:gd name="T12" fmla="*/ 32 w 261"/>
                  <a:gd name="T13" fmla="*/ 287 h 290"/>
                  <a:gd name="T14" fmla="*/ 37 w 261"/>
                  <a:gd name="T15" fmla="*/ 286 h 290"/>
                  <a:gd name="T16" fmla="*/ 43 w 261"/>
                  <a:gd name="T17" fmla="*/ 286 h 290"/>
                  <a:gd name="T18" fmla="*/ 48 w 261"/>
                  <a:gd name="T19" fmla="*/ 285 h 290"/>
                  <a:gd name="T20" fmla="*/ 53 w 261"/>
                  <a:gd name="T21" fmla="*/ 284 h 290"/>
                  <a:gd name="T22" fmla="*/ 59 w 261"/>
                  <a:gd name="T23" fmla="*/ 283 h 290"/>
                  <a:gd name="T24" fmla="*/ 64 w 261"/>
                  <a:gd name="T25" fmla="*/ 282 h 290"/>
                  <a:gd name="T26" fmla="*/ 69 w 261"/>
                  <a:gd name="T27" fmla="*/ 281 h 290"/>
                  <a:gd name="T28" fmla="*/ 75 w 261"/>
                  <a:gd name="T29" fmla="*/ 280 h 290"/>
                  <a:gd name="T30" fmla="*/ 80 w 261"/>
                  <a:gd name="T31" fmla="*/ 278 h 290"/>
                  <a:gd name="T32" fmla="*/ 85 w 261"/>
                  <a:gd name="T33" fmla="*/ 276 h 290"/>
                  <a:gd name="T34" fmla="*/ 91 w 261"/>
                  <a:gd name="T35" fmla="*/ 275 h 290"/>
                  <a:gd name="T36" fmla="*/ 96 w 261"/>
                  <a:gd name="T37" fmla="*/ 273 h 290"/>
                  <a:gd name="T38" fmla="*/ 101 w 261"/>
                  <a:gd name="T39" fmla="*/ 271 h 290"/>
                  <a:gd name="T40" fmla="*/ 106 w 261"/>
                  <a:gd name="T41" fmla="*/ 269 h 290"/>
                  <a:gd name="T42" fmla="*/ 112 w 261"/>
                  <a:gd name="T43" fmla="*/ 266 h 290"/>
                  <a:gd name="T44" fmla="*/ 117 w 261"/>
                  <a:gd name="T45" fmla="*/ 263 h 290"/>
                  <a:gd name="T46" fmla="*/ 122 w 261"/>
                  <a:gd name="T47" fmla="*/ 261 h 290"/>
                  <a:gd name="T48" fmla="*/ 128 w 261"/>
                  <a:gd name="T49" fmla="*/ 257 h 290"/>
                  <a:gd name="T50" fmla="*/ 133 w 261"/>
                  <a:gd name="T51" fmla="*/ 254 h 290"/>
                  <a:gd name="T52" fmla="*/ 138 w 261"/>
                  <a:gd name="T53" fmla="*/ 250 h 290"/>
                  <a:gd name="T54" fmla="*/ 144 w 261"/>
                  <a:gd name="T55" fmla="*/ 246 h 290"/>
                  <a:gd name="T56" fmla="*/ 149 w 261"/>
                  <a:gd name="T57" fmla="*/ 242 h 290"/>
                  <a:gd name="T58" fmla="*/ 154 w 261"/>
                  <a:gd name="T59" fmla="*/ 236 h 290"/>
                  <a:gd name="T60" fmla="*/ 160 w 261"/>
                  <a:gd name="T61" fmla="*/ 231 h 290"/>
                  <a:gd name="T62" fmla="*/ 165 w 261"/>
                  <a:gd name="T63" fmla="*/ 225 h 290"/>
                  <a:gd name="T64" fmla="*/ 170 w 261"/>
                  <a:gd name="T65" fmla="*/ 219 h 290"/>
                  <a:gd name="T66" fmla="*/ 176 w 261"/>
                  <a:gd name="T67" fmla="*/ 212 h 290"/>
                  <a:gd name="T68" fmla="*/ 181 w 261"/>
                  <a:gd name="T69" fmla="*/ 204 h 290"/>
                  <a:gd name="T70" fmla="*/ 186 w 261"/>
                  <a:gd name="T71" fmla="*/ 196 h 290"/>
                  <a:gd name="T72" fmla="*/ 192 w 261"/>
                  <a:gd name="T73" fmla="*/ 187 h 290"/>
                  <a:gd name="T74" fmla="*/ 197 w 261"/>
                  <a:gd name="T75" fmla="*/ 178 h 290"/>
                  <a:gd name="T76" fmla="*/ 202 w 261"/>
                  <a:gd name="T77" fmla="*/ 168 h 290"/>
                  <a:gd name="T78" fmla="*/ 208 w 261"/>
                  <a:gd name="T79" fmla="*/ 157 h 290"/>
                  <a:gd name="T80" fmla="*/ 213 w 261"/>
                  <a:gd name="T81" fmla="*/ 146 h 290"/>
                  <a:gd name="T82" fmla="*/ 218 w 261"/>
                  <a:gd name="T83" fmla="*/ 133 h 290"/>
                  <a:gd name="T84" fmla="*/ 224 w 261"/>
                  <a:gd name="T85" fmla="*/ 119 h 290"/>
                  <a:gd name="T86" fmla="*/ 229 w 261"/>
                  <a:gd name="T87" fmla="*/ 105 h 290"/>
                  <a:gd name="T88" fmla="*/ 234 w 261"/>
                  <a:gd name="T89" fmla="*/ 90 h 290"/>
                  <a:gd name="T90" fmla="*/ 240 w 261"/>
                  <a:gd name="T91" fmla="*/ 74 h 290"/>
                  <a:gd name="T92" fmla="*/ 245 w 261"/>
                  <a:gd name="T93" fmla="*/ 57 h 290"/>
                  <a:gd name="T94" fmla="*/ 250 w 261"/>
                  <a:gd name="T95" fmla="*/ 39 h 290"/>
                  <a:gd name="T96" fmla="*/ 256 w 261"/>
                  <a:gd name="T97" fmla="*/ 20 h 290"/>
                  <a:gd name="T98" fmla="*/ 261 w 261"/>
                  <a:gd name="T9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1" h="290">
                    <a:moveTo>
                      <a:pt x="0" y="290"/>
                    </a:moveTo>
                    <a:lnTo>
                      <a:pt x="5" y="290"/>
                    </a:lnTo>
                    <a:lnTo>
                      <a:pt x="11" y="289"/>
                    </a:lnTo>
                    <a:lnTo>
                      <a:pt x="16" y="289"/>
                    </a:lnTo>
                    <a:lnTo>
                      <a:pt x="21" y="288"/>
                    </a:lnTo>
                    <a:lnTo>
                      <a:pt x="27" y="288"/>
                    </a:lnTo>
                    <a:lnTo>
                      <a:pt x="32" y="287"/>
                    </a:lnTo>
                    <a:lnTo>
                      <a:pt x="37" y="286"/>
                    </a:lnTo>
                    <a:lnTo>
                      <a:pt x="43" y="286"/>
                    </a:lnTo>
                    <a:lnTo>
                      <a:pt x="48" y="285"/>
                    </a:lnTo>
                    <a:lnTo>
                      <a:pt x="53" y="284"/>
                    </a:lnTo>
                    <a:lnTo>
                      <a:pt x="59" y="283"/>
                    </a:lnTo>
                    <a:lnTo>
                      <a:pt x="64" y="282"/>
                    </a:lnTo>
                    <a:lnTo>
                      <a:pt x="69" y="281"/>
                    </a:lnTo>
                    <a:lnTo>
                      <a:pt x="75" y="280"/>
                    </a:lnTo>
                    <a:lnTo>
                      <a:pt x="80" y="278"/>
                    </a:lnTo>
                    <a:lnTo>
                      <a:pt x="85" y="276"/>
                    </a:lnTo>
                    <a:lnTo>
                      <a:pt x="91" y="275"/>
                    </a:lnTo>
                    <a:lnTo>
                      <a:pt x="96" y="273"/>
                    </a:lnTo>
                    <a:lnTo>
                      <a:pt x="101" y="271"/>
                    </a:lnTo>
                    <a:lnTo>
                      <a:pt x="106" y="269"/>
                    </a:lnTo>
                    <a:lnTo>
                      <a:pt x="112" y="266"/>
                    </a:lnTo>
                    <a:lnTo>
                      <a:pt x="117" y="263"/>
                    </a:lnTo>
                    <a:lnTo>
                      <a:pt x="122" y="261"/>
                    </a:lnTo>
                    <a:lnTo>
                      <a:pt x="128" y="257"/>
                    </a:lnTo>
                    <a:lnTo>
                      <a:pt x="133" y="254"/>
                    </a:lnTo>
                    <a:lnTo>
                      <a:pt x="138" y="250"/>
                    </a:lnTo>
                    <a:lnTo>
                      <a:pt x="144" y="246"/>
                    </a:lnTo>
                    <a:lnTo>
                      <a:pt x="149" y="242"/>
                    </a:lnTo>
                    <a:lnTo>
                      <a:pt x="154" y="236"/>
                    </a:lnTo>
                    <a:lnTo>
                      <a:pt x="160" y="231"/>
                    </a:lnTo>
                    <a:lnTo>
                      <a:pt x="165" y="225"/>
                    </a:lnTo>
                    <a:lnTo>
                      <a:pt x="170" y="219"/>
                    </a:lnTo>
                    <a:lnTo>
                      <a:pt x="176" y="212"/>
                    </a:lnTo>
                    <a:lnTo>
                      <a:pt x="181" y="204"/>
                    </a:lnTo>
                    <a:lnTo>
                      <a:pt x="186" y="196"/>
                    </a:lnTo>
                    <a:lnTo>
                      <a:pt x="192" y="187"/>
                    </a:lnTo>
                    <a:lnTo>
                      <a:pt x="197" y="178"/>
                    </a:lnTo>
                    <a:lnTo>
                      <a:pt x="202" y="168"/>
                    </a:lnTo>
                    <a:lnTo>
                      <a:pt x="208" y="157"/>
                    </a:lnTo>
                    <a:lnTo>
                      <a:pt x="213" y="146"/>
                    </a:lnTo>
                    <a:lnTo>
                      <a:pt x="218" y="133"/>
                    </a:lnTo>
                    <a:lnTo>
                      <a:pt x="224" y="119"/>
                    </a:lnTo>
                    <a:lnTo>
                      <a:pt x="229" y="105"/>
                    </a:lnTo>
                    <a:lnTo>
                      <a:pt x="234" y="90"/>
                    </a:lnTo>
                    <a:lnTo>
                      <a:pt x="240" y="74"/>
                    </a:lnTo>
                    <a:lnTo>
                      <a:pt x="245" y="57"/>
                    </a:lnTo>
                    <a:lnTo>
                      <a:pt x="250" y="39"/>
                    </a:lnTo>
                    <a:lnTo>
                      <a:pt x="256" y="20"/>
                    </a:lnTo>
                    <a:lnTo>
                      <a:pt x="261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2" name="Freeform 184"/>
              <p:cNvSpPr>
                <a:spLocks/>
              </p:cNvSpPr>
              <p:nvPr/>
            </p:nvSpPr>
            <p:spPr bwMode="auto">
              <a:xfrm>
                <a:off x="5886450" y="319088"/>
                <a:ext cx="414338" cy="846138"/>
              </a:xfrm>
              <a:custGeom>
                <a:avLst/>
                <a:gdLst>
                  <a:gd name="T0" fmla="*/ 0 w 261"/>
                  <a:gd name="T1" fmla="*/ 533 h 533"/>
                  <a:gd name="T2" fmla="*/ 5 w 261"/>
                  <a:gd name="T3" fmla="*/ 513 h 533"/>
                  <a:gd name="T4" fmla="*/ 11 w 261"/>
                  <a:gd name="T5" fmla="*/ 492 h 533"/>
                  <a:gd name="T6" fmla="*/ 16 w 261"/>
                  <a:gd name="T7" fmla="*/ 470 h 533"/>
                  <a:gd name="T8" fmla="*/ 22 w 261"/>
                  <a:gd name="T9" fmla="*/ 447 h 533"/>
                  <a:gd name="T10" fmla="*/ 27 w 261"/>
                  <a:gd name="T11" fmla="*/ 424 h 533"/>
                  <a:gd name="T12" fmla="*/ 32 w 261"/>
                  <a:gd name="T13" fmla="*/ 401 h 533"/>
                  <a:gd name="T14" fmla="*/ 38 w 261"/>
                  <a:gd name="T15" fmla="*/ 377 h 533"/>
                  <a:gd name="T16" fmla="*/ 43 w 261"/>
                  <a:gd name="T17" fmla="*/ 353 h 533"/>
                  <a:gd name="T18" fmla="*/ 48 w 261"/>
                  <a:gd name="T19" fmla="*/ 330 h 533"/>
                  <a:gd name="T20" fmla="*/ 54 w 261"/>
                  <a:gd name="T21" fmla="*/ 306 h 533"/>
                  <a:gd name="T22" fmla="*/ 59 w 261"/>
                  <a:gd name="T23" fmla="*/ 282 h 533"/>
                  <a:gd name="T24" fmla="*/ 64 w 261"/>
                  <a:gd name="T25" fmla="*/ 259 h 533"/>
                  <a:gd name="T26" fmla="*/ 69 w 261"/>
                  <a:gd name="T27" fmla="*/ 236 h 533"/>
                  <a:gd name="T28" fmla="*/ 75 w 261"/>
                  <a:gd name="T29" fmla="*/ 215 h 533"/>
                  <a:gd name="T30" fmla="*/ 80 w 261"/>
                  <a:gd name="T31" fmla="*/ 193 h 533"/>
                  <a:gd name="T32" fmla="*/ 85 w 261"/>
                  <a:gd name="T33" fmla="*/ 173 h 533"/>
                  <a:gd name="T34" fmla="*/ 91 w 261"/>
                  <a:gd name="T35" fmla="*/ 154 h 533"/>
                  <a:gd name="T36" fmla="*/ 96 w 261"/>
                  <a:gd name="T37" fmla="*/ 135 h 533"/>
                  <a:gd name="T38" fmla="*/ 101 w 261"/>
                  <a:gd name="T39" fmla="*/ 118 h 533"/>
                  <a:gd name="T40" fmla="*/ 106 w 261"/>
                  <a:gd name="T41" fmla="*/ 102 h 533"/>
                  <a:gd name="T42" fmla="*/ 112 w 261"/>
                  <a:gd name="T43" fmla="*/ 87 h 533"/>
                  <a:gd name="T44" fmla="*/ 117 w 261"/>
                  <a:gd name="T45" fmla="*/ 74 h 533"/>
                  <a:gd name="T46" fmla="*/ 122 w 261"/>
                  <a:gd name="T47" fmla="*/ 61 h 533"/>
                  <a:gd name="T48" fmla="*/ 128 w 261"/>
                  <a:gd name="T49" fmla="*/ 50 h 533"/>
                  <a:gd name="T50" fmla="*/ 133 w 261"/>
                  <a:gd name="T51" fmla="*/ 40 h 533"/>
                  <a:gd name="T52" fmla="*/ 138 w 261"/>
                  <a:gd name="T53" fmla="*/ 32 h 533"/>
                  <a:gd name="T54" fmla="*/ 144 w 261"/>
                  <a:gd name="T55" fmla="*/ 24 h 533"/>
                  <a:gd name="T56" fmla="*/ 149 w 261"/>
                  <a:gd name="T57" fmla="*/ 18 h 533"/>
                  <a:gd name="T58" fmla="*/ 155 w 261"/>
                  <a:gd name="T59" fmla="*/ 12 h 533"/>
                  <a:gd name="T60" fmla="*/ 160 w 261"/>
                  <a:gd name="T61" fmla="*/ 8 h 533"/>
                  <a:gd name="T62" fmla="*/ 165 w 261"/>
                  <a:gd name="T63" fmla="*/ 5 h 533"/>
                  <a:gd name="T64" fmla="*/ 171 w 261"/>
                  <a:gd name="T65" fmla="*/ 2 h 533"/>
                  <a:gd name="T66" fmla="*/ 176 w 261"/>
                  <a:gd name="T67" fmla="*/ 0 h 533"/>
                  <a:gd name="T68" fmla="*/ 181 w 261"/>
                  <a:gd name="T69" fmla="*/ 0 h 533"/>
                  <a:gd name="T70" fmla="*/ 187 w 261"/>
                  <a:gd name="T71" fmla="*/ 0 h 533"/>
                  <a:gd name="T72" fmla="*/ 192 w 261"/>
                  <a:gd name="T73" fmla="*/ 0 h 533"/>
                  <a:gd name="T74" fmla="*/ 197 w 261"/>
                  <a:gd name="T75" fmla="*/ 1 h 533"/>
                  <a:gd name="T76" fmla="*/ 203 w 261"/>
                  <a:gd name="T77" fmla="*/ 3 h 533"/>
                  <a:gd name="T78" fmla="*/ 208 w 261"/>
                  <a:gd name="T79" fmla="*/ 5 h 533"/>
                  <a:gd name="T80" fmla="*/ 213 w 261"/>
                  <a:gd name="T81" fmla="*/ 8 h 533"/>
                  <a:gd name="T82" fmla="*/ 219 w 261"/>
                  <a:gd name="T83" fmla="*/ 12 h 533"/>
                  <a:gd name="T84" fmla="*/ 224 w 261"/>
                  <a:gd name="T85" fmla="*/ 15 h 533"/>
                  <a:gd name="T86" fmla="*/ 229 w 261"/>
                  <a:gd name="T87" fmla="*/ 20 h 533"/>
                  <a:gd name="T88" fmla="*/ 235 w 261"/>
                  <a:gd name="T89" fmla="*/ 24 h 533"/>
                  <a:gd name="T90" fmla="*/ 240 w 261"/>
                  <a:gd name="T91" fmla="*/ 29 h 533"/>
                  <a:gd name="T92" fmla="*/ 245 w 261"/>
                  <a:gd name="T93" fmla="*/ 34 h 533"/>
                  <a:gd name="T94" fmla="*/ 251 w 261"/>
                  <a:gd name="T95" fmla="*/ 39 h 533"/>
                  <a:gd name="T96" fmla="*/ 256 w 261"/>
                  <a:gd name="T97" fmla="*/ 45 h 533"/>
                  <a:gd name="T98" fmla="*/ 261 w 261"/>
                  <a:gd name="T99" fmla="*/ 5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1" h="533">
                    <a:moveTo>
                      <a:pt x="0" y="533"/>
                    </a:moveTo>
                    <a:lnTo>
                      <a:pt x="5" y="513"/>
                    </a:lnTo>
                    <a:lnTo>
                      <a:pt x="11" y="492"/>
                    </a:lnTo>
                    <a:lnTo>
                      <a:pt x="16" y="470"/>
                    </a:lnTo>
                    <a:lnTo>
                      <a:pt x="22" y="447"/>
                    </a:lnTo>
                    <a:lnTo>
                      <a:pt x="27" y="424"/>
                    </a:lnTo>
                    <a:lnTo>
                      <a:pt x="32" y="401"/>
                    </a:lnTo>
                    <a:lnTo>
                      <a:pt x="38" y="377"/>
                    </a:lnTo>
                    <a:lnTo>
                      <a:pt x="43" y="353"/>
                    </a:lnTo>
                    <a:lnTo>
                      <a:pt x="48" y="330"/>
                    </a:lnTo>
                    <a:lnTo>
                      <a:pt x="54" y="306"/>
                    </a:lnTo>
                    <a:lnTo>
                      <a:pt x="59" y="282"/>
                    </a:lnTo>
                    <a:lnTo>
                      <a:pt x="64" y="259"/>
                    </a:lnTo>
                    <a:lnTo>
                      <a:pt x="69" y="236"/>
                    </a:lnTo>
                    <a:lnTo>
                      <a:pt x="75" y="215"/>
                    </a:lnTo>
                    <a:lnTo>
                      <a:pt x="80" y="193"/>
                    </a:lnTo>
                    <a:lnTo>
                      <a:pt x="85" y="173"/>
                    </a:lnTo>
                    <a:lnTo>
                      <a:pt x="91" y="154"/>
                    </a:lnTo>
                    <a:lnTo>
                      <a:pt x="96" y="135"/>
                    </a:lnTo>
                    <a:lnTo>
                      <a:pt x="101" y="118"/>
                    </a:lnTo>
                    <a:lnTo>
                      <a:pt x="106" y="102"/>
                    </a:lnTo>
                    <a:lnTo>
                      <a:pt x="112" y="87"/>
                    </a:lnTo>
                    <a:lnTo>
                      <a:pt x="117" y="74"/>
                    </a:lnTo>
                    <a:lnTo>
                      <a:pt x="122" y="61"/>
                    </a:lnTo>
                    <a:lnTo>
                      <a:pt x="128" y="50"/>
                    </a:lnTo>
                    <a:lnTo>
                      <a:pt x="133" y="40"/>
                    </a:lnTo>
                    <a:lnTo>
                      <a:pt x="138" y="32"/>
                    </a:lnTo>
                    <a:lnTo>
                      <a:pt x="144" y="24"/>
                    </a:lnTo>
                    <a:lnTo>
                      <a:pt x="149" y="18"/>
                    </a:lnTo>
                    <a:lnTo>
                      <a:pt x="155" y="12"/>
                    </a:lnTo>
                    <a:lnTo>
                      <a:pt x="160" y="8"/>
                    </a:lnTo>
                    <a:lnTo>
                      <a:pt x="165" y="5"/>
                    </a:lnTo>
                    <a:lnTo>
                      <a:pt x="171" y="2"/>
                    </a:lnTo>
                    <a:lnTo>
                      <a:pt x="176" y="0"/>
                    </a:lnTo>
                    <a:lnTo>
                      <a:pt x="181" y="0"/>
                    </a:lnTo>
                    <a:lnTo>
                      <a:pt x="187" y="0"/>
                    </a:lnTo>
                    <a:lnTo>
                      <a:pt x="192" y="0"/>
                    </a:lnTo>
                    <a:lnTo>
                      <a:pt x="197" y="1"/>
                    </a:lnTo>
                    <a:lnTo>
                      <a:pt x="203" y="3"/>
                    </a:lnTo>
                    <a:lnTo>
                      <a:pt x="208" y="5"/>
                    </a:lnTo>
                    <a:lnTo>
                      <a:pt x="213" y="8"/>
                    </a:lnTo>
                    <a:lnTo>
                      <a:pt x="219" y="12"/>
                    </a:lnTo>
                    <a:lnTo>
                      <a:pt x="224" y="15"/>
                    </a:lnTo>
                    <a:lnTo>
                      <a:pt x="229" y="20"/>
                    </a:lnTo>
                    <a:lnTo>
                      <a:pt x="235" y="24"/>
                    </a:lnTo>
                    <a:lnTo>
                      <a:pt x="240" y="29"/>
                    </a:lnTo>
                    <a:lnTo>
                      <a:pt x="245" y="34"/>
                    </a:lnTo>
                    <a:lnTo>
                      <a:pt x="251" y="39"/>
                    </a:lnTo>
                    <a:lnTo>
                      <a:pt x="256" y="45"/>
                    </a:lnTo>
                    <a:lnTo>
                      <a:pt x="261" y="5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3" name="Freeform 185"/>
              <p:cNvSpPr>
                <a:spLocks/>
              </p:cNvSpPr>
              <p:nvPr/>
            </p:nvSpPr>
            <p:spPr bwMode="auto">
              <a:xfrm>
                <a:off x="6300788" y="398463"/>
                <a:ext cx="414338" cy="579438"/>
              </a:xfrm>
              <a:custGeom>
                <a:avLst/>
                <a:gdLst>
                  <a:gd name="T0" fmla="*/ 0 w 261"/>
                  <a:gd name="T1" fmla="*/ 0 h 365"/>
                  <a:gd name="T2" fmla="*/ 6 w 261"/>
                  <a:gd name="T3" fmla="*/ 7 h 365"/>
                  <a:gd name="T4" fmla="*/ 11 w 261"/>
                  <a:gd name="T5" fmla="*/ 13 h 365"/>
                  <a:gd name="T6" fmla="*/ 16 w 261"/>
                  <a:gd name="T7" fmla="*/ 19 h 365"/>
                  <a:gd name="T8" fmla="*/ 22 w 261"/>
                  <a:gd name="T9" fmla="*/ 26 h 365"/>
                  <a:gd name="T10" fmla="*/ 27 w 261"/>
                  <a:gd name="T11" fmla="*/ 32 h 365"/>
                  <a:gd name="T12" fmla="*/ 32 w 261"/>
                  <a:gd name="T13" fmla="*/ 39 h 365"/>
                  <a:gd name="T14" fmla="*/ 38 w 261"/>
                  <a:gd name="T15" fmla="*/ 46 h 365"/>
                  <a:gd name="T16" fmla="*/ 43 w 261"/>
                  <a:gd name="T17" fmla="*/ 53 h 365"/>
                  <a:gd name="T18" fmla="*/ 48 w 261"/>
                  <a:gd name="T19" fmla="*/ 60 h 365"/>
                  <a:gd name="T20" fmla="*/ 53 w 261"/>
                  <a:gd name="T21" fmla="*/ 67 h 365"/>
                  <a:gd name="T22" fmla="*/ 59 w 261"/>
                  <a:gd name="T23" fmla="*/ 74 h 365"/>
                  <a:gd name="T24" fmla="*/ 64 w 261"/>
                  <a:gd name="T25" fmla="*/ 81 h 365"/>
                  <a:gd name="T26" fmla="*/ 69 w 261"/>
                  <a:gd name="T27" fmla="*/ 89 h 365"/>
                  <a:gd name="T28" fmla="*/ 75 w 261"/>
                  <a:gd name="T29" fmla="*/ 96 h 365"/>
                  <a:gd name="T30" fmla="*/ 80 w 261"/>
                  <a:gd name="T31" fmla="*/ 103 h 365"/>
                  <a:gd name="T32" fmla="*/ 85 w 261"/>
                  <a:gd name="T33" fmla="*/ 111 h 365"/>
                  <a:gd name="T34" fmla="*/ 91 w 261"/>
                  <a:gd name="T35" fmla="*/ 118 h 365"/>
                  <a:gd name="T36" fmla="*/ 96 w 261"/>
                  <a:gd name="T37" fmla="*/ 126 h 365"/>
                  <a:gd name="T38" fmla="*/ 101 w 261"/>
                  <a:gd name="T39" fmla="*/ 133 h 365"/>
                  <a:gd name="T40" fmla="*/ 107 w 261"/>
                  <a:gd name="T41" fmla="*/ 141 h 365"/>
                  <a:gd name="T42" fmla="*/ 112 w 261"/>
                  <a:gd name="T43" fmla="*/ 148 h 365"/>
                  <a:gd name="T44" fmla="*/ 117 w 261"/>
                  <a:gd name="T45" fmla="*/ 156 h 365"/>
                  <a:gd name="T46" fmla="*/ 123 w 261"/>
                  <a:gd name="T47" fmla="*/ 164 h 365"/>
                  <a:gd name="T48" fmla="*/ 128 w 261"/>
                  <a:gd name="T49" fmla="*/ 171 h 365"/>
                  <a:gd name="T50" fmla="*/ 133 w 261"/>
                  <a:gd name="T51" fmla="*/ 179 h 365"/>
                  <a:gd name="T52" fmla="*/ 139 w 261"/>
                  <a:gd name="T53" fmla="*/ 186 h 365"/>
                  <a:gd name="T54" fmla="*/ 144 w 261"/>
                  <a:gd name="T55" fmla="*/ 194 h 365"/>
                  <a:gd name="T56" fmla="*/ 149 w 261"/>
                  <a:gd name="T57" fmla="*/ 202 h 365"/>
                  <a:gd name="T58" fmla="*/ 155 w 261"/>
                  <a:gd name="T59" fmla="*/ 210 h 365"/>
                  <a:gd name="T60" fmla="*/ 160 w 261"/>
                  <a:gd name="T61" fmla="*/ 217 h 365"/>
                  <a:gd name="T62" fmla="*/ 165 w 261"/>
                  <a:gd name="T63" fmla="*/ 225 h 365"/>
                  <a:gd name="T64" fmla="*/ 171 w 261"/>
                  <a:gd name="T65" fmla="*/ 233 h 365"/>
                  <a:gd name="T66" fmla="*/ 176 w 261"/>
                  <a:gd name="T67" fmla="*/ 241 h 365"/>
                  <a:gd name="T68" fmla="*/ 181 w 261"/>
                  <a:gd name="T69" fmla="*/ 248 h 365"/>
                  <a:gd name="T70" fmla="*/ 187 w 261"/>
                  <a:gd name="T71" fmla="*/ 256 h 365"/>
                  <a:gd name="T72" fmla="*/ 192 w 261"/>
                  <a:gd name="T73" fmla="*/ 264 h 365"/>
                  <a:gd name="T74" fmla="*/ 197 w 261"/>
                  <a:gd name="T75" fmla="*/ 271 h 365"/>
                  <a:gd name="T76" fmla="*/ 203 w 261"/>
                  <a:gd name="T77" fmla="*/ 279 h 365"/>
                  <a:gd name="T78" fmla="*/ 208 w 261"/>
                  <a:gd name="T79" fmla="*/ 287 h 365"/>
                  <a:gd name="T80" fmla="*/ 213 w 261"/>
                  <a:gd name="T81" fmla="*/ 295 h 365"/>
                  <a:gd name="T82" fmla="*/ 219 w 261"/>
                  <a:gd name="T83" fmla="*/ 302 h 365"/>
                  <a:gd name="T84" fmla="*/ 224 w 261"/>
                  <a:gd name="T85" fmla="*/ 310 h 365"/>
                  <a:gd name="T86" fmla="*/ 229 w 261"/>
                  <a:gd name="T87" fmla="*/ 318 h 365"/>
                  <a:gd name="T88" fmla="*/ 235 w 261"/>
                  <a:gd name="T89" fmla="*/ 326 h 365"/>
                  <a:gd name="T90" fmla="*/ 240 w 261"/>
                  <a:gd name="T91" fmla="*/ 333 h 365"/>
                  <a:gd name="T92" fmla="*/ 245 w 261"/>
                  <a:gd name="T93" fmla="*/ 341 h 365"/>
                  <a:gd name="T94" fmla="*/ 251 w 261"/>
                  <a:gd name="T95" fmla="*/ 349 h 365"/>
                  <a:gd name="T96" fmla="*/ 256 w 261"/>
                  <a:gd name="T97" fmla="*/ 357 h 365"/>
                  <a:gd name="T98" fmla="*/ 261 w 261"/>
                  <a:gd name="T99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1" h="365">
                    <a:moveTo>
                      <a:pt x="0" y="0"/>
                    </a:moveTo>
                    <a:lnTo>
                      <a:pt x="6" y="7"/>
                    </a:lnTo>
                    <a:lnTo>
                      <a:pt x="11" y="13"/>
                    </a:lnTo>
                    <a:lnTo>
                      <a:pt x="16" y="19"/>
                    </a:lnTo>
                    <a:lnTo>
                      <a:pt x="22" y="26"/>
                    </a:lnTo>
                    <a:lnTo>
                      <a:pt x="27" y="32"/>
                    </a:lnTo>
                    <a:lnTo>
                      <a:pt x="32" y="39"/>
                    </a:lnTo>
                    <a:lnTo>
                      <a:pt x="38" y="46"/>
                    </a:lnTo>
                    <a:lnTo>
                      <a:pt x="43" y="53"/>
                    </a:lnTo>
                    <a:lnTo>
                      <a:pt x="48" y="60"/>
                    </a:lnTo>
                    <a:lnTo>
                      <a:pt x="53" y="67"/>
                    </a:lnTo>
                    <a:lnTo>
                      <a:pt x="59" y="74"/>
                    </a:lnTo>
                    <a:lnTo>
                      <a:pt x="64" y="81"/>
                    </a:lnTo>
                    <a:lnTo>
                      <a:pt x="69" y="89"/>
                    </a:lnTo>
                    <a:lnTo>
                      <a:pt x="75" y="96"/>
                    </a:lnTo>
                    <a:lnTo>
                      <a:pt x="80" y="103"/>
                    </a:lnTo>
                    <a:lnTo>
                      <a:pt x="85" y="111"/>
                    </a:lnTo>
                    <a:lnTo>
                      <a:pt x="91" y="118"/>
                    </a:lnTo>
                    <a:lnTo>
                      <a:pt x="96" y="126"/>
                    </a:lnTo>
                    <a:lnTo>
                      <a:pt x="101" y="133"/>
                    </a:lnTo>
                    <a:lnTo>
                      <a:pt x="107" y="141"/>
                    </a:lnTo>
                    <a:lnTo>
                      <a:pt x="112" y="148"/>
                    </a:lnTo>
                    <a:lnTo>
                      <a:pt x="117" y="156"/>
                    </a:lnTo>
                    <a:lnTo>
                      <a:pt x="123" y="164"/>
                    </a:lnTo>
                    <a:lnTo>
                      <a:pt x="128" y="171"/>
                    </a:lnTo>
                    <a:lnTo>
                      <a:pt x="133" y="179"/>
                    </a:lnTo>
                    <a:lnTo>
                      <a:pt x="139" y="186"/>
                    </a:lnTo>
                    <a:lnTo>
                      <a:pt x="144" y="194"/>
                    </a:lnTo>
                    <a:lnTo>
                      <a:pt x="149" y="202"/>
                    </a:lnTo>
                    <a:lnTo>
                      <a:pt x="155" y="210"/>
                    </a:lnTo>
                    <a:lnTo>
                      <a:pt x="160" y="217"/>
                    </a:lnTo>
                    <a:lnTo>
                      <a:pt x="165" y="225"/>
                    </a:lnTo>
                    <a:lnTo>
                      <a:pt x="171" y="233"/>
                    </a:lnTo>
                    <a:lnTo>
                      <a:pt x="176" y="241"/>
                    </a:lnTo>
                    <a:lnTo>
                      <a:pt x="181" y="248"/>
                    </a:lnTo>
                    <a:lnTo>
                      <a:pt x="187" y="256"/>
                    </a:lnTo>
                    <a:lnTo>
                      <a:pt x="192" y="264"/>
                    </a:lnTo>
                    <a:lnTo>
                      <a:pt x="197" y="271"/>
                    </a:lnTo>
                    <a:lnTo>
                      <a:pt x="203" y="279"/>
                    </a:lnTo>
                    <a:lnTo>
                      <a:pt x="208" y="287"/>
                    </a:lnTo>
                    <a:lnTo>
                      <a:pt x="213" y="295"/>
                    </a:lnTo>
                    <a:lnTo>
                      <a:pt x="219" y="302"/>
                    </a:lnTo>
                    <a:lnTo>
                      <a:pt x="224" y="310"/>
                    </a:lnTo>
                    <a:lnTo>
                      <a:pt x="229" y="318"/>
                    </a:lnTo>
                    <a:lnTo>
                      <a:pt x="235" y="326"/>
                    </a:lnTo>
                    <a:lnTo>
                      <a:pt x="240" y="333"/>
                    </a:lnTo>
                    <a:lnTo>
                      <a:pt x="245" y="341"/>
                    </a:lnTo>
                    <a:lnTo>
                      <a:pt x="251" y="349"/>
                    </a:lnTo>
                    <a:lnTo>
                      <a:pt x="256" y="357"/>
                    </a:lnTo>
                    <a:lnTo>
                      <a:pt x="261" y="365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4" name="Freeform 186"/>
              <p:cNvSpPr>
                <a:spLocks/>
              </p:cNvSpPr>
              <p:nvPr/>
            </p:nvSpPr>
            <p:spPr bwMode="auto">
              <a:xfrm>
                <a:off x="6715125" y="977900"/>
                <a:ext cx="415925" cy="604838"/>
              </a:xfrm>
              <a:custGeom>
                <a:avLst/>
                <a:gdLst>
                  <a:gd name="T0" fmla="*/ 0 w 262"/>
                  <a:gd name="T1" fmla="*/ 0 h 381"/>
                  <a:gd name="T2" fmla="*/ 6 w 262"/>
                  <a:gd name="T3" fmla="*/ 7 h 381"/>
                  <a:gd name="T4" fmla="*/ 11 w 262"/>
                  <a:gd name="T5" fmla="*/ 15 h 381"/>
                  <a:gd name="T6" fmla="*/ 16 w 262"/>
                  <a:gd name="T7" fmla="*/ 23 h 381"/>
                  <a:gd name="T8" fmla="*/ 22 w 262"/>
                  <a:gd name="T9" fmla="*/ 31 h 381"/>
                  <a:gd name="T10" fmla="*/ 27 w 262"/>
                  <a:gd name="T11" fmla="*/ 38 h 381"/>
                  <a:gd name="T12" fmla="*/ 32 w 262"/>
                  <a:gd name="T13" fmla="*/ 46 h 381"/>
                  <a:gd name="T14" fmla="*/ 38 w 262"/>
                  <a:gd name="T15" fmla="*/ 54 h 381"/>
                  <a:gd name="T16" fmla="*/ 43 w 262"/>
                  <a:gd name="T17" fmla="*/ 62 h 381"/>
                  <a:gd name="T18" fmla="*/ 48 w 262"/>
                  <a:gd name="T19" fmla="*/ 69 h 381"/>
                  <a:gd name="T20" fmla="*/ 53 w 262"/>
                  <a:gd name="T21" fmla="*/ 77 h 381"/>
                  <a:gd name="T22" fmla="*/ 59 w 262"/>
                  <a:gd name="T23" fmla="*/ 85 h 381"/>
                  <a:gd name="T24" fmla="*/ 64 w 262"/>
                  <a:gd name="T25" fmla="*/ 93 h 381"/>
                  <a:gd name="T26" fmla="*/ 69 w 262"/>
                  <a:gd name="T27" fmla="*/ 101 h 381"/>
                  <a:gd name="T28" fmla="*/ 75 w 262"/>
                  <a:gd name="T29" fmla="*/ 109 h 381"/>
                  <a:gd name="T30" fmla="*/ 80 w 262"/>
                  <a:gd name="T31" fmla="*/ 116 h 381"/>
                  <a:gd name="T32" fmla="*/ 85 w 262"/>
                  <a:gd name="T33" fmla="*/ 124 h 381"/>
                  <a:gd name="T34" fmla="*/ 91 w 262"/>
                  <a:gd name="T35" fmla="*/ 132 h 381"/>
                  <a:gd name="T36" fmla="*/ 96 w 262"/>
                  <a:gd name="T37" fmla="*/ 139 h 381"/>
                  <a:gd name="T38" fmla="*/ 101 w 262"/>
                  <a:gd name="T39" fmla="*/ 147 h 381"/>
                  <a:gd name="T40" fmla="*/ 107 w 262"/>
                  <a:gd name="T41" fmla="*/ 155 h 381"/>
                  <a:gd name="T42" fmla="*/ 112 w 262"/>
                  <a:gd name="T43" fmla="*/ 163 h 381"/>
                  <a:gd name="T44" fmla="*/ 117 w 262"/>
                  <a:gd name="T45" fmla="*/ 171 h 381"/>
                  <a:gd name="T46" fmla="*/ 123 w 262"/>
                  <a:gd name="T47" fmla="*/ 178 h 381"/>
                  <a:gd name="T48" fmla="*/ 128 w 262"/>
                  <a:gd name="T49" fmla="*/ 186 h 381"/>
                  <a:gd name="T50" fmla="*/ 133 w 262"/>
                  <a:gd name="T51" fmla="*/ 194 h 381"/>
                  <a:gd name="T52" fmla="*/ 139 w 262"/>
                  <a:gd name="T53" fmla="*/ 202 h 381"/>
                  <a:gd name="T54" fmla="*/ 144 w 262"/>
                  <a:gd name="T55" fmla="*/ 210 h 381"/>
                  <a:gd name="T56" fmla="*/ 149 w 262"/>
                  <a:gd name="T57" fmla="*/ 217 h 381"/>
                  <a:gd name="T58" fmla="*/ 155 w 262"/>
                  <a:gd name="T59" fmla="*/ 225 h 381"/>
                  <a:gd name="T60" fmla="*/ 160 w 262"/>
                  <a:gd name="T61" fmla="*/ 233 h 381"/>
                  <a:gd name="T62" fmla="*/ 166 w 262"/>
                  <a:gd name="T63" fmla="*/ 240 h 381"/>
                  <a:gd name="T64" fmla="*/ 171 w 262"/>
                  <a:gd name="T65" fmla="*/ 248 h 381"/>
                  <a:gd name="T66" fmla="*/ 176 w 262"/>
                  <a:gd name="T67" fmla="*/ 256 h 381"/>
                  <a:gd name="T68" fmla="*/ 182 w 262"/>
                  <a:gd name="T69" fmla="*/ 264 h 381"/>
                  <a:gd name="T70" fmla="*/ 187 w 262"/>
                  <a:gd name="T71" fmla="*/ 272 h 381"/>
                  <a:gd name="T72" fmla="*/ 192 w 262"/>
                  <a:gd name="T73" fmla="*/ 280 h 381"/>
                  <a:gd name="T74" fmla="*/ 198 w 262"/>
                  <a:gd name="T75" fmla="*/ 287 h 381"/>
                  <a:gd name="T76" fmla="*/ 203 w 262"/>
                  <a:gd name="T77" fmla="*/ 295 h 381"/>
                  <a:gd name="T78" fmla="*/ 208 w 262"/>
                  <a:gd name="T79" fmla="*/ 303 h 381"/>
                  <a:gd name="T80" fmla="*/ 214 w 262"/>
                  <a:gd name="T81" fmla="*/ 311 h 381"/>
                  <a:gd name="T82" fmla="*/ 219 w 262"/>
                  <a:gd name="T83" fmla="*/ 318 h 381"/>
                  <a:gd name="T84" fmla="*/ 224 w 262"/>
                  <a:gd name="T85" fmla="*/ 326 h 381"/>
                  <a:gd name="T86" fmla="*/ 230 w 262"/>
                  <a:gd name="T87" fmla="*/ 334 h 381"/>
                  <a:gd name="T88" fmla="*/ 235 w 262"/>
                  <a:gd name="T89" fmla="*/ 342 h 381"/>
                  <a:gd name="T90" fmla="*/ 240 w 262"/>
                  <a:gd name="T91" fmla="*/ 350 h 381"/>
                  <a:gd name="T92" fmla="*/ 246 w 262"/>
                  <a:gd name="T93" fmla="*/ 357 h 381"/>
                  <a:gd name="T94" fmla="*/ 251 w 262"/>
                  <a:gd name="T95" fmla="*/ 365 h 381"/>
                  <a:gd name="T96" fmla="*/ 256 w 262"/>
                  <a:gd name="T97" fmla="*/ 373 h 381"/>
                  <a:gd name="T98" fmla="*/ 262 w 262"/>
                  <a:gd name="T9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2" h="381">
                    <a:moveTo>
                      <a:pt x="0" y="0"/>
                    </a:moveTo>
                    <a:lnTo>
                      <a:pt x="6" y="7"/>
                    </a:lnTo>
                    <a:lnTo>
                      <a:pt x="11" y="15"/>
                    </a:lnTo>
                    <a:lnTo>
                      <a:pt x="16" y="23"/>
                    </a:lnTo>
                    <a:lnTo>
                      <a:pt x="22" y="31"/>
                    </a:lnTo>
                    <a:lnTo>
                      <a:pt x="27" y="38"/>
                    </a:lnTo>
                    <a:lnTo>
                      <a:pt x="32" y="46"/>
                    </a:lnTo>
                    <a:lnTo>
                      <a:pt x="38" y="54"/>
                    </a:lnTo>
                    <a:lnTo>
                      <a:pt x="43" y="62"/>
                    </a:lnTo>
                    <a:lnTo>
                      <a:pt x="48" y="69"/>
                    </a:lnTo>
                    <a:lnTo>
                      <a:pt x="53" y="77"/>
                    </a:lnTo>
                    <a:lnTo>
                      <a:pt x="59" y="85"/>
                    </a:lnTo>
                    <a:lnTo>
                      <a:pt x="64" y="93"/>
                    </a:lnTo>
                    <a:lnTo>
                      <a:pt x="69" y="101"/>
                    </a:lnTo>
                    <a:lnTo>
                      <a:pt x="75" y="109"/>
                    </a:lnTo>
                    <a:lnTo>
                      <a:pt x="80" y="116"/>
                    </a:lnTo>
                    <a:lnTo>
                      <a:pt x="85" y="124"/>
                    </a:lnTo>
                    <a:lnTo>
                      <a:pt x="91" y="132"/>
                    </a:lnTo>
                    <a:lnTo>
                      <a:pt x="96" y="139"/>
                    </a:lnTo>
                    <a:lnTo>
                      <a:pt x="101" y="147"/>
                    </a:lnTo>
                    <a:lnTo>
                      <a:pt x="107" y="155"/>
                    </a:lnTo>
                    <a:lnTo>
                      <a:pt x="112" y="163"/>
                    </a:lnTo>
                    <a:lnTo>
                      <a:pt x="117" y="171"/>
                    </a:lnTo>
                    <a:lnTo>
                      <a:pt x="123" y="178"/>
                    </a:lnTo>
                    <a:lnTo>
                      <a:pt x="128" y="186"/>
                    </a:lnTo>
                    <a:lnTo>
                      <a:pt x="133" y="194"/>
                    </a:lnTo>
                    <a:lnTo>
                      <a:pt x="139" y="202"/>
                    </a:lnTo>
                    <a:lnTo>
                      <a:pt x="144" y="210"/>
                    </a:lnTo>
                    <a:lnTo>
                      <a:pt x="149" y="217"/>
                    </a:lnTo>
                    <a:lnTo>
                      <a:pt x="155" y="225"/>
                    </a:lnTo>
                    <a:lnTo>
                      <a:pt x="160" y="233"/>
                    </a:lnTo>
                    <a:lnTo>
                      <a:pt x="166" y="240"/>
                    </a:lnTo>
                    <a:lnTo>
                      <a:pt x="171" y="248"/>
                    </a:lnTo>
                    <a:lnTo>
                      <a:pt x="176" y="256"/>
                    </a:lnTo>
                    <a:lnTo>
                      <a:pt x="182" y="264"/>
                    </a:lnTo>
                    <a:lnTo>
                      <a:pt x="187" y="272"/>
                    </a:lnTo>
                    <a:lnTo>
                      <a:pt x="192" y="280"/>
                    </a:lnTo>
                    <a:lnTo>
                      <a:pt x="198" y="287"/>
                    </a:lnTo>
                    <a:lnTo>
                      <a:pt x="203" y="295"/>
                    </a:lnTo>
                    <a:lnTo>
                      <a:pt x="208" y="303"/>
                    </a:lnTo>
                    <a:lnTo>
                      <a:pt x="214" y="311"/>
                    </a:lnTo>
                    <a:lnTo>
                      <a:pt x="219" y="318"/>
                    </a:lnTo>
                    <a:lnTo>
                      <a:pt x="224" y="326"/>
                    </a:lnTo>
                    <a:lnTo>
                      <a:pt x="230" y="334"/>
                    </a:lnTo>
                    <a:lnTo>
                      <a:pt x="235" y="342"/>
                    </a:lnTo>
                    <a:lnTo>
                      <a:pt x="240" y="350"/>
                    </a:lnTo>
                    <a:lnTo>
                      <a:pt x="246" y="357"/>
                    </a:lnTo>
                    <a:lnTo>
                      <a:pt x="251" y="365"/>
                    </a:lnTo>
                    <a:lnTo>
                      <a:pt x="256" y="373"/>
                    </a:lnTo>
                    <a:lnTo>
                      <a:pt x="262" y="381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5" name="Freeform 187"/>
              <p:cNvSpPr>
                <a:spLocks/>
              </p:cNvSpPr>
              <p:nvPr/>
            </p:nvSpPr>
            <p:spPr bwMode="auto">
              <a:xfrm>
                <a:off x="7131050" y="1582738"/>
                <a:ext cx="33338" cy="49213"/>
              </a:xfrm>
              <a:custGeom>
                <a:avLst/>
                <a:gdLst>
                  <a:gd name="T0" fmla="*/ 0 w 21"/>
                  <a:gd name="T1" fmla="*/ 0 h 31"/>
                  <a:gd name="T2" fmla="*/ 5 w 21"/>
                  <a:gd name="T3" fmla="*/ 8 h 31"/>
                  <a:gd name="T4" fmla="*/ 10 w 21"/>
                  <a:gd name="T5" fmla="*/ 15 h 31"/>
                  <a:gd name="T6" fmla="*/ 15 w 21"/>
                  <a:gd name="T7" fmla="*/ 23 h 31"/>
                  <a:gd name="T8" fmla="*/ 21 w 21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1">
                    <a:moveTo>
                      <a:pt x="0" y="0"/>
                    </a:moveTo>
                    <a:lnTo>
                      <a:pt x="5" y="8"/>
                    </a:lnTo>
                    <a:lnTo>
                      <a:pt x="10" y="15"/>
                    </a:lnTo>
                    <a:lnTo>
                      <a:pt x="15" y="23"/>
                    </a:lnTo>
                    <a:lnTo>
                      <a:pt x="21" y="31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212"/>
                <p:cNvSpPr>
                  <a:spLocks noChangeArrowheads="1"/>
                </p:cNvSpPr>
                <p:nvPr/>
              </p:nvSpPr>
              <p:spPr bwMode="auto">
                <a:xfrm>
                  <a:off x="5586004" y="5502346"/>
                  <a:ext cx="211283" cy="2770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kumimoji="0" lang="en-US" altLang="en-US" sz="24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61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86004" y="5502346"/>
                  <a:ext cx="211283" cy="27708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Line 280"/>
            <p:cNvSpPr>
              <a:spLocks noChangeShapeType="1"/>
            </p:cNvSpPr>
            <p:nvPr/>
          </p:nvSpPr>
          <p:spPr bwMode="auto">
            <a:xfrm>
              <a:off x="4866953" y="5333834"/>
              <a:ext cx="163295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Line 281"/>
            <p:cNvSpPr>
              <a:spLocks noChangeShapeType="1"/>
            </p:cNvSpPr>
            <p:nvPr/>
          </p:nvSpPr>
          <p:spPr bwMode="auto">
            <a:xfrm>
              <a:off x="4866953" y="4132390"/>
              <a:ext cx="1632952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Line 282"/>
            <p:cNvSpPr>
              <a:spLocks noChangeShapeType="1"/>
            </p:cNvSpPr>
            <p:nvPr/>
          </p:nvSpPr>
          <p:spPr bwMode="auto">
            <a:xfrm flipV="1">
              <a:off x="4866953" y="5319685"/>
              <a:ext cx="0" cy="1415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Line 283"/>
            <p:cNvSpPr>
              <a:spLocks noChangeShapeType="1"/>
            </p:cNvSpPr>
            <p:nvPr/>
          </p:nvSpPr>
          <p:spPr bwMode="auto">
            <a:xfrm flipV="1">
              <a:off x="5274425" y="5319685"/>
              <a:ext cx="0" cy="1415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Line 284"/>
            <p:cNvSpPr>
              <a:spLocks noChangeShapeType="1"/>
            </p:cNvSpPr>
            <p:nvPr/>
          </p:nvSpPr>
          <p:spPr bwMode="auto">
            <a:xfrm flipV="1">
              <a:off x="5683429" y="5319685"/>
              <a:ext cx="0" cy="1415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Line 285"/>
            <p:cNvSpPr>
              <a:spLocks noChangeShapeType="1"/>
            </p:cNvSpPr>
            <p:nvPr/>
          </p:nvSpPr>
          <p:spPr bwMode="auto">
            <a:xfrm flipV="1">
              <a:off x="6090901" y="5319685"/>
              <a:ext cx="0" cy="1415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Line 286"/>
            <p:cNvSpPr>
              <a:spLocks noChangeShapeType="1"/>
            </p:cNvSpPr>
            <p:nvPr/>
          </p:nvSpPr>
          <p:spPr bwMode="auto">
            <a:xfrm flipV="1">
              <a:off x="6499906" y="5319685"/>
              <a:ext cx="0" cy="1415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Line 287"/>
            <p:cNvSpPr>
              <a:spLocks noChangeShapeType="1"/>
            </p:cNvSpPr>
            <p:nvPr/>
          </p:nvSpPr>
          <p:spPr bwMode="auto">
            <a:xfrm>
              <a:off x="4866953" y="4132390"/>
              <a:ext cx="0" cy="1415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Line 288"/>
            <p:cNvSpPr>
              <a:spLocks noChangeShapeType="1"/>
            </p:cNvSpPr>
            <p:nvPr/>
          </p:nvSpPr>
          <p:spPr bwMode="auto">
            <a:xfrm>
              <a:off x="5274425" y="4132390"/>
              <a:ext cx="0" cy="1415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Line 289"/>
            <p:cNvSpPr>
              <a:spLocks noChangeShapeType="1"/>
            </p:cNvSpPr>
            <p:nvPr/>
          </p:nvSpPr>
          <p:spPr bwMode="auto">
            <a:xfrm>
              <a:off x="5683429" y="4132390"/>
              <a:ext cx="0" cy="1415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Line 290"/>
            <p:cNvSpPr>
              <a:spLocks noChangeShapeType="1"/>
            </p:cNvSpPr>
            <p:nvPr/>
          </p:nvSpPr>
          <p:spPr bwMode="auto">
            <a:xfrm>
              <a:off x="6090901" y="4132390"/>
              <a:ext cx="0" cy="1415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Line 291"/>
            <p:cNvSpPr>
              <a:spLocks noChangeShapeType="1"/>
            </p:cNvSpPr>
            <p:nvPr/>
          </p:nvSpPr>
          <p:spPr bwMode="auto">
            <a:xfrm>
              <a:off x="6499906" y="4132390"/>
              <a:ext cx="0" cy="1415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Rectangle 292"/>
            <p:cNvSpPr>
              <a:spLocks noChangeArrowheads="1"/>
            </p:cNvSpPr>
            <p:nvPr/>
          </p:nvSpPr>
          <p:spPr bwMode="auto">
            <a:xfrm>
              <a:off x="4826707" y="5381428"/>
              <a:ext cx="84156" cy="18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293"/>
            <p:cNvSpPr>
              <a:spLocks noChangeArrowheads="1"/>
            </p:cNvSpPr>
            <p:nvPr/>
          </p:nvSpPr>
          <p:spPr bwMode="auto">
            <a:xfrm>
              <a:off x="5237240" y="5381428"/>
              <a:ext cx="84156" cy="18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294"/>
            <p:cNvSpPr>
              <a:spLocks noChangeArrowheads="1"/>
            </p:cNvSpPr>
            <p:nvPr/>
          </p:nvSpPr>
          <p:spPr bwMode="auto">
            <a:xfrm>
              <a:off x="5598341" y="5381428"/>
              <a:ext cx="168311" cy="18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295"/>
            <p:cNvSpPr>
              <a:spLocks noChangeArrowheads="1"/>
            </p:cNvSpPr>
            <p:nvPr/>
          </p:nvSpPr>
          <p:spPr bwMode="auto">
            <a:xfrm>
              <a:off x="5999685" y="5381428"/>
              <a:ext cx="168311" cy="18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296"/>
            <p:cNvSpPr>
              <a:spLocks noChangeArrowheads="1"/>
            </p:cNvSpPr>
            <p:nvPr/>
          </p:nvSpPr>
          <p:spPr bwMode="auto">
            <a:xfrm>
              <a:off x="6410220" y="5381428"/>
              <a:ext cx="168311" cy="18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Line 297"/>
            <p:cNvSpPr>
              <a:spLocks noChangeShapeType="1"/>
            </p:cNvSpPr>
            <p:nvPr/>
          </p:nvSpPr>
          <p:spPr bwMode="auto">
            <a:xfrm flipV="1">
              <a:off x="4866953" y="4132390"/>
              <a:ext cx="0" cy="120144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Line 298"/>
            <p:cNvSpPr>
              <a:spLocks noChangeShapeType="1"/>
            </p:cNvSpPr>
            <p:nvPr/>
          </p:nvSpPr>
          <p:spPr bwMode="auto">
            <a:xfrm flipV="1">
              <a:off x="6499906" y="4132390"/>
              <a:ext cx="0" cy="1201444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Line 299"/>
            <p:cNvSpPr>
              <a:spLocks noChangeShapeType="1"/>
            </p:cNvSpPr>
            <p:nvPr/>
          </p:nvSpPr>
          <p:spPr bwMode="auto">
            <a:xfrm>
              <a:off x="4866953" y="5333834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Line 300"/>
            <p:cNvSpPr>
              <a:spLocks noChangeShapeType="1"/>
            </p:cNvSpPr>
            <p:nvPr/>
          </p:nvSpPr>
          <p:spPr bwMode="auto">
            <a:xfrm>
              <a:off x="4866953" y="5133165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Line 301"/>
            <p:cNvSpPr>
              <a:spLocks noChangeShapeType="1"/>
            </p:cNvSpPr>
            <p:nvPr/>
          </p:nvSpPr>
          <p:spPr bwMode="auto">
            <a:xfrm>
              <a:off x="4866953" y="4933782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Line 302"/>
            <p:cNvSpPr>
              <a:spLocks noChangeShapeType="1"/>
            </p:cNvSpPr>
            <p:nvPr/>
          </p:nvSpPr>
          <p:spPr bwMode="auto">
            <a:xfrm>
              <a:off x="4866953" y="4733112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Line 303"/>
            <p:cNvSpPr>
              <a:spLocks noChangeShapeType="1"/>
            </p:cNvSpPr>
            <p:nvPr/>
          </p:nvSpPr>
          <p:spPr bwMode="auto">
            <a:xfrm>
              <a:off x="4866953" y="4532443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Line 304"/>
            <p:cNvSpPr>
              <a:spLocks noChangeShapeType="1"/>
            </p:cNvSpPr>
            <p:nvPr/>
          </p:nvSpPr>
          <p:spPr bwMode="auto">
            <a:xfrm>
              <a:off x="4866953" y="4333059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Line 305"/>
            <p:cNvSpPr>
              <a:spLocks noChangeShapeType="1"/>
            </p:cNvSpPr>
            <p:nvPr/>
          </p:nvSpPr>
          <p:spPr bwMode="auto">
            <a:xfrm>
              <a:off x="4866953" y="4132390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Line 306"/>
            <p:cNvSpPr>
              <a:spLocks noChangeShapeType="1"/>
            </p:cNvSpPr>
            <p:nvPr/>
          </p:nvSpPr>
          <p:spPr bwMode="auto">
            <a:xfrm flipH="1">
              <a:off x="6483055" y="5333834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Line 307"/>
            <p:cNvSpPr>
              <a:spLocks noChangeShapeType="1"/>
            </p:cNvSpPr>
            <p:nvPr/>
          </p:nvSpPr>
          <p:spPr bwMode="auto">
            <a:xfrm flipH="1">
              <a:off x="6483055" y="5133165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Line 308"/>
            <p:cNvSpPr>
              <a:spLocks noChangeShapeType="1"/>
            </p:cNvSpPr>
            <p:nvPr/>
          </p:nvSpPr>
          <p:spPr bwMode="auto">
            <a:xfrm flipH="1">
              <a:off x="6483055" y="4933782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Line 309"/>
            <p:cNvSpPr>
              <a:spLocks noChangeShapeType="1"/>
            </p:cNvSpPr>
            <p:nvPr/>
          </p:nvSpPr>
          <p:spPr bwMode="auto">
            <a:xfrm flipH="1">
              <a:off x="6483055" y="4733112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Line 310"/>
            <p:cNvSpPr>
              <a:spLocks noChangeShapeType="1"/>
            </p:cNvSpPr>
            <p:nvPr/>
          </p:nvSpPr>
          <p:spPr bwMode="auto">
            <a:xfrm flipH="1">
              <a:off x="6483055" y="4532443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Line 311"/>
            <p:cNvSpPr>
              <a:spLocks noChangeShapeType="1"/>
            </p:cNvSpPr>
            <p:nvPr/>
          </p:nvSpPr>
          <p:spPr bwMode="auto">
            <a:xfrm flipH="1">
              <a:off x="6483055" y="4333059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Line 312"/>
            <p:cNvSpPr>
              <a:spLocks noChangeShapeType="1"/>
            </p:cNvSpPr>
            <p:nvPr/>
          </p:nvSpPr>
          <p:spPr bwMode="auto">
            <a:xfrm flipH="1">
              <a:off x="6483055" y="4132390"/>
              <a:ext cx="16851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Rectangle 313"/>
            <p:cNvSpPr>
              <a:spLocks noChangeArrowheads="1"/>
            </p:cNvSpPr>
            <p:nvPr/>
          </p:nvSpPr>
          <p:spPr bwMode="auto">
            <a:xfrm>
              <a:off x="4729781" y="5242430"/>
              <a:ext cx="84156" cy="18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315"/>
            <p:cNvSpPr>
              <a:spLocks noChangeArrowheads="1"/>
            </p:cNvSpPr>
            <p:nvPr/>
          </p:nvSpPr>
          <p:spPr bwMode="auto">
            <a:xfrm>
              <a:off x="4729780" y="4838519"/>
              <a:ext cx="84156" cy="18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317"/>
            <p:cNvSpPr>
              <a:spLocks noChangeArrowheads="1"/>
            </p:cNvSpPr>
            <p:nvPr/>
          </p:nvSpPr>
          <p:spPr bwMode="auto">
            <a:xfrm>
              <a:off x="4729780" y="4443611"/>
              <a:ext cx="84156" cy="18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319"/>
            <p:cNvSpPr>
              <a:spLocks noChangeArrowheads="1"/>
            </p:cNvSpPr>
            <p:nvPr/>
          </p:nvSpPr>
          <p:spPr bwMode="auto">
            <a:xfrm>
              <a:off x="4640098" y="4040986"/>
              <a:ext cx="168310" cy="18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92"/>
              <p:cNvSpPr txBox="1"/>
              <p:nvPr/>
            </p:nvSpPr>
            <p:spPr>
              <a:xfrm>
                <a:off x="9067301" y="2737842"/>
                <a:ext cx="1326312" cy="4120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129117" tIns="64558" rIns="129117" bIns="645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 Narrow"/>
                        </a:rPr>
                        <m:t>𝑃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Arial Narrow"/>
                            </a:rPr>
                          </m:ctrlPr>
                        </m:d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  <a:cs typeface="Arial Narrow"/>
                            </a:rPr>
                            <m:t>𝐱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Arial Narrow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 smtClean="0">
                  <a:latin typeface="Arial Narrow"/>
                  <a:cs typeface="Arial Narrow"/>
                </a:endParaRPr>
              </a:p>
            </p:txBody>
          </p:sp>
        </mc:Choice>
        <mc:Fallback xmlns="">
          <p:sp>
            <p:nvSpPr>
              <p:cNvPr id="191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301" y="2737842"/>
                <a:ext cx="1326312" cy="4120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44"/>
              <p:cNvSpPr>
                <a:spLocks noChangeArrowheads="1"/>
              </p:cNvSpPr>
              <p:nvPr/>
            </p:nvSpPr>
            <p:spPr bwMode="auto">
              <a:xfrm rot="16200000">
                <a:off x="6188689" y="2698575"/>
                <a:ext cx="465066" cy="236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38100" tIns="38100" rIns="38100" bIns="3810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kumimoji="0" lang="en-US" altLang="en-US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0" lang="en-US" altLang="en-US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6188689" y="2698575"/>
                <a:ext cx="465066" cy="236240"/>
              </a:xfrm>
              <a:prstGeom prst="rect">
                <a:avLst/>
              </a:prstGeom>
              <a:blipFill rotWithShape="0">
                <a:blip r:embed="rId5"/>
                <a:stretch>
                  <a:fillRect t="-1316" r="-12821" b="-5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ZoneTexte 97"/>
          <p:cNvSpPr txBox="1"/>
          <p:nvPr/>
        </p:nvSpPr>
        <p:spPr>
          <a:xfrm>
            <a:off x="1235164" y="4496409"/>
            <a:ext cx="672086" cy="354186"/>
          </a:xfrm>
          <a:prstGeom prst="rect">
            <a:avLst/>
          </a:prstGeom>
          <a:noFill/>
          <a:effectLst/>
        </p:spPr>
        <p:txBody>
          <a:bodyPr wrap="none" lIns="129117" tIns="64558" rIns="129117" bIns="64558" rtlCol="0">
            <a:spAutoFit/>
          </a:bodyPr>
          <a:lstStyle/>
          <a:p>
            <a:r>
              <a:rPr lang="en-US" sz="1600" dirty="0" smtClean="0">
                <a:latin typeface="Arial Narrow"/>
                <a:cs typeface="Arial Narrow"/>
              </a:rPr>
              <a:t>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ZoneTexte 398"/>
              <p:cNvSpPr txBox="1"/>
              <p:nvPr/>
            </p:nvSpPr>
            <p:spPr>
              <a:xfrm>
                <a:off x="9537583" y="5432070"/>
                <a:ext cx="428597" cy="3831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129117" tIns="64558" rIns="129117" bIns="645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 panose="02040503050406030204" pitchFamily="18" charset="0"/>
                          <a:cs typeface="Arial Narrow"/>
                        </a:rPr>
                        <m:t>𝐱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0" name="ZoneTexte 3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583" y="5432070"/>
                <a:ext cx="428597" cy="3831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ZoneTexte 93"/>
          <p:cNvSpPr txBox="1"/>
          <p:nvPr/>
        </p:nvSpPr>
        <p:spPr>
          <a:xfrm>
            <a:off x="8780212" y="2359622"/>
            <a:ext cx="1900488" cy="3252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29117" tIns="64558" rIns="129117" bIns="64558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 Probabilities</a:t>
            </a:r>
          </a:p>
        </p:txBody>
      </p:sp>
      <p:cxnSp>
        <p:nvCxnSpPr>
          <p:cNvPr id="206" name="Connecteur droit avec flèche 87"/>
          <p:cNvCxnSpPr/>
          <p:nvPr/>
        </p:nvCxnSpPr>
        <p:spPr>
          <a:xfrm>
            <a:off x="8426600" y="2981356"/>
            <a:ext cx="526401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ZoneTexte 75"/>
          <p:cNvSpPr txBox="1"/>
          <p:nvPr/>
        </p:nvSpPr>
        <p:spPr>
          <a:xfrm>
            <a:off x="3772190" y="3854766"/>
            <a:ext cx="831561" cy="3252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29117" tIns="64558" rIns="129117" bIns="64558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210" name="ZoneTexte 93"/>
          <p:cNvSpPr txBox="1"/>
          <p:nvPr/>
        </p:nvSpPr>
        <p:spPr>
          <a:xfrm>
            <a:off x="6234230" y="1792444"/>
            <a:ext cx="2426413" cy="3458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29117" tIns="64558" rIns="129117" bIns="64558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values of offers</a:t>
            </a:r>
          </a:p>
        </p:txBody>
      </p:sp>
      <p:sp>
        <p:nvSpPr>
          <p:cNvPr id="211" name="ZoneTexte 93"/>
          <p:cNvSpPr txBox="1"/>
          <p:nvPr/>
        </p:nvSpPr>
        <p:spPr>
          <a:xfrm>
            <a:off x="1311152" y="1812784"/>
            <a:ext cx="1339108" cy="3252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29117" tIns="64558" rIns="129117" bIns="64558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Payoff matrix</a:t>
            </a:r>
          </a:p>
        </p:txBody>
      </p:sp>
      <p:sp>
        <p:nvSpPr>
          <p:cNvPr id="212" name="ZoneTexte 93"/>
          <p:cNvSpPr txBox="1"/>
          <p:nvPr/>
        </p:nvSpPr>
        <p:spPr>
          <a:xfrm>
            <a:off x="3691948" y="1601789"/>
            <a:ext cx="3191451" cy="5612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29117" tIns="64558" rIns="129117" bIns="64558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Acceptance probability</a:t>
            </a:r>
          </a:p>
        </p:txBody>
      </p:sp>
      <p:cxnSp>
        <p:nvCxnSpPr>
          <p:cNvPr id="215" name="Connecteur droit avec flèche 87"/>
          <p:cNvCxnSpPr/>
          <p:nvPr/>
        </p:nvCxnSpPr>
        <p:spPr>
          <a:xfrm flipH="1">
            <a:off x="9751881" y="3230953"/>
            <a:ext cx="0" cy="219524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3769144" y="4167814"/>
            <a:ext cx="2031415" cy="554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9" name="TextBox 218"/>
          <p:cNvSpPr txBox="1"/>
          <p:nvPr/>
        </p:nvSpPr>
        <p:spPr>
          <a:xfrm>
            <a:off x="3215678" y="2788808"/>
            <a:ext cx="712217" cy="34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US" dirty="0"/>
          </a:p>
        </p:txBody>
      </p:sp>
      <p:sp>
        <p:nvSpPr>
          <p:cNvPr id="222" name="ZoneTexte 93"/>
          <p:cNvSpPr txBox="1"/>
          <p:nvPr/>
        </p:nvSpPr>
        <p:spPr>
          <a:xfrm>
            <a:off x="9723363" y="5030172"/>
            <a:ext cx="783881" cy="3252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29117" tIns="64558" rIns="129117" bIns="64558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223" name="ZoneTexte 98"/>
          <p:cNvSpPr txBox="1"/>
          <p:nvPr/>
        </p:nvSpPr>
        <p:spPr>
          <a:xfrm>
            <a:off x="1216138" y="4850596"/>
            <a:ext cx="1156467" cy="354186"/>
          </a:xfrm>
          <a:prstGeom prst="rect">
            <a:avLst/>
          </a:prstGeom>
          <a:noFill/>
          <a:effectLst/>
        </p:spPr>
        <p:txBody>
          <a:bodyPr wrap="none" lIns="129117" tIns="64558" rIns="129117" bIns="64558" rtlCol="0">
            <a:spAutoFit/>
          </a:bodyPr>
          <a:lstStyle/>
          <a:p>
            <a:r>
              <a:rPr lang="en-US" sz="1600" dirty="0" smtClean="0">
                <a:latin typeface="Arial Narrow"/>
                <a:cs typeface="Arial Narrow"/>
              </a:rPr>
              <a:t>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/>
              <p:cNvSpPr/>
              <p:nvPr/>
            </p:nvSpPr>
            <p:spPr>
              <a:xfrm>
                <a:off x="3911943" y="4270290"/>
                <a:ext cx="1801391" cy="380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4" name="Rectangle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943" y="4270290"/>
                <a:ext cx="1801391" cy="380938"/>
              </a:xfrm>
              <a:prstGeom prst="rect">
                <a:avLst/>
              </a:prstGeom>
              <a:blipFill rotWithShape="0">
                <a:blip r:embed="rId7"/>
                <a:stretch>
                  <a:fillRect t="-1613" r="-67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Connecteur droit avec flèche 87"/>
          <p:cNvCxnSpPr/>
          <p:nvPr/>
        </p:nvCxnSpPr>
        <p:spPr>
          <a:xfrm flipH="1">
            <a:off x="5180448" y="5623637"/>
            <a:ext cx="4298941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avec flèche 87"/>
          <p:cNvCxnSpPr/>
          <p:nvPr/>
        </p:nvCxnSpPr>
        <p:spPr>
          <a:xfrm flipH="1">
            <a:off x="3226565" y="5623637"/>
            <a:ext cx="1316002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avec flèche 87"/>
          <p:cNvCxnSpPr/>
          <p:nvPr/>
        </p:nvCxnSpPr>
        <p:spPr>
          <a:xfrm flipV="1">
            <a:off x="4865170" y="4758400"/>
            <a:ext cx="0" cy="601989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avec flèche 87"/>
          <p:cNvCxnSpPr/>
          <p:nvPr/>
        </p:nvCxnSpPr>
        <p:spPr>
          <a:xfrm flipV="1">
            <a:off x="4838342" y="3704638"/>
            <a:ext cx="0" cy="429992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avec flèche 87"/>
          <p:cNvCxnSpPr/>
          <p:nvPr/>
        </p:nvCxnSpPr>
        <p:spPr>
          <a:xfrm>
            <a:off x="5849441" y="2969813"/>
            <a:ext cx="350934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ZoneTexte 93"/>
          <p:cNvSpPr txBox="1"/>
          <p:nvPr/>
        </p:nvSpPr>
        <p:spPr>
          <a:xfrm>
            <a:off x="3952381" y="5100878"/>
            <a:ext cx="1805130" cy="3252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29117" tIns="64558" rIns="129117" bIns="64558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ZoneTexte 398"/>
              <p:cNvSpPr txBox="1"/>
              <p:nvPr/>
            </p:nvSpPr>
            <p:spPr>
              <a:xfrm>
                <a:off x="4657559" y="5432070"/>
                <a:ext cx="462433" cy="3831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129117" tIns="64558" rIns="129117" bIns="645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  <a:cs typeface="Arial Narrow"/>
                        </a:rPr>
                        <m:t>𝐀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6" name="ZoneTexte 3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559" y="5432070"/>
                <a:ext cx="462433" cy="3831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ZoneTexte 398"/>
              <p:cNvSpPr txBox="1"/>
              <p:nvPr/>
            </p:nvSpPr>
            <p:spPr>
              <a:xfrm>
                <a:off x="2706636" y="5432070"/>
                <a:ext cx="462433" cy="3831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129117" tIns="64558" rIns="129117" bIns="645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  <a:cs typeface="Arial Narrow"/>
                        </a:rPr>
                        <m:t>𝐑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7" name="ZoneTexte 3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636" y="5432070"/>
                <a:ext cx="462433" cy="3831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/>
          <p:cNvSpPr/>
          <p:nvPr/>
        </p:nvSpPr>
        <p:spPr>
          <a:xfrm>
            <a:off x="2126678" y="5132077"/>
            <a:ext cx="1712130" cy="289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Obtained Outcome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6316561" y="5031033"/>
            <a:ext cx="2117237" cy="1599684"/>
            <a:chOff x="3712048" y="2618663"/>
            <a:chExt cx="2117237" cy="1599684"/>
          </a:xfrm>
        </p:grpSpPr>
        <p:sp>
          <p:nvSpPr>
            <p:cNvPr id="217" name="Rectangle 216"/>
            <p:cNvSpPr/>
            <p:nvPr/>
          </p:nvSpPr>
          <p:spPr>
            <a:xfrm>
              <a:off x="3712048" y="2618663"/>
              <a:ext cx="2117237" cy="15857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0" name="Rectangle 279"/>
            <p:cNvSpPr>
              <a:spLocks noChangeArrowheads="1"/>
            </p:cNvSpPr>
            <p:nvPr/>
          </p:nvSpPr>
          <p:spPr bwMode="auto">
            <a:xfrm>
              <a:off x="4124287" y="2754764"/>
              <a:ext cx="1461921" cy="10676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4129773" y="2754764"/>
              <a:ext cx="1452322" cy="1065335"/>
              <a:chOff x="3255963" y="149225"/>
              <a:chExt cx="1681163" cy="1479551"/>
            </a:xfrm>
          </p:grpSpPr>
          <p:sp>
            <p:nvSpPr>
              <p:cNvPr id="277" name="Freeform 150"/>
              <p:cNvSpPr>
                <a:spLocks/>
              </p:cNvSpPr>
              <p:nvPr/>
            </p:nvSpPr>
            <p:spPr bwMode="auto">
              <a:xfrm>
                <a:off x="3255963" y="1262063"/>
                <a:ext cx="411163" cy="366713"/>
              </a:xfrm>
              <a:custGeom>
                <a:avLst/>
                <a:gdLst>
                  <a:gd name="T0" fmla="*/ 0 w 259"/>
                  <a:gd name="T1" fmla="*/ 231 h 231"/>
                  <a:gd name="T2" fmla="*/ 5 w 259"/>
                  <a:gd name="T3" fmla="*/ 230 h 231"/>
                  <a:gd name="T4" fmla="*/ 11 w 259"/>
                  <a:gd name="T5" fmla="*/ 230 h 231"/>
                  <a:gd name="T6" fmla="*/ 16 w 259"/>
                  <a:gd name="T7" fmla="*/ 230 h 231"/>
                  <a:gd name="T8" fmla="*/ 21 w 259"/>
                  <a:gd name="T9" fmla="*/ 229 h 231"/>
                  <a:gd name="T10" fmla="*/ 26 w 259"/>
                  <a:gd name="T11" fmla="*/ 229 h 231"/>
                  <a:gd name="T12" fmla="*/ 32 w 259"/>
                  <a:gd name="T13" fmla="*/ 229 h 231"/>
                  <a:gd name="T14" fmla="*/ 37 w 259"/>
                  <a:gd name="T15" fmla="*/ 228 h 231"/>
                  <a:gd name="T16" fmla="*/ 42 w 259"/>
                  <a:gd name="T17" fmla="*/ 228 h 231"/>
                  <a:gd name="T18" fmla="*/ 48 w 259"/>
                  <a:gd name="T19" fmla="*/ 227 h 231"/>
                  <a:gd name="T20" fmla="*/ 53 w 259"/>
                  <a:gd name="T21" fmla="*/ 227 h 231"/>
                  <a:gd name="T22" fmla="*/ 58 w 259"/>
                  <a:gd name="T23" fmla="*/ 226 h 231"/>
                  <a:gd name="T24" fmla="*/ 63 w 259"/>
                  <a:gd name="T25" fmla="*/ 225 h 231"/>
                  <a:gd name="T26" fmla="*/ 69 w 259"/>
                  <a:gd name="T27" fmla="*/ 224 h 231"/>
                  <a:gd name="T28" fmla="*/ 74 w 259"/>
                  <a:gd name="T29" fmla="*/ 224 h 231"/>
                  <a:gd name="T30" fmla="*/ 79 w 259"/>
                  <a:gd name="T31" fmla="*/ 222 h 231"/>
                  <a:gd name="T32" fmla="*/ 85 w 259"/>
                  <a:gd name="T33" fmla="*/ 222 h 231"/>
                  <a:gd name="T34" fmla="*/ 90 w 259"/>
                  <a:gd name="T35" fmla="*/ 220 h 231"/>
                  <a:gd name="T36" fmla="*/ 95 w 259"/>
                  <a:gd name="T37" fmla="*/ 219 h 231"/>
                  <a:gd name="T38" fmla="*/ 101 w 259"/>
                  <a:gd name="T39" fmla="*/ 218 h 231"/>
                  <a:gd name="T40" fmla="*/ 106 w 259"/>
                  <a:gd name="T41" fmla="*/ 216 h 231"/>
                  <a:gd name="T42" fmla="*/ 111 w 259"/>
                  <a:gd name="T43" fmla="*/ 214 h 231"/>
                  <a:gd name="T44" fmla="*/ 116 w 259"/>
                  <a:gd name="T45" fmla="*/ 212 h 231"/>
                  <a:gd name="T46" fmla="*/ 122 w 259"/>
                  <a:gd name="T47" fmla="*/ 210 h 231"/>
                  <a:gd name="T48" fmla="*/ 127 w 259"/>
                  <a:gd name="T49" fmla="*/ 208 h 231"/>
                  <a:gd name="T50" fmla="*/ 132 w 259"/>
                  <a:gd name="T51" fmla="*/ 206 h 231"/>
                  <a:gd name="T52" fmla="*/ 138 w 259"/>
                  <a:gd name="T53" fmla="*/ 202 h 231"/>
                  <a:gd name="T54" fmla="*/ 143 w 259"/>
                  <a:gd name="T55" fmla="*/ 200 h 231"/>
                  <a:gd name="T56" fmla="*/ 148 w 259"/>
                  <a:gd name="T57" fmla="*/ 196 h 231"/>
                  <a:gd name="T58" fmla="*/ 153 w 259"/>
                  <a:gd name="T59" fmla="*/ 193 h 231"/>
                  <a:gd name="T60" fmla="*/ 159 w 259"/>
                  <a:gd name="T61" fmla="*/ 188 h 231"/>
                  <a:gd name="T62" fmla="*/ 164 w 259"/>
                  <a:gd name="T63" fmla="*/ 184 h 231"/>
                  <a:gd name="T64" fmla="*/ 169 w 259"/>
                  <a:gd name="T65" fmla="*/ 179 h 231"/>
                  <a:gd name="T66" fmla="*/ 175 w 259"/>
                  <a:gd name="T67" fmla="*/ 174 h 231"/>
                  <a:gd name="T68" fmla="*/ 180 w 259"/>
                  <a:gd name="T69" fmla="*/ 168 h 231"/>
                  <a:gd name="T70" fmla="*/ 185 w 259"/>
                  <a:gd name="T71" fmla="*/ 162 h 231"/>
                  <a:gd name="T72" fmla="*/ 190 w 259"/>
                  <a:gd name="T73" fmla="*/ 155 h 231"/>
                  <a:gd name="T74" fmla="*/ 196 w 259"/>
                  <a:gd name="T75" fmla="*/ 148 h 231"/>
                  <a:gd name="T76" fmla="*/ 201 w 259"/>
                  <a:gd name="T77" fmla="*/ 140 h 231"/>
                  <a:gd name="T78" fmla="*/ 206 w 259"/>
                  <a:gd name="T79" fmla="*/ 131 h 231"/>
                  <a:gd name="T80" fmla="*/ 212 w 259"/>
                  <a:gd name="T81" fmla="*/ 121 h 231"/>
                  <a:gd name="T82" fmla="*/ 217 w 259"/>
                  <a:gd name="T83" fmla="*/ 111 h 231"/>
                  <a:gd name="T84" fmla="*/ 222 w 259"/>
                  <a:gd name="T85" fmla="*/ 100 h 231"/>
                  <a:gd name="T86" fmla="*/ 227 w 259"/>
                  <a:gd name="T87" fmla="*/ 89 h 231"/>
                  <a:gd name="T88" fmla="*/ 233 w 259"/>
                  <a:gd name="T89" fmla="*/ 76 h 231"/>
                  <a:gd name="T90" fmla="*/ 238 w 259"/>
                  <a:gd name="T91" fmla="*/ 63 h 231"/>
                  <a:gd name="T92" fmla="*/ 243 w 259"/>
                  <a:gd name="T93" fmla="*/ 48 h 231"/>
                  <a:gd name="T94" fmla="*/ 249 w 259"/>
                  <a:gd name="T95" fmla="*/ 33 h 231"/>
                  <a:gd name="T96" fmla="*/ 254 w 259"/>
                  <a:gd name="T97" fmla="*/ 17 h 231"/>
                  <a:gd name="T98" fmla="*/ 259 w 259"/>
                  <a:gd name="T99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9" h="231">
                    <a:moveTo>
                      <a:pt x="0" y="231"/>
                    </a:moveTo>
                    <a:lnTo>
                      <a:pt x="5" y="230"/>
                    </a:lnTo>
                    <a:lnTo>
                      <a:pt x="11" y="230"/>
                    </a:lnTo>
                    <a:lnTo>
                      <a:pt x="16" y="230"/>
                    </a:lnTo>
                    <a:lnTo>
                      <a:pt x="21" y="229"/>
                    </a:lnTo>
                    <a:lnTo>
                      <a:pt x="26" y="229"/>
                    </a:lnTo>
                    <a:lnTo>
                      <a:pt x="32" y="229"/>
                    </a:lnTo>
                    <a:lnTo>
                      <a:pt x="37" y="228"/>
                    </a:lnTo>
                    <a:lnTo>
                      <a:pt x="42" y="228"/>
                    </a:lnTo>
                    <a:lnTo>
                      <a:pt x="48" y="227"/>
                    </a:lnTo>
                    <a:lnTo>
                      <a:pt x="53" y="227"/>
                    </a:lnTo>
                    <a:lnTo>
                      <a:pt x="58" y="226"/>
                    </a:lnTo>
                    <a:lnTo>
                      <a:pt x="63" y="225"/>
                    </a:lnTo>
                    <a:lnTo>
                      <a:pt x="69" y="224"/>
                    </a:lnTo>
                    <a:lnTo>
                      <a:pt x="74" y="224"/>
                    </a:lnTo>
                    <a:lnTo>
                      <a:pt x="79" y="222"/>
                    </a:lnTo>
                    <a:lnTo>
                      <a:pt x="85" y="222"/>
                    </a:lnTo>
                    <a:lnTo>
                      <a:pt x="90" y="220"/>
                    </a:lnTo>
                    <a:lnTo>
                      <a:pt x="95" y="219"/>
                    </a:lnTo>
                    <a:lnTo>
                      <a:pt x="101" y="218"/>
                    </a:lnTo>
                    <a:lnTo>
                      <a:pt x="106" y="216"/>
                    </a:lnTo>
                    <a:lnTo>
                      <a:pt x="111" y="214"/>
                    </a:lnTo>
                    <a:lnTo>
                      <a:pt x="116" y="212"/>
                    </a:lnTo>
                    <a:lnTo>
                      <a:pt x="122" y="210"/>
                    </a:lnTo>
                    <a:lnTo>
                      <a:pt x="127" y="208"/>
                    </a:lnTo>
                    <a:lnTo>
                      <a:pt x="132" y="206"/>
                    </a:lnTo>
                    <a:lnTo>
                      <a:pt x="138" y="202"/>
                    </a:lnTo>
                    <a:lnTo>
                      <a:pt x="143" y="200"/>
                    </a:lnTo>
                    <a:lnTo>
                      <a:pt x="148" y="196"/>
                    </a:lnTo>
                    <a:lnTo>
                      <a:pt x="153" y="193"/>
                    </a:lnTo>
                    <a:lnTo>
                      <a:pt x="159" y="188"/>
                    </a:lnTo>
                    <a:lnTo>
                      <a:pt x="164" y="184"/>
                    </a:lnTo>
                    <a:lnTo>
                      <a:pt x="169" y="179"/>
                    </a:lnTo>
                    <a:lnTo>
                      <a:pt x="175" y="174"/>
                    </a:lnTo>
                    <a:lnTo>
                      <a:pt x="180" y="168"/>
                    </a:lnTo>
                    <a:lnTo>
                      <a:pt x="185" y="162"/>
                    </a:lnTo>
                    <a:lnTo>
                      <a:pt x="190" y="155"/>
                    </a:lnTo>
                    <a:lnTo>
                      <a:pt x="196" y="148"/>
                    </a:lnTo>
                    <a:lnTo>
                      <a:pt x="201" y="140"/>
                    </a:lnTo>
                    <a:lnTo>
                      <a:pt x="206" y="131"/>
                    </a:lnTo>
                    <a:lnTo>
                      <a:pt x="212" y="121"/>
                    </a:lnTo>
                    <a:lnTo>
                      <a:pt x="217" y="111"/>
                    </a:lnTo>
                    <a:lnTo>
                      <a:pt x="222" y="100"/>
                    </a:lnTo>
                    <a:lnTo>
                      <a:pt x="227" y="89"/>
                    </a:lnTo>
                    <a:lnTo>
                      <a:pt x="233" y="76"/>
                    </a:lnTo>
                    <a:lnTo>
                      <a:pt x="238" y="63"/>
                    </a:lnTo>
                    <a:lnTo>
                      <a:pt x="243" y="48"/>
                    </a:lnTo>
                    <a:lnTo>
                      <a:pt x="249" y="33"/>
                    </a:lnTo>
                    <a:lnTo>
                      <a:pt x="254" y="17"/>
                    </a:lnTo>
                    <a:lnTo>
                      <a:pt x="259" y="0"/>
                    </a:lnTo>
                  </a:path>
                </a:pathLst>
              </a:custGeom>
              <a:noFill/>
              <a:ln w="9525" cap="flat">
                <a:solidFill>
                  <a:srgbClr val="0072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8" name="Freeform 151"/>
              <p:cNvSpPr>
                <a:spLocks/>
              </p:cNvSpPr>
              <p:nvPr/>
            </p:nvSpPr>
            <p:spPr bwMode="auto">
              <a:xfrm>
                <a:off x="3667125" y="182563"/>
                <a:ext cx="412750" cy="1079500"/>
              </a:xfrm>
              <a:custGeom>
                <a:avLst/>
                <a:gdLst>
                  <a:gd name="T0" fmla="*/ 0 w 260"/>
                  <a:gd name="T1" fmla="*/ 680 h 680"/>
                  <a:gd name="T2" fmla="*/ 6 w 260"/>
                  <a:gd name="T3" fmla="*/ 662 h 680"/>
                  <a:gd name="T4" fmla="*/ 11 w 260"/>
                  <a:gd name="T5" fmla="*/ 643 h 680"/>
                  <a:gd name="T6" fmla="*/ 16 w 260"/>
                  <a:gd name="T7" fmla="*/ 623 h 680"/>
                  <a:gd name="T8" fmla="*/ 21 w 260"/>
                  <a:gd name="T9" fmla="*/ 603 h 680"/>
                  <a:gd name="T10" fmla="*/ 27 w 260"/>
                  <a:gd name="T11" fmla="*/ 582 h 680"/>
                  <a:gd name="T12" fmla="*/ 32 w 260"/>
                  <a:gd name="T13" fmla="*/ 560 h 680"/>
                  <a:gd name="T14" fmla="*/ 37 w 260"/>
                  <a:gd name="T15" fmla="*/ 538 h 680"/>
                  <a:gd name="T16" fmla="*/ 43 w 260"/>
                  <a:gd name="T17" fmla="*/ 516 h 680"/>
                  <a:gd name="T18" fmla="*/ 48 w 260"/>
                  <a:gd name="T19" fmla="*/ 492 h 680"/>
                  <a:gd name="T20" fmla="*/ 53 w 260"/>
                  <a:gd name="T21" fmla="*/ 469 h 680"/>
                  <a:gd name="T22" fmla="*/ 58 w 260"/>
                  <a:gd name="T23" fmla="*/ 446 h 680"/>
                  <a:gd name="T24" fmla="*/ 64 w 260"/>
                  <a:gd name="T25" fmla="*/ 423 h 680"/>
                  <a:gd name="T26" fmla="*/ 69 w 260"/>
                  <a:gd name="T27" fmla="*/ 400 h 680"/>
                  <a:gd name="T28" fmla="*/ 74 w 260"/>
                  <a:gd name="T29" fmla="*/ 377 h 680"/>
                  <a:gd name="T30" fmla="*/ 80 w 260"/>
                  <a:gd name="T31" fmla="*/ 354 h 680"/>
                  <a:gd name="T32" fmla="*/ 85 w 260"/>
                  <a:gd name="T33" fmla="*/ 332 h 680"/>
                  <a:gd name="T34" fmla="*/ 90 w 260"/>
                  <a:gd name="T35" fmla="*/ 310 h 680"/>
                  <a:gd name="T36" fmla="*/ 96 w 260"/>
                  <a:gd name="T37" fmla="*/ 289 h 680"/>
                  <a:gd name="T38" fmla="*/ 101 w 260"/>
                  <a:gd name="T39" fmla="*/ 269 h 680"/>
                  <a:gd name="T40" fmla="*/ 106 w 260"/>
                  <a:gd name="T41" fmla="*/ 249 h 680"/>
                  <a:gd name="T42" fmla="*/ 111 w 260"/>
                  <a:gd name="T43" fmla="*/ 230 h 680"/>
                  <a:gd name="T44" fmla="*/ 117 w 260"/>
                  <a:gd name="T45" fmla="*/ 212 h 680"/>
                  <a:gd name="T46" fmla="*/ 122 w 260"/>
                  <a:gd name="T47" fmla="*/ 195 h 680"/>
                  <a:gd name="T48" fmla="*/ 127 w 260"/>
                  <a:gd name="T49" fmla="*/ 179 h 680"/>
                  <a:gd name="T50" fmla="*/ 133 w 260"/>
                  <a:gd name="T51" fmla="*/ 164 h 680"/>
                  <a:gd name="T52" fmla="*/ 138 w 260"/>
                  <a:gd name="T53" fmla="*/ 149 h 680"/>
                  <a:gd name="T54" fmla="*/ 143 w 260"/>
                  <a:gd name="T55" fmla="*/ 136 h 680"/>
                  <a:gd name="T56" fmla="*/ 149 w 260"/>
                  <a:gd name="T57" fmla="*/ 124 h 680"/>
                  <a:gd name="T58" fmla="*/ 154 w 260"/>
                  <a:gd name="T59" fmla="*/ 112 h 680"/>
                  <a:gd name="T60" fmla="*/ 159 w 260"/>
                  <a:gd name="T61" fmla="*/ 101 h 680"/>
                  <a:gd name="T62" fmla="*/ 164 w 260"/>
                  <a:gd name="T63" fmla="*/ 91 h 680"/>
                  <a:gd name="T64" fmla="*/ 170 w 260"/>
                  <a:gd name="T65" fmla="*/ 81 h 680"/>
                  <a:gd name="T66" fmla="*/ 175 w 260"/>
                  <a:gd name="T67" fmla="*/ 72 h 680"/>
                  <a:gd name="T68" fmla="*/ 180 w 260"/>
                  <a:gd name="T69" fmla="*/ 64 h 680"/>
                  <a:gd name="T70" fmla="*/ 186 w 260"/>
                  <a:gd name="T71" fmla="*/ 57 h 680"/>
                  <a:gd name="T72" fmla="*/ 191 w 260"/>
                  <a:gd name="T73" fmla="*/ 50 h 680"/>
                  <a:gd name="T74" fmla="*/ 196 w 260"/>
                  <a:gd name="T75" fmla="*/ 44 h 680"/>
                  <a:gd name="T76" fmla="*/ 202 w 260"/>
                  <a:gd name="T77" fmla="*/ 38 h 680"/>
                  <a:gd name="T78" fmla="*/ 207 w 260"/>
                  <a:gd name="T79" fmla="*/ 33 h 680"/>
                  <a:gd name="T80" fmla="*/ 212 w 260"/>
                  <a:gd name="T81" fmla="*/ 28 h 680"/>
                  <a:gd name="T82" fmla="*/ 217 w 260"/>
                  <a:gd name="T83" fmla="*/ 24 h 680"/>
                  <a:gd name="T84" fmla="*/ 223 w 260"/>
                  <a:gd name="T85" fmla="*/ 19 h 680"/>
                  <a:gd name="T86" fmla="*/ 228 w 260"/>
                  <a:gd name="T87" fmla="*/ 16 h 680"/>
                  <a:gd name="T88" fmla="*/ 233 w 260"/>
                  <a:gd name="T89" fmla="*/ 12 h 680"/>
                  <a:gd name="T90" fmla="*/ 239 w 260"/>
                  <a:gd name="T91" fmla="*/ 9 h 680"/>
                  <a:gd name="T92" fmla="*/ 244 w 260"/>
                  <a:gd name="T93" fmla="*/ 6 h 680"/>
                  <a:gd name="T94" fmla="*/ 249 w 260"/>
                  <a:gd name="T95" fmla="*/ 4 h 680"/>
                  <a:gd name="T96" fmla="*/ 255 w 260"/>
                  <a:gd name="T97" fmla="*/ 2 h 680"/>
                  <a:gd name="T98" fmla="*/ 260 w 260"/>
                  <a:gd name="T99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0" h="680">
                    <a:moveTo>
                      <a:pt x="0" y="680"/>
                    </a:moveTo>
                    <a:lnTo>
                      <a:pt x="6" y="662"/>
                    </a:lnTo>
                    <a:lnTo>
                      <a:pt x="11" y="643"/>
                    </a:lnTo>
                    <a:lnTo>
                      <a:pt x="16" y="623"/>
                    </a:lnTo>
                    <a:lnTo>
                      <a:pt x="21" y="603"/>
                    </a:lnTo>
                    <a:lnTo>
                      <a:pt x="27" y="582"/>
                    </a:lnTo>
                    <a:lnTo>
                      <a:pt x="32" y="560"/>
                    </a:lnTo>
                    <a:lnTo>
                      <a:pt x="37" y="538"/>
                    </a:lnTo>
                    <a:lnTo>
                      <a:pt x="43" y="516"/>
                    </a:lnTo>
                    <a:lnTo>
                      <a:pt x="48" y="492"/>
                    </a:lnTo>
                    <a:lnTo>
                      <a:pt x="53" y="469"/>
                    </a:lnTo>
                    <a:lnTo>
                      <a:pt x="58" y="446"/>
                    </a:lnTo>
                    <a:lnTo>
                      <a:pt x="64" y="423"/>
                    </a:lnTo>
                    <a:lnTo>
                      <a:pt x="69" y="400"/>
                    </a:lnTo>
                    <a:lnTo>
                      <a:pt x="74" y="377"/>
                    </a:lnTo>
                    <a:lnTo>
                      <a:pt x="80" y="354"/>
                    </a:lnTo>
                    <a:lnTo>
                      <a:pt x="85" y="332"/>
                    </a:lnTo>
                    <a:lnTo>
                      <a:pt x="90" y="310"/>
                    </a:lnTo>
                    <a:lnTo>
                      <a:pt x="96" y="289"/>
                    </a:lnTo>
                    <a:lnTo>
                      <a:pt x="101" y="269"/>
                    </a:lnTo>
                    <a:lnTo>
                      <a:pt x="106" y="249"/>
                    </a:lnTo>
                    <a:lnTo>
                      <a:pt x="111" y="230"/>
                    </a:lnTo>
                    <a:lnTo>
                      <a:pt x="117" y="212"/>
                    </a:lnTo>
                    <a:lnTo>
                      <a:pt x="122" y="195"/>
                    </a:lnTo>
                    <a:lnTo>
                      <a:pt x="127" y="179"/>
                    </a:lnTo>
                    <a:lnTo>
                      <a:pt x="133" y="164"/>
                    </a:lnTo>
                    <a:lnTo>
                      <a:pt x="138" y="149"/>
                    </a:lnTo>
                    <a:lnTo>
                      <a:pt x="143" y="136"/>
                    </a:lnTo>
                    <a:lnTo>
                      <a:pt x="149" y="124"/>
                    </a:lnTo>
                    <a:lnTo>
                      <a:pt x="154" y="112"/>
                    </a:lnTo>
                    <a:lnTo>
                      <a:pt x="159" y="101"/>
                    </a:lnTo>
                    <a:lnTo>
                      <a:pt x="164" y="91"/>
                    </a:lnTo>
                    <a:lnTo>
                      <a:pt x="170" y="81"/>
                    </a:lnTo>
                    <a:lnTo>
                      <a:pt x="175" y="72"/>
                    </a:lnTo>
                    <a:lnTo>
                      <a:pt x="180" y="64"/>
                    </a:lnTo>
                    <a:lnTo>
                      <a:pt x="186" y="57"/>
                    </a:lnTo>
                    <a:lnTo>
                      <a:pt x="191" y="50"/>
                    </a:lnTo>
                    <a:lnTo>
                      <a:pt x="196" y="44"/>
                    </a:lnTo>
                    <a:lnTo>
                      <a:pt x="202" y="38"/>
                    </a:lnTo>
                    <a:lnTo>
                      <a:pt x="207" y="33"/>
                    </a:lnTo>
                    <a:lnTo>
                      <a:pt x="212" y="28"/>
                    </a:lnTo>
                    <a:lnTo>
                      <a:pt x="217" y="24"/>
                    </a:lnTo>
                    <a:lnTo>
                      <a:pt x="223" y="19"/>
                    </a:lnTo>
                    <a:lnTo>
                      <a:pt x="228" y="16"/>
                    </a:lnTo>
                    <a:lnTo>
                      <a:pt x="233" y="12"/>
                    </a:lnTo>
                    <a:lnTo>
                      <a:pt x="239" y="9"/>
                    </a:lnTo>
                    <a:lnTo>
                      <a:pt x="244" y="6"/>
                    </a:lnTo>
                    <a:lnTo>
                      <a:pt x="249" y="4"/>
                    </a:lnTo>
                    <a:lnTo>
                      <a:pt x="255" y="2"/>
                    </a:lnTo>
                    <a:lnTo>
                      <a:pt x="260" y="0"/>
                    </a:lnTo>
                  </a:path>
                </a:pathLst>
              </a:custGeom>
              <a:noFill/>
              <a:ln w="9525" cap="flat">
                <a:solidFill>
                  <a:srgbClr val="0072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9" name="Freeform 152"/>
              <p:cNvSpPr>
                <a:spLocks/>
              </p:cNvSpPr>
              <p:nvPr/>
            </p:nvSpPr>
            <p:spPr bwMode="auto">
              <a:xfrm>
                <a:off x="4079875" y="149225"/>
                <a:ext cx="412750" cy="33338"/>
              </a:xfrm>
              <a:custGeom>
                <a:avLst/>
                <a:gdLst>
                  <a:gd name="T0" fmla="*/ 0 w 260"/>
                  <a:gd name="T1" fmla="*/ 21 h 21"/>
                  <a:gd name="T2" fmla="*/ 5 w 260"/>
                  <a:gd name="T3" fmla="*/ 19 h 21"/>
                  <a:gd name="T4" fmla="*/ 10 w 260"/>
                  <a:gd name="T5" fmla="*/ 17 h 21"/>
                  <a:gd name="T6" fmla="*/ 16 w 260"/>
                  <a:gd name="T7" fmla="*/ 15 h 21"/>
                  <a:gd name="T8" fmla="*/ 21 w 260"/>
                  <a:gd name="T9" fmla="*/ 14 h 21"/>
                  <a:gd name="T10" fmla="*/ 26 w 260"/>
                  <a:gd name="T11" fmla="*/ 13 h 21"/>
                  <a:gd name="T12" fmla="*/ 32 w 260"/>
                  <a:gd name="T13" fmla="*/ 11 h 21"/>
                  <a:gd name="T14" fmla="*/ 37 w 260"/>
                  <a:gd name="T15" fmla="*/ 11 h 21"/>
                  <a:gd name="T16" fmla="*/ 42 w 260"/>
                  <a:gd name="T17" fmla="*/ 9 h 21"/>
                  <a:gd name="T18" fmla="*/ 48 w 260"/>
                  <a:gd name="T19" fmla="*/ 9 h 21"/>
                  <a:gd name="T20" fmla="*/ 53 w 260"/>
                  <a:gd name="T21" fmla="*/ 8 h 21"/>
                  <a:gd name="T22" fmla="*/ 58 w 260"/>
                  <a:gd name="T23" fmla="*/ 7 h 21"/>
                  <a:gd name="T24" fmla="*/ 63 w 260"/>
                  <a:gd name="T25" fmla="*/ 6 h 21"/>
                  <a:gd name="T26" fmla="*/ 69 w 260"/>
                  <a:gd name="T27" fmla="*/ 6 h 21"/>
                  <a:gd name="T28" fmla="*/ 74 w 260"/>
                  <a:gd name="T29" fmla="*/ 6 h 21"/>
                  <a:gd name="T30" fmla="*/ 79 w 260"/>
                  <a:gd name="T31" fmla="*/ 5 h 21"/>
                  <a:gd name="T32" fmla="*/ 85 w 260"/>
                  <a:gd name="T33" fmla="*/ 4 h 21"/>
                  <a:gd name="T34" fmla="*/ 90 w 260"/>
                  <a:gd name="T35" fmla="*/ 4 h 21"/>
                  <a:gd name="T36" fmla="*/ 95 w 260"/>
                  <a:gd name="T37" fmla="*/ 4 h 21"/>
                  <a:gd name="T38" fmla="*/ 101 w 260"/>
                  <a:gd name="T39" fmla="*/ 3 h 21"/>
                  <a:gd name="T40" fmla="*/ 106 w 260"/>
                  <a:gd name="T41" fmla="*/ 3 h 21"/>
                  <a:gd name="T42" fmla="*/ 111 w 260"/>
                  <a:gd name="T43" fmla="*/ 3 h 21"/>
                  <a:gd name="T44" fmla="*/ 116 w 260"/>
                  <a:gd name="T45" fmla="*/ 2 h 21"/>
                  <a:gd name="T46" fmla="*/ 122 w 260"/>
                  <a:gd name="T47" fmla="*/ 2 h 21"/>
                  <a:gd name="T48" fmla="*/ 127 w 260"/>
                  <a:gd name="T49" fmla="*/ 2 h 21"/>
                  <a:gd name="T50" fmla="*/ 132 w 260"/>
                  <a:gd name="T51" fmla="*/ 2 h 21"/>
                  <a:gd name="T52" fmla="*/ 138 w 260"/>
                  <a:gd name="T53" fmla="*/ 2 h 21"/>
                  <a:gd name="T54" fmla="*/ 143 w 260"/>
                  <a:gd name="T55" fmla="*/ 2 h 21"/>
                  <a:gd name="T56" fmla="*/ 148 w 260"/>
                  <a:gd name="T57" fmla="*/ 2 h 21"/>
                  <a:gd name="T58" fmla="*/ 154 w 260"/>
                  <a:gd name="T59" fmla="*/ 1 h 21"/>
                  <a:gd name="T60" fmla="*/ 159 w 260"/>
                  <a:gd name="T61" fmla="*/ 1 h 21"/>
                  <a:gd name="T62" fmla="*/ 164 w 260"/>
                  <a:gd name="T63" fmla="*/ 1 h 21"/>
                  <a:gd name="T64" fmla="*/ 169 w 260"/>
                  <a:gd name="T65" fmla="*/ 1 h 21"/>
                  <a:gd name="T66" fmla="*/ 175 w 260"/>
                  <a:gd name="T67" fmla="*/ 1 h 21"/>
                  <a:gd name="T68" fmla="*/ 180 w 260"/>
                  <a:gd name="T69" fmla="*/ 1 h 21"/>
                  <a:gd name="T70" fmla="*/ 185 w 260"/>
                  <a:gd name="T71" fmla="*/ 1 h 21"/>
                  <a:gd name="T72" fmla="*/ 191 w 260"/>
                  <a:gd name="T73" fmla="*/ 1 h 21"/>
                  <a:gd name="T74" fmla="*/ 196 w 260"/>
                  <a:gd name="T75" fmla="*/ 1 h 21"/>
                  <a:gd name="T76" fmla="*/ 201 w 260"/>
                  <a:gd name="T77" fmla="*/ 1 h 21"/>
                  <a:gd name="T78" fmla="*/ 207 w 260"/>
                  <a:gd name="T79" fmla="*/ 1 h 21"/>
                  <a:gd name="T80" fmla="*/ 212 w 260"/>
                  <a:gd name="T81" fmla="*/ 0 h 21"/>
                  <a:gd name="T82" fmla="*/ 217 w 260"/>
                  <a:gd name="T83" fmla="*/ 0 h 21"/>
                  <a:gd name="T84" fmla="*/ 222 w 260"/>
                  <a:gd name="T85" fmla="*/ 0 h 21"/>
                  <a:gd name="T86" fmla="*/ 228 w 260"/>
                  <a:gd name="T87" fmla="*/ 0 h 21"/>
                  <a:gd name="T88" fmla="*/ 233 w 260"/>
                  <a:gd name="T89" fmla="*/ 0 h 21"/>
                  <a:gd name="T90" fmla="*/ 238 w 260"/>
                  <a:gd name="T91" fmla="*/ 0 h 21"/>
                  <a:gd name="T92" fmla="*/ 244 w 260"/>
                  <a:gd name="T93" fmla="*/ 0 h 21"/>
                  <a:gd name="T94" fmla="*/ 249 w 260"/>
                  <a:gd name="T95" fmla="*/ 0 h 21"/>
                  <a:gd name="T96" fmla="*/ 254 w 260"/>
                  <a:gd name="T97" fmla="*/ 0 h 21"/>
                  <a:gd name="T98" fmla="*/ 260 w 260"/>
                  <a:gd name="T9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0" h="21">
                    <a:moveTo>
                      <a:pt x="0" y="21"/>
                    </a:moveTo>
                    <a:lnTo>
                      <a:pt x="5" y="19"/>
                    </a:lnTo>
                    <a:lnTo>
                      <a:pt x="10" y="17"/>
                    </a:lnTo>
                    <a:lnTo>
                      <a:pt x="16" y="15"/>
                    </a:lnTo>
                    <a:lnTo>
                      <a:pt x="21" y="14"/>
                    </a:lnTo>
                    <a:lnTo>
                      <a:pt x="26" y="13"/>
                    </a:lnTo>
                    <a:lnTo>
                      <a:pt x="32" y="11"/>
                    </a:lnTo>
                    <a:lnTo>
                      <a:pt x="37" y="11"/>
                    </a:lnTo>
                    <a:lnTo>
                      <a:pt x="42" y="9"/>
                    </a:lnTo>
                    <a:lnTo>
                      <a:pt x="48" y="9"/>
                    </a:lnTo>
                    <a:lnTo>
                      <a:pt x="53" y="8"/>
                    </a:lnTo>
                    <a:lnTo>
                      <a:pt x="58" y="7"/>
                    </a:lnTo>
                    <a:lnTo>
                      <a:pt x="63" y="6"/>
                    </a:lnTo>
                    <a:lnTo>
                      <a:pt x="69" y="6"/>
                    </a:lnTo>
                    <a:lnTo>
                      <a:pt x="74" y="6"/>
                    </a:lnTo>
                    <a:lnTo>
                      <a:pt x="79" y="5"/>
                    </a:lnTo>
                    <a:lnTo>
                      <a:pt x="85" y="4"/>
                    </a:lnTo>
                    <a:lnTo>
                      <a:pt x="90" y="4"/>
                    </a:lnTo>
                    <a:lnTo>
                      <a:pt x="95" y="4"/>
                    </a:lnTo>
                    <a:lnTo>
                      <a:pt x="101" y="3"/>
                    </a:lnTo>
                    <a:lnTo>
                      <a:pt x="106" y="3"/>
                    </a:lnTo>
                    <a:lnTo>
                      <a:pt x="111" y="3"/>
                    </a:lnTo>
                    <a:lnTo>
                      <a:pt x="116" y="2"/>
                    </a:lnTo>
                    <a:lnTo>
                      <a:pt x="122" y="2"/>
                    </a:lnTo>
                    <a:lnTo>
                      <a:pt x="127" y="2"/>
                    </a:lnTo>
                    <a:lnTo>
                      <a:pt x="132" y="2"/>
                    </a:lnTo>
                    <a:lnTo>
                      <a:pt x="138" y="2"/>
                    </a:lnTo>
                    <a:lnTo>
                      <a:pt x="143" y="2"/>
                    </a:lnTo>
                    <a:lnTo>
                      <a:pt x="148" y="2"/>
                    </a:lnTo>
                    <a:lnTo>
                      <a:pt x="154" y="1"/>
                    </a:lnTo>
                    <a:lnTo>
                      <a:pt x="159" y="1"/>
                    </a:lnTo>
                    <a:lnTo>
                      <a:pt x="164" y="1"/>
                    </a:lnTo>
                    <a:lnTo>
                      <a:pt x="169" y="1"/>
                    </a:lnTo>
                    <a:lnTo>
                      <a:pt x="175" y="1"/>
                    </a:lnTo>
                    <a:lnTo>
                      <a:pt x="180" y="1"/>
                    </a:lnTo>
                    <a:lnTo>
                      <a:pt x="185" y="1"/>
                    </a:lnTo>
                    <a:lnTo>
                      <a:pt x="191" y="1"/>
                    </a:lnTo>
                    <a:lnTo>
                      <a:pt x="196" y="1"/>
                    </a:lnTo>
                    <a:lnTo>
                      <a:pt x="201" y="1"/>
                    </a:lnTo>
                    <a:lnTo>
                      <a:pt x="207" y="1"/>
                    </a:lnTo>
                    <a:lnTo>
                      <a:pt x="212" y="0"/>
                    </a:lnTo>
                    <a:lnTo>
                      <a:pt x="217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3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49" y="0"/>
                    </a:lnTo>
                    <a:lnTo>
                      <a:pt x="254" y="0"/>
                    </a:lnTo>
                    <a:lnTo>
                      <a:pt x="260" y="0"/>
                    </a:lnTo>
                  </a:path>
                </a:pathLst>
              </a:custGeom>
              <a:noFill/>
              <a:ln w="9525" cap="flat">
                <a:solidFill>
                  <a:srgbClr val="0072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0" name="Freeform 153"/>
              <p:cNvSpPr>
                <a:spLocks/>
              </p:cNvSpPr>
              <p:nvPr/>
            </p:nvSpPr>
            <p:spPr bwMode="auto">
              <a:xfrm>
                <a:off x="4492625" y="149225"/>
                <a:ext cx="411163" cy="0"/>
              </a:xfrm>
              <a:custGeom>
                <a:avLst/>
                <a:gdLst>
                  <a:gd name="T0" fmla="*/ 0 w 259"/>
                  <a:gd name="T1" fmla="*/ 5 w 259"/>
                  <a:gd name="T2" fmla="*/ 10 w 259"/>
                  <a:gd name="T3" fmla="*/ 15 w 259"/>
                  <a:gd name="T4" fmla="*/ 21 w 259"/>
                  <a:gd name="T5" fmla="*/ 26 w 259"/>
                  <a:gd name="T6" fmla="*/ 31 w 259"/>
                  <a:gd name="T7" fmla="*/ 37 w 259"/>
                  <a:gd name="T8" fmla="*/ 42 w 259"/>
                  <a:gd name="T9" fmla="*/ 47 w 259"/>
                  <a:gd name="T10" fmla="*/ 53 w 259"/>
                  <a:gd name="T11" fmla="*/ 58 w 259"/>
                  <a:gd name="T12" fmla="*/ 63 w 259"/>
                  <a:gd name="T13" fmla="*/ 68 w 259"/>
                  <a:gd name="T14" fmla="*/ 74 w 259"/>
                  <a:gd name="T15" fmla="*/ 79 w 259"/>
                  <a:gd name="T16" fmla="*/ 84 w 259"/>
                  <a:gd name="T17" fmla="*/ 90 w 259"/>
                  <a:gd name="T18" fmla="*/ 95 w 259"/>
                  <a:gd name="T19" fmla="*/ 100 w 259"/>
                  <a:gd name="T20" fmla="*/ 106 w 259"/>
                  <a:gd name="T21" fmla="*/ 111 w 259"/>
                  <a:gd name="T22" fmla="*/ 116 w 259"/>
                  <a:gd name="T23" fmla="*/ 121 w 259"/>
                  <a:gd name="T24" fmla="*/ 127 w 259"/>
                  <a:gd name="T25" fmla="*/ 132 w 259"/>
                  <a:gd name="T26" fmla="*/ 137 w 259"/>
                  <a:gd name="T27" fmla="*/ 143 w 259"/>
                  <a:gd name="T28" fmla="*/ 148 w 259"/>
                  <a:gd name="T29" fmla="*/ 153 w 259"/>
                  <a:gd name="T30" fmla="*/ 159 w 259"/>
                  <a:gd name="T31" fmla="*/ 164 w 259"/>
                  <a:gd name="T32" fmla="*/ 169 w 259"/>
                  <a:gd name="T33" fmla="*/ 174 w 259"/>
                  <a:gd name="T34" fmla="*/ 180 w 259"/>
                  <a:gd name="T35" fmla="*/ 185 w 259"/>
                  <a:gd name="T36" fmla="*/ 190 w 259"/>
                  <a:gd name="T37" fmla="*/ 196 w 259"/>
                  <a:gd name="T38" fmla="*/ 201 w 259"/>
                  <a:gd name="T39" fmla="*/ 206 w 259"/>
                  <a:gd name="T40" fmla="*/ 212 w 259"/>
                  <a:gd name="T41" fmla="*/ 217 w 259"/>
                  <a:gd name="T42" fmla="*/ 222 w 259"/>
                  <a:gd name="T43" fmla="*/ 227 w 259"/>
                  <a:gd name="T44" fmla="*/ 233 w 259"/>
                  <a:gd name="T45" fmla="*/ 238 w 259"/>
                  <a:gd name="T46" fmla="*/ 243 w 259"/>
                  <a:gd name="T47" fmla="*/ 249 w 259"/>
                  <a:gd name="T48" fmla="*/ 254 w 259"/>
                  <a:gd name="T49" fmla="*/ 259 w 25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259">
                    <a:moveTo>
                      <a:pt x="0" y="0"/>
                    </a:moveTo>
                    <a:lnTo>
                      <a:pt x="5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7" y="0"/>
                    </a:lnTo>
                    <a:lnTo>
                      <a:pt x="42" y="0"/>
                    </a:lnTo>
                    <a:lnTo>
                      <a:pt x="47" y="0"/>
                    </a:lnTo>
                    <a:lnTo>
                      <a:pt x="53" y="0"/>
                    </a:lnTo>
                    <a:lnTo>
                      <a:pt x="58" y="0"/>
                    </a:lnTo>
                    <a:lnTo>
                      <a:pt x="63" y="0"/>
                    </a:lnTo>
                    <a:lnTo>
                      <a:pt x="68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5" y="0"/>
                    </a:lnTo>
                    <a:lnTo>
                      <a:pt x="100" y="0"/>
                    </a:lnTo>
                    <a:lnTo>
                      <a:pt x="106" y="0"/>
                    </a:lnTo>
                    <a:lnTo>
                      <a:pt x="111" y="0"/>
                    </a:lnTo>
                    <a:lnTo>
                      <a:pt x="116" y="0"/>
                    </a:lnTo>
                    <a:lnTo>
                      <a:pt x="121" y="0"/>
                    </a:lnTo>
                    <a:lnTo>
                      <a:pt x="127" y="0"/>
                    </a:lnTo>
                    <a:lnTo>
                      <a:pt x="132" y="0"/>
                    </a:lnTo>
                    <a:lnTo>
                      <a:pt x="137" y="0"/>
                    </a:lnTo>
                    <a:lnTo>
                      <a:pt x="143" y="0"/>
                    </a:lnTo>
                    <a:lnTo>
                      <a:pt x="148" y="0"/>
                    </a:lnTo>
                    <a:lnTo>
                      <a:pt x="153" y="0"/>
                    </a:lnTo>
                    <a:lnTo>
                      <a:pt x="159" y="0"/>
                    </a:lnTo>
                    <a:lnTo>
                      <a:pt x="164" y="0"/>
                    </a:lnTo>
                    <a:lnTo>
                      <a:pt x="169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5" y="0"/>
                    </a:lnTo>
                    <a:lnTo>
                      <a:pt x="190" y="0"/>
                    </a:lnTo>
                    <a:lnTo>
                      <a:pt x="196" y="0"/>
                    </a:lnTo>
                    <a:lnTo>
                      <a:pt x="201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7" y="0"/>
                    </a:lnTo>
                    <a:lnTo>
                      <a:pt x="222" y="0"/>
                    </a:lnTo>
                    <a:lnTo>
                      <a:pt x="227" y="0"/>
                    </a:lnTo>
                    <a:lnTo>
                      <a:pt x="233" y="0"/>
                    </a:lnTo>
                    <a:lnTo>
                      <a:pt x="238" y="0"/>
                    </a:lnTo>
                    <a:lnTo>
                      <a:pt x="243" y="0"/>
                    </a:lnTo>
                    <a:lnTo>
                      <a:pt x="249" y="0"/>
                    </a:lnTo>
                    <a:lnTo>
                      <a:pt x="254" y="0"/>
                    </a:lnTo>
                    <a:lnTo>
                      <a:pt x="259" y="0"/>
                    </a:lnTo>
                  </a:path>
                </a:pathLst>
              </a:custGeom>
              <a:noFill/>
              <a:ln w="9525" cap="flat">
                <a:solidFill>
                  <a:srgbClr val="0072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1" name="Freeform 154"/>
              <p:cNvSpPr>
                <a:spLocks/>
              </p:cNvSpPr>
              <p:nvPr/>
            </p:nvSpPr>
            <p:spPr bwMode="auto">
              <a:xfrm>
                <a:off x="4903788" y="149225"/>
                <a:ext cx="33338" cy="0"/>
              </a:xfrm>
              <a:custGeom>
                <a:avLst/>
                <a:gdLst>
                  <a:gd name="T0" fmla="*/ 0 w 21"/>
                  <a:gd name="T1" fmla="*/ 6 w 21"/>
                  <a:gd name="T2" fmla="*/ 11 w 21"/>
                  <a:gd name="T3" fmla="*/ 16 w 21"/>
                  <a:gd name="T4" fmla="*/ 21 w 2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1">
                    <a:moveTo>
                      <a:pt x="0" y="0"/>
                    </a:moveTo>
                    <a:lnTo>
                      <a:pt x="6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 cap="flat">
                <a:solidFill>
                  <a:srgbClr val="0072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177"/>
                <p:cNvSpPr>
                  <a:spLocks noChangeArrowheads="1"/>
                </p:cNvSpPr>
                <p:nvPr/>
              </p:nvSpPr>
              <p:spPr bwMode="auto">
                <a:xfrm>
                  <a:off x="4763914" y="3972126"/>
                  <a:ext cx="1891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kumimoji="0" lang="en-US" altLang="en-US" sz="24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26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63914" y="3972126"/>
                  <a:ext cx="189154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7" name="Line 242"/>
            <p:cNvSpPr>
              <a:spLocks noChangeShapeType="1"/>
            </p:cNvSpPr>
            <p:nvPr/>
          </p:nvSpPr>
          <p:spPr bwMode="auto">
            <a:xfrm>
              <a:off x="4129773" y="3822384"/>
              <a:ext cx="1452322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Line 243"/>
            <p:cNvSpPr>
              <a:spLocks noChangeShapeType="1"/>
            </p:cNvSpPr>
            <p:nvPr/>
          </p:nvSpPr>
          <p:spPr bwMode="auto">
            <a:xfrm>
              <a:off x="4129773" y="2754764"/>
              <a:ext cx="1452322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Line 244"/>
            <p:cNvSpPr>
              <a:spLocks noChangeShapeType="1"/>
            </p:cNvSpPr>
            <p:nvPr/>
          </p:nvSpPr>
          <p:spPr bwMode="auto">
            <a:xfrm flipV="1">
              <a:off x="4129773" y="3809811"/>
              <a:ext cx="0" cy="1257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Line 245"/>
            <p:cNvSpPr>
              <a:spLocks noChangeShapeType="1"/>
            </p:cNvSpPr>
            <p:nvPr/>
          </p:nvSpPr>
          <p:spPr bwMode="auto">
            <a:xfrm flipV="1">
              <a:off x="4493195" y="3809811"/>
              <a:ext cx="0" cy="1257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Line 246"/>
            <p:cNvSpPr>
              <a:spLocks noChangeShapeType="1"/>
            </p:cNvSpPr>
            <p:nvPr/>
          </p:nvSpPr>
          <p:spPr bwMode="auto">
            <a:xfrm flipV="1">
              <a:off x="4855248" y="3809811"/>
              <a:ext cx="0" cy="1257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0" name="Line 247"/>
            <p:cNvSpPr>
              <a:spLocks noChangeShapeType="1"/>
            </p:cNvSpPr>
            <p:nvPr/>
          </p:nvSpPr>
          <p:spPr bwMode="auto">
            <a:xfrm flipV="1">
              <a:off x="5218671" y="3809811"/>
              <a:ext cx="0" cy="1257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1" name="Line 248"/>
            <p:cNvSpPr>
              <a:spLocks noChangeShapeType="1"/>
            </p:cNvSpPr>
            <p:nvPr/>
          </p:nvSpPr>
          <p:spPr bwMode="auto">
            <a:xfrm flipV="1">
              <a:off x="5582094" y="3809811"/>
              <a:ext cx="0" cy="1257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Line 249"/>
            <p:cNvSpPr>
              <a:spLocks noChangeShapeType="1"/>
            </p:cNvSpPr>
            <p:nvPr/>
          </p:nvSpPr>
          <p:spPr bwMode="auto">
            <a:xfrm>
              <a:off x="4129773" y="2754764"/>
              <a:ext cx="0" cy="1257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Line 250"/>
            <p:cNvSpPr>
              <a:spLocks noChangeShapeType="1"/>
            </p:cNvSpPr>
            <p:nvPr/>
          </p:nvSpPr>
          <p:spPr bwMode="auto">
            <a:xfrm>
              <a:off x="4493195" y="2754764"/>
              <a:ext cx="0" cy="1257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Line 251"/>
            <p:cNvSpPr>
              <a:spLocks noChangeShapeType="1"/>
            </p:cNvSpPr>
            <p:nvPr/>
          </p:nvSpPr>
          <p:spPr bwMode="auto">
            <a:xfrm>
              <a:off x="4855248" y="2754764"/>
              <a:ext cx="0" cy="1257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Line 252"/>
            <p:cNvSpPr>
              <a:spLocks noChangeShapeType="1"/>
            </p:cNvSpPr>
            <p:nvPr/>
          </p:nvSpPr>
          <p:spPr bwMode="auto">
            <a:xfrm>
              <a:off x="5218671" y="2754764"/>
              <a:ext cx="0" cy="1257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Line 253"/>
            <p:cNvSpPr>
              <a:spLocks noChangeShapeType="1"/>
            </p:cNvSpPr>
            <p:nvPr/>
          </p:nvSpPr>
          <p:spPr bwMode="auto">
            <a:xfrm>
              <a:off x="5582094" y="2754764"/>
              <a:ext cx="0" cy="12574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2400"/>
            </a:p>
          </p:txBody>
        </p:sp>
        <p:sp>
          <p:nvSpPr>
            <p:cNvPr id="247" name="Rectangle 254"/>
            <p:cNvSpPr>
              <a:spLocks noChangeArrowheads="1"/>
            </p:cNvSpPr>
            <p:nvPr/>
          </p:nvSpPr>
          <p:spPr bwMode="auto">
            <a:xfrm>
              <a:off x="4093741" y="3864677"/>
              <a:ext cx="75342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8" name="Rectangle 255"/>
            <p:cNvSpPr>
              <a:spLocks noChangeArrowheads="1"/>
            </p:cNvSpPr>
            <p:nvPr/>
          </p:nvSpPr>
          <p:spPr bwMode="auto">
            <a:xfrm>
              <a:off x="4461278" y="3864677"/>
              <a:ext cx="75342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9" name="Rectangle 256"/>
            <p:cNvSpPr>
              <a:spLocks noChangeArrowheads="1"/>
            </p:cNvSpPr>
            <p:nvPr/>
          </p:nvSpPr>
          <p:spPr bwMode="auto">
            <a:xfrm>
              <a:off x="4776329" y="3864677"/>
              <a:ext cx="150683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0" name="Rectangle 257"/>
            <p:cNvSpPr>
              <a:spLocks noChangeArrowheads="1"/>
            </p:cNvSpPr>
            <p:nvPr/>
          </p:nvSpPr>
          <p:spPr bwMode="auto">
            <a:xfrm>
              <a:off x="5143866" y="3864677"/>
              <a:ext cx="150683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1" name="Rectangle 258"/>
            <p:cNvSpPr>
              <a:spLocks noChangeArrowheads="1"/>
            </p:cNvSpPr>
            <p:nvPr/>
          </p:nvSpPr>
          <p:spPr bwMode="auto">
            <a:xfrm>
              <a:off x="5503174" y="3864677"/>
              <a:ext cx="150683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2" name="Line 259"/>
            <p:cNvSpPr>
              <a:spLocks noChangeShapeType="1"/>
            </p:cNvSpPr>
            <p:nvPr/>
          </p:nvSpPr>
          <p:spPr bwMode="auto">
            <a:xfrm flipV="1">
              <a:off x="4129773" y="2754764"/>
              <a:ext cx="0" cy="106762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Line 260"/>
            <p:cNvSpPr>
              <a:spLocks noChangeShapeType="1"/>
            </p:cNvSpPr>
            <p:nvPr/>
          </p:nvSpPr>
          <p:spPr bwMode="auto">
            <a:xfrm flipV="1">
              <a:off x="5582094" y="2754764"/>
              <a:ext cx="0" cy="106762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Line 261"/>
            <p:cNvSpPr>
              <a:spLocks noChangeShapeType="1"/>
            </p:cNvSpPr>
            <p:nvPr/>
          </p:nvSpPr>
          <p:spPr bwMode="auto">
            <a:xfrm>
              <a:off x="4129773" y="3822384"/>
              <a:ext cx="15086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Line 262"/>
            <p:cNvSpPr>
              <a:spLocks noChangeShapeType="1"/>
            </p:cNvSpPr>
            <p:nvPr/>
          </p:nvSpPr>
          <p:spPr bwMode="auto">
            <a:xfrm>
              <a:off x="4129773" y="3608631"/>
              <a:ext cx="15086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Line 263"/>
            <p:cNvSpPr>
              <a:spLocks noChangeShapeType="1"/>
            </p:cNvSpPr>
            <p:nvPr/>
          </p:nvSpPr>
          <p:spPr bwMode="auto">
            <a:xfrm>
              <a:off x="4129773" y="3394879"/>
              <a:ext cx="15086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Line 264"/>
            <p:cNvSpPr>
              <a:spLocks noChangeShapeType="1"/>
            </p:cNvSpPr>
            <p:nvPr/>
          </p:nvSpPr>
          <p:spPr bwMode="auto">
            <a:xfrm>
              <a:off x="4129773" y="3182269"/>
              <a:ext cx="15086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Line 265"/>
            <p:cNvSpPr>
              <a:spLocks noChangeShapeType="1"/>
            </p:cNvSpPr>
            <p:nvPr/>
          </p:nvSpPr>
          <p:spPr bwMode="auto">
            <a:xfrm>
              <a:off x="4129773" y="2968517"/>
              <a:ext cx="15086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Line 266"/>
            <p:cNvSpPr>
              <a:spLocks noChangeShapeType="1"/>
            </p:cNvSpPr>
            <p:nvPr/>
          </p:nvSpPr>
          <p:spPr bwMode="auto">
            <a:xfrm>
              <a:off x="4129773" y="2754764"/>
              <a:ext cx="15086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Line 267"/>
            <p:cNvSpPr>
              <a:spLocks noChangeShapeType="1"/>
            </p:cNvSpPr>
            <p:nvPr/>
          </p:nvSpPr>
          <p:spPr bwMode="auto">
            <a:xfrm flipH="1">
              <a:off x="5568380" y="3822384"/>
              <a:ext cx="1371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Line 268"/>
            <p:cNvSpPr>
              <a:spLocks noChangeShapeType="1"/>
            </p:cNvSpPr>
            <p:nvPr/>
          </p:nvSpPr>
          <p:spPr bwMode="auto">
            <a:xfrm flipH="1">
              <a:off x="5568380" y="3608631"/>
              <a:ext cx="1371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Line 269"/>
            <p:cNvSpPr>
              <a:spLocks noChangeShapeType="1"/>
            </p:cNvSpPr>
            <p:nvPr/>
          </p:nvSpPr>
          <p:spPr bwMode="auto">
            <a:xfrm flipH="1">
              <a:off x="5568380" y="3394879"/>
              <a:ext cx="1371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Line 270"/>
            <p:cNvSpPr>
              <a:spLocks noChangeShapeType="1"/>
            </p:cNvSpPr>
            <p:nvPr/>
          </p:nvSpPr>
          <p:spPr bwMode="auto">
            <a:xfrm flipH="1">
              <a:off x="5568380" y="3182269"/>
              <a:ext cx="1371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Line 271"/>
            <p:cNvSpPr>
              <a:spLocks noChangeShapeType="1"/>
            </p:cNvSpPr>
            <p:nvPr/>
          </p:nvSpPr>
          <p:spPr bwMode="auto">
            <a:xfrm flipH="1">
              <a:off x="5568380" y="2968517"/>
              <a:ext cx="1371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Line 272"/>
            <p:cNvSpPr>
              <a:spLocks noChangeShapeType="1"/>
            </p:cNvSpPr>
            <p:nvPr/>
          </p:nvSpPr>
          <p:spPr bwMode="auto">
            <a:xfrm flipH="1">
              <a:off x="5568380" y="2754764"/>
              <a:ext cx="1371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2400"/>
            </a:p>
          </p:txBody>
        </p:sp>
        <p:sp>
          <p:nvSpPr>
            <p:cNvPr id="266" name="Rectangle 273"/>
            <p:cNvSpPr>
              <a:spLocks noChangeArrowheads="1"/>
            </p:cNvSpPr>
            <p:nvPr/>
          </p:nvSpPr>
          <p:spPr bwMode="auto">
            <a:xfrm>
              <a:off x="4006967" y="3741161"/>
              <a:ext cx="75342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1" name="Rectangle 278"/>
            <p:cNvSpPr>
              <a:spLocks noChangeArrowheads="1"/>
            </p:cNvSpPr>
            <p:nvPr/>
          </p:nvSpPr>
          <p:spPr bwMode="auto">
            <a:xfrm>
              <a:off x="3856285" y="2673541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3691146" y="3165463"/>
                  <a:ext cx="416781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2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3691146" y="3165463"/>
                  <a:ext cx="416781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0000" b="-294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3744914" y="2176822"/>
            <a:ext cx="2031415" cy="1504486"/>
            <a:chOff x="3744914" y="2176822"/>
            <a:chExt cx="2031415" cy="1504486"/>
          </a:xfrm>
        </p:grpSpPr>
        <p:sp>
          <p:nvSpPr>
            <p:cNvPr id="182" name="Rectangle 181"/>
            <p:cNvSpPr/>
            <p:nvPr/>
          </p:nvSpPr>
          <p:spPr>
            <a:xfrm>
              <a:off x="3744914" y="2176822"/>
              <a:ext cx="2031415" cy="14914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7" name="Rectangle 279"/>
            <p:cNvSpPr>
              <a:spLocks noChangeArrowheads="1"/>
            </p:cNvSpPr>
            <p:nvPr/>
          </p:nvSpPr>
          <p:spPr bwMode="auto">
            <a:xfrm>
              <a:off x="4140443" y="2304824"/>
              <a:ext cx="1402662" cy="10040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50"/>
            <p:cNvSpPr>
              <a:spLocks/>
            </p:cNvSpPr>
            <p:nvPr/>
          </p:nvSpPr>
          <p:spPr bwMode="auto">
            <a:xfrm>
              <a:off x="4145706" y="3058426"/>
              <a:ext cx="340797" cy="248334"/>
            </a:xfrm>
            <a:custGeom>
              <a:avLst/>
              <a:gdLst>
                <a:gd name="T0" fmla="*/ 0 w 259"/>
                <a:gd name="T1" fmla="*/ 231 h 231"/>
                <a:gd name="T2" fmla="*/ 5 w 259"/>
                <a:gd name="T3" fmla="*/ 230 h 231"/>
                <a:gd name="T4" fmla="*/ 11 w 259"/>
                <a:gd name="T5" fmla="*/ 230 h 231"/>
                <a:gd name="T6" fmla="*/ 16 w 259"/>
                <a:gd name="T7" fmla="*/ 230 h 231"/>
                <a:gd name="T8" fmla="*/ 21 w 259"/>
                <a:gd name="T9" fmla="*/ 229 h 231"/>
                <a:gd name="T10" fmla="*/ 26 w 259"/>
                <a:gd name="T11" fmla="*/ 229 h 231"/>
                <a:gd name="T12" fmla="*/ 32 w 259"/>
                <a:gd name="T13" fmla="*/ 229 h 231"/>
                <a:gd name="T14" fmla="*/ 37 w 259"/>
                <a:gd name="T15" fmla="*/ 228 h 231"/>
                <a:gd name="T16" fmla="*/ 42 w 259"/>
                <a:gd name="T17" fmla="*/ 228 h 231"/>
                <a:gd name="T18" fmla="*/ 48 w 259"/>
                <a:gd name="T19" fmla="*/ 227 h 231"/>
                <a:gd name="T20" fmla="*/ 53 w 259"/>
                <a:gd name="T21" fmla="*/ 227 h 231"/>
                <a:gd name="T22" fmla="*/ 58 w 259"/>
                <a:gd name="T23" fmla="*/ 226 h 231"/>
                <a:gd name="T24" fmla="*/ 63 w 259"/>
                <a:gd name="T25" fmla="*/ 225 h 231"/>
                <a:gd name="T26" fmla="*/ 69 w 259"/>
                <a:gd name="T27" fmla="*/ 224 h 231"/>
                <a:gd name="T28" fmla="*/ 74 w 259"/>
                <a:gd name="T29" fmla="*/ 224 h 231"/>
                <a:gd name="T30" fmla="*/ 79 w 259"/>
                <a:gd name="T31" fmla="*/ 222 h 231"/>
                <a:gd name="T32" fmla="*/ 85 w 259"/>
                <a:gd name="T33" fmla="*/ 222 h 231"/>
                <a:gd name="T34" fmla="*/ 90 w 259"/>
                <a:gd name="T35" fmla="*/ 220 h 231"/>
                <a:gd name="T36" fmla="*/ 95 w 259"/>
                <a:gd name="T37" fmla="*/ 219 h 231"/>
                <a:gd name="T38" fmla="*/ 101 w 259"/>
                <a:gd name="T39" fmla="*/ 218 h 231"/>
                <a:gd name="T40" fmla="*/ 106 w 259"/>
                <a:gd name="T41" fmla="*/ 216 h 231"/>
                <a:gd name="T42" fmla="*/ 111 w 259"/>
                <a:gd name="T43" fmla="*/ 214 h 231"/>
                <a:gd name="T44" fmla="*/ 116 w 259"/>
                <a:gd name="T45" fmla="*/ 212 h 231"/>
                <a:gd name="T46" fmla="*/ 122 w 259"/>
                <a:gd name="T47" fmla="*/ 210 h 231"/>
                <a:gd name="T48" fmla="*/ 127 w 259"/>
                <a:gd name="T49" fmla="*/ 208 h 231"/>
                <a:gd name="T50" fmla="*/ 132 w 259"/>
                <a:gd name="T51" fmla="*/ 206 h 231"/>
                <a:gd name="T52" fmla="*/ 138 w 259"/>
                <a:gd name="T53" fmla="*/ 202 h 231"/>
                <a:gd name="T54" fmla="*/ 143 w 259"/>
                <a:gd name="T55" fmla="*/ 200 h 231"/>
                <a:gd name="T56" fmla="*/ 148 w 259"/>
                <a:gd name="T57" fmla="*/ 196 h 231"/>
                <a:gd name="T58" fmla="*/ 153 w 259"/>
                <a:gd name="T59" fmla="*/ 193 h 231"/>
                <a:gd name="T60" fmla="*/ 159 w 259"/>
                <a:gd name="T61" fmla="*/ 188 h 231"/>
                <a:gd name="T62" fmla="*/ 164 w 259"/>
                <a:gd name="T63" fmla="*/ 184 h 231"/>
                <a:gd name="T64" fmla="*/ 169 w 259"/>
                <a:gd name="T65" fmla="*/ 179 h 231"/>
                <a:gd name="T66" fmla="*/ 175 w 259"/>
                <a:gd name="T67" fmla="*/ 174 h 231"/>
                <a:gd name="T68" fmla="*/ 180 w 259"/>
                <a:gd name="T69" fmla="*/ 168 h 231"/>
                <a:gd name="T70" fmla="*/ 185 w 259"/>
                <a:gd name="T71" fmla="*/ 162 h 231"/>
                <a:gd name="T72" fmla="*/ 190 w 259"/>
                <a:gd name="T73" fmla="*/ 155 h 231"/>
                <a:gd name="T74" fmla="*/ 196 w 259"/>
                <a:gd name="T75" fmla="*/ 148 h 231"/>
                <a:gd name="T76" fmla="*/ 201 w 259"/>
                <a:gd name="T77" fmla="*/ 140 h 231"/>
                <a:gd name="T78" fmla="*/ 206 w 259"/>
                <a:gd name="T79" fmla="*/ 131 h 231"/>
                <a:gd name="T80" fmla="*/ 212 w 259"/>
                <a:gd name="T81" fmla="*/ 121 h 231"/>
                <a:gd name="T82" fmla="*/ 217 w 259"/>
                <a:gd name="T83" fmla="*/ 111 h 231"/>
                <a:gd name="T84" fmla="*/ 222 w 259"/>
                <a:gd name="T85" fmla="*/ 100 h 231"/>
                <a:gd name="T86" fmla="*/ 227 w 259"/>
                <a:gd name="T87" fmla="*/ 89 h 231"/>
                <a:gd name="T88" fmla="*/ 233 w 259"/>
                <a:gd name="T89" fmla="*/ 76 h 231"/>
                <a:gd name="T90" fmla="*/ 238 w 259"/>
                <a:gd name="T91" fmla="*/ 63 h 231"/>
                <a:gd name="T92" fmla="*/ 243 w 259"/>
                <a:gd name="T93" fmla="*/ 48 h 231"/>
                <a:gd name="T94" fmla="*/ 249 w 259"/>
                <a:gd name="T95" fmla="*/ 33 h 231"/>
                <a:gd name="T96" fmla="*/ 254 w 259"/>
                <a:gd name="T97" fmla="*/ 17 h 231"/>
                <a:gd name="T98" fmla="*/ 259 w 259"/>
                <a:gd name="T9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" h="231">
                  <a:moveTo>
                    <a:pt x="0" y="231"/>
                  </a:moveTo>
                  <a:lnTo>
                    <a:pt x="5" y="230"/>
                  </a:lnTo>
                  <a:lnTo>
                    <a:pt x="11" y="230"/>
                  </a:lnTo>
                  <a:lnTo>
                    <a:pt x="16" y="230"/>
                  </a:lnTo>
                  <a:lnTo>
                    <a:pt x="21" y="229"/>
                  </a:lnTo>
                  <a:lnTo>
                    <a:pt x="26" y="229"/>
                  </a:lnTo>
                  <a:lnTo>
                    <a:pt x="32" y="229"/>
                  </a:lnTo>
                  <a:lnTo>
                    <a:pt x="37" y="228"/>
                  </a:lnTo>
                  <a:lnTo>
                    <a:pt x="42" y="228"/>
                  </a:lnTo>
                  <a:lnTo>
                    <a:pt x="48" y="227"/>
                  </a:lnTo>
                  <a:lnTo>
                    <a:pt x="53" y="227"/>
                  </a:lnTo>
                  <a:lnTo>
                    <a:pt x="58" y="226"/>
                  </a:lnTo>
                  <a:lnTo>
                    <a:pt x="63" y="225"/>
                  </a:lnTo>
                  <a:lnTo>
                    <a:pt x="69" y="224"/>
                  </a:lnTo>
                  <a:lnTo>
                    <a:pt x="74" y="224"/>
                  </a:lnTo>
                  <a:lnTo>
                    <a:pt x="79" y="222"/>
                  </a:lnTo>
                  <a:lnTo>
                    <a:pt x="85" y="222"/>
                  </a:lnTo>
                  <a:lnTo>
                    <a:pt x="90" y="220"/>
                  </a:lnTo>
                  <a:lnTo>
                    <a:pt x="95" y="219"/>
                  </a:lnTo>
                  <a:lnTo>
                    <a:pt x="101" y="218"/>
                  </a:lnTo>
                  <a:lnTo>
                    <a:pt x="106" y="216"/>
                  </a:lnTo>
                  <a:lnTo>
                    <a:pt x="111" y="214"/>
                  </a:lnTo>
                  <a:lnTo>
                    <a:pt x="116" y="212"/>
                  </a:lnTo>
                  <a:lnTo>
                    <a:pt x="122" y="210"/>
                  </a:lnTo>
                  <a:lnTo>
                    <a:pt x="127" y="208"/>
                  </a:lnTo>
                  <a:lnTo>
                    <a:pt x="132" y="206"/>
                  </a:lnTo>
                  <a:lnTo>
                    <a:pt x="138" y="202"/>
                  </a:lnTo>
                  <a:lnTo>
                    <a:pt x="143" y="200"/>
                  </a:lnTo>
                  <a:lnTo>
                    <a:pt x="148" y="196"/>
                  </a:lnTo>
                  <a:lnTo>
                    <a:pt x="153" y="193"/>
                  </a:lnTo>
                  <a:lnTo>
                    <a:pt x="159" y="188"/>
                  </a:lnTo>
                  <a:lnTo>
                    <a:pt x="164" y="184"/>
                  </a:lnTo>
                  <a:lnTo>
                    <a:pt x="169" y="179"/>
                  </a:lnTo>
                  <a:lnTo>
                    <a:pt x="175" y="174"/>
                  </a:lnTo>
                  <a:lnTo>
                    <a:pt x="180" y="168"/>
                  </a:lnTo>
                  <a:lnTo>
                    <a:pt x="185" y="162"/>
                  </a:lnTo>
                  <a:lnTo>
                    <a:pt x="190" y="155"/>
                  </a:lnTo>
                  <a:lnTo>
                    <a:pt x="196" y="148"/>
                  </a:lnTo>
                  <a:lnTo>
                    <a:pt x="201" y="140"/>
                  </a:lnTo>
                  <a:lnTo>
                    <a:pt x="206" y="131"/>
                  </a:lnTo>
                  <a:lnTo>
                    <a:pt x="212" y="121"/>
                  </a:lnTo>
                  <a:lnTo>
                    <a:pt x="217" y="111"/>
                  </a:lnTo>
                  <a:lnTo>
                    <a:pt x="222" y="100"/>
                  </a:lnTo>
                  <a:lnTo>
                    <a:pt x="227" y="89"/>
                  </a:lnTo>
                  <a:lnTo>
                    <a:pt x="233" y="76"/>
                  </a:lnTo>
                  <a:lnTo>
                    <a:pt x="238" y="63"/>
                  </a:lnTo>
                  <a:lnTo>
                    <a:pt x="243" y="48"/>
                  </a:lnTo>
                  <a:lnTo>
                    <a:pt x="249" y="33"/>
                  </a:lnTo>
                  <a:lnTo>
                    <a:pt x="254" y="17"/>
                  </a:lnTo>
                  <a:lnTo>
                    <a:pt x="259" y="0"/>
                  </a:lnTo>
                </a:path>
              </a:pathLst>
            </a:cu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51"/>
            <p:cNvSpPr>
              <a:spLocks/>
            </p:cNvSpPr>
            <p:nvPr/>
          </p:nvSpPr>
          <p:spPr bwMode="auto">
            <a:xfrm>
              <a:off x="4486503" y="2327400"/>
              <a:ext cx="342113" cy="731026"/>
            </a:xfrm>
            <a:custGeom>
              <a:avLst/>
              <a:gdLst>
                <a:gd name="T0" fmla="*/ 0 w 260"/>
                <a:gd name="T1" fmla="*/ 680 h 680"/>
                <a:gd name="T2" fmla="*/ 6 w 260"/>
                <a:gd name="T3" fmla="*/ 662 h 680"/>
                <a:gd name="T4" fmla="*/ 11 w 260"/>
                <a:gd name="T5" fmla="*/ 643 h 680"/>
                <a:gd name="T6" fmla="*/ 16 w 260"/>
                <a:gd name="T7" fmla="*/ 623 h 680"/>
                <a:gd name="T8" fmla="*/ 21 w 260"/>
                <a:gd name="T9" fmla="*/ 603 h 680"/>
                <a:gd name="T10" fmla="*/ 27 w 260"/>
                <a:gd name="T11" fmla="*/ 582 h 680"/>
                <a:gd name="T12" fmla="*/ 32 w 260"/>
                <a:gd name="T13" fmla="*/ 560 h 680"/>
                <a:gd name="T14" fmla="*/ 37 w 260"/>
                <a:gd name="T15" fmla="*/ 538 h 680"/>
                <a:gd name="T16" fmla="*/ 43 w 260"/>
                <a:gd name="T17" fmla="*/ 516 h 680"/>
                <a:gd name="T18" fmla="*/ 48 w 260"/>
                <a:gd name="T19" fmla="*/ 492 h 680"/>
                <a:gd name="T20" fmla="*/ 53 w 260"/>
                <a:gd name="T21" fmla="*/ 469 h 680"/>
                <a:gd name="T22" fmla="*/ 58 w 260"/>
                <a:gd name="T23" fmla="*/ 446 h 680"/>
                <a:gd name="T24" fmla="*/ 64 w 260"/>
                <a:gd name="T25" fmla="*/ 423 h 680"/>
                <a:gd name="T26" fmla="*/ 69 w 260"/>
                <a:gd name="T27" fmla="*/ 400 h 680"/>
                <a:gd name="T28" fmla="*/ 74 w 260"/>
                <a:gd name="T29" fmla="*/ 377 h 680"/>
                <a:gd name="T30" fmla="*/ 80 w 260"/>
                <a:gd name="T31" fmla="*/ 354 h 680"/>
                <a:gd name="T32" fmla="*/ 85 w 260"/>
                <a:gd name="T33" fmla="*/ 332 h 680"/>
                <a:gd name="T34" fmla="*/ 90 w 260"/>
                <a:gd name="T35" fmla="*/ 310 h 680"/>
                <a:gd name="T36" fmla="*/ 96 w 260"/>
                <a:gd name="T37" fmla="*/ 289 h 680"/>
                <a:gd name="T38" fmla="*/ 101 w 260"/>
                <a:gd name="T39" fmla="*/ 269 h 680"/>
                <a:gd name="T40" fmla="*/ 106 w 260"/>
                <a:gd name="T41" fmla="*/ 249 h 680"/>
                <a:gd name="T42" fmla="*/ 111 w 260"/>
                <a:gd name="T43" fmla="*/ 230 h 680"/>
                <a:gd name="T44" fmla="*/ 117 w 260"/>
                <a:gd name="T45" fmla="*/ 212 h 680"/>
                <a:gd name="T46" fmla="*/ 122 w 260"/>
                <a:gd name="T47" fmla="*/ 195 h 680"/>
                <a:gd name="T48" fmla="*/ 127 w 260"/>
                <a:gd name="T49" fmla="*/ 179 h 680"/>
                <a:gd name="T50" fmla="*/ 133 w 260"/>
                <a:gd name="T51" fmla="*/ 164 h 680"/>
                <a:gd name="T52" fmla="*/ 138 w 260"/>
                <a:gd name="T53" fmla="*/ 149 h 680"/>
                <a:gd name="T54" fmla="*/ 143 w 260"/>
                <a:gd name="T55" fmla="*/ 136 h 680"/>
                <a:gd name="T56" fmla="*/ 149 w 260"/>
                <a:gd name="T57" fmla="*/ 124 h 680"/>
                <a:gd name="T58" fmla="*/ 154 w 260"/>
                <a:gd name="T59" fmla="*/ 112 h 680"/>
                <a:gd name="T60" fmla="*/ 159 w 260"/>
                <a:gd name="T61" fmla="*/ 101 h 680"/>
                <a:gd name="T62" fmla="*/ 164 w 260"/>
                <a:gd name="T63" fmla="*/ 91 h 680"/>
                <a:gd name="T64" fmla="*/ 170 w 260"/>
                <a:gd name="T65" fmla="*/ 81 h 680"/>
                <a:gd name="T66" fmla="*/ 175 w 260"/>
                <a:gd name="T67" fmla="*/ 72 h 680"/>
                <a:gd name="T68" fmla="*/ 180 w 260"/>
                <a:gd name="T69" fmla="*/ 64 h 680"/>
                <a:gd name="T70" fmla="*/ 186 w 260"/>
                <a:gd name="T71" fmla="*/ 57 h 680"/>
                <a:gd name="T72" fmla="*/ 191 w 260"/>
                <a:gd name="T73" fmla="*/ 50 h 680"/>
                <a:gd name="T74" fmla="*/ 196 w 260"/>
                <a:gd name="T75" fmla="*/ 44 h 680"/>
                <a:gd name="T76" fmla="*/ 202 w 260"/>
                <a:gd name="T77" fmla="*/ 38 h 680"/>
                <a:gd name="T78" fmla="*/ 207 w 260"/>
                <a:gd name="T79" fmla="*/ 33 h 680"/>
                <a:gd name="T80" fmla="*/ 212 w 260"/>
                <a:gd name="T81" fmla="*/ 28 h 680"/>
                <a:gd name="T82" fmla="*/ 217 w 260"/>
                <a:gd name="T83" fmla="*/ 24 h 680"/>
                <a:gd name="T84" fmla="*/ 223 w 260"/>
                <a:gd name="T85" fmla="*/ 19 h 680"/>
                <a:gd name="T86" fmla="*/ 228 w 260"/>
                <a:gd name="T87" fmla="*/ 16 h 680"/>
                <a:gd name="T88" fmla="*/ 233 w 260"/>
                <a:gd name="T89" fmla="*/ 12 h 680"/>
                <a:gd name="T90" fmla="*/ 239 w 260"/>
                <a:gd name="T91" fmla="*/ 9 h 680"/>
                <a:gd name="T92" fmla="*/ 244 w 260"/>
                <a:gd name="T93" fmla="*/ 6 h 680"/>
                <a:gd name="T94" fmla="*/ 249 w 260"/>
                <a:gd name="T95" fmla="*/ 4 h 680"/>
                <a:gd name="T96" fmla="*/ 255 w 260"/>
                <a:gd name="T97" fmla="*/ 2 h 680"/>
                <a:gd name="T98" fmla="*/ 260 w 260"/>
                <a:gd name="T99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680">
                  <a:moveTo>
                    <a:pt x="0" y="680"/>
                  </a:moveTo>
                  <a:lnTo>
                    <a:pt x="6" y="662"/>
                  </a:lnTo>
                  <a:lnTo>
                    <a:pt x="11" y="643"/>
                  </a:lnTo>
                  <a:lnTo>
                    <a:pt x="16" y="623"/>
                  </a:lnTo>
                  <a:lnTo>
                    <a:pt x="21" y="603"/>
                  </a:lnTo>
                  <a:lnTo>
                    <a:pt x="27" y="582"/>
                  </a:lnTo>
                  <a:lnTo>
                    <a:pt x="32" y="560"/>
                  </a:lnTo>
                  <a:lnTo>
                    <a:pt x="37" y="538"/>
                  </a:lnTo>
                  <a:lnTo>
                    <a:pt x="43" y="516"/>
                  </a:lnTo>
                  <a:lnTo>
                    <a:pt x="48" y="492"/>
                  </a:lnTo>
                  <a:lnTo>
                    <a:pt x="53" y="469"/>
                  </a:lnTo>
                  <a:lnTo>
                    <a:pt x="58" y="446"/>
                  </a:lnTo>
                  <a:lnTo>
                    <a:pt x="64" y="423"/>
                  </a:lnTo>
                  <a:lnTo>
                    <a:pt x="69" y="400"/>
                  </a:lnTo>
                  <a:lnTo>
                    <a:pt x="74" y="377"/>
                  </a:lnTo>
                  <a:lnTo>
                    <a:pt x="80" y="354"/>
                  </a:lnTo>
                  <a:lnTo>
                    <a:pt x="85" y="332"/>
                  </a:lnTo>
                  <a:lnTo>
                    <a:pt x="90" y="310"/>
                  </a:lnTo>
                  <a:lnTo>
                    <a:pt x="96" y="289"/>
                  </a:lnTo>
                  <a:lnTo>
                    <a:pt x="101" y="269"/>
                  </a:lnTo>
                  <a:lnTo>
                    <a:pt x="106" y="249"/>
                  </a:lnTo>
                  <a:lnTo>
                    <a:pt x="111" y="230"/>
                  </a:lnTo>
                  <a:lnTo>
                    <a:pt x="117" y="212"/>
                  </a:lnTo>
                  <a:lnTo>
                    <a:pt x="122" y="195"/>
                  </a:lnTo>
                  <a:lnTo>
                    <a:pt x="127" y="179"/>
                  </a:lnTo>
                  <a:lnTo>
                    <a:pt x="133" y="164"/>
                  </a:lnTo>
                  <a:lnTo>
                    <a:pt x="138" y="149"/>
                  </a:lnTo>
                  <a:lnTo>
                    <a:pt x="143" y="136"/>
                  </a:lnTo>
                  <a:lnTo>
                    <a:pt x="149" y="124"/>
                  </a:lnTo>
                  <a:lnTo>
                    <a:pt x="154" y="112"/>
                  </a:lnTo>
                  <a:lnTo>
                    <a:pt x="159" y="101"/>
                  </a:lnTo>
                  <a:lnTo>
                    <a:pt x="164" y="91"/>
                  </a:lnTo>
                  <a:lnTo>
                    <a:pt x="170" y="81"/>
                  </a:lnTo>
                  <a:lnTo>
                    <a:pt x="175" y="72"/>
                  </a:lnTo>
                  <a:lnTo>
                    <a:pt x="180" y="64"/>
                  </a:lnTo>
                  <a:lnTo>
                    <a:pt x="186" y="57"/>
                  </a:lnTo>
                  <a:lnTo>
                    <a:pt x="191" y="50"/>
                  </a:lnTo>
                  <a:lnTo>
                    <a:pt x="196" y="44"/>
                  </a:lnTo>
                  <a:lnTo>
                    <a:pt x="202" y="38"/>
                  </a:lnTo>
                  <a:lnTo>
                    <a:pt x="207" y="33"/>
                  </a:lnTo>
                  <a:lnTo>
                    <a:pt x="212" y="28"/>
                  </a:lnTo>
                  <a:lnTo>
                    <a:pt x="217" y="24"/>
                  </a:lnTo>
                  <a:lnTo>
                    <a:pt x="223" y="19"/>
                  </a:lnTo>
                  <a:lnTo>
                    <a:pt x="228" y="16"/>
                  </a:lnTo>
                  <a:lnTo>
                    <a:pt x="233" y="12"/>
                  </a:lnTo>
                  <a:lnTo>
                    <a:pt x="239" y="9"/>
                  </a:lnTo>
                  <a:lnTo>
                    <a:pt x="244" y="6"/>
                  </a:lnTo>
                  <a:lnTo>
                    <a:pt x="249" y="4"/>
                  </a:lnTo>
                  <a:lnTo>
                    <a:pt x="255" y="2"/>
                  </a:lnTo>
                  <a:lnTo>
                    <a:pt x="260" y="0"/>
                  </a:lnTo>
                </a:path>
              </a:pathLst>
            </a:cu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52"/>
            <p:cNvSpPr>
              <a:spLocks/>
            </p:cNvSpPr>
            <p:nvPr/>
          </p:nvSpPr>
          <p:spPr bwMode="auto">
            <a:xfrm>
              <a:off x="4828615" y="2304824"/>
              <a:ext cx="342113" cy="22576"/>
            </a:xfrm>
            <a:custGeom>
              <a:avLst/>
              <a:gdLst>
                <a:gd name="T0" fmla="*/ 0 w 260"/>
                <a:gd name="T1" fmla="*/ 21 h 21"/>
                <a:gd name="T2" fmla="*/ 5 w 260"/>
                <a:gd name="T3" fmla="*/ 19 h 21"/>
                <a:gd name="T4" fmla="*/ 10 w 260"/>
                <a:gd name="T5" fmla="*/ 17 h 21"/>
                <a:gd name="T6" fmla="*/ 16 w 260"/>
                <a:gd name="T7" fmla="*/ 15 h 21"/>
                <a:gd name="T8" fmla="*/ 21 w 260"/>
                <a:gd name="T9" fmla="*/ 14 h 21"/>
                <a:gd name="T10" fmla="*/ 26 w 260"/>
                <a:gd name="T11" fmla="*/ 13 h 21"/>
                <a:gd name="T12" fmla="*/ 32 w 260"/>
                <a:gd name="T13" fmla="*/ 11 h 21"/>
                <a:gd name="T14" fmla="*/ 37 w 260"/>
                <a:gd name="T15" fmla="*/ 11 h 21"/>
                <a:gd name="T16" fmla="*/ 42 w 260"/>
                <a:gd name="T17" fmla="*/ 9 h 21"/>
                <a:gd name="T18" fmla="*/ 48 w 260"/>
                <a:gd name="T19" fmla="*/ 9 h 21"/>
                <a:gd name="T20" fmla="*/ 53 w 260"/>
                <a:gd name="T21" fmla="*/ 8 h 21"/>
                <a:gd name="T22" fmla="*/ 58 w 260"/>
                <a:gd name="T23" fmla="*/ 7 h 21"/>
                <a:gd name="T24" fmla="*/ 63 w 260"/>
                <a:gd name="T25" fmla="*/ 6 h 21"/>
                <a:gd name="T26" fmla="*/ 69 w 260"/>
                <a:gd name="T27" fmla="*/ 6 h 21"/>
                <a:gd name="T28" fmla="*/ 74 w 260"/>
                <a:gd name="T29" fmla="*/ 6 h 21"/>
                <a:gd name="T30" fmla="*/ 79 w 260"/>
                <a:gd name="T31" fmla="*/ 5 h 21"/>
                <a:gd name="T32" fmla="*/ 85 w 260"/>
                <a:gd name="T33" fmla="*/ 4 h 21"/>
                <a:gd name="T34" fmla="*/ 90 w 260"/>
                <a:gd name="T35" fmla="*/ 4 h 21"/>
                <a:gd name="T36" fmla="*/ 95 w 260"/>
                <a:gd name="T37" fmla="*/ 4 h 21"/>
                <a:gd name="T38" fmla="*/ 101 w 260"/>
                <a:gd name="T39" fmla="*/ 3 h 21"/>
                <a:gd name="T40" fmla="*/ 106 w 260"/>
                <a:gd name="T41" fmla="*/ 3 h 21"/>
                <a:gd name="T42" fmla="*/ 111 w 260"/>
                <a:gd name="T43" fmla="*/ 3 h 21"/>
                <a:gd name="T44" fmla="*/ 116 w 260"/>
                <a:gd name="T45" fmla="*/ 2 h 21"/>
                <a:gd name="T46" fmla="*/ 122 w 260"/>
                <a:gd name="T47" fmla="*/ 2 h 21"/>
                <a:gd name="T48" fmla="*/ 127 w 260"/>
                <a:gd name="T49" fmla="*/ 2 h 21"/>
                <a:gd name="T50" fmla="*/ 132 w 260"/>
                <a:gd name="T51" fmla="*/ 2 h 21"/>
                <a:gd name="T52" fmla="*/ 138 w 260"/>
                <a:gd name="T53" fmla="*/ 2 h 21"/>
                <a:gd name="T54" fmla="*/ 143 w 260"/>
                <a:gd name="T55" fmla="*/ 2 h 21"/>
                <a:gd name="T56" fmla="*/ 148 w 260"/>
                <a:gd name="T57" fmla="*/ 2 h 21"/>
                <a:gd name="T58" fmla="*/ 154 w 260"/>
                <a:gd name="T59" fmla="*/ 1 h 21"/>
                <a:gd name="T60" fmla="*/ 159 w 260"/>
                <a:gd name="T61" fmla="*/ 1 h 21"/>
                <a:gd name="T62" fmla="*/ 164 w 260"/>
                <a:gd name="T63" fmla="*/ 1 h 21"/>
                <a:gd name="T64" fmla="*/ 169 w 260"/>
                <a:gd name="T65" fmla="*/ 1 h 21"/>
                <a:gd name="T66" fmla="*/ 175 w 260"/>
                <a:gd name="T67" fmla="*/ 1 h 21"/>
                <a:gd name="T68" fmla="*/ 180 w 260"/>
                <a:gd name="T69" fmla="*/ 1 h 21"/>
                <a:gd name="T70" fmla="*/ 185 w 260"/>
                <a:gd name="T71" fmla="*/ 1 h 21"/>
                <a:gd name="T72" fmla="*/ 191 w 260"/>
                <a:gd name="T73" fmla="*/ 1 h 21"/>
                <a:gd name="T74" fmla="*/ 196 w 260"/>
                <a:gd name="T75" fmla="*/ 1 h 21"/>
                <a:gd name="T76" fmla="*/ 201 w 260"/>
                <a:gd name="T77" fmla="*/ 1 h 21"/>
                <a:gd name="T78" fmla="*/ 207 w 260"/>
                <a:gd name="T79" fmla="*/ 1 h 21"/>
                <a:gd name="T80" fmla="*/ 212 w 260"/>
                <a:gd name="T81" fmla="*/ 0 h 21"/>
                <a:gd name="T82" fmla="*/ 217 w 260"/>
                <a:gd name="T83" fmla="*/ 0 h 21"/>
                <a:gd name="T84" fmla="*/ 222 w 260"/>
                <a:gd name="T85" fmla="*/ 0 h 21"/>
                <a:gd name="T86" fmla="*/ 228 w 260"/>
                <a:gd name="T87" fmla="*/ 0 h 21"/>
                <a:gd name="T88" fmla="*/ 233 w 260"/>
                <a:gd name="T89" fmla="*/ 0 h 21"/>
                <a:gd name="T90" fmla="*/ 238 w 260"/>
                <a:gd name="T91" fmla="*/ 0 h 21"/>
                <a:gd name="T92" fmla="*/ 244 w 260"/>
                <a:gd name="T93" fmla="*/ 0 h 21"/>
                <a:gd name="T94" fmla="*/ 249 w 260"/>
                <a:gd name="T95" fmla="*/ 0 h 21"/>
                <a:gd name="T96" fmla="*/ 254 w 260"/>
                <a:gd name="T97" fmla="*/ 0 h 21"/>
                <a:gd name="T98" fmla="*/ 260 w 260"/>
                <a:gd name="T9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21">
                  <a:moveTo>
                    <a:pt x="0" y="21"/>
                  </a:moveTo>
                  <a:lnTo>
                    <a:pt x="5" y="19"/>
                  </a:lnTo>
                  <a:lnTo>
                    <a:pt x="10" y="17"/>
                  </a:lnTo>
                  <a:lnTo>
                    <a:pt x="16" y="15"/>
                  </a:lnTo>
                  <a:lnTo>
                    <a:pt x="21" y="14"/>
                  </a:lnTo>
                  <a:lnTo>
                    <a:pt x="26" y="13"/>
                  </a:lnTo>
                  <a:lnTo>
                    <a:pt x="32" y="11"/>
                  </a:lnTo>
                  <a:lnTo>
                    <a:pt x="37" y="11"/>
                  </a:lnTo>
                  <a:lnTo>
                    <a:pt x="42" y="9"/>
                  </a:lnTo>
                  <a:lnTo>
                    <a:pt x="48" y="9"/>
                  </a:lnTo>
                  <a:lnTo>
                    <a:pt x="53" y="8"/>
                  </a:lnTo>
                  <a:lnTo>
                    <a:pt x="58" y="7"/>
                  </a:lnTo>
                  <a:lnTo>
                    <a:pt x="63" y="6"/>
                  </a:lnTo>
                  <a:lnTo>
                    <a:pt x="69" y="6"/>
                  </a:lnTo>
                  <a:lnTo>
                    <a:pt x="74" y="6"/>
                  </a:lnTo>
                  <a:lnTo>
                    <a:pt x="79" y="5"/>
                  </a:lnTo>
                  <a:lnTo>
                    <a:pt x="85" y="4"/>
                  </a:lnTo>
                  <a:lnTo>
                    <a:pt x="90" y="4"/>
                  </a:lnTo>
                  <a:lnTo>
                    <a:pt x="95" y="4"/>
                  </a:lnTo>
                  <a:lnTo>
                    <a:pt x="101" y="3"/>
                  </a:lnTo>
                  <a:lnTo>
                    <a:pt x="106" y="3"/>
                  </a:lnTo>
                  <a:lnTo>
                    <a:pt x="111" y="3"/>
                  </a:lnTo>
                  <a:lnTo>
                    <a:pt x="116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2" y="2"/>
                  </a:lnTo>
                  <a:lnTo>
                    <a:pt x="138" y="2"/>
                  </a:lnTo>
                  <a:lnTo>
                    <a:pt x="143" y="2"/>
                  </a:lnTo>
                  <a:lnTo>
                    <a:pt x="148" y="2"/>
                  </a:lnTo>
                  <a:lnTo>
                    <a:pt x="154" y="1"/>
                  </a:lnTo>
                  <a:lnTo>
                    <a:pt x="159" y="1"/>
                  </a:lnTo>
                  <a:lnTo>
                    <a:pt x="164" y="1"/>
                  </a:lnTo>
                  <a:lnTo>
                    <a:pt x="169" y="1"/>
                  </a:lnTo>
                  <a:lnTo>
                    <a:pt x="175" y="1"/>
                  </a:lnTo>
                  <a:lnTo>
                    <a:pt x="180" y="1"/>
                  </a:lnTo>
                  <a:lnTo>
                    <a:pt x="185" y="1"/>
                  </a:lnTo>
                  <a:lnTo>
                    <a:pt x="191" y="1"/>
                  </a:lnTo>
                  <a:lnTo>
                    <a:pt x="196" y="1"/>
                  </a:lnTo>
                  <a:lnTo>
                    <a:pt x="201" y="1"/>
                  </a:lnTo>
                  <a:lnTo>
                    <a:pt x="207" y="1"/>
                  </a:lnTo>
                  <a:lnTo>
                    <a:pt x="212" y="0"/>
                  </a:lnTo>
                  <a:lnTo>
                    <a:pt x="217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4" y="0"/>
                  </a:lnTo>
                  <a:lnTo>
                    <a:pt x="249" y="0"/>
                  </a:lnTo>
                  <a:lnTo>
                    <a:pt x="254" y="0"/>
                  </a:lnTo>
                  <a:lnTo>
                    <a:pt x="260" y="0"/>
                  </a:lnTo>
                </a:path>
              </a:pathLst>
            </a:cu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53"/>
            <p:cNvSpPr>
              <a:spLocks/>
            </p:cNvSpPr>
            <p:nvPr/>
          </p:nvSpPr>
          <p:spPr bwMode="auto">
            <a:xfrm>
              <a:off x="5170728" y="2304824"/>
              <a:ext cx="340797" cy="0"/>
            </a:xfrm>
            <a:custGeom>
              <a:avLst/>
              <a:gdLst>
                <a:gd name="T0" fmla="*/ 0 w 259"/>
                <a:gd name="T1" fmla="*/ 5 w 259"/>
                <a:gd name="T2" fmla="*/ 10 w 259"/>
                <a:gd name="T3" fmla="*/ 15 w 259"/>
                <a:gd name="T4" fmla="*/ 21 w 259"/>
                <a:gd name="T5" fmla="*/ 26 w 259"/>
                <a:gd name="T6" fmla="*/ 31 w 259"/>
                <a:gd name="T7" fmla="*/ 37 w 259"/>
                <a:gd name="T8" fmla="*/ 42 w 259"/>
                <a:gd name="T9" fmla="*/ 47 w 259"/>
                <a:gd name="T10" fmla="*/ 53 w 259"/>
                <a:gd name="T11" fmla="*/ 58 w 259"/>
                <a:gd name="T12" fmla="*/ 63 w 259"/>
                <a:gd name="T13" fmla="*/ 68 w 259"/>
                <a:gd name="T14" fmla="*/ 74 w 259"/>
                <a:gd name="T15" fmla="*/ 79 w 259"/>
                <a:gd name="T16" fmla="*/ 84 w 259"/>
                <a:gd name="T17" fmla="*/ 90 w 259"/>
                <a:gd name="T18" fmla="*/ 95 w 259"/>
                <a:gd name="T19" fmla="*/ 100 w 259"/>
                <a:gd name="T20" fmla="*/ 106 w 259"/>
                <a:gd name="T21" fmla="*/ 111 w 259"/>
                <a:gd name="T22" fmla="*/ 116 w 259"/>
                <a:gd name="T23" fmla="*/ 121 w 259"/>
                <a:gd name="T24" fmla="*/ 127 w 259"/>
                <a:gd name="T25" fmla="*/ 132 w 259"/>
                <a:gd name="T26" fmla="*/ 137 w 259"/>
                <a:gd name="T27" fmla="*/ 143 w 259"/>
                <a:gd name="T28" fmla="*/ 148 w 259"/>
                <a:gd name="T29" fmla="*/ 153 w 259"/>
                <a:gd name="T30" fmla="*/ 159 w 259"/>
                <a:gd name="T31" fmla="*/ 164 w 259"/>
                <a:gd name="T32" fmla="*/ 169 w 259"/>
                <a:gd name="T33" fmla="*/ 174 w 259"/>
                <a:gd name="T34" fmla="*/ 180 w 259"/>
                <a:gd name="T35" fmla="*/ 185 w 259"/>
                <a:gd name="T36" fmla="*/ 190 w 259"/>
                <a:gd name="T37" fmla="*/ 196 w 259"/>
                <a:gd name="T38" fmla="*/ 201 w 259"/>
                <a:gd name="T39" fmla="*/ 206 w 259"/>
                <a:gd name="T40" fmla="*/ 212 w 259"/>
                <a:gd name="T41" fmla="*/ 217 w 259"/>
                <a:gd name="T42" fmla="*/ 222 w 259"/>
                <a:gd name="T43" fmla="*/ 227 w 259"/>
                <a:gd name="T44" fmla="*/ 233 w 259"/>
                <a:gd name="T45" fmla="*/ 238 w 259"/>
                <a:gd name="T46" fmla="*/ 243 w 259"/>
                <a:gd name="T47" fmla="*/ 249 w 259"/>
                <a:gd name="T48" fmla="*/ 254 w 259"/>
                <a:gd name="T49" fmla="*/ 259 w 25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</a:cxnLst>
              <a:rect l="0" t="0" r="r" b="b"/>
              <a:pathLst>
                <a:path w="259">
                  <a:moveTo>
                    <a:pt x="0" y="0"/>
                  </a:moveTo>
                  <a:lnTo>
                    <a:pt x="5" y="0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3" y="0"/>
                  </a:lnTo>
                  <a:lnTo>
                    <a:pt x="68" y="0"/>
                  </a:lnTo>
                  <a:lnTo>
                    <a:pt x="74" y="0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11" y="0"/>
                  </a:lnTo>
                  <a:lnTo>
                    <a:pt x="116" y="0"/>
                  </a:lnTo>
                  <a:lnTo>
                    <a:pt x="121" y="0"/>
                  </a:lnTo>
                  <a:lnTo>
                    <a:pt x="127" y="0"/>
                  </a:lnTo>
                  <a:lnTo>
                    <a:pt x="132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48" y="0"/>
                  </a:lnTo>
                  <a:lnTo>
                    <a:pt x="153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5" y="0"/>
                  </a:lnTo>
                  <a:lnTo>
                    <a:pt x="190" y="0"/>
                  </a:lnTo>
                  <a:lnTo>
                    <a:pt x="196" y="0"/>
                  </a:lnTo>
                  <a:lnTo>
                    <a:pt x="201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7" y="0"/>
                  </a:lnTo>
                  <a:lnTo>
                    <a:pt x="222" y="0"/>
                  </a:lnTo>
                  <a:lnTo>
                    <a:pt x="227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9" y="0"/>
                  </a:lnTo>
                  <a:lnTo>
                    <a:pt x="254" y="0"/>
                  </a:lnTo>
                  <a:lnTo>
                    <a:pt x="259" y="0"/>
                  </a:lnTo>
                </a:path>
              </a:pathLst>
            </a:cu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54"/>
            <p:cNvSpPr>
              <a:spLocks/>
            </p:cNvSpPr>
            <p:nvPr/>
          </p:nvSpPr>
          <p:spPr bwMode="auto">
            <a:xfrm>
              <a:off x="5511525" y="2304824"/>
              <a:ext cx="27633" cy="0"/>
            </a:xfrm>
            <a:custGeom>
              <a:avLst/>
              <a:gdLst>
                <a:gd name="T0" fmla="*/ 0 w 21"/>
                <a:gd name="T1" fmla="*/ 6 w 21"/>
                <a:gd name="T2" fmla="*/ 11 w 21"/>
                <a:gd name="T3" fmla="*/ 16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1" y="0"/>
                  </a:lnTo>
                </a:path>
              </a:pathLst>
            </a:cu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177"/>
                <p:cNvSpPr>
                  <a:spLocks noChangeArrowheads="1"/>
                </p:cNvSpPr>
                <p:nvPr/>
              </p:nvSpPr>
              <p:spPr bwMode="auto">
                <a:xfrm>
                  <a:off x="4754143" y="3449740"/>
                  <a:ext cx="181487" cy="2315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kumimoji="0" lang="en-US" altLang="en-US" sz="24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9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4143" y="3449740"/>
                  <a:ext cx="181487" cy="23156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Line 242"/>
            <p:cNvSpPr>
              <a:spLocks noChangeShapeType="1"/>
            </p:cNvSpPr>
            <p:nvPr/>
          </p:nvSpPr>
          <p:spPr bwMode="auto">
            <a:xfrm>
              <a:off x="4145706" y="3308909"/>
              <a:ext cx="1393452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Line 243"/>
            <p:cNvSpPr>
              <a:spLocks noChangeShapeType="1"/>
            </p:cNvSpPr>
            <p:nvPr/>
          </p:nvSpPr>
          <p:spPr bwMode="auto">
            <a:xfrm>
              <a:off x="4145706" y="2304824"/>
              <a:ext cx="1393452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Line 244"/>
            <p:cNvSpPr>
              <a:spLocks noChangeShapeType="1"/>
            </p:cNvSpPr>
            <p:nvPr/>
          </p:nvSpPr>
          <p:spPr bwMode="auto">
            <a:xfrm flipV="1">
              <a:off x="4145706" y="329708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Line 245"/>
            <p:cNvSpPr>
              <a:spLocks noChangeShapeType="1"/>
            </p:cNvSpPr>
            <p:nvPr/>
          </p:nvSpPr>
          <p:spPr bwMode="auto">
            <a:xfrm flipV="1">
              <a:off x="4494397" y="329708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Line 246"/>
            <p:cNvSpPr>
              <a:spLocks noChangeShapeType="1"/>
            </p:cNvSpPr>
            <p:nvPr/>
          </p:nvSpPr>
          <p:spPr bwMode="auto">
            <a:xfrm flipV="1">
              <a:off x="4841774" y="329708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Line 247"/>
            <p:cNvSpPr>
              <a:spLocks noChangeShapeType="1"/>
            </p:cNvSpPr>
            <p:nvPr/>
          </p:nvSpPr>
          <p:spPr bwMode="auto">
            <a:xfrm flipV="1">
              <a:off x="5190466" y="329708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Line 248"/>
            <p:cNvSpPr>
              <a:spLocks noChangeShapeType="1"/>
            </p:cNvSpPr>
            <p:nvPr/>
          </p:nvSpPr>
          <p:spPr bwMode="auto">
            <a:xfrm flipV="1">
              <a:off x="5539158" y="329708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Line 249"/>
            <p:cNvSpPr>
              <a:spLocks noChangeShapeType="1"/>
            </p:cNvSpPr>
            <p:nvPr/>
          </p:nvSpPr>
          <p:spPr bwMode="auto">
            <a:xfrm>
              <a:off x="4145706" y="230482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Line 250"/>
            <p:cNvSpPr>
              <a:spLocks noChangeShapeType="1"/>
            </p:cNvSpPr>
            <p:nvPr/>
          </p:nvSpPr>
          <p:spPr bwMode="auto">
            <a:xfrm>
              <a:off x="4494397" y="230482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Line 251"/>
            <p:cNvSpPr>
              <a:spLocks noChangeShapeType="1"/>
            </p:cNvSpPr>
            <p:nvPr/>
          </p:nvSpPr>
          <p:spPr bwMode="auto">
            <a:xfrm>
              <a:off x="4841774" y="230482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Line 252"/>
            <p:cNvSpPr>
              <a:spLocks noChangeShapeType="1"/>
            </p:cNvSpPr>
            <p:nvPr/>
          </p:nvSpPr>
          <p:spPr bwMode="auto">
            <a:xfrm>
              <a:off x="5190466" y="230482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Line 253"/>
            <p:cNvSpPr>
              <a:spLocks noChangeShapeType="1"/>
            </p:cNvSpPr>
            <p:nvPr/>
          </p:nvSpPr>
          <p:spPr bwMode="auto">
            <a:xfrm>
              <a:off x="5539158" y="230482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2400"/>
            </a:p>
          </p:txBody>
        </p:sp>
        <p:sp>
          <p:nvSpPr>
            <p:cNvPr id="96" name="Rectangle 254"/>
            <p:cNvSpPr>
              <a:spLocks noChangeArrowheads="1"/>
            </p:cNvSpPr>
            <p:nvPr/>
          </p:nvSpPr>
          <p:spPr bwMode="auto">
            <a:xfrm>
              <a:off x="4111135" y="3348685"/>
              <a:ext cx="72288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255"/>
            <p:cNvSpPr>
              <a:spLocks noChangeArrowheads="1"/>
            </p:cNvSpPr>
            <p:nvPr/>
          </p:nvSpPr>
          <p:spPr bwMode="auto">
            <a:xfrm>
              <a:off x="4463774" y="3348685"/>
              <a:ext cx="72288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256"/>
            <p:cNvSpPr>
              <a:spLocks noChangeArrowheads="1"/>
            </p:cNvSpPr>
            <p:nvPr/>
          </p:nvSpPr>
          <p:spPr bwMode="auto">
            <a:xfrm>
              <a:off x="4766054" y="3348685"/>
              <a:ext cx="144575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257"/>
            <p:cNvSpPr>
              <a:spLocks noChangeArrowheads="1"/>
            </p:cNvSpPr>
            <p:nvPr/>
          </p:nvSpPr>
          <p:spPr bwMode="auto">
            <a:xfrm>
              <a:off x="5118693" y="3348685"/>
              <a:ext cx="144575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258"/>
            <p:cNvSpPr>
              <a:spLocks noChangeArrowheads="1"/>
            </p:cNvSpPr>
            <p:nvPr/>
          </p:nvSpPr>
          <p:spPr bwMode="auto">
            <a:xfrm>
              <a:off x="5463437" y="3348685"/>
              <a:ext cx="144575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Line 259"/>
            <p:cNvSpPr>
              <a:spLocks noChangeShapeType="1"/>
            </p:cNvSpPr>
            <p:nvPr/>
          </p:nvSpPr>
          <p:spPr bwMode="auto">
            <a:xfrm flipV="1">
              <a:off x="4145706" y="2304824"/>
              <a:ext cx="0" cy="100408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Line 260"/>
            <p:cNvSpPr>
              <a:spLocks noChangeShapeType="1"/>
            </p:cNvSpPr>
            <p:nvPr/>
          </p:nvSpPr>
          <p:spPr bwMode="auto">
            <a:xfrm flipV="1">
              <a:off x="5539158" y="2304824"/>
              <a:ext cx="0" cy="100408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Line 261"/>
            <p:cNvSpPr>
              <a:spLocks noChangeShapeType="1"/>
            </p:cNvSpPr>
            <p:nvPr/>
          </p:nvSpPr>
          <p:spPr bwMode="auto">
            <a:xfrm>
              <a:off x="4145706" y="3308909"/>
              <a:ext cx="1447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Line 262"/>
            <p:cNvSpPr>
              <a:spLocks noChangeShapeType="1"/>
            </p:cNvSpPr>
            <p:nvPr/>
          </p:nvSpPr>
          <p:spPr bwMode="auto">
            <a:xfrm>
              <a:off x="4145706" y="3107877"/>
              <a:ext cx="1447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Line 263"/>
            <p:cNvSpPr>
              <a:spLocks noChangeShapeType="1"/>
            </p:cNvSpPr>
            <p:nvPr/>
          </p:nvSpPr>
          <p:spPr bwMode="auto">
            <a:xfrm>
              <a:off x="4145706" y="2906845"/>
              <a:ext cx="1447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Line 264"/>
            <p:cNvSpPr>
              <a:spLocks noChangeShapeType="1"/>
            </p:cNvSpPr>
            <p:nvPr/>
          </p:nvSpPr>
          <p:spPr bwMode="auto">
            <a:xfrm>
              <a:off x="4145706" y="2706888"/>
              <a:ext cx="1447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Line 265"/>
            <p:cNvSpPr>
              <a:spLocks noChangeShapeType="1"/>
            </p:cNvSpPr>
            <p:nvPr/>
          </p:nvSpPr>
          <p:spPr bwMode="auto">
            <a:xfrm>
              <a:off x="4145706" y="2505856"/>
              <a:ext cx="1447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Line 266"/>
            <p:cNvSpPr>
              <a:spLocks noChangeShapeType="1"/>
            </p:cNvSpPr>
            <p:nvPr/>
          </p:nvSpPr>
          <p:spPr bwMode="auto">
            <a:xfrm>
              <a:off x="4145706" y="2304824"/>
              <a:ext cx="1447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Line 267"/>
            <p:cNvSpPr>
              <a:spLocks noChangeShapeType="1"/>
            </p:cNvSpPr>
            <p:nvPr/>
          </p:nvSpPr>
          <p:spPr bwMode="auto">
            <a:xfrm flipH="1">
              <a:off x="5526000" y="3308909"/>
              <a:ext cx="1315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Line 268"/>
            <p:cNvSpPr>
              <a:spLocks noChangeShapeType="1"/>
            </p:cNvSpPr>
            <p:nvPr/>
          </p:nvSpPr>
          <p:spPr bwMode="auto">
            <a:xfrm flipH="1">
              <a:off x="5526000" y="3107877"/>
              <a:ext cx="1315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Line 269"/>
            <p:cNvSpPr>
              <a:spLocks noChangeShapeType="1"/>
            </p:cNvSpPr>
            <p:nvPr/>
          </p:nvSpPr>
          <p:spPr bwMode="auto">
            <a:xfrm flipH="1">
              <a:off x="5526000" y="2906845"/>
              <a:ext cx="1315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Line 270"/>
            <p:cNvSpPr>
              <a:spLocks noChangeShapeType="1"/>
            </p:cNvSpPr>
            <p:nvPr/>
          </p:nvSpPr>
          <p:spPr bwMode="auto">
            <a:xfrm flipH="1">
              <a:off x="5526000" y="2706888"/>
              <a:ext cx="1315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Line 271"/>
            <p:cNvSpPr>
              <a:spLocks noChangeShapeType="1"/>
            </p:cNvSpPr>
            <p:nvPr/>
          </p:nvSpPr>
          <p:spPr bwMode="auto">
            <a:xfrm flipH="1">
              <a:off x="5526000" y="2505856"/>
              <a:ext cx="1315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Line 272"/>
            <p:cNvSpPr>
              <a:spLocks noChangeShapeType="1"/>
            </p:cNvSpPr>
            <p:nvPr/>
          </p:nvSpPr>
          <p:spPr bwMode="auto">
            <a:xfrm flipH="1">
              <a:off x="5526000" y="2304824"/>
              <a:ext cx="1315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2400"/>
            </a:p>
          </p:txBody>
        </p:sp>
        <p:sp>
          <p:nvSpPr>
            <p:cNvPr id="115" name="Rectangle 273"/>
            <p:cNvSpPr>
              <a:spLocks noChangeArrowheads="1"/>
            </p:cNvSpPr>
            <p:nvPr/>
          </p:nvSpPr>
          <p:spPr bwMode="auto">
            <a:xfrm>
              <a:off x="4027878" y="3232520"/>
              <a:ext cx="72288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278"/>
            <p:cNvSpPr>
              <a:spLocks noChangeArrowheads="1"/>
            </p:cNvSpPr>
            <p:nvPr/>
          </p:nvSpPr>
          <p:spPr bwMode="auto">
            <a:xfrm>
              <a:off x="3883304" y="2228434"/>
              <a:ext cx="216862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3718846" y="2656409"/>
                  <a:ext cx="416781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3718846" y="2656409"/>
                  <a:ext cx="416781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10000" b="-294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2" name="Group 191"/>
            <p:cNvGrpSpPr/>
            <p:nvPr/>
          </p:nvGrpSpPr>
          <p:grpSpPr>
            <a:xfrm>
              <a:off x="4151210" y="2311737"/>
              <a:ext cx="684226" cy="753602"/>
              <a:chOff x="3667179" y="164196"/>
              <a:chExt cx="825500" cy="1112838"/>
            </a:xfrm>
          </p:grpSpPr>
          <p:sp>
            <p:nvSpPr>
              <p:cNvPr id="201" name="Freeform 151"/>
              <p:cNvSpPr>
                <a:spLocks/>
              </p:cNvSpPr>
              <p:nvPr/>
            </p:nvSpPr>
            <p:spPr bwMode="auto">
              <a:xfrm>
                <a:off x="3667179" y="197534"/>
                <a:ext cx="412750" cy="1079500"/>
              </a:xfrm>
              <a:custGeom>
                <a:avLst/>
                <a:gdLst>
                  <a:gd name="T0" fmla="*/ 0 w 260"/>
                  <a:gd name="T1" fmla="*/ 680 h 680"/>
                  <a:gd name="T2" fmla="*/ 6 w 260"/>
                  <a:gd name="T3" fmla="*/ 662 h 680"/>
                  <a:gd name="T4" fmla="*/ 11 w 260"/>
                  <a:gd name="T5" fmla="*/ 643 h 680"/>
                  <a:gd name="T6" fmla="*/ 16 w 260"/>
                  <a:gd name="T7" fmla="*/ 623 h 680"/>
                  <a:gd name="T8" fmla="*/ 21 w 260"/>
                  <a:gd name="T9" fmla="*/ 603 h 680"/>
                  <a:gd name="T10" fmla="*/ 27 w 260"/>
                  <a:gd name="T11" fmla="*/ 582 h 680"/>
                  <a:gd name="T12" fmla="*/ 32 w 260"/>
                  <a:gd name="T13" fmla="*/ 560 h 680"/>
                  <a:gd name="T14" fmla="*/ 37 w 260"/>
                  <a:gd name="T15" fmla="*/ 538 h 680"/>
                  <a:gd name="T16" fmla="*/ 43 w 260"/>
                  <a:gd name="T17" fmla="*/ 516 h 680"/>
                  <a:gd name="T18" fmla="*/ 48 w 260"/>
                  <a:gd name="T19" fmla="*/ 492 h 680"/>
                  <a:gd name="T20" fmla="*/ 53 w 260"/>
                  <a:gd name="T21" fmla="*/ 469 h 680"/>
                  <a:gd name="T22" fmla="*/ 58 w 260"/>
                  <a:gd name="T23" fmla="*/ 446 h 680"/>
                  <a:gd name="T24" fmla="*/ 64 w 260"/>
                  <a:gd name="T25" fmla="*/ 423 h 680"/>
                  <a:gd name="T26" fmla="*/ 69 w 260"/>
                  <a:gd name="T27" fmla="*/ 400 h 680"/>
                  <a:gd name="T28" fmla="*/ 74 w 260"/>
                  <a:gd name="T29" fmla="*/ 377 h 680"/>
                  <a:gd name="T30" fmla="*/ 80 w 260"/>
                  <a:gd name="T31" fmla="*/ 354 h 680"/>
                  <a:gd name="T32" fmla="*/ 85 w 260"/>
                  <a:gd name="T33" fmla="*/ 332 h 680"/>
                  <a:gd name="T34" fmla="*/ 90 w 260"/>
                  <a:gd name="T35" fmla="*/ 310 h 680"/>
                  <a:gd name="T36" fmla="*/ 96 w 260"/>
                  <a:gd name="T37" fmla="*/ 289 h 680"/>
                  <a:gd name="T38" fmla="*/ 101 w 260"/>
                  <a:gd name="T39" fmla="*/ 269 h 680"/>
                  <a:gd name="T40" fmla="*/ 106 w 260"/>
                  <a:gd name="T41" fmla="*/ 249 h 680"/>
                  <a:gd name="T42" fmla="*/ 111 w 260"/>
                  <a:gd name="T43" fmla="*/ 230 h 680"/>
                  <a:gd name="T44" fmla="*/ 117 w 260"/>
                  <a:gd name="T45" fmla="*/ 212 h 680"/>
                  <a:gd name="T46" fmla="*/ 122 w 260"/>
                  <a:gd name="T47" fmla="*/ 195 h 680"/>
                  <a:gd name="T48" fmla="*/ 127 w 260"/>
                  <a:gd name="T49" fmla="*/ 179 h 680"/>
                  <a:gd name="T50" fmla="*/ 133 w 260"/>
                  <a:gd name="T51" fmla="*/ 164 h 680"/>
                  <a:gd name="T52" fmla="*/ 138 w 260"/>
                  <a:gd name="T53" fmla="*/ 149 h 680"/>
                  <a:gd name="T54" fmla="*/ 143 w 260"/>
                  <a:gd name="T55" fmla="*/ 136 h 680"/>
                  <a:gd name="T56" fmla="*/ 149 w 260"/>
                  <a:gd name="T57" fmla="*/ 124 h 680"/>
                  <a:gd name="T58" fmla="*/ 154 w 260"/>
                  <a:gd name="T59" fmla="*/ 112 h 680"/>
                  <a:gd name="T60" fmla="*/ 159 w 260"/>
                  <a:gd name="T61" fmla="*/ 101 h 680"/>
                  <a:gd name="T62" fmla="*/ 164 w 260"/>
                  <a:gd name="T63" fmla="*/ 91 h 680"/>
                  <a:gd name="T64" fmla="*/ 170 w 260"/>
                  <a:gd name="T65" fmla="*/ 81 h 680"/>
                  <a:gd name="T66" fmla="*/ 175 w 260"/>
                  <a:gd name="T67" fmla="*/ 72 h 680"/>
                  <a:gd name="T68" fmla="*/ 180 w 260"/>
                  <a:gd name="T69" fmla="*/ 64 h 680"/>
                  <a:gd name="T70" fmla="*/ 186 w 260"/>
                  <a:gd name="T71" fmla="*/ 57 h 680"/>
                  <a:gd name="T72" fmla="*/ 191 w 260"/>
                  <a:gd name="T73" fmla="*/ 50 h 680"/>
                  <a:gd name="T74" fmla="*/ 196 w 260"/>
                  <a:gd name="T75" fmla="*/ 44 h 680"/>
                  <a:gd name="T76" fmla="*/ 202 w 260"/>
                  <a:gd name="T77" fmla="*/ 38 h 680"/>
                  <a:gd name="T78" fmla="*/ 207 w 260"/>
                  <a:gd name="T79" fmla="*/ 33 h 680"/>
                  <a:gd name="T80" fmla="*/ 212 w 260"/>
                  <a:gd name="T81" fmla="*/ 28 h 680"/>
                  <a:gd name="T82" fmla="*/ 217 w 260"/>
                  <a:gd name="T83" fmla="*/ 24 h 680"/>
                  <a:gd name="T84" fmla="*/ 223 w 260"/>
                  <a:gd name="T85" fmla="*/ 19 h 680"/>
                  <a:gd name="T86" fmla="*/ 228 w 260"/>
                  <a:gd name="T87" fmla="*/ 16 h 680"/>
                  <a:gd name="T88" fmla="*/ 233 w 260"/>
                  <a:gd name="T89" fmla="*/ 12 h 680"/>
                  <a:gd name="T90" fmla="*/ 239 w 260"/>
                  <a:gd name="T91" fmla="*/ 9 h 680"/>
                  <a:gd name="T92" fmla="*/ 244 w 260"/>
                  <a:gd name="T93" fmla="*/ 6 h 680"/>
                  <a:gd name="T94" fmla="*/ 249 w 260"/>
                  <a:gd name="T95" fmla="*/ 4 h 680"/>
                  <a:gd name="T96" fmla="*/ 255 w 260"/>
                  <a:gd name="T97" fmla="*/ 2 h 680"/>
                  <a:gd name="T98" fmla="*/ 260 w 260"/>
                  <a:gd name="T99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0" h="680">
                    <a:moveTo>
                      <a:pt x="0" y="680"/>
                    </a:moveTo>
                    <a:lnTo>
                      <a:pt x="6" y="662"/>
                    </a:lnTo>
                    <a:lnTo>
                      <a:pt x="11" y="643"/>
                    </a:lnTo>
                    <a:lnTo>
                      <a:pt x="16" y="623"/>
                    </a:lnTo>
                    <a:lnTo>
                      <a:pt x="21" y="603"/>
                    </a:lnTo>
                    <a:lnTo>
                      <a:pt x="27" y="582"/>
                    </a:lnTo>
                    <a:lnTo>
                      <a:pt x="32" y="560"/>
                    </a:lnTo>
                    <a:lnTo>
                      <a:pt x="37" y="538"/>
                    </a:lnTo>
                    <a:lnTo>
                      <a:pt x="43" y="516"/>
                    </a:lnTo>
                    <a:lnTo>
                      <a:pt x="48" y="492"/>
                    </a:lnTo>
                    <a:lnTo>
                      <a:pt x="53" y="469"/>
                    </a:lnTo>
                    <a:lnTo>
                      <a:pt x="58" y="446"/>
                    </a:lnTo>
                    <a:lnTo>
                      <a:pt x="64" y="423"/>
                    </a:lnTo>
                    <a:lnTo>
                      <a:pt x="69" y="400"/>
                    </a:lnTo>
                    <a:lnTo>
                      <a:pt x="74" y="377"/>
                    </a:lnTo>
                    <a:lnTo>
                      <a:pt x="80" y="354"/>
                    </a:lnTo>
                    <a:lnTo>
                      <a:pt x="85" y="332"/>
                    </a:lnTo>
                    <a:lnTo>
                      <a:pt x="90" y="310"/>
                    </a:lnTo>
                    <a:lnTo>
                      <a:pt x="96" y="289"/>
                    </a:lnTo>
                    <a:lnTo>
                      <a:pt x="101" y="269"/>
                    </a:lnTo>
                    <a:lnTo>
                      <a:pt x="106" y="249"/>
                    </a:lnTo>
                    <a:lnTo>
                      <a:pt x="111" y="230"/>
                    </a:lnTo>
                    <a:lnTo>
                      <a:pt x="117" y="212"/>
                    </a:lnTo>
                    <a:lnTo>
                      <a:pt x="122" y="195"/>
                    </a:lnTo>
                    <a:lnTo>
                      <a:pt x="127" y="179"/>
                    </a:lnTo>
                    <a:lnTo>
                      <a:pt x="133" y="164"/>
                    </a:lnTo>
                    <a:lnTo>
                      <a:pt x="138" y="149"/>
                    </a:lnTo>
                    <a:lnTo>
                      <a:pt x="143" y="136"/>
                    </a:lnTo>
                    <a:lnTo>
                      <a:pt x="149" y="124"/>
                    </a:lnTo>
                    <a:lnTo>
                      <a:pt x="154" y="112"/>
                    </a:lnTo>
                    <a:lnTo>
                      <a:pt x="159" y="101"/>
                    </a:lnTo>
                    <a:lnTo>
                      <a:pt x="164" y="91"/>
                    </a:lnTo>
                    <a:lnTo>
                      <a:pt x="170" y="81"/>
                    </a:lnTo>
                    <a:lnTo>
                      <a:pt x="175" y="72"/>
                    </a:lnTo>
                    <a:lnTo>
                      <a:pt x="180" y="64"/>
                    </a:lnTo>
                    <a:lnTo>
                      <a:pt x="186" y="57"/>
                    </a:lnTo>
                    <a:lnTo>
                      <a:pt x="191" y="50"/>
                    </a:lnTo>
                    <a:lnTo>
                      <a:pt x="196" y="44"/>
                    </a:lnTo>
                    <a:lnTo>
                      <a:pt x="202" y="38"/>
                    </a:lnTo>
                    <a:lnTo>
                      <a:pt x="207" y="33"/>
                    </a:lnTo>
                    <a:lnTo>
                      <a:pt x="212" y="28"/>
                    </a:lnTo>
                    <a:lnTo>
                      <a:pt x="217" y="24"/>
                    </a:lnTo>
                    <a:lnTo>
                      <a:pt x="223" y="19"/>
                    </a:lnTo>
                    <a:lnTo>
                      <a:pt x="228" y="16"/>
                    </a:lnTo>
                    <a:lnTo>
                      <a:pt x="233" y="12"/>
                    </a:lnTo>
                    <a:lnTo>
                      <a:pt x="239" y="9"/>
                    </a:lnTo>
                    <a:lnTo>
                      <a:pt x="244" y="6"/>
                    </a:lnTo>
                    <a:lnTo>
                      <a:pt x="249" y="4"/>
                    </a:lnTo>
                    <a:lnTo>
                      <a:pt x="255" y="2"/>
                    </a:lnTo>
                    <a:lnTo>
                      <a:pt x="260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2" name="Freeform 152"/>
              <p:cNvSpPr>
                <a:spLocks/>
              </p:cNvSpPr>
              <p:nvPr/>
            </p:nvSpPr>
            <p:spPr bwMode="auto">
              <a:xfrm>
                <a:off x="4079929" y="164196"/>
                <a:ext cx="412750" cy="33338"/>
              </a:xfrm>
              <a:custGeom>
                <a:avLst/>
                <a:gdLst>
                  <a:gd name="T0" fmla="*/ 0 w 260"/>
                  <a:gd name="T1" fmla="*/ 21 h 21"/>
                  <a:gd name="T2" fmla="*/ 5 w 260"/>
                  <a:gd name="T3" fmla="*/ 19 h 21"/>
                  <a:gd name="T4" fmla="*/ 10 w 260"/>
                  <a:gd name="T5" fmla="*/ 17 h 21"/>
                  <a:gd name="T6" fmla="*/ 16 w 260"/>
                  <a:gd name="T7" fmla="*/ 15 h 21"/>
                  <a:gd name="T8" fmla="*/ 21 w 260"/>
                  <a:gd name="T9" fmla="*/ 14 h 21"/>
                  <a:gd name="T10" fmla="*/ 26 w 260"/>
                  <a:gd name="T11" fmla="*/ 13 h 21"/>
                  <a:gd name="T12" fmla="*/ 32 w 260"/>
                  <a:gd name="T13" fmla="*/ 11 h 21"/>
                  <a:gd name="T14" fmla="*/ 37 w 260"/>
                  <a:gd name="T15" fmla="*/ 11 h 21"/>
                  <a:gd name="T16" fmla="*/ 42 w 260"/>
                  <a:gd name="T17" fmla="*/ 9 h 21"/>
                  <a:gd name="T18" fmla="*/ 48 w 260"/>
                  <a:gd name="T19" fmla="*/ 9 h 21"/>
                  <a:gd name="T20" fmla="*/ 53 w 260"/>
                  <a:gd name="T21" fmla="*/ 8 h 21"/>
                  <a:gd name="T22" fmla="*/ 58 w 260"/>
                  <a:gd name="T23" fmla="*/ 7 h 21"/>
                  <a:gd name="T24" fmla="*/ 63 w 260"/>
                  <a:gd name="T25" fmla="*/ 6 h 21"/>
                  <a:gd name="T26" fmla="*/ 69 w 260"/>
                  <a:gd name="T27" fmla="*/ 6 h 21"/>
                  <a:gd name="T28" fmla="*/ 74 w 260"/>
                  <a:gd name="T29" fmla="*/ 6 h 21"/>
                  <a:gd name="T30" fmla="*/ 79 w 260"/>
                  <a:gd name="T31" fmla="*/ 5 h 21"/>
                  <a:gd name="T32" fmla="*/ 85 w 260"/>
                  <a:gd name="T33" fmla="*/ 4 h 21"/>
                  <a:gd name="T34" fmla="*/ 90 w 260"/>
                  <a:gd name="T35" fmla="*/ 4 h 21"/>
                  <a:gd name="T36" fmla="*/ 95 w 260"/>
                  <a:gd name="T37" fmla="*/ 4 h 21"/>
                  <a:gd name="T38" fmla="*/ 101 w 260"/>
                  <a:gd name="T39" fmla="*/ 3 h 21"/>
                  <a:gd name="T40" fmla="*/ 106 w 260"/>
                  <a:gd name="T41" fmla="*/ 3 h 21"/>
                  <a:gd name="T42" fmla="*/ 111 w 260"/>
                  <a:gd name="T43" fmla="*/ 3 h 21"/>
                  <a:gd name="T44" fmla="*/ 116 w 260"/>
                  <a:gd name="T45" fmla="*/ 2 h 21"/>
                  <a:gd name="T46" fmla="*/ 122 w 260"/>
                  <a:gd name="T47" fmla="*/ 2 h 21"/>
                  <a:gd name="T48" fmla="*/ 127 w 260"/>
                  <a:gd name="T49" fmla="*/ 2 h 21"/>
                  <a:gd name="T50" fmla="*/ 132 w 260"/>
                  <a:gd name="T51" fmla="*/ 2 h 21"/>
                  <a:gd name="T52" fmla="*/ 138 w 260"/>
                  <a:gd name="T53" fmla="*/ 2 h 21"/>
                  <a:gd name="T54" fmla="*/ 143 w 260"/>
                  <a:gd name="T55" fmla="*/ 2 h 21"/>
                  <a:gd name="T56" fmla="*/ 148 w 260"/>
                  <a:gd name="T57" fmla="*/ 2 h 21"/>
                  <a:gd name="T58" fmla="*/ 154 w 260"/>
                  <a:gd name="T59" fmla="*/ 1 h 21"/>
                  <a:gd name="T60" fmla="*/ 159 w 260"/>
                  <a:gd name="T61" fmla="*/ 1 h 21"/>
                  <a:gd name="T62" fmla="*/ 164 w 260"/>
                  <a:gd name="T63" fmla="*/ 1 h 21"/>
                  <a:gd name="T64" fmla="*/ 169 w 260"/>
                  <a:gd name="T65" fmla="*/ 1 h 21"/>
                  <a:gd name="T66" fmla="*/ 175 w 260"/>
                  <a:gd name="T67" fmla="*/ 1 h 21"/>
                  <a:gd name="T68" fmla="*/ 180 w 260"/>
                  <a:gd name="T69" fmla="*/ 1 h 21"/>
                  <a:gd name="T70" fmla="*/ 185 w 260"/>
                  <a:gd name="T71" fmla="*/ 1 h 21"/>
                  <a:gd name="T72" fmla="*/ 191 w 260"/>
                  <a:gd name="T73" fmla="*/ 1 h 21"/>
                  <a:gd name="T74" fmla="*/ 196 w 260"/>
                  <a:gd name="T75" fmla="*/ 1 h 21"/>
                  <a:gd name="T76" fmla="*/ 201 w 260"/>
                  <a:gd name="T77" fmla="*/ 1 h 21"/>
                  <a:gd name="T78" fmla="*/ 207 w 260"/>
                  <a:gd name="T79" fmla="*/ 1 h 21"/>
                  <a:gd name="T80" fmla="*/ 212 w 260"/>
                  <a:gd name="T81" fmla="*/ 0 h 21"/>
                  <a:gd name="T82" fmla="*/ 217 w 260"/>
                  <a:gd name="T83" fmla="*/ 0 h 21"/>
                  <a:gd name="T84" fmla="*/ 222 w 260"/>
                  <a:gd name="T85" fmla="*/ 0 h 21"/>
                  <a:gd name="T86" fmla="*/ 228 w 260"/>
                  <a:gd name="T87" fmla="*/ 0 h 21"/>
                  <a:gd name="T88" fmla="*/ 233 w 260"/>
                  <a:gd name="T89" fmla="*/ 0 h 21"/>
                  <a:gd name="T90" fmla="*/ 238 w 260"/>
                  <a:gd name="T91" fmla="*/ 0 h 21"/>
                  <a:gd name="T92" fmla="*/ 244 w 260"/>
                  <a:gd name="T93" fmla="*/ 0 h 21"/>
                  <a:gd name="T94" fmla="*/ 249 w 260"/>
                  <a:gd name="T95" fmla="*/ 0 h 21"/>
                  <a:gd name="T96" fmla="*/ 254 w 260"/>
                  <a:gd name="T97" fmla="*/ 0 h 21"/>
                  <a:gd name="T98" fmla="*/ 260 w 260"/>
                  <a:gd name="T9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0" h="21">
                    <a:moveTo>
                      <a:pt x="0" y="21"/>
                    </a:moveTo>
                    <a:lnTo>
                      <a:pt x="5" y="19"/>
                    </a:lnTo>
                    <a:lnTo>
                      <a:pt x="10" y="17"/>
                    </a:lnTo>
                    <a:lnTo>
                      <a:pt x="16" y="15"/>
                    </a:lnTo>
                    <a:lnTo>
                      <a:pt x="21" y="14"/>
                    </a:lnTo>
                    <a:lnTo>
                      <a:pt x="26" y="13"/>
                    </a:lnTo>
                    <a:lnTo>
                      <a:pt x="32" y="11"/>
                    </a:lnTo>
                    <a:lnTo>
                      <a:pt x="37" y="11"/>
                    </a:lnTo>
                    <a:lnTo>
                      <a:pt x="42" y="9"/>
                    </a:lnTo>
                    <a:lnTo>
                      <a:pt x="48" y="9"/>
                    </a:lnTo>
                    <a:lnTo>
                      <a:pt x="53" y="8"/>
                    </a:lnTo>
                    <a:lnTo>
                      <a:pt x="58" y="7"/>
                    </a:lnTo>
                    <a:lnTo>
                      <a:pt x="63" y="6"/>
                    </a:lnTo>
                    <a:lnTo>
                      <a:pt x="69" y="6"/>
                    </a:lnTo>
                    <a:lnTo>
                      <a:pt x="74" y="6"/>
                    </a:lnTo>
                    <a:lnTo>
                      <a:pt x="79" y="5"/>
                    </a:lnTo>
                    <a:lnTo>
                      <a:pt x="85" y="4"/>
                    </a:lnTo>
                    <a:lnTo>
                      <a:pt x="90" y="4"/>
                    </a:lnTo>
                    <a:lnTo>
                      <a:pt x="95" y="4"/>
                    </a:lnTo>
                    <a:lnTo>
                      <a:pt x="101" y="3"/>
                    </a:lnTo>
                    <a:lnTo>
                      <a:pt x="106" y="3"/>
                    </a:lnTo>
                    <a:lnTo>
                      <a:pt x="111" y="3"/>
                    </a:lnTo>
                    <a:lnTo>
                      <a:pt x="116" y="2"/>
                    </a:lnTo>
                    <a:lnTo>
                      <a:pt x="122" y="2"/>
                    </a:lnTo>
                    <a:lnTo>
                      <a:pt x="127" y="2"/>
                    </a:lnTo>
                    <a:lnTo>
                      <a:pt x="132" y="2"/>
                    </a:lnTo>
                    <a:lnTo>
                      <a:pt x="138" y="2"/>
                    </a:lnTo>
                    <a:lnTo>
                      <a:pt x="143" y="2"/>
                    </a:lnTo>
                    <a:lnTo>
                      <a:pt x="148" y="2"/>
                    </a:lnTo>
                    <a:lnTo>
                      <a:pt x="154" y="1"/>
                    </a:lnTo>
                    <a:lnTo>
                      <a:pt x="159" y="1"/>
                    </a:lnTo>
                    <a:lnTo>
                      <a:pt x="164" y="1"/>
                    </a:lnTo>
                    <a:lnTo>
                      <a:pt x="169" y="1"/>
                    </a:lnTo>
                    <a:lnTo>
                      <a:pt x="175" y="1"/>
                    </a:lnTo>
                    <a:lnTo>
                      <a:pt x="180" y="1"/>
                    </a:lnTo>
                    <a:lnTo>
                      <a:pt x="185" y="1"/>
                    </a:lnTo>
                    <a:lnTo>
                      <a:pt x="191" y="1"/>
                    </a:lnTo>
                    <a:lnTo>
                      <a:pt x="196" y="1"/>
                    </a:lnTo>
                    <a:lnTo>
                      <a:pt x="201" y="1"/>
                    </a:lnTo>
                    <a:lnTo>
                      <a:pt x="207" y="1"/>
                    </a:lnTo>
                    <a:lnTo>
                      <a:pt x="212" y="0"/>
                    </a:lnTo>
                    <a:lnTo>
                      <a:pt x="217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3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49" y="0"/>
                    </a:lnTo>
                    <a:lnTo>
                      <a:pt x="254" y="0"/>
                    </a:lnTo>
                    <a:lnTo>
                      <a:pt x="260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207" name="Connecteur droit avec flèche 87"/>
            <p:cNvCxnSpPr/>
            <p:nvPr/>
          </p:nvCxnSpPr>
          <p:spPr>
            <a:xfrm flipH="1" flipV="1">
              <a:off x="4272861" y="2783697"/>
              <a:ext cx="263200" cy="0"/>
            </a:xfrm>
            <a:prstGeom prst="straightConnector1">
              <a:avLst/>
            </a:prstGeom>
            <a:ln w="19050" cmpd="sng">
              <a:solidFill>
                <a:schemeClr val="accent6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144"/>
                <p:cNvSpPr>
                  <a:spLocks noChangeArrowheads="1"/>
                </p:cNvSpPr>
                <p:nvPr/>
              </p:nvSpPr>
              <p:spPr bwMode="auto">
                <a:xfrm>
                  <a:off x="4169744" y="2388331"/>
                  <a:ext cx="1327094" cy="3014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0" lang="en-US" altLang="en-US" sz="1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sz="1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kumimoji="0" lang="en-US" altLang="en-US" sz="1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en-US" sz="1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kumimoji="0" lang="en-US" altLang="en-US" sz="1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kumimoji="0" lang="en-US" altLang="en-US" sz="1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kumimoji="0" lang="en-US" altLang="en-US" sz="1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en-US" sz="14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altLang="en-US" sz="1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82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69744" y="2388331"/>
                  <a:ext cx="1327094" cy="30149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376" t="-4082" r="-917" b="-1428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144"/>
              <p:cNvSpPr>
                <a:spLocks noChangeArrowheads="1"/>
              </p:cNvSpPr>
              <p:nvPr/>
            </p:nvSpPr>
            <p:spPr bwMode="auto">
              <a:xfrm>
                <a:off x="6789091" y="5348557"/>
                <a:ext cx="1269963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38100" tIns="38100" rIns="38100" bIns="3810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1400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en-US" sz="1400" i="1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400" b="0" i="1" dirty="0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1400" i="1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1400" i="1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en-US" sz="1400" i="1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400" b="1" i="1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en-US" sz="1400" i="1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283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9091" y="5348557"/>
                <a:ext cx="1269963" cy="292388"/>
              </a:xfrm>
              <a:prstGeom prst="rect">
                <a:avLst/>
              </a:prstGeom>
              <a:blipFill rotWithShape="0">
                <a:blip r:embed="rId16"/>
                <a:stretch>
                  <a:fillRect l="-1923"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418579" y="2215137"/>
            <a:ext cx="1889339" cy="1456053"/>
            <a:chOff x="1418579" y="2215137"/>
            <a:chExt cx="1889339" cy="1456053"/>
          </a:xfrm>
        </p:grpSpPr>
        <p:sp>
          <p:nvSpPr>
            <p:cNvPr id="189" name="Rectangle 279"/>
            <p:cNvSpPr>
              <a:spLocks noChangeArrowheads="1"/>
            </p:cNvSpPr>
            <p:nvPr/>
          </p:nvSpPr>
          <p:spPr bwMode="auto">
            <a:xfrm>
              <a:off x="1837716" y="2290680"/>
              <a:ext cx="1402663" cy="10040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837716" y="2291526"/>
              <a:ext cx="1402664" cy="1004085"/>
              <a:chOff x="1028700" y="149225"/>
              <a:chExt cx="1692276" cy="1482726"/>
            </a:xfrm>
          </p:grpSpPr>
          <p:sp>
            <p:nvSpPr>
              <p:cNvPr id="176" name="Freeform 175"/>
              <p:cNvSpPr>
                <a:spLocks/>
              </p:cNvSpPr>
              <p:nvPr/>
            </p:nvSpPr>
            <p:spPr bwMode="auto">
              <a:xfrm>
                <a:off x="1028700" y="149225"/>
                <a:ext cx="415925" cy="363538"/>
              </a:xfrm>
              <a:custGeom>
                <a:avLst/>
                <a:gdLst>
                  <a:gd name="T0" fmla="*/ 0 w 262"/>
                  <a:gd name="T1" fmla="*/ 0 h 229"/>
                  <a:gd name="T2" fmla="*/ 6 w 262"/>
                  <a:gd name="T3" fmla="*/ 5 h 229"/>
                  <a:gd name="T4" fmla="*/ 11 w 262"/>
                  <a:gd name="T5" fmla="*/ 9 h 229"/>
                  <a:gd name="T6" fmla="*/ 17 w 262"/>
                  <a:gd name="T7" fmla="*/ 14 h 229"/>
                  <a:gd name="T8" fmla="*/ 22 w 262"/>
                  <a:gd name="T9" fmla="*/ 19 h 229"/>
                  <a:gd name="T10" fmla="*/ 27 w 262"/>
                  <a:gd name="T11" fmla="*/ 24 h 229"/>
                  <a:gd name="T12" fmla="*/ 33 w 262"/>
                  <a:gd name="T13" fmla="*/ 28 h 229"/>
                  <a:gd name="T14" fmla="*/ 38 w 262"/>
                  <a:gd name="T15" fmla="*/ 33 h 229"/>
                  <a:gd name="T16" fmla="*/ 43 w 262"/>
                  <a:gd name="T17" fmla="*/ 38 h 229"/>
                  <a:gd name="T18" fmla="*/ 49 w 262"/>
                  <a:gd name="T19" fmla="*/ 42 h 229"/>
                  <a:gd name="T20" fmla="*/ 54 w 262"/>
                  <a:gd name="T21" fmla="*/ 47 h 229"/>
                  <a:gd name="T22" fmla="*/ 59 w 262"/>
                  <a:gd name="T23" fmla="*/ 52 h 229"/>
                  <a:gd name="T24" fmla="*/ 65 w 262"/>
                  <a:gd name="T25" fmla="*/ 56 h 229"/>
                  <a:gd name="T26" fmla="*/ 70 w 262"/>
                  <a:gd name="T27" fmla="*/ 61 h 229"/>
                  <a:gd name="T28" fmla="*/ 75 w 262"/>
                  <a:gd name="T29" fmla="*/ 65 h 229"/>
                  <a:gd name="T30" fmla="*/ 80 w 262"/>
                  <a:gd name="T31" fmla="*/ 70 h 229"/>
                  <a:gd name="T32" fmla="*/ 86 w 262"/>
                  <a:gd name="T33" fmla="*/ 75 h 229"/>
                  <a:gd name="T34" fmla="*/ 91 w 262"/>
                  <a:gd name="T35" fmla="*/ 80 h 229"/>
                  <a:gd name="T36" fmla="*/ 96 w 262"/>
                  <a:gd name="T37" fmla="*/ 84 h 229"/>
                  <a:gd name="T38" fmla="*/ 102 w 262"/>
                  <a:gd name="T39" fmla="*/ 89 h 229"/>
                  <a:gd name="T40" fmla="*/ 107 w 262"/>
                  <a:gd name="T41" fmla="*/ 94 h 229"/>
                  <a:gd name="T42" fmla="*/ 112 w 262"/>
                  <a:gd name="T43" fmla="*/ 98 h 229"/>
                  <a:gd name="T44" fmla="*/ 117 w 262"/>
                  <a:gd name="T45" fmla="*/ 103 h 229"/>
                  <a:gd name="T46" fmla="*/ 123 w 262"/>
                  <a:gd name="T47" fmla="*/ 108 h 229"/>
                  <a:gd name="T48" fmla="*/ 128 w 262"/>
                  <a:gd name="T49" fmla="*/ 112 h 229"/>
                  <a:gd name="T50" fmla="*/ 133 w 262"/>
                  <a:gd name="T51" fmla="*/ 117 h 229"/>
                  <a:gd name="T52" fmla="*/ 139 w 262"/>
                  <a:gd name="T53" fmla="*/ 121 h 229"/>
                  <a:gd name="T54" fmla="*/ 144 w 262"/>
                  <a:gd name="T55" fmla="*/ 126 h 229"/>
                  <a:gd name="T56" fmla="*/ 150 w 262"/>
                  <a:gd name="T57" fmla="*/ 131 h 229"/>
                  <a:gd name="T58" fmla="*/ 155 w 262"/>
                  <a:gd name="T59" fmla="*/ 136 h 229"/>
                  <a:gd name="T60" fmla="*/ 160 w 262"/>
                  <a:gd name="T61" fmla="*/ 140 h 229"/>
                  <a:gd name="T62" fmla="*/ 166 w 262"/>
                  <a:gd name="T63" fmla="*/ 145 h 229"/>
                  <a:gd name="T64" fmla="*/ 171 w 262"/>
                  <a:gd name="T65" fmla="*/ 150 h 229"/>
                  <a:gd name="T66" fmla="*/ 176 w 262"/>
                  <a:gd name="T67" fmla="*/ 154 h 229"/>
                  <a:gd name="T68" fmla="*/ 182 w 262"/>
                  <a:gd name="T69" fmla="*/ 159 h 229"/>
                  <a:gd name="T70" fmla="*/ 187 w 262"/>
                  <a:gd name="T71" fmla="*/ 164 h 229"/>
                  <a:gd name="T72" fmla="*/ 192 w 262"/>
                  <a:gd name="T73" fmla="*/ 168 h 229"/>
                  <a:gd name="T74" fmla="*/ 198 w 262"/>
                  <a:gd name="T75" fmla="*/ 173 h 229"/>
                  <a:gd name="T76" fmla="*/ 203 w 262"/>
                  <a:gd name="T77" fmla="*/ 177 h 229"/>
                  <a:gd name="T78" fmla="*/ 208 w 262"/>
                  <a:gd name="T79" fmla="*/ 182 h 229"/>
                  <a:gd name="T80" fmla="*/ 214 w 262"/>
                  <a:gd name="T81" fmla="*/ 187 h 229"/>
                  <a:gd name="T82" fmla="*/ 219 w 262"/>
                  <a:gd name="T83" fmla="*/ 192 h 229"/>
                  <a:gd name="T84" fmla="*/ 224 w 262"/>
                  <a:gd name="T85" fmla="*/ 196 h 229"/>
                  <a:gd name="T86" fmla="*/ 230 w 262"/>
                  <a:gd name="T87" fmla="*/ 201 h 229"/>
                  <a:gd name="T88" fmla="*/ 235 w 262"/>
                  <a:gd name="T89" fmla="*/ 206 h 229"/>
                  <a:gd name="T90" fmla="*/ 240 w 262"/>
                  <a:gd name="T91" fmla="*/ 210 h 229"/>
                  <a:gd name="T92" fmla="*/ 246 w 262"/>
                  <a:gd name="T93" fmla="*/ 215 h 229"/>
                  <a:gd name="T94" fmla="*/ 251 w 262"/>
                  <a:gd name="T95" fmla="*/ 220 h 229"/>
                  <a:gd name="T96" fmla="*/ 256 w 262"/>
                  <a:gd name="T97" fmla="*/ 224 h 229"/>
                  <a:gd name="T98" fmla="*/ 262 w 262"/>
                  <a:gd name="T99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2" h="229">
                    <a:moveTo>
                      <a:pt x="0" y="0"/>
                    </a:moveTo>
                    <a:lnTo>
                      <a:pt x="6" y="5"/>
                    </a:lnTo>
                    <a:lnTo>
                      <a:pt x="11" y="9"/>
                    </a:lnTo>
                    <a:lnTo>
                      <a:pt x="17" y="14"/>
                    </a:lnTo>
                    <a:lnTo>
                      <a:pt x="22" y="19"/>
                    </a:lnTo>
                    <a:lnTo>
                      <a:pt x="27" y="24"/>
                    </a:lnTo>
                    <a:lnTo>
                      <a:pt x="33" y="28"/>
                    </a:lnTo>
                    <a:lnTo>
                      <a:pt x="38" y="33"/>
                    </a:lnTo>
                    <a:lnTo>
                      <a:pt x="43" y="38"/>
                    </a:lnTo>
                    <a:lnTo>
                      <a:pt x="49" y="42"/>
                    </a:lnTo>
                    <a:lnTo>
                      <a:pt x="54" y="47"/>
                    </a:lnTo>
                    <a:lnTo>
                      <a:pt x="59" y="52"/>
                    </a:lnTo>
                    <a:lnTo>
                      <a:pt x="65" y="56"/>
                    </a:lnTo>
                    <a:lnTo>
                      <a:pt x="70" y="61"/>
                    </a:lnTo>
                    <a:lnTo>
                      <a:pt x="75" y="65"/>
                    </a:lnTo>
                    <a:lnTo>
                      <a:pt x="80" y="70"/>
                    </a:lnTo>
                    <a:lnTo>
                      <a:pt x="86" y="75"/>
                    </a:lnTo>
                    <a:lnTo>
                      <a:pt x="91" y="80"/>
                    </a:lnTo>
                    <a:lnTo>
                      <a:pt x="96" y="84"/>
                    </a:lnTo>
                    <a:lnTo>
                      <a:pt x="102" y="89"/>
                    </a:lnTo>
                    <a:lnTo>
                      <a:pt x="107" y="94"/>
                    </a:lnTo>
                    <a:lnTo>
                      <a:pt x="112" y="98"/>
                    </a:lnTo>
                    <a:lnTo>
                      <a:pt x="117" y="103"/>
                    </a:lnTo>
                    <a:lnTo>
                      <a:pt x="123" y="108"/>
                    </a:lnTo>
                    <a:lnTo>
                      <a:pt x="128" y="112"/>
                    </a:lnTo>
                    <a:lnTo>
                      <a:pt x="133" y="117"/>
                    </a:lnTo>
                    <a:lnTo>
                      <a:pt x="139" y="121"/>
                    </a:lnTo>
                    <a:lnTo>
                      <a:pt x="144" y="126"/>
                    </a:lnTo>
                    <a:lnTo>
                      <a:pt x="150" y="131"/>
                    </a:lnTo>
                    <a:lnTo>
                      <a:pt x="155" y="136"/>
                    </a:lnTo>
                    <a:lnTo>
                      <a:pt x="160" y="140"/>
                    </a:lnTo>
                    <a:lnTo>
                      <a:pt x="166" y="145"/>
                    </a:lnTo>
                    <a:lnTo>
                      <a:pt x="171" y="150"/>
                    </a:lnTo>
                    <a:lnTo>
                      <a:pt x="176" y="154"/>
                    </a:lnTo>
                    <a:lnTo>
                      <a:pt x="182" y="159"/>
                    </a:lnTo>
                    <a:lnTo>
                      <a:pt x="187" y="164"/>
                    </a:lnTo>
                    <a:lnTo>
                      <a:pt x="192" y="168"/>
                    </a:lnTo>
                    <a:lnTo>
                      <a:pt x="198" y="173"/>
                    </a:lnTo>
                    <a:lnTo>
                      <a:pt x="203" y="177"/>
                    </a:lnTo>
                    <a:lnTo>
                      <a:pt x="208" y="182"/>
                    </a:lnTo>
                    <a:lnTo>
                      <a:pt x="214" y="187"/>
                    </a:lnTo>
                    <a:lnTo>
                      <a:pt x="219" y="192"/>
                    </a:lnTo>
                    <a:lnTo>
                      <a:pt x="224" y="196"/>
                    </a:lnTo>
                    <a:lnTo>
                      <a:pt x="230" y="201"/>
                    </a:lnTo>
                    <a:lnTo>
                      <a:pt x="235" y="206"/>
                    </a:lnTo>
                    <a:lnTo>
                      <a:pt x="240" y="210"/>
                    </a:lnTo>
                    <a:lnTo>
                      <a:pt x="246" y="215"/>
                    </a:lnTo>
                    <a:lnTo>
                      <a:pt x="251" y="220"/>
                    </a:lnTo>
                    <a:lnTo>
                      <a:pt x="256" y="224"/>
                    </a:lnTo>
                    <a:lnTo>
                      <a:pt x="262" y="229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7" name="Freeform 176"/>
              <p:cNvSpPr>
                <a:spLocks/>
              </p:cNvSpPr>
              <p:nvPr/>
            </p:nvSpPr>
            <p:spPr bwMode="auto">
              <a:xfrm>
                <a:off x="1444625" y="512763"/>
                <a:ext cx="414338" cy="363538"/>
              </a:xfrm>
              <a:custGeom>
                <a:avLst/>
                <a:gdLst>
                  <a:gd name="T0" fmla="*/ 0 w 261"/>
                  <a:gd name="T1" fmla="*/ 0 h 229"/>
                  <a:gd name="T2" fmla="*/ 5 w 261"/>
                  <a:gd name="T3" fmla="*/ 4 h 229"/>
                  <a:gd name="T4" fmla="*/ 10 w 261"/>
                  <a:gd name="T5" fmla="*/ 9 h 229"/>
                  <a:gd name="T6" fmla="*/ 16 w 261"/>
                  <a:gd name="T7" fmla="*/ 14 h 229"/>
                  <a:gd name="T8" fmla="*/ 21 w 261"/>
                  <a:gd name="T9" fmla="*/ 19 h 229"/>
                  <a:gd name="T10" fmla="*/ 26 w 261"/>
                  <a:gd name="T11" fmla="*/ 23 h 229"/>
                  <a:gd name="T12" fmla="*/ 32 w 261"/>
                  <a:gd name="T13" fmla="*/ 28 h 229"/>
                  <a:gd name="T14" fmla="*/ 37 w 261"/>
                  <a:gd name="T15" fmla="*/ 33 h 229"/>
                  <a:gd name="T16" fmla="*/ 42 w 261"/>
                  <a:gd name="T17" fmla="*/ 37 h 229"/>
                  <a:gd name="T18" fmla="*/ 48 w 261"/>
                  <a:gd name="T19" fmla="*/ 42 h 229"/>
                  <a:gd name="T20" fmla="*/ 53 w 261"/>
                  <a:gd name="T21" fmla="*/ 47 h 229"/>
                  <a:gd name="T22" fmla="*/ 58 w 261"/>
                  <a:gd name="T23" fmla="*/ 51 h 229"/>
                  <a:gd name="T24" fmla="*/ 64 w 261"/>
                  <a:gd name="T25" fmla="*/ 56 h 229"/>
                  <a:gd name="T26" fmla="*/ 69 w 261"/>
                  <a:gd name="T27" fmla="*/ 61 h 229"/>
                  <a:gd name="T28" fmla="*/ 74 w 261"/>
                  <a:gd name="T29" fmla="*/ 65 h 229"/>
                  <a:gd name="T30" fmla="*/ 79 w 261"/>
                  <a:gd name="T31" fmla="*/ 70 h 229"/>
                  <a:gd name="T32" fmla="*/ 85 w 261"/>
                  <a:gd name="T33" fmla="*/ 75 h 229"/>
                  <a:gd name="T34" fmla="*/ 90 w 261"/>
                  <a:gd name="T35" fmla="*/ 79 h 229"/>
                  <a:gd name="T36" fmla="*/ 95 w 261"/>
                  <a:gd name="T37" fmla="*/ 84 h 229"/>
                  <a:gd name="T38" fmla="*/ 101 w 261"/>
                  <a:gd name="T39" fmla="*/ 89 h 229"/>
                  <a:gd name="T40" fmla="*/ 106 w 261"/>
                  <a:gd name="T41" fmla="*/ 93 h 229"/>
                  <a:gd name="T42" fmla="*/ 111 w 261"/>
                  <a:gd name="T43" fmla="*/ 98 h 229"/>
                  <a:gd name="T44" fmla="*/ 117 w 261"/>
                  <a:gd name="T45" fmla="*/ 103 h 229"/>
                  <a:gd name="T46" fmla="*/ 122 w 261"/>
                  <a:gd name="T47" fmla="*/ 107 h 229"/>
                  <a:gd name="T48" fmla="*/ 127 w 261"/>
                  <a:gd name="T49" fmla="*/ 112 h 229"/>
                  <a:gd name="T50" fmla="*/ 133 w 261"/>
                  <a:gd name="T51" fmla="*/ 117 h 229"/>
                  <a:gd name="T52" fmla="*/ 138 w 261"/>
                  <a:gd name="T53" fmla="*/ 121 h 229"/>
                  <a:gd name="T54" fmla="*/ 143 w 261"/>
                  <a:gd name="T55" fmla="*/ 126 h 229"/>
                  <a:gd name="T56" fmla="*/ 149 w 261"/>
                  <a:gd name="T57" fmla="*/ 131 h 229"/>
                  <a:gd name="T58" fmla="*/ 154 w 261"/>
                  <a:gd name="T59" fmla="*/ 135 h 229"/>
                  <a:gd name="T60" fmla="*/ 159 w 261"/>
                  <a:gd name="T61" fmla="*/ 140 h 229"/>
                  <a:gd name="T62" fmla="*/ 165 w 261"/>
                  <a:gd name="T63" fmla="*/ 145 h 229"/>
                  <a:gd name="T64" fmla="*/ 170 w 261"/>
                  <a:gd name="T65" fmla="*/ 149 h 229"/>
                  <a:gd name="T66" fmla="*/ 175 w 261"/>
                  <a:gd name="T67" fmla="*/ 154 h 229"/>
                  <a:gd name="T68" fmla="*/ 181 w 261"/>
                  <a:gd name="T69" fmla="*/ 159 h 229"/>
                  <a:gd name="T70" fmla="*/ 186 w 261"/>
                  <a:gd name="T71" fmla="*/ 163 h 229"/>
                  <a:gd name="T72" fmla="*/ 191 w 261"/>
                  <a:gd name="T73" fmla="*/ 168 h 229"/>
                  <a:gd name="T74" fmla="*/ 197 w 261"/>
                  <a:gd name="T75" fmla="*/ 173 h 229"/>
                  <a:gd name="T76" fmla="*/ 202 w 261"/>
                  <a:gd name="T77" fmla="*/ 178 h 229"/>
                  <a:gd name="T78" fmla="*/ 207 w 261"/>
                  <a:gd name="T79" fmla="*/ 182 h 229"/>
                  <a:gd name="T80" fmla="*/ 213 w 261"/>
                  <a:gd name="T81" fmla="*/ 187 h 229"/>
                  <a:gd name="T82" fmla="*/ 218 w 261"/>
                  <a:gd name="T83" fmla="*/ 191 h 229"/>
                  <a:gd name="T84" fmla="*/ 223 w 261"/>
                  <a:gd name="T85" fmla="*/ 196 h 229"/>
                  <a:gd name="T86" fmla="*/ 229 w 261"/>
                  <a:gd name="T87" fmla="*/ 201 h 229"/>
                  <a:gd name="T88" fmla="*/ 234 w 261"/>
                  <a:gd name="T89" fmla="*/ 205 h 229"/>
                  <a:gd name="T90" fmla="*/ 239 w 261"/>
                  <a:gd name="T91" fmla="*/ 210 h 229"/>
                  <a:gd name="T92" fmla="*/ 245 w 261"/>
                  <a:gd name="T93" fmla="*/ 215 h 229"/>
                  <a:gd name="T94" fmla="*/ 250 w 261"/>
                  <a:gd name="T95" fmla="*/ 219 h 229"/>
                  <a:gd name="T96" fmla="*/ 255 w 261"/>
                  <a:gd name="T97" fmla="*/ 224 h 229"/>
                  <a:gd name="T98" fmla="*/ 261 w 261"/>
                  <a:gd name="T99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1" h="229">
                    <a:moveTo>
                      <a:pt x="0" y="0"/>
                    </a:moveTo>
                    <a:lnTo>
                      <a:pt x="5" y="4"/>
                    </a:lnTo>
                    <a:lnTo>
                      <a:pt x="10" y="9"/>
                    </a:lnTo>
                    <a:lnTo>
                      <a:pt x="16" y="14"/>
                    </a:lnTo>
                    <a:lnTo>
                      <a:pt x="21" y="19"/>
                    </a:lnTo>
                    <a:lnTo>
                      <a:pt x="26" y="23"/>
                    </a:lnTo>
                    <a:lnTo>
                      <a:pt x="32" y="28"/>
                    </a:lnTo>
                    <a:lnTo>
                      <a:pt x="37" y="33"/>
                    </a:lnTo>
                    <a:lnTo>
                      <a:pt x="42" y="37"/>
                    </a:lnTo>
                    <a:lnTo>
                      <a:pt x="48" y="42"/>
                    </a:lnTo>
                    <a:lnTo>
                      <a:pt x="53" y="47"/>
                    </a:lnTo>
                    <a:lnTo>
                      <a:pt x="58" y="51"/>
                    </a:lnTo>
                    <a:lnTo>
                      <a:pt x="64" y="56"/>
                    </a:lnTo>
                    <a:lnTo>
                      <a:pt x="69" y="61"/>
                    </a:lnTo>
                    <a:lnTo>
                      <a:pt x="74" y="65"/>
                    </a:lnTo>
                    <a:lnTo>
                      <a:pt x="79" y="70"/>
                    </a:lnTo>
                    <a:lnTo>
                      <a:pt x="85" y="75"/>
                    </a:lnTo>
                    <a:lnTo>
                      <a:pt x="90" y="79"/>
                    </a:lnTo>
                    <a:lnTo>
                      <a:pt x="95" y="84"/>
                    </a:lnTo>
                    <a:lnTo>
                      <a:pt x="101" y="89"/>
                    </a:lnTo>
                    <a:lnTo>
                      <a:pt x="106" y="93"/>
                    </a:lnTo>
                    <a:lnTo>
                      <a:pt x="111" y="98"/>
                    </a:lnTo>
                    <a:lnTo>
                      <a:pt x="117" y="103"/>
                    </a:lnTo>
                    <a:lnTo>
                      <a:pt x="122" y="107"/>
                    </a:lnTo>
                    <a:lnTo>
                      <a:pt x="127" y="112"/>
                    </a:lnTo>
                    <a:lnTo>
                      <a:pt x="133" y="117"/>
                    </a:lnTo>
                    <a:lnTo>
                      <a:pt x="138" y="121"/>
                    </a:lnTo>
                    <a:lnTo>
                      <a:pt x="143" y="126"/>
                    </a:lnTo>
                    <a:lnTo>
                      <a:pt x="149" y="131"/>
                    </a:lnTo>
                    <a:lnTo>
                      <a:pt x="154" y="135"/>
                    </a:lnTo>
                    <a:lnTo>
                      <a:pt x="159" y="140"/>
                    </a:lnTo>
                    <a:lnTo>
                      <a:pt x="165" y="145"/>
                    </a:lnTo>
                    <a:lnTo>
                      <a:pt x="170" y="149"/>
                    </a:lnTo>
                    <a:lnTo>
                      <a:pt x="175" y="154"/>
                    </a:lnTo>
                    <a:lnTo>
                      <a:pt x="181" y="159"/>
                    </a:lnTo>
                    <a:lnTo>
                      <a:pt x="186" y="163"/>
                    </a:lnTo>
                    <a:lnTo>
                      <a:pt x="191" y="168"/>
                    </a:lnTo>
                    <a:lnTo>
                      <a:pt x="197" y="173"/>
                    </a:lnTo>
                    <a:lnTo>
                      <a:pt x="202" y="178"/>
                    </a:lnTo>
                    <a:lnTo>
                      <a:pt x="207" y="182"/>
                    </a:lnTo>
                    <a:lnTo>
                      <a:pt x="213" y="187"/>
                    </a:lnTo>
                    <a:lnTo>
                      <a:pt x="218" y="191"/>
                    </a:lnTo>
                    <a:lnTo>
                      <a:pt x="223" y="196"/>
                    </a:lnTo>
                    <a:lnTo>
                      <a:pt x="229" y="201"/>
                    </a:lnTo>
                    <a:lnTo>
                      <a:pt x="234" y="205"/>
                    </a:lnTo>
                    <a:lnTo>
                      <a:pt x="239" y="210"/>
                    </a:lnTo>
                    <a:lnTo>
                      <a:pt x="245" y="215"/>
                    </a:lnTo>
                    <a:lnTo>
                      <a:pt x="250" y="219"/>
                    </a:lnTo>
                    <a:lnTo>
                      <a:pt x="255" y="224"/>
                    </a:lnTo>
                    <a:lnTo>
                      <a:pt x="261" y="229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8" name="Freeform 177"/>
              <p:cNvSpPr>
                <a:spLocks/>
              </p:cNvSpPr>
              <p:nvPr/>
            </p:nvSpPr>
            <p:spPr bwMode="auto">
              <a:xfrm>
                <a:off x="1858963" y="876300"/>
                <a:ext cx="414338" cy="363538"/>
              </a:xfrm>
              <a:custGeom>
                <a:avLst/>
                <a:gdLst>
                  <a:gd name="T0" fmla="*/ 0 w 261"/>
                  <a:gd name="T1" fmla="*/ 0 h 229"/>
                  <a:gd name="T2" fmla="*/ 5 w 261"/>
                  <a:gd name="T3" fmla="*/ 5 h 229"/>
                  <a:gd name="T4" fmla="*/ 10 w 261"/>
                  <a:gd name="T5" fmla="*/ 9 h 229"/>
                  <a:gd name="T6" fmla="*/ 16 w 261"/>
                  <a:gd name="T7" fmla="*/ 14 h 229"/>
                  <a:gd name="T8" fmla="*/ 21 w 261"/>
                  <a:gd name="T9" fmla="*/ 18 h 229"/>
                  <a:gd name="T10" fmla="*/ 27 w 261"/>
                  <a:gd name="T11" fmla="*/ 23 h 229"/>
                  <a:gd name="T12" fmla="*/ 32 w 261"/>
                  <a:gd name="T13" fmla="*/ 28 h 229"/>
                  <a:gd name="T14" fmla="*/ 37 w 261"/>
                  <a:gd name="T15" fmla="*/ 32 h 229"/>
                  <a:gd name="T16" fmla="*/ 42 w 261"/>
                  <a:gd name="T17" fmla="*/ 37 h 229"/>
                  <a:gd name="T18" fmla="*/ 48 w 261"/>
                  <a:gd name="T19" fmla="*/ 42 h 229"/>
                  <a:gd name="T20" fmla="*/ 53 w 261"/>
                  <a:gd name="T21" fmla="*/ 46 h 229"/>
                  <a:gd name="T22" fmla="*/ 58 w 261"/>
                  <a:gd name="T23" fmla="*/ 51 h 229"/>
                  <a:gd name="T24" fmla="*/ 64 w 261"/>
                  <a:gd name="T25" fmla="*/ 56 h 229"/>
                  <a:gd name="T26" fmla="*/ 69 w 261"/>
                  <a:gd name="T27" fmla="*/ 61 h 229"/>
                  <a:gd name="T28" fmla="*/ 74 w 261"/>
                  <a:gd name="T29" fmla="*/ 65 h 229"/>
                  <a:gd name="T30" fmla="*/ 79 w 261"/>
                  <a:gd name="T31" fmla="*/ 70 h 229"/>
                  <a:gd name="T32" fmla="*/ 85 w 261"/>
                  <a:gd name="T33" fmla="*/ 74 h 229"/>
                  <a:gd name="T34" fmla="*/ 90 w 261"/>
                  <a:gd name="T35" fmla="*/ 79 h 229"/>
                  <a:gd name="T36" fmla="*/ 95 w 261"/>
                  <a:gd name="T37" fmla="*/ 84 h 229"/>
                  <a:gd name="T38" fmla="*/ 101 w 261"/>
                  <a:gd name="T39" fmla="*/ 88 h 229"/>
                  <a:gd name="T40" fmla="*/ 106 w 261"/>
                  <a:gd name="T41" fmla="*/ 93 h 229"/>
                  <a:gd name="T42" fmla="*/ 111 w 261"/>
                  <a:gd name="T43" fmla="*/ 98 h 229"/>
                  <a:gd name="T44" fmla="*/ 117 w 261"/>
                  <a:gd name="T45" fmla="*/ 102 h 229"/>
                  <a:gd name="T46" fmla="*/ 122 w 261"/>
                  <a:gd name="T47" fmla="*/ 107 h 229"/>
                  <a:gd name="T48" fmla="*/ 127 w 261"/>
                  <a:gd name="T49" fmla="*/ 112 h 229"/>
                  <a:gd name="T50" fmla="*/ 133 w 261"/>
                  <a:gd name="T51" fmla="*/ 117 h 229"/>
                  <a:gd name="T52" fmla="*/ 138 w 261"/>
                  <a:gd name="T53" fmla="*/ 121 h 229"/>
                  <a:gd name="T54" fmla="*/ 143 w 261"/>
                  <a:gd name="T55" fmla="*/ 126 h 229"/>
                  <a:gd name="T56" fmla="*/ 149 w 261"/>
                  <a:gd name="T57" fmla="*/ 130 h 229"/>
                  <a:gd name="T58" fmla="*/ 154 w 261"/>
                  <a:gd name="T59" fmla="*/ 135 h 229"/>
                  <a:gd name="T60" fmla="*/ 160 w 261"/>
                  <a:gd name="T61" fmla="*/ 140 h 229"/>
                  <a:gd name="T62" fmla="*/ 165 w 261"/>
                  <a:gd name="T63" fmla="*/ 144 h 229"/>
                  <a:gd name="T64" fmla="*/ 170 w 261"/>
                  <a:gd name="T65" fmla="*/ 149 h 229"/>
                  <a:gd name="T66" fmla="*/ 176 w 261"/>
                  <a:gd name="T67" fmla="*/ 154 h 229"/>
                  <a:gd name="T68" fmla="*/ 181 w 261"/>
                  <a:gd name="T69" fmla="*/ 158 h 229"/>
                  <a:gd name="T70" fmla="*/ 186 w 261"/>
                  <a:gd name="T71" fmla="*/ 163 h 229"/>
                  <a:gd name="T72" fmla="*/ 192 w 261"/>
                  <a:gd name="T73" fmla="*/ 168 h 229"/>
                  <a:gd name="T74" fmla="*/ 197 w 261"/>
                  <a:gd name="T75" fmla="*/ 173 h 229"/>
                  <a:gd name="T76" fmla="*/ 202 w 261"/>
                  <a:gd name="T77" fmla="*/ 177 h 229"/>
                  <a:gd name="T78" fmla="*/ 208 w 261"/>
                  <a:gd name="T79" fmla="*/ 182 h 229"/>
                  <a:gd name="T80" fmla="*/ 213 w 261"/>
                  <a:gd name="T81" fmla="*/ 186 h 229"/>
                  <a:gd name="T82" fmla="*/ 218 w 261"/>
                  <a:gd name="T83" fmla="*/ 191 h 229"/>
                  <a:gd name="T84" fmla="*/ 224 w 261"/>
                  <a:gd name="T85" fmla="*/ 196 h 229"/>
                  <a:gd name="T86" fmla="*/ 229 w 261"/>
                  <a:gd name="T87" fmla="*/ 200 h 229"/>
                  <a:gd name="T88" fmla="*/ 234 w 261"/>
                  <a:gd name="T89" fmla="*/ 205 h 229"/>
                  <a:gd name="T90" fmla="*/ 240 w 261"/>
                  <a:gd name="T91" fmla="*/ 210 h 229"/>
                  <a:gd name="T92" fmla="*/ 245 w 261"/>
                  <a:gd name="T93" fmla="*/ 214 h 229"/>
                  <a:gd name="T94" fmla="*/ 250 w 261"/>
                  <a:gd name="T95" fmla="*/ 219 h 229"/>
                  <a:gd name="T96" fmla="*/ 256 w 261"/>
                  <a:gd name="T97" fmla="*/ 224 h 229"/>
                  <a:gd name="T98" fmla="*/ 261 w 261"/>
                  <a:gd name="T99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1" h="229">
                    <a:moveTo>
                      <a:pt x="0" y="0"/>
                    </a:moveTo>
                    <a:lnTo>
                      <a:pt x="5" y="5"/>
                    </a:lnTo>
                    <a:lnTo>
                      <a:pt x="10" y="9"/>
                    </a:lnTo>
                    <a:lnTo>
                      <a:pt x="16" y="14"/>
                    </a:lnTo>
                    <a:lnTo>
                      <a:pt x="21" y="18"/>
                    </a:lnTo>
                    <a:lnTo>
                      <a:pt x="27" y="23"/>
                    </a:lnTo>
                    <a:lnTo>
                      <a:pt x="32" y="28"/>
                    </a:lnTo>
                    <a:lnTo>
                      <a:pt x="37" y="32"/>
                    </a:lnTo>
                    <a:lnTo>
                      <a:pt x="42" y="37"/>
                    </a:lnTo>
                    <a:lnTo>
                      <a:pt x="48" y="42"/>
                    </a:lnTo>
                    <a:lnTo>
                      <a:pt x="53" y="46"/>
                    </a:lnTo>
                    <a:lnTo>
                      <a:pt x="58" y="51"/>
                    </a:lnTo>
                    <a:lnTo>
                      <a:pt x="64" y="56"/>
                    </a:lnTo>
                    <a:lnTo>
                      <a:pt x="69" y="61"/>
                    </a:lnTo>
                    <a:lnTo>
                      <a:pt x="74" y="65"/>
                    </a:lnTo>
                    <a:lnTo>
                      <a:pt x="79" y="70"/>
                    </a:lnTo>
                    <a:lnTo>
                      <a:pt x="85" y="74"/>
                    </a:lnTo>
                    <a:lnTo>
                      <a:pt x="90" y="79"/>
                    </a:lnTo>
                    <a:lnTo>
                      <a:pt x="95" y="84"/>
                    </a:lnTo>
                    <a:lnTo>
                      <a:pt x="101" y="88"/>
                    </a:lnTo>
                    <a:lnTo>
                      <a:pt x="106" y="93"/>
                    </a:lnTo>
                    <a:lnTo>
                      <a:pt x="111" y="98"/>
                    </a:lnTo>
                    <a:lnTo>
                      <a:pt x="117" y="102"/>
                    </a:lnTo>
                    <a:lnTo>
                      <a:pt x="122" y="107"/>
                    </a:lnTo>
                    <a:lnTo>
                      <a:pt x="127" y="112"/>
                    </a:lnTo>
                    <a:lnTo>
                      <a:pt x="133" y="117"/>
                    </a:lnTo>
                    <a:lnTo>
                      <a:pt x="138" y="121"/>
                    </a:lnTo>
                    <a:lnTo>
                      <a:pt x="143" y="126"/>
                    </a:lnTo>
                    <a:lnTo>
                      <a:pt x="149" y="130"/>
                    </a:lnTo>
                    <a:lnTo>
                      <a:pt x="154" y="135"/>
                    </a:lnTo>
                    <a:lnTo>
                      <a:pt x="160" y="140"/>
                    </a:lnTo>
                    <a:lnTo>
                      <a:pt x="165" y="144"/>
                    </a:lnTo>
                    <a:lnTo>
                      <a:pt x="170" y="149"/>
                    </a:lnTo>
                    <a:lnTo>
                      <a:pt x="176" y="154"/>
                    </a:lnTo>
                    <a:lnTo>
                      <a:pt x="181" y="158"/>
                    </a:lnTo>
                    <a:lnTo>
                      <a:pt x="186" y="163"/>
                    </a:lnTo>
                    <a:lnTo>
                      <a:pt x="192" y="168"/>
                    </a:lnTo>
                    <a:lnTo>
                      <a:pt x="197" y="173"/>
                    </a:lnTo>
                    <a:lnTo>
                      <a:pt x="202" y="177"/>
                    </a:lnTo>
                    <a:lnTo>
                      <a:pt x="208" y="182"/>
                    </a:lnTo>
                    <a:lnTo>
                      <a:pt x="213" y="186"/>
                    </a:lnTo>
                    <a:lnTo>
                      <a:pt x="218" y="191"/>
                    </a:lnTo>
                    <a:lnTo>
                      <a:pt x="224" y="196"/>
                    </a:lnTo>
                    <a:lnTo>
                      <a:pt x="229" y="200"/>
                    </a:lnTo>
                    <a:lnTo>
                      <a:pt x="234" y="205"/>
                    </a:lnTo>
                    <a:lnTo>
                      <a:pt x="240" y="210"/>
                    </a:lnTo>
                    <a:lnTo>
                      <a:pt x="245" y="214"/>
                    </a:lnTo>
                    <a:lnTo>
                      <a:pt x="250" y="219"/>
                    </a:lnTo>
                    <a:lnTo>
                      <a:pt x="256" y="224"/>
                    </a:lnTo>
                    <a:lnTo>
                      <a:pt x="261" y="229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9" name="Freeform 178"/>
              <p:cNvSpPr>
                <a:spLocks/>
              </p:cNvSpPr>
              <p:nvPr/>
            </p:nvSpPr>
            <p:spPr bwMode="auto">
              <a:xfrm>
                <a:off x="2273300" y="1239838"/>
                <a:ext cx="414338" cy="361950"/>
              </a:xfrm>
              <a:custGeom>
                <a:avLst/>
                <a:gdLst>
                  <a:gd name="T0" fmla="*/ 0 w 261"/>
                  <a:gd name="T1" fmla="*/ 0 h 228"/>
                  <a:gd name="T2" fmla="*/ 5 w 261"/>
                  <a:gd name="T3" fmla="*/ 4 h 228"/>
                  <a:gd name="T4" fmla="*/ 11 w 261"/>
                  <a:gd name="T5" fmla="*/ 9 h 228"/>
                  <a:gd name="T6" fmla="*/ 16 w 261"/>
                  <a:gd name="T7" fmla="*/ 13 h 228"/>
                  <a:gd name="T8" fmla="*/ 21 w 261"/>
                  <a:gd name="T9" fmla="*/ 18 h 228"/>
                  <a:gd name="T10" fmla="*/ 26 w 261"/>
                  <a:gd name="T11" fmla="*/ 23 h 228"/>
                  <a:gd name="T12" fmla="*/ 32 w 261"/>
                  <a:gd name="T13" fmla="*/ 27 h 228"/>
                  <a:gd name="T14" fmla="*/ 37 w 261"/>
                  <a:gd name="T15" fmla="*/ 32 h 228"/>
                  <a:gd name="T16" fmla="*/ 42 w 261"/>
                  <a:gd name="T17" fmla="*/ 37 h 228"/>
                  <a:gd name="T18" fmla="*/ 48 w 261"/>
                  <a:gd name="T19" fmla="*/ 41 h 228"/>
                  <a:gd name="T20" fmla="*/ 53 w 261"/>
                  <a:gd name="T21" fmla="*/ 46 h 228"/>
                  <a:gd name="T22" fmla="*/ 58 w 261"/>
                  <a:gd name="T23" fmla="*/ 51 h 228"/>
                  <a:gd name="T24" fmla="*/ 64 w 261"/>
                  <a:gd name="T25" fmla="*/ 56 h 228"/>
                  <a:gd name="T26" fmla="*/ 69 w 261"/>
                  <a:gd name="T27" fmla="*/ 60 h 228"/>
                  <a:gd name="T28" fmla="*/ 74 w 261"/>
                  <a:gd name="T29" fmla="*/ 65 h 228"/>
                  <a:gd name="T30" fmla="*/ 80 w 261"/>
                  <a:gd name="T31" fmla="*/ 70 h 228"/>
                  <a:gd name="T32" fmla="*/ 85 w 261"/>
                  <a:gd name="T33" fmla="*/ 74 h 228"/>
                  <a:gd name="T34" fmla="*/ 90 w 261"/>
                  <a:gd name="T35" fmla="*/ 79 h 228"/>
                  <a:gd name="T36" fmla="*/ 96 w 261"/>
                  <a:gd name="T37" fmla="*/ 83 h 228"/>
                  <a:gd name="T38" fmla="*/ 101 w 261"/>
                  <a:gd name="T39" fmla="*/ 88 h 228"/>
                  <a:gd name="T40" fmla="*/ 106 w 261"/>
                  <a:gd name="T41" fmla="*/ 93 h 228"/>
                  <a:gd name="T42" fmla="*/ 112 w 261"/>
                  <a:gd name="T43" fmla="*/ 97 h 228"/>
                  <a:gd name="T44" fmla="*/ 117 w 261"/>
                  <a:gd name="T45" fmla="*/ 102 h 228"/>
                  <a:gd name="T46" fmla="*/ 122 w 261"/>
                  <a:gd name="T47" fmla="*/ 107 h 228"/>
                  <a:gd name="T48" fmla="*/ 128 w 261"/>
                  <a:gd name="T49" fmla="*/ 112 h 228"/>
                  <a:gd name="T50" fmla="*/ 133 w 261"/>
                  <a:gd name="T51" fmla="*/ 116 h 228"/>
                  <a:gd name="T52" fmla="*/ 138 w 261"/>
                  <a:gd name="T53" fmla="*/ 121 h 228"/>
                  <a:gd name="T54" fmla="*/ 144 w 261"/>
                  <a:gd name="T55" fmla="*/ 126 h 228"/>
                  <a:gd name="T56" fmla="*/ 149 w 261"/>
                  <a:gd name="T57" fmla="*/ 130 h 228"/>
                  <a:gd name="T58" fmla="*/ 154 w 261"/>
                  <a:gd name="T59" fmla="*/ 135 h 228"/>
                  <a:gd name="T60" fmla="*/ 160 w 261"/>
                  <a:gd name="T61" fmla="*/ 139 h 228"/>
                  <a:gd name="T62" fmla="*/ 165 w 261"/>
                  <a:gd name="T63" fmla="*/ 144 h 228"/>
                  <a:gd name="T64" fmla="*/ 170 w 261"/>
                  <a:gd name="T65" fmla="*/ 149 h 228"/>
                  <a:gd name="T66" fmla="*/ 176 w 261"/>
                  <a:gd name="T67" fmla="*/ 153 h 228"/>
                  <a:gd name="T68" fmla="*/ 181 w 261"/>
                  <a:gd name="T69" fmla="*/ 158 h 228"/>
                  <a:gd name="T70" fmla="*/ 186 w 261"/>
                  <a:gd name="T71" fmla="*/ 163 h 228"/>
                  <a:gd name="T72" fmla="*/ 192 w 261"/>
                  <a:gd name="T73" fmla="*/ 168 h 228"/>
                  <a:gd name="T74" fmla="*/ 197 w 261"/>
                  <a:gd name="T75" fmla="*/ 172 h 228"/>
                  <a:gd name="T76" fmla="*/ 202 w 261"/>
                  <a:gd name="T77" fmla="*/ 177 h 228"/>
                  <a:gd name="T78" fmla="*/ 208 w 261"/>
                  <a:gd name="T79" fmla="*/ 182 h 228"/>
                  <a:gd name="T80" fmla="*/ 213 w 261"/>
                  <a:gd name="T81" fmla="*/ 186 h 228"/>
                  <a:gd name="T82" fmla="*/ 218 w 261"/>
                  <a:gd name="T83" fmla="*/ 191 h 228"/>
                  <a:gd name="T84" fmla="*/ 224 w 261"/>
                  <a:gd name="T85" fmla="*/ 195 h 228"/>
                  <a:gd name="T86" fmla="*/ 229 w 261"/>
                  <a:gd name="T87" fmla="*/ 200 h 228"/>
                  <a:gd name="T88" fmla="*/ 234 w 261"/>
                  <a:gd name="T89" fmla="*/ 205 h 228"/>
                  <a:gd name="T90" fmla="*/ 240 w 261"/>
                  <a:gd name="T91" fmla="*/ 209 h 228"/>
                  <a:gd name="T92" fmla="*/ 245 w 261"/>
                  <a:gd name="T93" fmla="*/ 214 h 228"/>
                  <a:gd name="T94" fmla="*/ 250 w 261"/>
                  <a:gd name="T95" fmla="*/ 219 h 228"/>
                  <a:gd name="T96" fmla="*/ 256 w 261"/>
                  <a:gd name="T97" fmla="*/ 224 h 228"/>
                  <a:gd name="T98" fmla="*/ 261 w 261"/>
                  <a:gd name="T99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1" h="228">
                    <a:moveTo>
                      <a:pt x="0" y="0"/>
                    </a:moveTo>
                    <a:lnTo>
                      <a:pt x="5" y="4"/>
                    </a:lnTo>
                    <a:lnTo>
                      <a:pt x="11" y="9"/>
                    </a:lnTo>
                    <a:lnTo>
                      <a:pt x="16" y="13"/>
                    </a:lnTo>
                    <a:lnTo>
                      <a:pt x="21" y="18"/>
                    </a:lnTo>
                    <a:lnTo>
                      <a:pt x="26" y="23"/>
                    </a:lnTo>
                    <a:lnTo>
                      <a:pt x="32" y="27"/>
                    </a:lnTo>
                    <a:lnTo>
                      <a:pt x="37" y="32"/>
                    </a:lnTo>
                    <a:lnTo>
                      <a:pt x="42" y="37"/>
                    </a:lnTo>
                    <a:lnTo>
                      <a:pt x="48" y="41"/>
                    </a:lnTo>
                    <a:lnTo>
                      <a:pt x="53" y="46"/>
                    </a:lnTo>
                    <a:lnTo>
                      <a:pt x="58" y="51"/>
                    </a:lnTo>
                    <a:lnTo>
                      <a:pt x="64" y="56"/>
                    </a:lnTo>
                    <a:lnTo>
                      <a:pt x="69" y="60"/>
                    </a:lnTo>
                    <a:lnTo>
                      <a:pt x="74" y="65"/>
                    </a:lnTo>
                    <a:lnTo>
                      <a:pt x="80" y="70"/>
                    </a:lnTo>
                    <a:lnTo>
                      <a:pt x="85" y="74"/>
                    </a:lnTo>
                    <a:lnTo>
                      <a:pt x="90" y="79"/>
                    </a:lnTo>
                    <a:lnTo>
                      <a:pt x="96" y="83"/>
                    </a:lnTo>
                    <a:lnTo>
                      <a:pt x="101" y="88"/>
                    </a:lnTo>
                    <a:lnTo>
                      <a:pt x="106" y="93"/>
                    </a:lnTo>
                    <a:lnTo>
                      <a:pt x="112" y="97"/>
                    </a:lnTo>
                    <a:lnTo>
                      <a:pt x="117" y="102"/>
                    </a:lnTo>
                    <a:lnTo>
                      <a:pt x="122" y="107"/>
                    </a:lnTo>
                    <a:lnTo>
                      <a:pt x="128" y="112"/>
                    </a:lnTo>
                    <a:lnTo>
                      <a:pt x="133" y="116"/>
                    </a:lnTo>
                    <a:lnTo>
                      <a:pt x="138" y="121"/>
                    </a:lnTo>
                    <a:lnTo>
                      <a:pt x="144" y="126"/>
                    </a:lnTo>
                    <a:lnTo>
                      <a:pt x="149" y="130"/>
                    </a:lnTo>
                    <a:lnTo>
                      <a:pt x="154" y="135"/>
                    </a:lnTo>
                    <a:lnTo>
                      <a:pt x="160" y="139"/>
                    </a:lnTo>
                    <a:lnTo>
                      <a:pt x="165" y="144"/>
                    </a:lnTo>
                    <a:lnTo>
                      <a:pt x="170" y="149"/>
                    </a:lnTo>
                    <a:lnTo>
                      <a:pt x="176" y="153"/>
                    </a:lnTo>
                    <a:lnTo>
                      <a:pt x="181" y="158"/>
                    </a:lnTo>
                    <a:lnTo>
                      <a:pt x="186" y="163"/>
                    </a:lnTo>
                    <a:lnTo>
                      <a:pt x="192" y="168"/>
                    </a:lnTo>
                    <a:lnTo>
                      <a:pt x="197" y="172"/>
                    </a:lnTo>
                    <a:lnTo>
                      <a:pt x="202" y="177"/>
                    </a:lnTo>
                    <a:lnTo>
                      <a:pt x="208" y="182"/>
                    </a:lnTo>
                    <a:lnTo>
                      <a:pt x="213" y="186"/>
                    </a:lnTo>
                    <a:lnTo>
                      <a:pt x="218" y="191"/>
                    </a:lnTo>
                    <a:lnTo>
                      <a:pt x="224" y="195"/>
                    </a:lnTo>
                    <a:lnTo>
                      <a:pt x="229" y="200"/>
                    </a:lnTo>
                    <a:lnTo>
                      <a:pt x="234" y="205"/>
                    </a:lnTo>
                    <a:lnTo>
                      <a:pt x="240" y="209"/>
                    </a:lnTo>
                    <a:lnTo>
                      <a:pt x="245" y="214"/>
                    </a:lnTo>
                    <a:lnTo>
                      <a:pt x="250" y="219"/>
                    </a:lnTo>
                    <a:lnTo>
                      <a:pt x="256" y="224"/>
                    </a:lnTo>
                    <a:lnTo>
                      <a:pt x="261" y="228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0" name="Freeform 179"/>
              <p:cNvSpPr>
                <a:spLocks/>
              </p:cNvSpPr>
              <p:nvPr/>
            </p:nvSpPr>
            <p:spPr bwMode="auto">
              <a:xfrm>
                <a:off x="2687638" y="1601788"/>
                <a:ext cx="33338" cy="30163"/>
              </a:xfrm>
              <a:custGeom>
                <a:avLst/>
                <a:gdLst>
                  <a:gd name="T0" fmla="*/ 0 w 21"/>
                  <a:gd name="T1" fmla="*/ 0 h 19"/>
                  <a:gd name="T2" fmla="*/ 5 w 21"/>
                  <a:gd name="T3" fmla="*/ 5 h 19"/>
                  <a:gd name="T4" fmla="*/ 11 w 21"/>
                  <a:gd name="T5" fmla="*/ 10 h 19"/>
                  <a:gd name="T6" fmla="*/ 16 w 21"/>
                  <a:gd name="T7" fmla="*/ 14 h 19"/>
                  <a:gd name="T8" fmla="*/ 21 w 2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5" y="5"/>
                    </a:lnTo>
                    <a:lnTo>
                      <a:pt x="11" y="10"/>
                    </a:lnTo>
                    <a:lnTo>
                      <a:pt x="16" y="14"/>
                    </a:lnTo>
                    <a:lnTo>
                      <a:pt x="21" y="19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837716" y="3295611"/>
              <a:ext cx="1402664" cy="0"/>
              <a:chOff x="1028700" y="1631950"/>
              <a:chExt cx="1692276" cy="0"/>
            </a:xfrm>
          </p:grpSpPr>
          <p:sp>
            <p:nvSpPr>
              <p:cNvPr id="171" name="Freeform 124"/>
              <p:cNvSpPr>
                <a:spLocks/>
              </p:cNvSpPr>
              <p:nvPr/>
            </p:nvSpPr>
            <p:spPr bwMode="auto">
              <a:xfrm>
                <a:off x="1028700" y="1631950"/>
                <a:ext cx="415925" cy="0"/>
              </a:xfrm>
              <a:custGeom>
                <a:avLst/>
                <a:gdLst>
                  <a:gd name="T0" fmla="*/ 0 w 262"/>
                  <a:gd name="T1" fmla="*/ 6 w 262"/>
                  <a:gd name="T2" fmla="*/ 11 w 262"/>
                  <a:gd name="T3" fmla="*/ 17 w 262"/>
                  <a:gd name="T4" fmla="*/ 22 w 262"/>
                  <a:gd name="T5" fmla="*/ 27 w 262"/>
                  <a:gd name="T6" fmla="*/ 33 w 262"/>
                  <a:gd name="T7" fmla="*/ 38 w 262"/>
                  <a:gd name="T8" fmla="*/ 43 w 262"/>
                  <a:gd name="T9" fmla="*/ 49 w 262"/>
                  <a:gd name="T10" fmla="*/ 54 w 262"/>
                  <a:gd name="T11" fmla="*/ 59 w 262"/>
                  <a:gd name="T12" fmla="*/ 65 w 262"/>
                  <a:gd name="T13" fmla="*/ 70 w 262"/>
                  <a:gd name="T14" fmla="*/ 75 w 262"/>
                  <a:gd name="T15" fmla="*/ 80 w 262"/>
                  <a:gd name="T16" fmla="*/ 86 w 262"/>
                  <a:gd name="T17" fmla="*/ 91 w 262"/>
                  <a:gd name="T18" fmla="*/ 96 w 262"/>
                  <a:gd name="T19" fmla="*/ 102 w 262"/>
                  <a:gd name="T20" fmla="*/ 107 w 262"/>
                  <a:gd name="T21" fmla="*/ 112 w 262"/>
                  <a:gd name="T22" fmla="*/ 117 w 262"/>
                  <a:gd name="T23" fmla="*/ 123 w 262"/>
                  <a:gd name="T24" fmla="*/ 128 w 262"/>
                  <a:gd name="T25" fmla="*/ 133 w 262"/>
                  <a:gd name="T26" fmla="*/ 139 w 262"/>
                  <a:gd name="T27" fmla="*/ 144 w 262"/>
                  <a:gd name="T28" fmla="*/ 150 w 262"/>
                  <a:gd name="T29" fmla="*/ 155 w 262"/>
                  <a:gd name="T30" fmla="*/ 160 w 262"/>
                  <a:gd name="T31" fmla="*/ 166 w 262"/>
                  <a:gd name="T32" fmla="*/ 171 w 262"/>
                  <a:gd name="T33" fmla="*/ 176 w 262"/>
                  <a:gd name="T34" fmla="*/ 182 w 262"/>
                  <a:gd name="T35" fmla="*/ 187 w 262"/>
                  <a:gd name="T36" fmla="*/ 192 w 262"/>
                  <a:gd name="T37" fmla="*/ 198 w 262"/>
                  <a:gd name="T38" fmla="*/ 203 w 262"/>
                  <a:gd name="T39" fmla="*/ 208 w 262"/>
                  <a:gd name="T40" fmla="*/ 214 w 262"/>
                  <a:gd name="T41" fmla="*/ 219 w 262"/>
                  <a:gd name="T42" fmla="*/ 224 w 262"/>
                  <a:gd name="T43" fmla="*/ 230 w 262"/>
                  <a:gd name="T44" fmla="*/ 235 w 262"/>
                  <a:gd name="T45" fmla="*/ 240 w 262"/>
                  <a:gd name="T46" fmla="*/ 246 w 262"/>
                  <a:gd name="T47" fmla="*/ 251 w 262"/>
                  <a:gd name="T48" fmla="*/ 256 w 262"/>
                  <a:gd name="T49" fmla="*/ 262 w 26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262">
                    <a:moveTo>
                      <a:pt x="0" y="0"/>
                    </a:moveTo>
                    <a:lnTo>
                      <a:pt x="6" y="0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33" y="0"/>
                    </a:lnTo>
                    <a:lnTo>
                      <a:pt x="38" y="0"/>
                    </a:lnTo>
                    <a:lnTo>
                      <a:pt x="43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6" y="0"/>
                    </a:lnTo>
                    <a:lnTo>
                      <a:pt x="91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12" y="0"/>
                    </a:lnTo>
                    <a:lnTo>
                      <a:pt x="117" y="0"/>
                    </a:lnTo>
                    <a:lnTo>
                      <a:pt x="123" y="0"/>
                    </a:lnTo>
                    <a:lnTo>
                      <a:pt x="128" y="0"/>
                    </a:lnTo>
                    <a:lnTo>
                      <a:pt x="133" y="0"/>
                    </a:lnTo>
                    <a:lnTo>
                      <a:pt x="139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5" y="0"/>
                    </a:lnTo>
                    <a:lnTo>
                      <a:pt x="160" y="0"/>
                    </a:lnTo>
                    <a:lnTo>
                      <a:pt x="166" y="0"/>
                    </a:lnTo>
                    <a:lnTo>
                      <a:pt x="171" y="0"/>
                    </a:lnTo>
                    <a:lnTo>
                      <a:pt x="176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8" y="0"/>
                    </a:lnTo>
                    <a:lnTo>
                      <a:pt x="214" y="0"/>
                    </a:lnTo>
                    <a:lnTo>
                      <a:pt x="219" y="0"/>
                    </a:lnTo>
                    <a:lnTo>
                      <a:pt x="224" y="0"/>
                    </a:lnTo>
                    <a:lnTo>
                      <a:pt x="230" y="0"/>
                    </a:lnTo>
                    <a:lnTo>
                      <a:pt x="235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1" y="0"/>
                    </a:lnTo>
                    <a:lnTo>
                      <a:pt x="256" y="0"/>
                    </a:lnTo>
                    <a:lnTo>
                      <a:pt x="262" y="0"/>
                    </a:lnTo>
                  </a:path>
                </a:pathLst>
              </a:custGeom>
              <a:noFill/>
              <a:ln w="9525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2" name="Freeform 125"/>
              <p:cNvSpPr>
                <a:spLocks/>
              </p:cNvSpPr>
              <p:nvPr/>
            </p:nvSpPr>
            <p:spPr bwMode="auto">
              <a:xfrm>
                <a:off x="1444625" y="1631950"/>
                <a:ext cx="414338" cy="0"/>
              </a:xfrm>
              <a:custGeom>
                <a:avLst/>
                <a:gdLst>
                  <a:gd name="T0" fmla="*/ 0 w 261"/>
                  <a:gd name="T1" fmla="*/ 5 w 261"/>
                  <a:gd name="T2" fmla="*/ 10 w 261"/>
                  <a:gd name="T3" fmla="*/ 16 w 261"/>
                  <a:gd name="T4" fmla="*/ 21 w 261"/>
                  <a:gd name="T5" fmla="*/ 26 w 261"/>
                  <a:gd name="T6" fmla="*/ 32 w 261"/>
                  <a:gd name="T7" fmla="*/ 37 w 261"/>
                  <a:gd name="T8" fmla="*/ 42 w 261"/>
                  <a:gd name="T9" fmla="*/ 48 w 261"/>
                  <a:gd name="T10" fmla="*/ 53 w 261"/>
                  <a:gd name="T11" fmla="*/ 58 w 261"/>
                  <a:gd name="T12" fmla="*/ 64 w 261"/>
                  <a:gd name="T13" fmla="*/ 69 w 261"/>
                  <a:gd name="T14" fmla="*/ 74 w 261"/>
                  <a:gd name="T15" fmla="*/ 79 w 261"/>
                  <a:gd name="T16" fmla="*/ 85 w 261"/>
                  <a:gd name="T17" fmla="*/ 90 w 261"/>
                  <a:gd name="T18" fmla="*/ 95 w 261"/>
                  <a:gd name="T19" fmla="*/ 101 w 261"/>
                  <a:gd name="T20" fmla="*/ 106 w 261"/>
                  <a:gd name="T21" fmla="*/ 111 w 261"/>
                  <a:gd name="T22" fmla="*/ 117 w 261"/>
                  <a:gd name="T23" fmla="*/ 122 w 261"/>
                  <a:gd name="T24" fmla="*/ 127 w 261"/>
                  <a:gd name="T25" fmla="*/ 133 w 261"/>
                  <a:gd name="T26" fmla="*/ 138 w 261"/>
                  <a:gd name="T27" fmla="*/ 143 w 261"/>
                  <a:gd name="T28" fmla="*/ 149 w 261"/>
                  <a:gd name="T29" fmla="*/ 154 w 261"/>
                  <a:gd name="T30" fmla="*/ 159 w 261"/>
                  <a:gd name="T31" fmla="*/ 165 w 261"/>
                  <a:gd name="T32" fmla="*/ 170 w 261"/>
                  <a:gd name="T33" fmla="*/ 175 w 261"/>
                  <a:gd name="T34" fmla="*/ 181 w 261"/>
                  <a:gd name="T35" fmla="*/ 186 w 261"/>
                  <a:gd name="T36" fmla="*/ 191 w 261"/>
                  <a:gd name="T37" fmla="*/ 197 w 261"/>
                  <a:gd name="T38" fmla="*/ 202 w 261"/>
                  <a:gd name="T39" fmla="*/ 207 w 261"/>
                  <a:gd name="T40" fmla="*/ 213 w 261"/>
                  <a:gd name="T41" fmla="*/ 218 w 261"/>
                  <a:gd name="T42" fmla="*/ 223 w 261"/>
                  <a:gd name="T43" fmla="*/ 229 w 261"/>
                  <a:gd name="T44" fmla="*/ 234 w 261"/>
                  <a:gd name="T45" fmla="*/ 239 w 261"/>
                  <a:gd name="T46" fmla="*/ 245 w 261"/>
                  <a:gd name="T47" fmla="*/ 250 w 261"/>
                  <a:gd name="T48" fmla="*/ 255 w 261"/>
                  <a:gd name="T49" fmla="*/ 261 w 26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261">
                    <a:moveTo>
                      <a:pt x="0" y="0"/>
                    </a:moveTo>
                    <a:lnTo>
                      <a:pt x="5" y="0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6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85" y="0"/>
                    </a:lnTo>
                    <a:lnTo>
                      <a:pt x="90" y="0"/>
                    </a:lnTo>
                    <a:lnTo>
                      <a:pt x="95" y="0"/>
                    </a:lnTo>
                    <a:lnTo>
                      <a:pt x="101" y="0"/>
                    </a:lnTo>
                    <a:lnTo>
                      <a:pt x="106" y="0"/>
                    </a:lnTo>
                    <a:lnTo>
                      <a:pt x="111" y="0"/>
                    </a:lnTo>
                    <a:lnTo>
                      <a:pt x="117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3" y="0"/>
                    </a:lnTo>
                    <a:lnTo>
                      <a:pt x="138" y="0"/>
                    </a:lnTo>
                    <a:lnTo>
                      <a:pt x="143" y="0"/>
                    </a:lnTo>
                    <a:lnTo>
                      <a:pt x="149" y="0"/>
                    </a:lnTo>
                    <a:lnTo>
                      <a:pt x="154" y="0"/>
                    </a:lnTo>
                    <a:lnTo>
                      <a:pt x="159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75" y="0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0"/>
                    </a:lnTo>
                    <a:lnTo>
                      <a:pt x="197" y="0"/>
                    </a:lnTo>
                    <a:lnTo>
                      <a:pt x="202" y="0"/>
                    </a:lnTo>
                    <a:lnTo>
                      <a:pt x="207" y="0"/>
                    </a:lnTo>
                    <a:lnTo>
                      <a:pt x="213" y="0"/>
                    </a:lnTo>
                    <a:lnTo>
                      <a:pt x="218" y="0"/>
                    </a:lnTo>
                    <a:lnTo>
                      <a:pt x="223" y="0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0" y="0"/>
                    </a:lnTo>
                    <a:lnTo>
                      <a:pt x="255" y="0"/>
                    </a:lnTo>
                    <a:lnTo>
                      <a:pt x="261" y="0"/>
                    </a:lnTo>
                  </a:path>
                </a:pathLst>
              </a:custGeom>
              <a:noFill/>
              <a:ln w="9525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3" name="Freeform 126"/>
              <p:cNvSpPr>
                <a:spLocks/>
              </p:cNvSpPr>
              <p:nvPr/>
            </p:nvSpPr>
            <p:spPr bwMode="auto">
              <a:xfrm>
                <a:off x="1858963" y="1631950"/>
                <a:ext cx="414338" cy="0"/>
              </a:xfrm>
              <a:custGeom>
                <a:avLst/>
                <a:gdLst>
                  <a:gd name="T0" fmla="*/ 0 w 261"/>
                  <a:gd name="T1" fmla="*/ 5 w 261"/>
                  <a:gd name="T2" fmla="*/ 10 w 261"/>
                  <a:gd name="T3" fmla="*/ 16 w 261"/>
                  <a:gd name="T4" fmla="*/ 21 w 261"/>
                  <a:gd name="T5" fmla="*/ 27 w 261"/>
                  <a:gd name="T6" fmla="*/ 32 w 261"/>
                  <a:gd name="T7" fmla="*/ 37 w 261"/>
                  <a:gd name="T8" fmla="*/ 42 w 261"/>
                  <a:gd name="T9" fmla="*/ 48 w 261"/>
                  <a:gd name="T10" fmla="*/ 53 w 261"/>
                  <a:gd name="T11" fmla="*/ 58 w 261"/>
                  <a:gd name="T12" fmla="*/ 64 w 261"/>
                  <a:gd name="T13" fmla="*/ 69 w 261"/>
                  <a:gd name="T14" fmla="*/ 74 w 261"/>
                  <a:gd name="T15" fmla="*/ 79 w 261"/>
                  <a:gd name="T16" fmla="*/ 85 w 261"/>
                  <a:gd name="T17" fmla="*/ 90 w 261"/>
                  <a:gd name="T18" fmla="*/ 95 w 261"/>
                  <a:gd name="T19" fmla="*/ 101 w 261"/>
                  <a:gd name="T20" fmla="*/ 106 w 261"/>
                  <a:gd name="T21" fmla="*/ 111 w 261"/>
                  <a:gd name="T22" fmla="*/ 117 w 261"/>
                  <a:gd name="T23" fmla="*/ 122 w 261"/>
                  <a:gd name="T24" fmla="*/ 127 w 261"/>
                  <a:gd name="T25" fmla="*/ 133 w 261"/>
                  <a:gd name="T26" fmla="*/ 138 w 261"/>
                  <a:gd name="T27" fmla="*/ 143 w 261"/>
                  <a:gd name="T28" fmla="*/ 149 w 261"/>
                  <a:gd name="T29" fmla="*/ 154 w 261"/>
                  <a:gd name="T30" fmla="*/ 160 w 261"/>
                  <a:gd name="T31" fmla="*/ 165 w 261"/>
                  <a:gd name="T32" fmla="*/ 170 w 261"/>
                  <a:gd name="T33" fmla="*/ 176 w 261"/>
                  <a:gd name="T34" fmla="*/ 181 w 261"/>
                  <a:gd name="T35" fmla="*/ 186 w 261"/>
                  <a:gd name="T36" fmla="*/ 192 w 261"/>
                  <a:gd name="T37" fmla="*/ 197 w 261"/>
                  <a:gd name="T38" fmla="*/ 202 w 261"/>
                  <a:gd name="T39" fmla="*/ 208 w 261"/>
                  <a:gd name="T40" fmla="*/ 213 w 261"/>
                  <a:gd name="T41" fmla="*/ 218 w 261"/>
                  <a:gd name="T42" fmla="*/ 224 w 261"/>
                  <a:gd name="T43" fmla="*/ 229 w 261"/>
                  <a:gd name="T44" fmla="*/ 234 w 261"/>
                  <a:gd name="T45" fmla="*/ 240 w 261"/>
                  <a:gd name="T46" fmla="*/ 245 w 261"/>
                  <a:gd name="T47" fmla="*/ 250 w 261"/>
                  <a:gd name="T48" fmla="*/ 256 w 261"/>
                  <a:gd name="T49" fmla="*/ 261 w 26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261">
                    <a:moveTo>
                      <a:pt x="0" y="0"/>
                    </a:moveTo>
                    <a:lnTo>
                      <a:pt x="5" y="0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6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85" y="0"/>
                    </a:lnTo>
                    <a:lnTo>
                      <a:pt x="90" y="0"/>
                    </a:lnTo>
                    <a:lnTo>
                      <a:pt x="95" y="0"/>
                    </a:lnTo>
                    <a:lnTo>
                      <a:pt x="101" y="0"/>
                    </a:lnTo>
                    <a:lnTo>
                      <a:pt x="106" y="0"/>
                    </a:lnTo>
                    <a:lnTo>
                      <a:pt x="111" y="0"/>
                    </a:lnTo>
                    <a:lnTo>
                      <a:pt x="117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3" y="0"/>
                    </a:lnTo>
                    <a:lnTo>
                      <a:pt x="138" y="0"/>
                    </a:lnTo>
                    <a:lnTo>
                      <a:pt x="143" y="0"/>
                    </a:lnTo>
                    <a:lnTo>
                      <a:pt x="149" y="0"/>
                    </a:lnTo>
                    <a:lnTo>
                      <a:pt x="154" y="0"/>
                    </a:lnTo>
                    <a:lnTo>
                      <a:pt x="160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76" y="0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7" y="0"/>
                    </a:lnTo>
                    <a:lnTo>
                      <a:pt x="202" y="0"/>
                    </a:lnTo>
                    <a:lnTo>
                      <a:pt x="208" y="0"/>
                    </a:lnTo>
                    <a:lnTo>
                      <a:pt x="213" y="0"/>
                    </a:lnTo>
                    <a:lnTo>
                      <a:pt x="218" y="0"/>
                    </a:lnTo>
                    <a:lnTo>
                      <a:pt x="224" y="0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5" y="0"/>
                    </a:lnTo>
                    <a:lnTo>
                      <a:pt x="250" y="0"/>
                    </a:lnTo>
                    <a:lnTo>
                      <a:pt x="256" y="0"/>
                    </a:lnTo>
                    <a:lnTo>
                      <a:pt x="261" y="0"/>
                    </a:lnTo>
                  </a:path>
                </a:pathLst>
              </a:custGeom>
              <a:noFill/>
              <a:ln w="9525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4" name="Freeform 127"/>
              <p:cNvSpPr>
                <a:spLocks/>
              </p:cNvSpPr>
              <p:nvPr/>
            </p:nvSpPr>
            <p:spPr bwMode="auto">
              <a:xfrm>
                <a:off x="2273300" y="1631950"/>
                <a:ext cx="414338" cy="0"/>
              </a:xfrm>
              <a:custGeom>
                <a:avLst/>
                <a:gdLst>
                  <a:gd name="T0" fmla="*/ 0 w 261"/>
                  <a:gd name="T1" fmla="*/ 5 w 261"/>
                  <a:gd name="T2" fmla="*/ 11 w 261"/>
                  <a:gd name="T3" fmla="*/ 16 w 261"/>
                  <a:gd name="T4" fmla="*/ 21 w 261"/>
                  <a:gd name="T5" fmla="*/ 26 w 261"/>
                  <a:gd name="T6" fmla="*/ 32 w 261"/>
                  <a:gd name="T7" fmla="*/ 37 w 261"/>
                  <a:gd name="T8" fmla="*/ 42 w 261"/>
                  <a:gd name="T9" fmla="*/ 48 w 261"/>
                  <a:gd name="T10" fmla="*/ 53 w 261"/>
                  <a:gd name="T11" fmla="*/ 58 w 261"/>
                  <a:gd name="T12" fmla="*/ 64 w 261"/>
                  <a:gd name="T13" fmla="*/ 69 w 261"/>
                  <a:gd name="T14" fmla="*/ 74 w 261"/>
                  <a:gd name="T15" fmla="*/ 80 w 261"/>
                  <a:gd name="T16" fmla="*/ 85 w 261"/>
                  <a:gd name="T17" fmla="*/ 90 w 261"/>
                  <a:gd name="T18" fmla="*/ 96 w 261"/>
                  <a:gd name="T19" fmla="*/ 101 w 261"/>
                  <a:gd name="T20" fmla="*/ 106 w 261"/>
                  <a:gd name="T21" fmla="*/ 112 w 261"/>
                  <a:gd name="T22" fmla="*/ 117 w 261"/>
                  <a:gd name="T23" fmla="*/ 122 w 261"/>
                  <a:gd name="T24" fmla="*/ 128 w 261"/>
                  <a:gd name="T25" fmla="*/ 133 w 261"/>
                  <a:gd name="T26" fmla="*/ 138 w 261"/>
                  <a:gd name="T27" fmla="*/ 144 w 261"/>
                  <a:gd name="T28" fmla="*/ 149 w 261"/>
                  <a:gd name="T29" fmla="*/ 154 w 261"/>
                  <a:gd name="T30" fmla="*/ 160 w 261"/>
                  <a:gd name="T31" fmla="*/ 165 w 261"/>
                  <a:gd name="T32" fmla="*/ 170 w 261"/>
                  <a:gd name="T33" fmla="*/ 176 w 261"/>
                  <a:gd name="T34" fmla="*/ 181 w 261"/>
                  <a:gd name="T35" fmla="*/ 186 w 261"/>
                  <a:gd name="T36" fmla="*/ 192 w 261"/>
                  <a:gd name="T37" fmla="*/ 197 w 261"/>
                  <a:gd name="T38" fmla="*/ 202 w 261"/>
                  <a:gd name="T39" fmla="*/ 208 w 261"/>
                  <a:gd name="T40" fmla="*/ 213 w 261"/>
                  <a:gd name="T41" fmla="*/ 218 w 261"/>
                  <a:gd name="T42" fmla="*/ 224 w 261"/>
                  <a:gd name="T43" fmla="*/ 229 w 261"/>
                  <a:gd name="T44" fmla="*/ 234 w 261"/>
                  <a:gd name="T45" fmla="*/ 240 w 261"/>
                  <a:gd name="T46" fmla="*/ 245 w 261"/>
                  <a:gd name="T47" fmla="*/ 250 w 261"/>
                  <a:gd name="T48" fmla="*/ 256 w 261"/>
                  <a:gd name="T49" fmla="*/ 261 w 26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261">
                    <a:moveTo>
                      <a:pt x="0" y="0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69" y="0"/>
                    </a:lnTo>
                    <a:lnTo>
                      <a:pt x="74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1" y="0"/>
                    </a:lnTo>
                    <a:lnTo>
                      <a:pt x="106" y="0"/>
                    </a:lnTo>
                    <a:lnTo>
                      <a:pt x="112" y="0"/>
                    </a:lnTo>
                    <a:lnTo>
                      <a:pt x="117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3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49" y="0"/>
                    </a:lnTo>
                    <a:lnTo>
                      <a:pt x="154" y="0"/>
                    </a:lnTo>
                    <a:lnTo>
                      <a:pt x="160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76" y="0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7" y="0"/>
                    </a:lnTo>
                    <a:lnTo>
                      <a:pt x="202" y="0"/>
                    </a:lnTo>
                    <a:lnTo>
                      <a:pt x="208" y="0"/>
                    </a:lnTo>
                    <a:lnTo>
                      <a:pt x="213" y="0"/>
                    </a:lnTo>
                    <a:lnTo>
                      <a:pt x="218" y="0"/>
                    </a:lnTo>
                    <a:lnTo>
                      <a:pt x="224" y="0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5" y="0"/>
                    </a:lnTo>
                    <a:lnTo>
                      <a:pt x="250" y="0"/>
                    </a:lnTo>
                    <a:lnTo>
                      <a:pt x="256" y="0"/>
                    </a:lnTo>
                    <a:lnTo>
                      <a:pt x="261" y="0"/>
                    </a:lnTo>
                  </a:path>
                </a:pathLst>
              </a:custGeom>
              <a:noFill/>
              <a:ln w="9525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5" name="Freeform 128"/>
              <p:cNvSpPr>
                <a:spLocks/>
              </p:cNvSpPr>
              <p:nvPr/>
            </p:nvSpPr>
            <p:spPr bwMode="auto">
              <a:xfrm>
                <a:off x="2687638" y="1631950"/>
                <a:ext cx="33338" cy="0"/>
              </a:xfrm>
              <a:custGeom>
                <a:avLst/>
                <a:gdLst>
                  <a:gd name="T0" fmla="*/ 0 w 21"/>
                  <a:gd name="T1" fmla="*/ 5 w 21"/>
                  <a:gd name="T2" fmla="*/ 11 w 21"/>
                  <a:gd name="T3" fmla="*/ 16 w 21"/>
                  <a:gd name="T4" fmla="*/ 21 w 2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1">
                    <a:moveTo>
                      <a:pt x="0" y="0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64" name="Line 221"/>
            <p:cNvSpPr>
              <a:spLocks noChangeShapeType="1"/>
            </p:cNvSpPr>
            <p:nvPr/>
          </p:nvSpPr>
          <p:spPr bwMode="auto">
            <a:xfrm flipV="1">
              <a:off x="2189041" y="3283786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Line 222"/>
            <p:cNvSpPr>
              <a:spLocks noChangeShapeType="1"/>
            </p:cNvSpPr>
            <p:nvPr/>
          </p:nvSpPr>
          <p:spPr bwMode="auto">
            <a:xfrm flipV="1">
              <a:off x="2539049" y="3283786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Line 223"/>
            <p:cNvSpPr>
              <a:spLocks noChangeShapeType="1"/>
            </p:cNvSpPr>
            <p:nvPr/>
          </p:nvSpPr>
          <p:spPr bwMode="auto">
            <a:xfrm flipV="1">
              <a:off x="2890372" y="3283786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2400"/>
            </a:p>
          </p:txBody>
        </p:sp>
        <p:sp>
          <p:nvSpPr>
            <p:cNvPr id="67" name="Line 224"/>
            <p:cNvSpPr>
              <a:spLocks noChangeShapeType="1"/>
            </p:cNvSpPr>
            <p:nvPr/>
          </p:nvSpPr>
          <p:spPr bwMode="auto">
            <a:xfrm flipV="1">
              <a:off x="3240380" y="3283786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2400"/>
            </a:p>
          </p:txBody>
        </p:sp>
        <p:sp>
          <p:nvSpPr>
            <p:cNvPr id="68" name="Rectangle 225"/>
            <p:cNvSpPr>
              <a:spLocks noChangeArrowheads="1"/>
            </p:cNvSpPr>
            <p:nvPr/>
          </p:nvSpPr>
          <p:spPr bwMode="auto">
            <a:xfrm>
              <a:off x="1804462" y="3335388"/>
              <a:ext cx="72288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226"/>
            <p:cNvSpPr>
              <a:spLocks noChangeArrowheads="1"/>
            </p:cNvSpPr>
            <p:nvPr/>
          </p:nvSpPr>
          <p:spPr bwMode="auto">
            <a:xfrm>
              <a:off x="2157102" y="3335388"/>
              <a:ext cx="72288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227"/>
            <p:cNvSpPr>
              <a:spLocks noChangeArrowheads="1"/>
            </p:cNvSpPr>
            <p:nvPr/>
          </p:nvSpPr>
          <p:spPr bwMode="auto">
            <a:xfrm>
              <a:off x="2467276" y="3335388"/>
              <a:ext cx="144575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228"/>
            <p:cNvSpPr>
              <a:spLocks noChangeArrowheads="1"/>
            </p:cNvSpPr>
            <p:nvPr/>
          </p:nvSpPr>
          <p:spPr bwMode="auto">
            <a:xfrm>
              <a:off x="2810704" y="3335388"/>
              <a:ext cx="144575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229"/>
            <p:cNvSpPr>
              <a:spLocks noChangeArrowheads="1"/>
            </p:cNvSpPr>
            <p:nvPr/>
          </p:nvSpPr>
          <p:spPr bwMode="auto">
            <a:xfrm>
              <a:off x="3163343" y="3335388"/>
              <a:ext cx="144575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837716" y="2291526"/>
              <a:ext cx="14475" cy="1004086"/>
              <a:chOff x="1837716" y="2291526"/>
              <a:chExt cx="14475" cy="1004086"/>
            </a:xfrm>
          </p:grpSpPr>
          <p:sp>
            <p:nvSpPr>
              <p:cNvPr id="63" name="Line 220"/>
              <p:cNvSpPr>
                <a:spLocks noChangeShapeType="1"/>
              </p:cNvSpPr>
              <p:nvPr/>
            </p:nvSpPr>
            <p:spPr bwMode="auto">
              <a:xfrm flipV="1">
                <a:off x="1837716" y="3283786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3" name="Line 230"/>
              <p:cNvSpPr>
                <a:spLocks noChangeShapeType="1"/>
              </p:cNvSpPr>
              <p:nvPr/>
            </p:nvSpPr>
            <p:spPr bwMode="auto">
              <a:xfrm flipV="1">
                <a:off x="1837716" y="2291526"/>
                <a:ext cx="0" cy="100408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4" name="Line 231"/>
              <p:cNvSpPr>
                <a:spLocks noChangeShapeType="1"/>
              </p:cNvSpPr>
              <p:nvPr/>
            </p:nvSpPr>
            <p:spPr bwMode="auto">
              <a:xfrm>
                <a:off x="1837716" y="3295611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5" name="Line 232"/>
              <p:cNvSpPr>
                <a:spLocks noChangeShapeType="1"/>
              </p:cNvSpPr>
              <p:nvPr/>
            </p:nvSpPr>
            <p:spPr bwMode="auto">
              <a:xfrm>
                <a:off x="1837716" y="3044052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6" name="Line 233"/>
              <p:cNvSpPr>
                <a:spLocks noChangeShapeType="1"/>
              </p:cNvSpPr>
              <p:nvPr/>
            </p:nvSpPr>
            <p:spPr bwMode="auto">
              <a:xfrm>
                <a:off x="1837716" y="2793568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7" name="Line 234"/>
              <p:cNvSpPr>
                <a:spLocks noChangeShapeType="1"/>
              </p:cNvSpPr>
              <p:nvPr/>
            </p:nvSpPr>
            <p:spPr bwMode="auto">
              <a:xfrm>
                <a:off x="1837716" y="2542010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78" name="Line 235"/>
              <p:cNvSpPr>
                <a:spLocks noChangeShapeType="1"/>
              </p:cNvSpPr>
              <p:nvPr/>
            </p:nvSpPr>
            <p:spPr bwMode="auto">
              <a:xfrm>
                <a:off x="1837716" y="2291526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</p:grpSp>
        <p:sp>
          <p:nvSpPr>
            <p:cNvPr id="79" name="Rectangle 236"/>
            <p:cNvSpPr>
              <a:spLocks noChangeArrowheads="1"/>
            </p:cNvSpPr>
            <p:nvPr/>
          </p:nvSpPr>
          <p:spPr bwMode="auto">
            <a:xfrm>
              <a:off x="1719890" y="3219221"/>
              <a:ext cx="72288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238"/>
            <p:cNvSpPr>
              <a:spLocks noChangeArrowheads="1"/>
            </p:cNvSpPr>
            <p:nvPr/>
          </p:nvSpPr>
          <p:spPr bwMode="auto">
            <a:xfrm>
              <a:off x="1644171" y="2720403"/>
              <a:ext cx="144574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240"/>
            <p:cNvSpPr>
              <a:spLocks noChangeArrowheads="1"/>
            </p:cNvSpPr>
            <p:nvPr/>
          </p:nvSpPr>
          <p:spPr bwMode="auto">
            <a:xfrm>
              <a:off x="1644169" y="2215137"/>
              <a:ext cx="144574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Rectangle 227"/>
            <p:cNvSpPr>
              <a:spLocks noChangeArrowheads="1"/>
            </p:cNvSpPr>
            <p:nvPr/>
          </p:nvSpPr>
          <p:spPr bwMode="auto">
            <a:xfrm>
              <a:off x="1905704" y="2904445"/>
              <a:ext cx="65883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accent6"/>
                  </a:solidFill>
                  <a:effectLst/>
                </a:rPr>
                <a:t>If</a:t>
              </a:r>
              <a:r>
                <a:rPr kumimoji="0" lang="en-US" altLang="en-US" sz="1050" b="0" i="0" u="none" strike="noStrike" cap="none" normalizeH="0" dirty="0" smtClean="0">
                  <a:ln>
                    <a:noFill/>
                  </a:ln>
                  <a:solidFill>
                    <a:schemeClr val="accent6"/>
                  </a:solidFill>
                  <a:effectLst/>
                </a:rPr>
                <a:t> accepted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50" baseline="0" dirty="0" smtClean="0">
                  <a:solidFill>
                    <a:srgbClr val="FF0000"/>
                  </a:solidFill>
                </a:rPr>
                <a:t>If rejected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1345624" y="2734527"/>
                  <a:ext cx="382149" cy="236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en-U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4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1345624" y="2734527"/>
                  <a:ext cx="382149" cy="2362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613" r="-15789" b="-48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77"/>
                <p:cNvSpPr>
                  <a:spLocks noChangeArrowheads="1"/>
                </p:cNvSpPr>
                <p:nvPr/>
              </p:nvSpPr>
              <p:spPr bwMode="auto">
                <a:xfrm>
                  <a:off x="2450985" y="3439622"/>
                  <a:ext cx="181487" cy="2315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kumimoji="0" lang="en-US" altLang="en-US" sz="24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83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0985" y="3439622"/>
                  <a:ext cx="181487" cy="23156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8" name="Group 207"/>
            <p:cNvGrpSpPr/>
            <p:nvPr/>
          </p:nvGrpSpPr>
          <p:grpSpPr>
            <a:xfrm flipH="1">
              <a:off x="3226407" y="2290679"/>
              <a:ext cx="14475" cy="1004086"/>
              <a:chOff x="1837716" y="2291526"/>
              <a:chExt cx="14475" cy="1004086"/>
            </a:xfrm>
          </p:grpSpPr>
          <p:sp>
            <p:nvSpPr>
              <p:cNvPr id="213" name="Line 220"/>
              <p:cNvSpPr>
                <a:spLocks noChangeShapeType="1"/>
              </p:cNvSpPr>
              <p:nvPr/>
            </p:nvSpPr>
            <p:spPr bwMode="auto">
              <a:xfrm flipV="1">
                <a:off x="1837716" y="3283786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4" name="Line 230"/>
              <p:cNvSpPr>
                <a:spLocks noChangeShapeType="1"/>
              </p:cNvSpPr>
              <p:nvPr/>
            </p:nvSpPr>
            <p:spPr bwMode="auto">
              <a:xfrm flipV="1">
                <a:off x="1837716" y="2291526"/>
                <a:ext cx="0" cy="100408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7" name="Line 231"/>
              <p:cNvSpPr>
                <a:spLocks noChangeShapeType="1"/>
              </p:cNvSpPr>
              <p:nvPr/>
            </p:nvSpPr>
            <p:spPr bwMode="auto">
              <a:xfrm>
                <a:off x="1837716" y="3295611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8" name="Line 232"/>
              <p:cNvSpPr>
                <a:spLocks noChangeShapeType="1"/>
              </p:cNvSpPr>
              <p:nvPr/>
            </p:nvSpPr>
            <p:spPr bwMode="auto">
              <a:xfrm>
                <a:off x="1837716" y="3044052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9" name="Line 233"/>
              <p:cNvSpPr>
                <a:spLocks noChangeShapeType="1"/>
              </p:cNvSpPr>
              <p:nvPr/>
            </p:nvSpPr>
            <p:spPr bwMode="auto">
              <a:xfrm>
                <a:off x="1837716" y="2793568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0" name="Line 234"/>
              <p:cNvSpPr>
                <a:spLocks noChangeShapeType="1"/>
              </p:cNvSpPr>
              <p:nvPr/>
            </p:nvSpPr>
            <p:spPr bwMode="auto">
              <a:xfrm>
                <a:off x="1837716" y="2542010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273" name="Line 235"/>
              <p:cNvSpPr>
                <a:spLocks noChangeShapeType="1"/>
              </p:cNvSpPr>
              <p:nvPr/>
            </p:nvSpPr>
            <p:spPr bwMode="auto">
              <a:xfrm>
                <a:off x="1837716" y="2291526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flipV="1">
              <a:off x="1837300" y="2289992"/>
              <a:ext cx="1402664" cy="11826"/>
              <a:chOff x="353370" y="3976947"/>
              <a:chExt cx="1402664" cy="11826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353370" y="3988772"/>
                <a:ext cx="1402664" cy="0"/>
                <a:chOff x="1028700" y="1631950"/>
                <a:chExt cx="1692276" cy="0"/>
              </a:xfrm>
            </p:grpSpPr>
            <p:sp>
              <p:nvSpPr>
                <p:cNvPr id="288" name="Freeform 124"/>
                <p:cNvSpPr>
                  <a:spLocks/>
                </p:cNvSpPr>
                <p:nvPr/>
              </p:nvSpPr>
              <p:spPr bwMode="auto">
                <a:xfrm>
                  <a:off x="1028700" y="1631950"/>
                  <a:ext cx="415925" cy="0"/>
                </a:xfrm>
                <a:custGeom>
                  <a:avLst/>
                  <a:gdLst>
                    <a:gd name="T0" fmla="*/ 0 w 262"/>
                    <a:gd name="T1" fmla="*/ 6 w 262"/>
                    <a:gd name="T2" fmla="*/ 11 w 262"/>
                    <a:gd name="T3" fmla="*/ 17 w 262"/>
                    <a:gd name="T4" fmla="*/ 22 w 262"/>
                    <a:gd name="T5" fmla="*/ 27 w 262"/>
                    <a:gd name="T6" fmla="*/ 33 w 262"/>
                    <a:gd name="T7" fmla="*/ 38 w 262"/>
                    <a:gd name="T8" fmla="*/ 43 w 262"/>
                    <a:gd name="T9" fmla="*/ 49 w 262"/>
                    <a:gd name="T10" fmla="*/ 54 w 262"/>
                    <a:gd name="T11" fmla="*/ 59 w 262"/>
                    <a:gd name="T12" fmla="*/ 65 w 262"/>
                    <a:gd name="T13" fmla="*/ 70 w 262"/>
                    <a:gd name="T14" fmla="*/ 75 w 262"/>
                    <a:gd name="T15" fmla="*/ 80 w 262"/>
                    <a:gd name="T16" fmla="*/ 86 w 262"/>
                    <a:gd name="T17" fmla="*/ 91 w 262"/>
                    <a:gd name="T18" fmla="*/ 96 w 262"/>
                    <a:gd name="T19" fmla="*/ 102 w 262"/>
                    <a:gd name="T20" fmla="*/ 107 w 262"/>
                    <a:gd name="T21" fmla="*/ 112 w 262"/>
                    <a:gd name="T22" fmla="*/ 117 w 262"/>
                    <a:gd name="T23" fmla="*/ 123 w 262"/>
                    <a:gd name="T24" fmla="*/ 128 w 262"/>
                    <a:gd name="T25" fmla="*/ 133 w 262"/>
                    <a:gd name="T26" fmla="*/ 139 w 262"/>
                    <a:gd name="T27" fmla="*/ 144 w 262"/>
                    <a:gd name="T28" fmla="*/ 150 w 262"/>
                    <a:gd name="T29" fmla="*/ 155 w 262"/>
                    <a:gd name="T30" fmla="*/ 160 w 262"/>
                    <a:gd name="T31" fmla="*/ 166 w 262"/>
                    <a:gd name="T32" fmla="*/ 171 w 262"/>
                    <a:gd name="T33" fmla="*/ 176 w 262"/>
                    <a:gd name="T34" fmla="*/ 182 w 262"/>
                    <a:gd name="T35" fmla="*/ 187 w 262"/>
                    <a:gd name="T36" fmla="*/ 192 w 262"/>
                    <a:gd name="T37" fmla="*/ 198 w 262"/>
                    <a:gd name="T38" fmla="*/ 203 w 262"/>
                    <a:gd name="T39" fmla="*/ 208 w 262"/>
                    <a:gd name="T40" fmla="*/ 214 w 262"/>
                    <a:gd name="T41" fmla="*/ 219 w 262"/>
                    <a:gd name="T42" fmla="*/ 224 w 262"/>
                    <a:gd name="T43" fmla="*/ 230 w 262"/>
                    <a:gd name="T44" fmla="*/ 235 w 262"/>
                    <a:gd name="T45" fmla="*/ 240 w 262"/>
                    <a:gd name="T46" fmla="*/ 246 w 262"/>
                    <a:gd name="T47" fmla="*/ 251 w 262"/>
                    <a:gd name="T48" fmla="*/ 256 w 262"/>
                    <a:gd name="T49" fmla="*/ 262 w 26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</a:cxnLst>
                  <a:rect l="0" t="0" r="r" b="b"/>
                  <a:pathLst>
                    <a:path w="262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2" y="0"/>
                      </a:lnTo>
                      <a:lnTo>
                        <a:pt x="27" y="0"/>
                      </a:lnTo>
                      <a:lnTo>
                        <a:pt x="33" y="0"/>
                      </a:lnTo>
                      <a:lnTo>
                        <a:pt x="38" y="0"/>
                      </a:lnTo>
                      <a:lnTo>
                        <a:pt x="43" y="0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59" y="0"/>
                      </a:lnTo>
                      <a:lnTo>
                        <a:pt x="65" y="0"/>
                      </a:lnTo>
                      <a:lnTo>
                        <a:pt x="70" y="0"/>
                      </a:lnTo>
                      <a:lnTo>
                        <a:pt x="75" y="0"/>
                      </a:lnTo>
                      <a:lnTo>
                        <a:pt x="80" y="0"/>
                      </a:lnTo>
                      <a:lnTo>
                        <a:pt x="86" y="0"/>
                      </a:lnTo>
                      <a:lnTo>
                        <a:pt x="91" y="0"/>
                      </a:lnTo>
                      <a:lnTo>
                        <a:pt x="96" y="0"/>
                      </a:lnTo>
                      <a:lnTo>
                        <a:pt x="102" y="0"/>
                      </a:lnTo>
                      <a:lnTo>
                        <a:pt x="107" y="0"/>
                      </a:lnTo>
                      <a:lnTo>
                        <a:pt x="112" y="0"/>
                      </a:lnTo>
                      <a:lnTo>
                        <a:pt x="117" y="0"/>
                      </a:lnTo>
                      <a:lnTo>
                        <a:pt x="123" y="0"/>
                      </a:lnTo>
                      <a:lnTo>
                        <a:pt x="128" y="0"/>
                      </a:lnTo>
                      <a:lnTo>
                        <a:pt x="133" y="0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50" y="0"/>
                      </a:lnTo>
                      <a:lnTo>
                        <a:pt x="155" y="0"/>
                      </a:lnTo>
                      <a:lnTo>
                        <a:pt x="160" y="0"/>
                      </a:lnTo>
                      <a:lnTo>
                        <a:pt x="166" y="0"/>
                      </a:lnTo>
                      <a:lnTo>
                        <a:pt x="171" y="0"/>
                      </a:lnTo>
                      <a:lnTo>
                        <a:pt x="176" y="0"/>
                      </a:lnTo>
                      <a:lnTo>
                        <a:pt x="182" y="0"/>
                      </a:lnTo>
                      <a:lnTo>
                        <a:pt x="187" y="0"/>
                      </a:lnTo>
                      <a:lnTo>
                        <a:pt x="192" y="0"/>
                      </a:lnTo>
                      <a:lnTo>
                        <a:pt x="198" y="0"/>
                      </a:lnTo>
                      <a:lnTo>
                        <a:pt x="203" y="0"/>
                      </a:lnTo>
                      <a:lnTo>
                        <a:pt x="208" y="0"/>
                      </a:lnTo>
                      <a:lnTo>
                        <a:pt x="214" y="0"/>
                      </a:lnTo>
                      <a:lnTo>
                        <a:pt x="219" y="0"/>
                      </a:lnTo>
                      <a:lnTo>
                        <a:pt x="224" y="0"/>
                      </a:lnTo>
                      <a:lnTo>
                        <a:pt x="230" y="0"/>
                      </a:lnTo>
                      <a:lnTo>
                        <a:pt x="235" y="0"/>
                      </a:lnTo>
                      <a:lnTo>
                        <a:pt x="240" y="0"/>
                      </a:lnTo>
                      <a:lnTo>
                        <a:pt x="246" y="0"/>
                      </a:lnTo>
                      <a:lnTo>
                        <a:pt x="251" y="0"/>
                      </a:lnTo>
                      <a:lnTo>
                        <a:pt x="256" y="0"/>
                      </a:lnTo>
                      <a:lnTo>
                        <a:pt x="262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89" name="Freeform 125"/>
                <p:cNvSpPr>
                  <a:spLocks/>
                </p:cNvSpPr>
                <p:nvPr/>
              </p:nvSpPr>
              <p:spPr bwMode="auto">
                <a:xfrm>
                  <a:off x="1444625" y="1631950"/>
                  <a:ext cx="414338" cy="0"/>
                </a:xfrm>
                <a:custGeom>
                  <a:avLst/>
                  <a:gdLst>
                    <a:gd name="T0" fmla="*/ 0 w 261"/>
                    <a:gd name="T1" fmla="*/ 5 w 261"/>
                    <a:gd name="T2" fmla="*/ 10 w 261"/>
                    <a:gd name="T3" fmla="*/ 16 w 261"/>
                    <a:gd name="T4" fmla="*/ 21 w 261"/>
                    <a:gd name="T5" fmla="*/ 26 w 261"/>
                    <a:gd name="T6" fmla="*/ 32 w 261"/>
                    <a:gd name="T7" fmla="*/ 37 w 261"/>
                    <a:gd name="T8" fmla="*/ 42 w 261"/>
                    <a:gd name="T9" fmla="*/ 48 w 261"/>
                    <a:gd name="T10" fmla="*/ 53 w 261"/>
                    <a:gd name="T11" fmla="*/ 58 w 261"/>
                    <a:gd name="T12" fmla="*/ 64 w 261"/>
                    <a:gd name="T13" fmla="*/ 69 w 261"/>
                    <a:gd name="T14" fmla="*/ 74 w 261"/>
                    <a:gd name="T15" fmla="*/ 79 w 261"/>
                    <a:gd name="T16" fmla="*/ 85 w 261"/>
                    <a:gd name="T17" fmla="*/ 90 w 261"/>
                    <a:gd name="T18" fmla="*/ 95 w 261"/>
                    <a:gd name="T19" fmla="*/ 101 w 261"/>
                    <a:gd name="T20" fmla="*/ 106 w 261"/>
                    <a:gd name="T21" fmla="*/ 111 w 261"/>
                    <a:gd name="T22" fmla="*/ 117 w 261"/>
                    <a:gd name="T23" fmla="*/ 122 w 261"/>
                    <a:gd name="T24" fmla="*/ 127 w 261"/>
                    <a:gd name="T25" fmla="*/ 133 w 261"/>
                    <a:gd name="T26" fmla="*/ 138 w 261"/>
                    <a:gd name="T27" fmla="*/ 143 w 261"/>
                    <a:gd name="T28" fmla="*/ 149 w 261"/>
                    <a:gd name="T29" fmla="*/ 154 w 261"/>
                    <a:gd name="T30" fmla="*/ 159 w 261"/>
                    <a:gd name="T31" fmla="*/ 165 w 261"/>
                    <a:gd name="T32" fmla="*/ 170 w 261"/>
                    <a:gd name="T33" fmla="*/ 175 w 261"/>
                    <a:gd name="T34" fmla="*/ 181 w 261"/>
                    <a:gd name="T35" fmla="*/ 186 w 261"/>
                    <a:gd name="T36" fmla="*/ 191 w 261"/>
                    <a:gd name="T37" fmla="*/ 197 w 261"/>
                    <a:gd name="T38" fmla="*/ 202 w 261"/>
                    <a:gd name="T39" fmla="*/ 207 w 261"/>
                    <a:gd name="T40" fmla="*/ 213 w 261"/>
                    <a:gd name="T41" fmla="*/ 218 w 261"/>
                    <a:gd name="T42" fmla="*/ 223 w 261"/>
                    <a:gd name="T43" fmla="*/ 229 w 261"/>
                    <a:gd name="T44" fmla="*/ 234 w 261"/>
                    <a:gd name="T45" fmla="*/ 239 w 261"/>
                    <a:gd name="T46" fmla="*/ 245 w 261"/>
                    <a:gd name="T47" fmla="*/ 250 w 261"/>
                    <a:gd name="T48" fmla="*/ 255 w 261"/>
                    <a:gd name="T49" fmla="*/ 261 w 26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</a:cxnLst>
                  <a:rect l="0" t="0" r="r" b="b"/>
                  <a:pathLst>
                    <a:path w="26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0" y="0"/>
                      </a:lnTo>
                      <a:lnTo>
                        <a:pt x="16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2" y="0"/>
                      </a:lnTo>
                      <a:lnTo>
                        <a:pt x="48" y="0"/>
                      </a:lnTo>
                      <a:lnTo>
                        <a:pt x="53" y="0"/>
                      </a:lnTo>
                      <a:lnTo>
                        <a:pt x="58" y="0"/>
                      </a:lnTo>
                      <a:lnTo>
                        <a:pt x="64" y="0"/>
                      </a:lnTo>
                      <a:lnTo>
                        <a:pt x="69" y="0"/>
                      </a:lnTo>
                      <a:lnTo>
                        <a:pt x="74" y="0"/>
                      </a:lnTo>
                      <a:lnTo>
                        <a:pt x="79" y="0"/>
                      </a:lnTo>
                      <a:lnTo>
                        <a:pt x="85" y="0"/>
                      </a:lnTo>
                      <a:lnTo>
                        <a:pt x="90" y="0"/>
                      </a:lnTo>
                      <a:lnTo>
                        <a:pt x="95" y="0"/>
                      </a:lnTo>
                      <a:lnTo>
                        <a:pt x="101" y="0"/>
                      </a:lnTo>
                      <a:lnTo>
                        <a:pt x="106" y="0"/>
                      </a:lnTo>
                      <a:lnTo>
                        <a:pt x="111" y="0"/>
                      </a:lnTo>
                      <a:lnTo>
                        <a:pt x="117" y="0"/>
                      </a:lnTo>
                      <a:lnTo>
                        <a:pt x="122" y="0"/>
                      </a:lnTo>
                      <a:lnTo>
                        <a:pt x="127" y="0"/>
                      </a:lnTo>
                      <a:lnTo>
                        <a:pt x="133" y="0"/>
                      </a:lnTo>
                      <a:lnTo>
                        <a:pt x="138" y="0"/>
                      </a:lnTo>
                      <a:lnTo>
                        <a:pt x="143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5" y="0"/>
                      </a:lnTo>
                      <a:lnTo>
                        <a:pt x="170" y="0"/>
                      </a:lnTo>
                      <a:lnTo>
                        <a:pt x="175" y="0"/>
                      </a:lnTo>
                      <a:lnTo>
                        <a:pt x="181" y="0"/>
                      </a:lnTo>
                      <a:lnTo>
                        <a:pt x="186" y="0"/>
                      </a:lnTo>
                      <a:lnTo>
                        <a:pt x="191" y="0"/>
                      </a:lnTo>
                      <a:lnTo>
                        <a:pt x="197" y="0"/>
                      </a:lnTo>
                      <a:lnTo>
                        <a:pt x="202" y="0"/>
                      </a:lnTo>
                      <a:lnTo>
                        <a:pt x="207" y="0"/>
                      </a:lnTo>
                      <a:lnTo>
                        <a:pt x="213" y="0"/>
                      </a:lnTo>
                      <a:lnTo>
                        <a:pt x="218" y="0"/>
                      </a:lnTo>
                      <a:lnTo>
                        <a:pt x="223" y="0"/>
                      </a:lnTo>
                      <a:lnTo>
                        <a:pt x="229" y="0"/>
                      </a:lnTo>
                      <a:lnTo>
                        <a:pt x="234" y="0"/>
                      </a:lnTo>
                      <a:lnTo>
                        <a:pt x="239" y="0"/>
                      </a:lnTo>
                      <a:lnTo>
                        <a:pt x="245" y="0"/>
                      </a:lnTo>
                      <a:lnTo>
                        <a:pt x="250" y="0"/>
                      </a:lnTo>
                      <a:lnTo>
                        <a:pt x="255" y="0"/>
                      </a:lnTo>
                      <a:lnTo>
                        <a:pt x="261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90" name="Freeform 126"/>
                <p:cNvSpPr>
                  <a:spLocks/>
                </p:cNvSpPr>
                <p:nvPr/>
              </p:nvSpPr>
              <p:spPr bwMode="auto">
                <a:xfrm>
                  <a:off x="1858963" y="1631950"/>
                  <a:ext cx="414338" cy="0"/>
                </a:xfrm>
                <a:custGeom>
                  <a:avLst/>
                  <a:gdLst>
                    <a:gd name="T0" fmla="*/ 0 w 261"/>
                    <a:gd name="T1" fmla="*/ 5 w 261"/>
                    <a:gd name="T2" fmla="*/ 10 w 261"/>
                    <a:gd name="T3" fmla="*/ 16 w 261"/>
                    <a:gd name="T4" fmla="*/ 21 w 261"/>
                    <a:gd name="T5" fmla="*/ 27 w 261"/>
                    <a:gd name="T6" fmla="*/ 32 w 261"/>
                    <a:gd name="T7" fmla="*/ 37 w 261"/>
                    <a:gd name="T8" fmla="*/ 42 w 261"/>
                    <a:gd name="T9" fmla="*/ 48 w 261"/>
                    <a:gd name="T10" fmla="*/ 53 w 261"/>
                    <a:gd name="T11" fmla="*/ 58 w 261"/>
                    <a:gd name="T12" fmla="*/ 64 w 261"/>
                    <a:gd name="T13" fmla="*/ 69 w 261"/>
                    <a:gd name="T14" fmla="*/ 74 w 261"/>
                    <a:gd name="T15" fmla="*/ 79 w 261"/>
                    <a:gd name="T16" fmla="*/ 85 w 261"/>
                    <a:gd name="T17" fmla="*/ 90 w 261"/>
                    <a:gd name="T18" fmla="*/ 95 w 261"/>
                    <a:gd name="T19" fmla="*/ 101 w 261"/>
                    <a:gd name="T20" fmla="*/ 106 w 261"/>
                    <a:gd name="T21" fmla="*/ 111 w 261"/>
                    <a:gd name="T22" fmla="*/ 117 w 261"/>
                    <a:gd name="T23" fmla="*/ 122 w 261"/>
                    <a:gd name="T24" fmla="*/ 127 w 261"/>
                    <a:gd name="T25" fmla="*/ 133 w 261"/>
                    <a:gd name="T26" fmla="*/ 138 w 261"/>
                    <a:gd name="T27" fmla="*/ 143 w 261"/>
                    <a:gd name="T28" fmla="*/ 149 w 261"/>
                    <a:gd name="T29" fmla="*/ 154 w 261"/>
                    <a:gd name="T30" fmla="*/ 160 w 261"/>
                    <a:gd name="T31" fmla="*/ 165 w 261"/>
                    <a:gd name="T32" fmla="*/ 170 w 261"/>
                    <a:gd name="T33" fmla="*/ 176 w 261"/>
                    <a:gd name="T34" fmla="*/ 181 w 261"/>
                    <a:gd name="T35" fmla="*/ 186 w 261"/>
                    <a:gd name="T36" fmla="*/ 192 w 261"/>
                    <a:gd name="T37" fmla="*/ 197 w 261"/>
                    <a:gd name="T38" fmla="*/ 202 w 261"/>
                    <a:gd name="T39" fmla="*/ 208 w 261"/>
                    <a:gd name="T40" fmla="*/ 213 w 261"/>
                    <a:gd name="T41" fmla="*/ 218 w 261"/>
                    <a:gd name="T42" fmla="*/ 224 w 261"/>
                    <a:gd name="T43" fmla="*/ 229 w 261"/>
                    <a:gd name="T44" fmla="*/ 234 w 261"/>
                    <a:gd name="T45" fmla="*/ 240 w 261"/>
                    <a:gd name="T46" fmla="*/ 245 w 261"/>
                    <a:gd name="T47" fmla="*/ 250 w 261"/>
                    <a:gd name="T48" fmla="*/ 256 w 261"/>
                    <a:gd name="T49" fmla="*/ 261 w 26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</a:cxnLst>
                  <a:rect l="0" t="0" r="r" b="b"/>
                  <a:pathLst>
                    <a:path w="26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0" y="0"/>
                      </a:lnTo>
                      <a:lnTo>
                        <a:pt x="16" y="0"/>
                      </a:lnTo>
                      <a:lnTo>
                        <a:pt x="21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2" y="0"/>
                      </a:lnTo>
                      <a:lnTo>
                        <a:pt x="48" y="0"/>
                      </a:lnTo>
                      <a:lnTo>
                        <a:pt x="53" y="0"/>
                      </a:lnTo>
                      <a:lnTo>
                        <a:pt x="58" y="0"/>
                      </a:lnTo>
                      <a:lnTo>
                        <a:pt x="64" y="0"/>
                      </a:lnTo>
                      <a:lnTo>
                        <a:pt x="69" y="0"/>
                      </a:lnTo>
                      <a:lnTo>
                        <a:pt x="74" y="0"/>
                      </a:lnTo>
                      <a:lnTo>
                        <a:pt x="79" y="0"/>
                      </a:lnTo>
                      <a:lnTo>
                        <a:pt x="85" y="0"/>
                      </a:lnTo>
                      <a:lnTo>
                        <a:pt x="90" y="0"/>
                      </a:lnTo>
                      <a:lnTo>
                        <a:pt x="95" y="0"/>
                      </a:lnTo>
                      <a:lnTo>
                        <a:pt x="101" y="0"/>
                      </a:lnTo>
                      <a:lnTo>
                        <a:pt x="106" y="0"/>
                      </a:lnTo>
                      <a:lnTo>
                        <a:pt x="111" y="0"/>
                      </a:lnTo>
                      <a:lnTo>
                        <a:pt x="117" y="0"/>
                      </a:lnTo>
                      <a:lnTo>
                        <a:pt x="122" y="0"/>
                      </a:lnTo>
                      <a:lnTo>
                        <a:pt x="127" y="0"/>
                      </a:lnTo>
                      <a:lnTo>
                        <a:pt x="133" y="0"/>
                      </a:lnTo>
                      <a:lnTo>
                        <a:pt x="138" y="0"/>
                      </a:lnTo>
                      <a:lnTo>
                        <a:pt x="143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60" y="0"/>
                      </a:lnTo>
                      <a:lnTo>
                        <a:pt x="165" y="0"/>
                      </a:lnTo>
                      <a:lnTo>
                        <a:pt x="170" y="0"/>
                      </a:lnTo>
                      <a:lnTo>
                        <a:pt x="176" y="0"/>
                      </a:lnTo>
                      <a:lnTo>
                        <a:pt x="181" y="0"/>
                      </a:lnTo>
                      <a:lnTo>
                        <a:pt x="186" y="0"/>
                      </a:lnTo>
                      <a:lnTo>
                        <a:pt x="192" y="0"/>
                      </a:lnTo>
                      <a:lnTo>
                        <a:pt x="197" y="0"/>
                      </a:lnTo>
                      <a:lnTo>
                        <a:pt x="202" y="0"/>
                      </a:lnTo>
                      <a:lnTo>
                        <a:pt x="208" y="0"/>
                      </a:lnTo>
                      <a:lnTo>
                        <a:pt x="213" y="0"/>
                      </a:lnTo>
                      <a:lnTo>
                        <a:pt x="218" y="0"/>
                      </a:lnTo>
                      <a:lnTo>
                        <a:pt x="224" y="0"/>
                      </a:lnTo>
                      <a:lnTo>
                        <a:pt x="229" y="0"/>
                      </a:lnTo>
                      <a:lnTo>
                        <a:pt x="234" y="0"/>
                      </a:lnTo>
                      <a:lnTo>
                        <a:pt x="240" y="0"/>
                      </a:lnTo>
                      <a:lnTo>
                        <a:pt x="245" y="0"/>
                      </a:lnTo>
                      <a:lnTo>
                        <a:pt x="250" y="0"/>
                      </a:lnTo>
                      <a:lnTo>
                        <a:pt x="256" y="0"/>
                      </a:lnTo>
                      <a:lnTo>
                        <a:pt x="261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91" name="Freeform 127"/>
                <p:cNvSpPr>
                  <a:spLocks/>
                </p:cNvSpPr>
                <p:nvPr/>
              </p:nvSpPr>
              <p:spPr bwMode="auto">
                <a:xfrm>
                  <a:off x="2273300" y="1631950"/>
                  <a:ext cx="414338" cy="0"/>
                </a:xfrm>
                <a:custGeom>
                  <a:avLst/>
                  <a:gdLst>
                    <a:gd name="T0" fmla="*/ 0 w 261"/>
                    <a:gd name="T1" fmla="*/ 5 w 261"/>
                    <a:gd name="T2" fmla="*/ 11 w 261"/>
                    <a:gd name="T3" fmla="*/ 16 w 261"/>
                    <a:gd name="T4" fmla="*/ 21 w 261"/>
                    <a:gd name="T5" fmla="*/ 26 w 261"/>
                    <a:gd name="T6" fmla="*/ 32 w 261"/>
                    <a:gd name="T7" fmla="*/ 37 w 261"/>
                    <a:gd name="T8" fmla="*/ 42 w 261"/>
                    <a:gd name="T9" fmla="*/ 48 w 261"/>
                    <a:gd name="T10" fmla="*/ 53 w 261"/>
                    <a:gd name="T11" fmla="*/ 58 w 261"/>
                    <a:gd name="T12" fmla="*/ 64 w 261"/>
                    <a:gd name="T13" fmla="*/ 69 w 261"/>
                    <a:gd name="T14" fmla="*/ 74 w 261"/>
                    <a:gd name="T15" fmla="*/ 80 w 261"/>
                    <a:gd name="T16" fmla="*/ 85 w 261"/>
                    <a:gd name="T17" fmla="*/ 90 w 261"/>
                    <a:gd name="T18" fmla="*/ 96 w 261"/>
                    <a:gd name="T19" fmla="*/ 101 w 261"/>
                    <a:gd name="T20" fmla="*/ 106 w 261"/>
                    <a:gd name="T21" fmla="*/ 112 w 261"/>
                    <a:gd name="T22" fmla="*/ 117 w 261"/>
                    <a:gd name="T23" fmla="*/ 122 w 261"/>
                    <a:gd name="T24" fmla="*/ 128 w 261"/>
                    <a:gd name="T25" fmla="*/ 133 w 261"/>
                    <a:gd name="T26" fmla="*/ 138 w 261"/>
                    <a:gd name="T27" fmla="*/ 144 w 261"/>
                    <a:gd name="T28" fmla="*/ 149 w 261"/>
                    <a:gd name="T29" fmla="*/ 154 w 261"/>
                    <a:gd name="T30" fmla="*/ 160 w 261"/>
                    <a:gd name="T31" fmla="*/ 165 w 261"/>
                    <a:gd name="T32" fmla="*/ 170 w 261"/>
                    <a:gd name="T33" fmla="*/ 176 w 261"/>
                    <a:gd name="T34" fmla="*/ 181 w 261"/>
                    <a:gd name="T35" fmla="*/ 186 w 261"/>
                    <a:gd name="T36" fmla="*/ 192 w 261"/>
                    <a:gd name="T37" fmla="*/ 197 w 261"/>
                    <a:gd name="T38" fmla="*/ 202 w 261"/>
                    <a:gd name="T39" fmla="*/ 208 w 261"/>
                    <a:gd name="T40" fmla="*/ 213 w 261"/>
                    <a:gd name="T41" fmla="*/ 218 w 261"/>
                    <a:gd name="T42" fmla="*/ 224 w 261"/>
                    <a:gd name="T43" fmla="*/ 229 w 261"/>
                    <a:gd name="T44" fmla="*/ 234 w 261"/>
                    <a:gd name="T45" fmla="*/ 240 w 261"/>
                    <a:gd name="T46" fmla="*/ 245 w 261"/>
                    <a:gd name="T47" fmla="*/ 250 w 261"/>
                    <a:gd name="T48" fmla="*/ 256 w 261"/>
                    <a:gd name="T49" fmla="*/ 261 w 26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</a:cxnLst>
                  <a:rect l="0" t="0" r="r" b="b"/>
                  <a:pathLst>
                    <a:path w="26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2" y="0"/>
                      </a:lnTo>
                      <a:lnTo>
                        <a:pt x="48" y="0"/>
                      </a:lnTo>
                      <a:lnTo>
                        <a:pt x="53" y="0"/>
                      </a:lnTo>
                      <a:lnTo>
                        <a:pt x="58" y="0"/>
                      </a:lnTo>
                      <a:lnTo>
                        <a:pt x="64" y="0"/>
                      </a:lnTo>
                      <a:lnTo>
                        <a:pt x="69" y="0"/>
                      </a:lnTo>
                      <a:lnTo>
                        <a:pt x="74" y="0"/>
                      </a:lnTo>
                      <a:lnTo>
                        <a:pt x="80" y="0"/>
                      </a:lnTo>
                      <a:lnTo>
                        <a:pt x="85" y="0"/>
                      </a:lnTo>
                      <a:lnTo>
                        <a:pt x="90" y="0"/>
                      </a:lnTo>
                      <a:lnTo>
                        <a:pt x="96" y="0"/>
                      </a:lnTo>
                      <a:lnTo>
                        <a:pt x="101" y="0"/>
                      </a:lnTo>
                      <a:lnTo>
                        <a:pt x="106" y="0"/>
                      </a:lnTo>
                      <a:lnTo>
                        <a:pt x="112" y="0"/>
                      </a:lnTo>
                      <a:lnTo>
                        <a:pt x="117" y="0"/>
                      </a:lnTo>
                      <a:lnTo>
                        <a:pt x="122" y="0"/>
                      </a:lnTo>
                      <a:lnTo>
                        <a:pt x="128" y="0"/>
                      </a:lnTo>
                      <a:lnTo>
                        <a:pt x="133" y="0"/>
                      </a:lnTo>
                      <a:lnTo>
                        <a:pt x="138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60" y="0"/>
                      </a:lnTo>
                      <a:lnTo>
                        <a:pt x="165" y="0"/>
                      </a:lnTo>
                      <a:lnTo>
                        <a:pt x="170" y="0"/>
                      </a:lnTo>
                      <a:lnTo>
                        <a:pt x="176" y="0"/>
                      </a:lnTo>
                      <a:lnTo>
                        <a:pt x="181" y="0"/>
                      </a:lnTo>
                      <a:lnTo>
                        <a:pt x="186" y="0"/>
                      </a:lnTo>
                      <a:lnTo>
                        <a:pt x="192" y="0"/>
                      </a:lnTo>
                      <a:lnTo>
                        <a:pt x="197" y="0"/>
                      </a:lnTo>
                      <a:lnTo>
                        <a:pt x="202" y="0"/>
                      </a:lnTo>
                      <a:lnTo>
                        <a:pt x="208" y="0"/>
                      </a:lnTo>
                      <a:lnTo>
                        <a:pt x="213" y="0"/>
                      </a:lnTo>
                      <a:lnTo>
                        <a:pt x="218" y="0"/>
                      </a:lnTo>
                      <a:lnTo>
                        <a:pt x="224" y="0"/>
                      </a:lnTo>
                      <a:lnTo>
                        <a:pt x="229" y="0"/>
                      </a:lnTo>
                      <a:lnTo>
                        <a:pt x="234" y="0"/>
                      </a:lnTo>
                      <a:lnTo>
                        <a:pt x="240" y="0"/>
                      </a:lnTo>
                      <a:lnTo>
                        <a:pt x="245" y="0"/>
                      </a:lnTo>
                      <a:lnTo>
                        <a:pt x="250" y="0"/>
                      </a:lnTo>
                      <a:lnTo>
                        <a:pt x="256" y="0"/>
                      </a:lnTo>
                      <a:lnTo>
                        <a:pt x="261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92" name="Freeform 128"/>
                <p:cNvSpPr>
                  <a:spLocks/>
                </p:cNvSpPr>
                <p:nvPr/>
              </p:nvSpPr>
              <p:spPr bwMode="auto">
                <a:xfrm>
                  <a:off x="2687638" y="1631950"/>
                  <a:ext cx="33338" cy="0"/>
                </a:xfrm>
                <a:custGeom>
                  <a:avLst/>
                  <a:gdLst>
                    <a:gd name="T0" fmla="*/ 0 w 21"/>
                    <a:gd name="T1" fmla="*/ 5 w 21"/>
                    <a:gd name="T2" fmla="*/ 11 w 21"/>
                    <a:gd name="T3" fmla="*/ 16 w 21"/>
                    <a:gd name="T4" fmla="*/ 21 w 2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2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1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sp>
            <p:nvSpPr>
              <p:cNvPr id="293" name="Line 221"/>
              <p:cNvSpPr>
                <a:spLocks noChangeShapeType="1"/>
              </p:cNvSpPr>
              <p:nvPr/>
            </p:nvSpPr>
            <p:spPr bwMode="auto">
              <a:xfrm flipV="1">
                <a:off x="704695" y="397694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4" name="Line 222"/>
              <p:cNvSpPr>
                <a:spLocks noChangeShapeType="1"/>
              </p:cNvSpPr>
              <p:nvPr/>
            </p:nvSpPr>
            <p:spPr bwMode="auto">
              <a:xfrm flipV="1">
                <a:off x="1054703" y="397694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5" name="Line 223"/>
              <p:cNvSpPr>
                <a:spLocks noChangeShapeType="1"/>
              </p:cNvSpPr>
              <p:nvPr/>
            </p:nvSpPr>
            <p:spPr bwMode="auto">
              <a:xfrm flipV="1">
                <a:off x="1406026" y="397694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296" name="Line 224"/>
              <p:cNvSpPr>
                <a:spLocks noChangeShapeType="1"/>
              </p:cNvSpPr>
              <p:nvPr/>
            </p:nvSpPr>
            <p:spPr bwMode="auto">
              <a:xfrm flipV="1">
                <a:off x="1756034" y="397694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1301813" y="6203113"/>
            <a:ext cx="2945061" cy="465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Let’s take this step-by-step…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3882343" y="1551290"/>
            <a:ext cx="3343135" cy="3672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1"/>
          <p:cNvGrpSpPr/>
          <p:nvPr/>
        </p:nvGrpSpPr>
        <p:grpSpPr>
          <a:xfrm>
            <a:off x="158616" y="1551290"/>
            <a:ext cx="3590583" cy="3678203"/>
            <a:chOff x="913952" y="2739330"/>
            <a:chExt cx="2235010" cy="2230609"/>
          </a:xfrm>
        </p:grpSpPr>
        <p:sp>
          <p:nvSpPr>
            <p:cNvPr id="6" name="Rectangle 5"/>
            <p:cNvSpPr/>
            <p:nvPr/>
          </p:nvSpPr>
          <p:spPr>
            <a:xfrm>
              <a:off x="913952" y="2739330"/>
              <a:ext cx="2235010" cy="223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114431" y="3454489"/>
              <a:ext cx="1743664" cy="1479100"/>
              <a:chOff x="2847157" y="2075791"/>
              <a:chExt cx="1947657" cy="1664503"/>
            </a:xfrm>
          </p:grpSpPr>
          <p:sp>
            <p:nvSpPr>
              <p:cNvPr id="8" name="Rectangle 279"/>
              <p:cNvSpPr>
                <a:spLocks noChangeArrowheads="1"/>
              </p:cNvSpPr>
              <p:nvPr/>
            </p:nvSpPr>
            <p:spPr bwMode="auto">
              <a:xfrm>
                <a:off x="3101352" y="2149792"/>
                <a:ext cx="1632952" cy="12014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847157" y="2075791"/>
                <a:ext cx="1947657" cy="1664503"/>
                <a:chOff x="2468168" y="4058389"/>
                <a:chExt cx="1947657" cy="166450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728491" y="4132390"/>
                  <a:ext cx="1622230" cy="1198872"/>
                  <a:chOff x="3255963" y="149225"/>
                  <a:chExt cx="1681163" cy="1479551"/>
                </a:xfrm>
              </p:grpSpPr>
              <p:sp>
                <p:nvSpPr>
                  <p:cNvPr id="49" name="Freeform 150"/>
                  <p:cNvSpPr>
                    <a:spLocks/>
                  </p:cNvSpPr>
                  <p:nvPr/>
                </p:nvSpPr>
                <p:spPr bwMode="auto">
                  <a:xfrm>
                    <a:off x="3255963" y="1262063"/>
                    <a:ext cx="411163" cy="366713"/>
                  </a:xfrm>
                  <a:custGeom>
                    <a:avLst/>
                    <a:gdLst>
                      <a:gd name="T0" fmla="*/ 0 w 259"/>
                      <a:gd name="T1" fmla="*/ 231 h 231"/>
                      <a:gd name="T2" fmla="*/ 5 w 259"/>
                      <a:gd name="T3" fmla="*/ 230 h 231"/>
                      <a:gd name="T4" fmla="*/ 11 w 259"/>
                      <a:gd name="T5" fmla="*/ 230 h 231"/>
                      <a:gd name="T6" fmla="*/ 16 w 259"/>
                      <a:gd name="T7" fmla="*/ 230 h 231"/>
                      <a:gd name="T8" fmla="*/ 21 w 259"/>
                      <a:gd name="T9" fmla="*/ 229 h 231"/>
                      <a:gd name="T10" fmla="*/ 26 w 259"/>
                      <a:gd name="T11" fmla="*/ 229 h 231"/>
                      <a:gd name="T12" fmla="*/ 32 w 259"/>
                      <a:gd name="T13" fmla="*/ 229 h 231"/>
                      <a:gd name="T14" fmla="*/ 37 w 259"/>
                      <a:gd name="T15" fmla="*/ 228 h 231"/>
                      <a:gd name="T16" fmla="*/ 42 w 259"/>
                      <a:gd name="T17" fmla="*/ 228 h 231"/>
                      <a:gd name="T18" fmla="*/ 48 w 259"/>
                      <a:gd name="T19" fmla="*/ 227 h 231"/>
                      <a:gd name="T20" fmla="*/ 53 w 259"/>
                      <a:gd name="T21" fmla="*/ 227 h 231"/>
                      <a:gd name="T22" fmla="*/ 58 w 259"/>
                      <a:gd name="T23" fmla="*/ 226 h 231"/>
                      <a:gd name="T24" fmla="*/ 63 w 259"/>
                      <a:gd name="T25" fmla="*/ 225 h 231"/>
                      <a:gd name="T26" fmla="*/ 69 w 259"/>
                      <a:gd name="T27" fmla="*/ 224 h 231"/>
                      <a:gd name="T28" fmla="*/ 74 w 259"/>
                      <a:gd name="T29" fmla="*/ 224 h 231"/>
                      <a:gd name="T30" fmla="*/ 79 w 259"/>
                      <a:gd name="T31" fmla="*/ 222 h 231"/>
                      <a:gd name="T32" fmla="*/ 85 w 259"/>
                      <a:gd name="T33" fmla="*/ 222 h 231"/>
                      <a:gd name="T34" fmla="*/ 90 w 259"/>
                      <a:gd name="T35" fmla="*/ 220 h 231"/>
                      <a:gd name="T36" fmla="*/ 95 w 259"/>
                      <a:gd name="T37" fmla="*/ 219 h 231"/>
                      <a:gd name="T38" fmla="*/ 101 w 259"/>
                      <a:gd name="T39" fmla="*/ 218 h 231"/>
                      <a:gd name="T40" fmla="*/ 106 w 259"/>
                      <a:gd name="T41" fmla="*/ 216 h 231"/>
                      <a:gd name="T42" fmla="*/ 111 w 259"/>
                      <a:gd name="T43" fmla="*/ 214 h 231"/>
                      <a:gd name="T44" fmla="*/ 116 w 259"/>
                      <a:gd name="T45" fmla="*/ 212 h 231"/>
                      <a:gd name="T46" fmla="*/ 122 w 259"/>
                      <a:gd name="T47" fmla="*/ 210 h 231"/>
                      <a:gd name="T48" fmla="*/ 127 w 259"/>
                      <a:gd name="T49" fmla="*/ 208 h 231"/>
                      <a:gd name="T50" fmla="*/ 132 w 259"/>
                      <a:gd name="T51" fmla="*/ 206 h 231"/>
                      <a:gd name="T52" fmla="*/ 138 w 259"/>
                      <a:gd name="T53" fmla="*/ 202 h 231"/>
                      <a:gd name="T54" fmla="*/ 143 w 259"/>
                      <a:gd name="T55" fmla="*/ 200 h 231"/>
                      <a:gd name="T56" fmla="*/ 148 w 259"/>
                      <a:gd name="T57" fmla="*/ 196 h 231"/>
                      <a:gd name="T58" fmla="*/ 153 w 259"/>
                      <a:gd name="T59" fmla="*/ 193 h 231"/>
                      <a:gd name="T60" fmla="*/ 159 w 259"/>
                      <a:gd name="T61" fmla="*/ 188 h 231"/>
                      <a:gd name="T62" fmla="*/ 164 w 259"/>
                      <a:gd name="T63" fmla="*/ 184 h 231"/>
                      <a:gd name="T64" fmla="*/ 169 w 259"/>
                      <a:gd name="T65" fmla="*/ 179 h 231"/>
                      <a:gd name="T66" fmla="*/ 175 w 259"/>
                      <a:gd name="T67" fmla="*/ 174 h 231"/>
                      <a:gd name="T68" fmla="*/ 180 w 259"/>
                      <a:gd name="T69" fmla="*/ 168 h 231"/>
                      <a:gd name="T70" fmla="*/ 185 w 259"/>
                      <a:gd name="T71" fmla="*/ 162 h 231"/>
                      <a:gd name="T72" fmla="*/ 190 w 259"/>
                      <a:gd name="T73" fmla="*/ 155 h 231"/>
                      <a:gd name="T74" fmla="*/ 196 w 259"/>
                      <a:gd name="T75" fmla="*/ 148 h 231"/>
                      <a:gd name="T76" fmla="*/ 201 w 259"/>
                      <a:gd name="T77" fmla="*/ 140 h 231"/>
                      <a:gd name="T78" fmla="*/ 206 w 259"/>
                      <a:gd name="T79" fmla="*/ 131 h 231"/>
                      <a:gd name="T80" fmla="*/ 212 w 259"/>
                      <a:gd name="T81" fmla="*/ 121 h 231"/>
                      <a:gd name="T82" fmla="*/ 217 w 259"/>
                      <a:gd name="T83" fmla="*/ 111 h 231"/>
                      <a:gd name="T84" fmla="*/ 222 w 259"/>
                      <a:gd name="T85" fmla="*/ 100 h 231"/>
                      <a:gd name="T86" fmla="*/ 227 w 259"/>
                      <a:gd name="T87" fmla="*/ 89 h 231"/>
                      <a:gd name="T88" fmla="*/ 233 w 259"/>
                      <a:gd name="T89" fmla="*/ 76 h 231"/>
                      <a:gd name="T90" fmla="*/ 238 w 259"/>
                      <a:gd name="T91" fmla="*/ 63 h 231"/>
                      <a:gd name="T92" fmla="*/ 243 w 259"/>
                      <a:gd name="T93" fmla="*/ 48 h 231"/>
                      <a:gd name="T94" fmla="*/ 249 w 259"/>
                      <a:gd name="T95" fmla="*/ 33 h 231"/>
                      <a:gd name="T96" fmla="*/ 254 w 259"/>
                      <a:gd name="T97" fmla="*/ 17 h 231"/>
                      <a:gd name="T98" fmla="*/ 259 w 259"/>
                      <a:gd name="T99" fmla="*/ 0 h 2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59" h="231">
                        <a:moveTo>
                          <a:pt x="0" y="231"/>
                        </a:moveTo>
                        <a:lnTo>
                          <a:pt x="5" y="230"/>
                        </a:lnTo>
                        <a:lnTo>
                          <a:pt x="11" y="230"/>
                        </a:lnTo>
                        <a:lnTo>
                          <a:pt x="16" y="230"/>
                        </a:lnTo>
                        <a:lnTo>
                          <a:pt x="21" y="229"/>
                        </a:lnTo>
                        <a:lnTo>
                          <a:pt x="26" y="229"/>
                        </a:lnTo>
                        <a:lnTo>
                          <a:pt x="32" y="229"/>
                        </a:lnTo>
                        <a:lnTo>
                          <a:pt x="37" y="228"/>
                        </a:lnTo>
                        <a:lnTo>
                          <a:pt x="42" y="228"/>
                        </a:lnTo>
                        <a:lnTo>
                          <a:pt x="48" y="227"/>
                        </a:lnTo>
                        <a:lnTo>
                          <a:pt x="53" y="227"/>
                        </a:lnTo>
                        <a:lnTo>
                          <a:pt x="58" y="226"/>
                        </a:lnTo>
                        <a:lnTo>
                          <a:pt x="63" y="225"/>
                        </a:lnTo>
                        <a:lnTo>
                          <a:pt x="69" y="224"/>
                        </a:lnTo>
                        <a:lnTo>
                          <a:pt x="74" y="224"/>
                        </a:lnTo>
                        <a:lnTo>
                          <a:pt x="79" y="222"/>
                        </a:lnTo>
                        <a:lnTo>
                          <a:pt x="85" y="222"/>
                        </a:lnTo>
                        <a:lnTo>
                          <a:pt x="90" y="220"/>
                        </a:lnTo>
                        <a:lnTo>
                          <a:pt x="95" y="219"/>
                        </a:lnTo>
                        <a:lnTo>
                          <a:pt x="101" y="218"/>
                        </a:lnTo>
                        <a:lnTo>
                          <a:pt x="106" y="216"/>
                        </a:lnTo>
                        <a:lnTo>
                          <a:pt x="111" y="214"/>
                        </a:lnTo>
                        <a:lnTo>
                          <a:pt x="116" y="212"/>
                        </a:lnTo>
                        <a:lnTo>
                          <a:pt x="122" y="210"/>
                        </a:lnTo>
                        <a:lnTo>
                          <a:pt x="127" y="208"/>
                        </a:lnTo>
                        <a:lnTo>
                          <a:pt x="132" y="206"/>
                        </a:lnTo>
                        <a:lnTo>
                          <a:pt x="138" y="202"/>
                        </a:lnTo>
                        <a:lnTo>
                          <a:pt x="143" y="200"/>
                        </a:lnTo>
                        <a:lnTo>
                          <a:pt x="148" y="196"/>
                        </a:lnTo>
                        <a:lnTo>
                          <a:pt x="153" y="193"/>
                        </a:lnTo>
                        <a:lnTo>
                          <a:pt x="159" y="188"/>
                        </a:lnTo>
                        <a:lnTo>
                          <a:pt x="164" y="184"/>
                        </a:lnTo>
                        <a:lnTo>
                          <a:pt x="169" y="179"/>
                        </a:lnTo>
                        <a:lnTo>
                          <a:pt x="175" y="174"/>
                        </a:lnTo>
                        <a:lnTo>
                          <a:pt x="180" y="168"/>
                        </a:lnTo>
                        <a:lnTo>
                          <a:pt x="185" y="162"/>
                        </a:lnTo>
                        <a:lnTo>
                          <a:pt x="190" y="155"/>
                        </a:lnTo>
                        <a:lnTo>
                          <a:pt x="196" y="148"/>
                        </a:lnTo>
                        <a:lnTo>
                          <a:pt x="201" y="140"/>
                        </a:lnTo>
                        <a:lnTo>
                          <a:pt x="206" y="131"/>
                        </a:lnTo>
                        <a:lnTo>
                          <a:pt x="212" y="121"/>
                        </a:lnTo>
                        <a:lnTo>
                          <a:pt x="217" y="111"/>
                        </a:lnTo>
                        <a:lnTo>
                          <a:pt x="222" y="100"/>
                        </a:lnTo>
                        <a:lnTo>
                          <a:pt x="227" y="89"/>
                        </a:lnTo>
                        <a:lnTo>
                          <a:pt x="233" y="76"/>
                        </a:lnTo>
                        <a:lnTo>
                          <a:pt x="238" y="63"/>
                        </a:lnTo>
                        <a:lnTo>
                          <a:pt x="243" y="48"/>
                        </a:lnTo>
                        <a:lnTo>
                          <a:pt x="249" y="33"/>
                        </a:lnTo>
                        <a:lnTo>
                          <a:pt x="254" y="17"/>
                        </a:lnTo>
                        <a:lnTo>
                          <a:pt x="259" y="0"/>
                        </a:lnTo>
                      </a:path>
                    </a:pathLst>
                  </a:custGeom>
                  <a:noFill/>
                  <a:ln w="9525" cap="flat">
                    <a:solidFill>
                      <a:schemeClr val="accent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/>
                  </a:p>
                </p:txBody>
              </p:sp>
              <p:sp>
                <p:nvSpPr>
                  <p:cNvPr id="50" name="Freeform 151"/>
                  <p:cNvSpPr>
                    <a:spLocks/>
                  </p:cNvSpPr>
                  <p:nvPr/>
                </p:nvSpPr>
                <p:spPr bwMode="auto">
                  <a:xfrm>
                    <a:off x="3667125" y="182563"/>
                    <a:ext cx="412750" cy="1079500"/>
                  </a:xfrm>
                  <a:custGeom>
                    <a:avLst/>
                    <a:gdLst>
                      <a:gd name="T0" fmla="*/ 0 w 260"/>
                      <a:gd name="T1" fmla="*/ 680 h 680"/>
                      <a:gd name="T2" fmla="*/ 6 w 260"/>
                      <a:gd name="T3" fmla="*/ 662 h 680"/>
                      <a:gd name="T4" fmla="*/ 11 w 260"/>
                      <a:gd name="T5" fmla="*/ 643 h 680"/>
                      <a:gd name="T6" fmla="*/ 16 w 260"/>
                      <a:gd name="T7" fmla="*/ 623 h 680"/>
                      <a:gd name="T8" fmla="*/ 21 w 260"/>
                      <a:gd name="T9" fmla="*/ 603 h 680"/>
                      <a:gd name="T10" fmla="*/ 27 w 260"/>
                      <a:gd name="T11" fmla="*/ 582 h 680"/>
                      <a:gd name="T12" fmla="*/ 32 w 260"/>
                      <a:gd name="T13" fmla="*/ 560 h 680"/>
                      <a:gd name="T14" fmla="*/ 37 w 260"/>
                      <a:gd name="T15" fmla="*/ 538 h 680"/>
                      <a:gd name="T16" fmla="*/ 43 w 260"/>
                      <a:gd name="T17" fmla="*/ 516 h 680"/>
                      <a:gd name="T18" fmla="*/ 48 w 260"/>
                      <a:gd name="T19" fmla="*/ 492 h 680"/>
                      <a:gd name="T20" fmla="*/ 53 w 260"/>
                      <a:gd name="T21" fmla="*/ 469 h 680"/>
                      <a:gd name="T22" fmla="*/ 58 w 260"/>
                      <a:gd name="T23" fmla="*/ 446 h 680"/>
                      <a:gd name="T24" fmla="*/ 64 w 260"/>
                      <a:gd name="T25" fmla="*/ 423 h 680"/>
                      <a:gd name="T26" fmla="*/ 69 w 260"/>
                      <a:gd name="T27" fmla="*/ 400 h 680"/>
                      <a:gd name="T28" fmla="*/ 74 w 260"/>
                      <a:gd name="T29" fmla="*/ 377 h 680"/>
                      <a:gd name="T30" fmla="*/ 80 w 260"/>
                      <a:gd name="T31" fmla="*/ 354 h 680"/>
                      <a:gd name="T32" fmla="*/ 85 w 260"/>
                      <a:gd name="T33" fmla="*/ 332 h 680"/>
                      <a:gd name="T34" fmla="*/ 90 w 260"/>
                      <a:gd name="T35" fmla="*/ 310 h 680"/>
                      <a:gd name="T36" fmla="*/ 96 w 260"/>
                      <a:gd name="T37" fmla="*/ 289 h 680"/>
                      <a:gd name="T38" fmla="*/ 101 w 260"/>
                      <a:gd name="T39" fmla="*/ 269 h 680"/>
                      <a:gd name="T40" fmla="*/ 106 w 260"/>
                      <a:gd name="T41" fmla="*/ 249 h 680"/>
                      <a:gd name="T42" fmla="*/ 111 w 260"/>
                      <a:gd name="T43" fmla="*/ 230 h 680"/>
                      <a:gd name="T44" fmla="*/ 117 w 260"/>
                      <a:gd name="T45" fmla="*/ 212 h 680"/>
                      <a:gd name="T46" fmla="*/ 122 w 260"/>
                      <a:gd name="T47" fmla="*/ 195 h 680"/>
                      <a:gd name="T48" fmla="*/ 127 w 260"/>
                      <a:gd name="T49" fmla="*/ 179 h 680"/>
                      <a:gd name="T50" fmla="*/ 133 w 260"/>
                      <a:gd name="T51" fmla="*/ 164 h 680"/>
                      <a:gd name="T52" fmla="*/ 138 w 260"/>
                      <a:gd name="T53" fmla="*/ 149 h 680"/>
                      <a:gd name="T54" fmla="*/ 143 w 260"/>
                      <a:gd name="T55" fmla="*/ 136 h 680"/>
                      <a:gd name="T56" fmla="*/ 149 w 260"/>
                      <a:gd name="T57" fmla="*/ 124 h 680"/>
                      <a:gd name="T58" fmla="*/ 154 w 260"/>
                      <a:gd name="T59" fmla="*/ 112 h 680"/>
                      <a:gd name="T60" fmla="*/ 159 w 260"/>
                      <a:gd name="T61" fmla="*/ 101 h 680"/>
                      <a:gd name="T62" fmla="*/ 164 w 260"/>
                      <a:gd name="T63" fmla="*/ 91 h 680"/>
                      <a:gd name="T64" fmla="*/ 170 w 260"/>
                      <a:gd name="T65" fmla="*/ 81 h 680"/>
                      <a:gd name="T66" fmla="*/ 175 w 260"/>
                      <a:gd name="T67" fmla="*/ 72 h 680"/>
                      <a:gd name="T68" fmla="*/ 180 w 260"/>
                      <a:gd name="T69" fmla="*/ 64 h 680"/>
                      <a:gd name="T70" fmla="*/ 186 w 260"/>
                      <a:gd name="T71" fmla="*/ 57 h 680"/>
                      <a:gd name="T72" fmla="*/ 191 w 260"/>
                      <a:gd name="T73" fmla="*/ 50 h 680"/>
                      <a:gd name="T74" fmla="*/ 196 w 260"/>
                      <a:gd name="T75" fmla="*/ 44 h 680"/>
                      <a:gd name="T76" fmla="*/ 202 w 260"/>
                      <a:gd name="T77" fmla="*/ 38 h 680"/>
                      <a:gd name="T78" fmla="*/ 207 w 260"/>
                      <a:gd name="T79" fmla="*/ 33 h 680"/>
                      <a:gd name="T80" fmla="*/ 212 w 260"/>
                      <a:gd name="T81" fmla="*/ 28 h 680"/>
                      <a:gd name="T82" fmla="*/ 217 w 260"/>
                      <a:gd name="T83" fmla="*/ 24 h 680"/>
                      <a:gd name="T84" fmla="*/ 223 w 260"/>
                      <a:gd name="T85" fmla="*/ 19 h 680"/>
                      <a:gd name="T86" fmla="*/ 228 w 260"/>
                      <a:gd name="T87" fmla="*/ 16 h 680"/>
                      <a:gd name="T88" fmla="*/ 233 w 260"/>
                      <a:gd name="T89" fmla="*/ 12 h 680"/>
                      <a:gd name="T90" fmla="*/ 239 w 260"/>
                      <a:gd name="T91" fmla="*/ 9 h 680"/>
                      <a:gd name="T92" fmla="*/ 244 w 260"/>
                      <a:gd name="T93" fmla="*/ 6 h 680"/>
                      <a:gd name="T94" fmla="*/ 249 w 260"/>
                      <a:gd name="T95" fmla="*/ 4 h 680"/>
                      <a:gd name="T96" fmla="*/ 255 w 260"/>
                      <a:gd name="T97" fmla="*/ 2 h 680"/>
                      <a:gd name="T98" fmla="*/ 260 w 260"/>
                      <a:gd name="T99" fmla="*/ 0 h 6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60" h="680">
                        <a:moveTo>
                          <a:pt x="0" y="680"/>
                        </a:moveTo>
                        <a:lnTo>
                          <a:pt x="6" y="662"/>
                        </a:lnTo>
                        <a:lnTo>
                          <a:pt x="11" y="643"/>
                        </a:lnTo>
                        <a:lnTo>
                          <a:pt x="16" y="623"/>
                        </a:lnTo>
                        <a:lnTo>
                          <a:pt x="21" y="603"/>
                        </a:lnTo>
                        <a:lnTo>
                          <a:pt x="27" y="582"/>
                        </a:lnTo>
                        <a:lnTo>
                          <a:pt x="32" y="560"/>
                        </a:lnTo>
                        <a:lnTo>
                          <a:pt x="37" y="538"/>
                        </a:lnTo>
                        <a:lnTo>
                          <a:pt x="43" y="516"/>
                        </a:lnTo>
                        <a:lnTo>
                          <a:pt x="48" y="492"/>
                        </a:lnTo>
                        <a:lnTo>
                          <a:pt x="53" y="469"/>
                        </a:lnTo>
                        <a:lnTo>
                          <a:pt x="58" y="446"/>
                        </a:lnTo>
                        <a:lnTo>
                          <a:pt x="64" y="423"/>
                        </a:lnTo>
                        <a:lnTo>
                          <a:pt x="69" y="400"/>
                        </a:lnTo>
                        <a:lnTo>
                          <a:pt x="74" y="377"/>
                        </a:lnTo>
                        <a:lnTo>
                          <a:pt x="80" y="354"/>
                        </a:lnTo>
                        <a:lnTo>
                          <a:pt x="85" y="332"/>
                        </a:lnTo>
                        <a:lnTo>
                          <a:pt x="90" y="310"/>
                        </a:lnTo>
                        <a:lnTo>
                          <a:pt x="96" y="289"/>
                        </a:lnTo>
                        <a:lnTo>
                          <a:pt x="101" y="269"/>
                        </a:lnTo>
                        <a:lnTo>
                          <a:pt x="106" y="249"/>
                        </a:lnTo>
                        <a:lnTo>
                          <a:pt x="111" y="230"/>
                        </a:lnTo>
                        <a:lnTo>
                          <a:pt x="117" y="212"/>
                        </a:lnTo>
                        <a:lnTo>
                          <a:pt x="122" y="195"/>
                        </a:lnTo>
                        <a:lnTo>
                          <a:pt x="127" y="179"/>
                        </a:lnTo>
                        <a:lnTo>
                          <a:pt x="133" y="164"/>
                        </a:lnTo>
                        <a:lnTo>
                          <a:pt x="138" y="149"/>
                        </a:lnTo>
                        <a:lnTo>
                          <a:pt x="143" y="136"/>
                        </a:lnTo>
                        <a:lnTo>
                          <a:pt x="149" y="124"/>
                        </a:lnTo>
                        <a:lnTo>
                          <a:pt x="154" y="112"/>
                        </a:lnTo>
                        <a:lnTo>
                          <a:pt x="159" y="101"/>
                        </a:lnTo>
                        <a:lnTo>
                          <a:pt x="164" y="91"/>
                        </a:lnTo>
                        <a:lnTo>
                          <a:pt x="170" y="81"/>
                        </a:lnTo>
                        <a:lnTo>
                          <a:pt x="175" y="72"/>
                        </a:lnTo>
                        <a:lnTo>
                          <a:pt x="180" y="64"/>
                        </a:lnTo>
                        <a:lnTo>
                          <a:pt x="186" y="57"/>
                        </a:lnTo>
                        <a:lnTo>
                          <a:pt x="191" y="50"/>
                        </a:lnTo>
                        <a:lnTo>
                          <a:pt x="196" y="44"/>
                        </a:lnTo>
                        <a:lnTo>
                          <a:pt x="202" y="38"/>
                        </a:lnTo>
                        <a:lnTo>
                          <a:pt x="207" y="33"/>
                        </a:lnTo>
                        <a:lnTo>
                          <a:pt x="212" y="28"/>
                        </a:lnTo>
                        <a:lnTo>
                          <a:pt x="217" y="24"/>
                        </a:lnTo>
                        <a:lnTo>
                          <a:pt x="223" y="19"/>
                        </a:lnTo>
                        <a:lnTo>
                          <a:pt x="228" y="16"/>
                        </a:lnTo>
                        <a:lnTo>
                          <a:pt x="233" y="12"/>
                        </a:lnTo>
                        <a:lnTo>
                          <a:pt x="239" y="9"/>
                        </a:lnTo>
                        <a:lnTo>
                          <a:pt x="244" y="6"/>
                        </a:lnTo>
                        <a:lnTo>
                          <a:pt x="249" y="4"/>
                        </a:lnTo>
                        <a:lnTo>
                          <a:pt x="255" y="2"/>
                        </a:lnTo>
                        <a:lnTo>
                          <a:pt x="260" y="0"/>
                        </a:lnTo>
                      </a:path>
                    </a:pathLst>
                  </a:custGeom>
                  <a:noFill/>
                  <a:ln w="9525" cap="flat">
                    <a:solidFill>
                      <a:schemeClr val="accent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/>
                  </a:p>
                </p:txBody>
              </p:sp>
              <p:sp>
                <p:nvSpPr>
                  <p:cNvPr id="51" name="Freeform 152"/>
                  <p:cNvSpPr>
                    <a:spLocks/>
                  </p:cNvSpPr>
                  <p:nvPr/>
                </p:nvSpPr>
                <p:spPr bwMode="auto">
                  <a:xfrm>
                    <a:off x="4079875" y="149225"/>
                    <a:ext cx="412750" cy="33338"/>
                  </a:xfrm>
                  <a:custGeom>
                    <a:avLst/>
                    <a:gdLst>
                      <a:gd name="T0" fmla="*/ 0 w 260"/>
                      <a:gd name="T1" fmla="*/ 21 h 21"/>
                      <a:gd name="T2" fmla="*/ 5 w 260"/>
                      <a:gd name="T3" fmla="*/ 19 h 21"/>
                      <a:gd name="T4" fmla="*/ 10 w 260"/>
                      <a:gd name="T5" fmla="*/ 17 h 21"/>
                      <a:gd name="T6" fmla="*/ 16 w 260"/>
                      <a:gd name="T7" fmla="*/ 15 h 21"/>
                      <a:gd name="T8" fmla="*/ 21 w 260"/>
                      <a:gd name="T9" fmla="*/ 14 h 21"/>
                      <a:gd name="T10" fmla="*/ 26 w 260"/>
                      <a:gd name="T11" fmla="*/ 13 h 21"/>
                      <a:gd name="T12" fmla="*/ 32 w 260"/>
                      <a:gd name="T13" fmla="*/ 11 h 21"/>
                      <a:gd name="T14" fmla="*/ 37 w 260"/>
                      <a:gd name="T15" fmla="*/ 11 h 21"/>
                      <a:gd name="T16" fmla="*/ 42 w 260"/>
                      <a:gd name="T17" fmla="*/ 9 h 21"/>
                      <a:gd name="T18" fmla="*/ 48 w 260"/>
                      <a:gd name="T19" fmla="*/ 9 h 21"/>
                      <a:gd name="T20" fmla="*/ 53 w 260"/>
                      <a:gd name="T21" fmla="*/ 8 h 21"/>
                      <a:gd name="T22" fmla="*/ 58 w 260"/>
                      <a:gd name="T23" fmla="*/ 7 h 21"/>
                      <a:gd name="T24" fmla="*/ 63 w 260"/>
                      <a:gd name="T25" fmla="*/ 6 h 21"/>
                      <a:gd name="T26" fmla="*/ 69 w 260"/>
                      <a:gd name="T27" fmla="*/ 6 h 21"/>
                      <a:gd name="T28" fmla="*/ 74 w 260"/>
                      <a:gd name="T29" fmla="*/ 6 h 21"/>
                      <a:gd name="T30" fmla="*/ 79 w 260"/>
                      <a:gd name="T31" fmla="*/ 5 h 21"/>
                      <a:gd name="T32" fmla="*/ 85 w 260"/>
                      <a:gd name="T33" fmla="*/ 4 h 21"/>
                      <a:gd name="T34" fmla="*/ 90 w 260"/>
                      <a:gd name="T35" fmla="*/ 4 h 21"/>
                      <a:gd name="T36" fmla="*/ 95 w 260"/>
                      <a:gd name="T37" fmla="*/ 4 h 21"/>
                      <a:gd name="T38" fmla="*/ 101 w 260"/>
                      <a:gd name="T39" fmla="*/ 3 h 21"/>
                      <a:gd name="T40" fmla="*/ 106 w 260"/>
                      <a:gd name="T41" fmla="*/ 3 h 21"/>
                      <a:gd name="T42" fmla="*/ 111 w 260"/>
                      <a:gd name="T43" fmla="*/ 3 h 21"/>
                      <a:gd name="T44" fmla="*/ 116 w 260"/>
                      <a:gd name="T45" fmla="*/ 2 h 21"/>
                      <a:gd name="T46" fmla="*/ 122 w 260"/>
                      <a:gd name="T47" fmla="*/ 2 h 21"/>
                      <a:gd name="T48" fmla="*/ 127 w 260"/>
                      <a:gd name="T49" fmla="*/ 2 h 21"/>
                      <a:gd name="T50" fmla="*/ 132 w 260"/>
                      <a:gd name="T51" fmla="*/ 2 h 21"/>
                      <a:gd name="T52" fmla="*/ 138 w 260"/>
                      <a:gd name="T53" fmla="*/ 2 h 21"/>
                      <a:gd name="T54" fmla="*/ 143 w 260"/>
                      <a:gd name="T55" fmla="*/ 2 h 21"/>
                      <a:gd name="T56" fmla="*/ 148 w 260"/>
                      <a:gd name="T57" fmla="*/ 2 h 21"/>
                      <a:gd name="T58" fmla="*/ 154 w 260"/>
                      <a:gd name="T59" fmla="*/ 1 h 21"/>
                      <a:gd name="T60" fmla="*/ 159 w 260"/>
                      <a:gd name="T61" fmla="*/ 1 h 21"/>
                      <a:gd name="T62" fmla="*/ 164 w 260"/>
                      <a:gd name="T63" fmla="*/ 1 h 21"/>
                      <a:gd name="T64" fmla="*/ 169 w 260"/>
                      <a:gd name="T65" fmla="*/ 1 h 21"/>
                      <a:gd name="T66" fmla="*/ 175 w 260"/>
                      <a:gd name="T67" fmla="*/ 1 h 21"/>
                      <a:gd name="T68" fmla="*/ 180 w 260"/>
                      <a:gd name="T69" fmla="*/ 1 h 21"/>
                      <a:gd name="T70" fmla="*/ 185 w 260"/>
                      <a:gd name="T71" fmla="*/ 1 h 21"/>
                      <a:gd name="T72" fmla="*/ 191 w 260"/>
                      <a:gd name="T73" fmla="*/ 1 h 21"/>
                      <a:gd name="T74" fmla="*/ 196 w 260"/>
                      <a:gd name="T75" fmla="*/ 1 h 21"/>
                      <a:gd name="T76" fmla="*/ 201 w 260"/>
                      <a:gd name="T77" fmla="*/ 1 h 21"/>
                      <a:gd name="T78" fmla="*/ 207 w 260"/>
                      <a:gd name="T79" fmla="*/ 1 h 21"/>
                      <a:gd name="T80" fmla="*/ 212 w 260"/>
                      <a:gd name="T81" fmla="*/ 0 h 21"/>
                      <a:gd name="T82" fmla="*/ 217 w 260"/>
                      <a:gd name="T83" fmla="*/ 0 h 21"/>
                      <a:gd name="T84" fmla="*/ 222 w 260"/>
                      <a:gd name="T85" fmla="*/ 0 h 21"/>
                      <a:gd name="T86" fmla="*/ 228 w 260"/>
                      <a:gd name="T87" fmla="*/ 0 h 21"/>
                      <a:gd name="T88" fmla="*/ 233 w 260"/>
                      <a:gd name="T89" fmla="*/ 0 h 21"/>
                      <a:gd name="T90" fmla="*/ 238 w 260"/>
                      <a:gd name="T91" fmla="*/ 0 h 21"/>
                      <a:gd name="T92" fmla="*/ 244 w 260"/>
                      <a:gd name="T93" fmla="*/ 0 h 21"/>
                      <a:gd name="T94" fmla="*/ 249 w 260"/>
                      <a:gd name="T95" fmla="*/ 0 h 21"/>
                      <a:gd name="T96" fmla="*/ 254 w 260"/>
                      <a:gd name="T97" fmla="*/ 0 h 21"/>
                      <a:gd name="T98" fmla="*/ 260 w 260"/>
                      <a:gd name="T99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60" h="21">
                        <a:moveTo>
                          <a:pt x="0" y="21"/>
                        </a:moveTo>
                        <a:lnTo>
                          <a:pt x="5" y="19"/>
                        </a:lnTo>
                        <a:lnTo>
                          <a:pt x="10" y="17"/>
                        </a:lnTo>
                        <a:lnTo>
                          <a:pt x="16" y="15"/>
                        </a:lnTo>
                        <a:lnTo>
                          <a:pt x="21" y="14"/>
                        </a:lnTo>
                        <a:lnTo>
                          <a:pt x="26" y="13"/>
                        </a:lnTo>
                        <a:lnTo>
                          <a:pt x="32" y="11"/>
                        </a:lnTo>
                        <a:lnTo>
                          <a:pt x="37" y="11"/>
                        </a:lnTo>
                        <a:lnTo>
                          <a:pt x="42" y="9"/>
                        </a:lnTo>
                        <a:lnTo>
                          <a:pt x="48" y="9"/>
                        </a:lnTo>
                        <a:lnTo>
                          <a:pt x="53" y="8"/>
                        </a:lnTo>
                        <a:lnTo>
                          <a:pt x="58" y="7"/>
                        </a:lnTo>
                        <a:lnTo>
                          <a:pt x="63" y="6"/>
                        </a:lnTo>
                        <a:lnTo>
                          <a:pt x="69" y="6"/>
                        </a:lnTo>
                        <a:lnTo>
                          <a:pt x="74" y="6"/>
                        </a:lnTo>
                        <a:lnTo>
                          <a:pt x="79" y="5"/>
                        </a:lnTo>
                        <a:lnTo>
                          <a:pt x="85" y="4"/>
                        </a:lnTo>
                        <a:lnTo>
                          <a:pt x="90" y="4"/>
                        </a:lnTo>
                        <a:lnTo>
                          <a:pt x="95" y="4"/>
                        </a:lnTo>
                        <a:lnTo>
                          <a:pt x="101" y="3"/>
                        </a:lnTo>
                        <a:lnTo>
                          <a:pt x="106" y="3"/>
                        </a:lnTo>
                        <a:lnTo>
                          <a:pt x="111" y="3"/>
                        </a:lnTo>
                        <a:lnTo>
                          <a:pt x="116" y="2"/>
                        </a:lnTo>
                        <a:lnTo>
                          <a:pt x="122" y="2"/>
                        </a:lnTo>
                        <a:lnTo>
                          <a:pt x="127" y="2"/>
                        </a:lnTo>
                        <a:lnTo>
                          <a:pt x="132" y="2"/>
                        </a:lnTo>
                        <a:lnTo>
                          <a:pt x="138" y="2"/>
                        </a:lnTo>
                        <a:lnTo>
                          <a:pt x="143" y="2"/>
                        </a:lnTo>
                        <a:lnTo>
                          <a:pt x="148" y="2"/>
                        </a:lnTo>
                        <a:lnTo>
                          <a:pt x="154" y="1"/>
                        </a:lnTo>
                        <a:lnTo>
                          <a:pt x="159" y="1"/>
                        </a:lnTo>
                        <a:lnTo>
                          <a:pt x="164" y="1"/>
                        </a:lnTo>
                        <a:lnTo>
                          <a:pt x="169" y="1"/>
                        </a:lnTo>
                        <a:lnTo>
                          <a:pt x="175" y="1"/>
                        </a:lnTo>
                        <a:lnTo>
                          <a:pt x="180" y="1"/>
                        </a:lnTo>
                        <a:lnTo>
                          <a:pt x="185" y="1"/>
                        </a:lnTo>
                        <a:lnTo>
                          <a:pt x="191" y="1"/>
                        </a:lnTo>
                        <a:lnTo>
                          <a:pt x="196" y="1"/>
                        </a:lnTo>
                        <a:lnTo>
                          <a:pt x="201" y="1"/>
                        </a:lnTo>
                        <a:lnTo>
                          <a:pt x="207" y="1"/>
                        </a:lnTo>
                        <a:lnTo>
                          <a:pt x="212" y="0"/>
                        </a:lnTo>
                        <a:lnTo>
                          <a:pt x="217" y="0"/>
                        </a:lnTo>
                        <a:lnTo>
                          <a:pt x="222" y="0"/>
                        </a:lnTo>
                        <a:lnTo>
                          <a:pt x="228" y="0"/>
                        </a:lnTo>
                        <a:lnTo>
                          <a:pt x="233" y="0"/>
                        </a:lnTo>
                        <a:lnTo>
                          <a:pt x="238" y="0"/>
                        </a:lnTo>
                        <a:lnTo>
                          <a:pt x="244" y="0"/>
                        </a:lnTo>
                        <a:lnTo>
                          <a:pt x="249" y="0"/>
                        </a:lnTo>
                        <a:lnTo>
                          <a:pt x="254" y="0"/>
                        </a:lnTo>
                        <a:lnTo>
                          <a:pt x="260" y="0"/>
                        </a:lnTo>
                      </a:path>
                    </a:pathLst>
                  </a:custGeom>
                  <a:noFill/>
                  <a:ln w="9525" cap="flat">
                    <a:solidFill>
                      <a:schemeClr val="accent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/>
                  </a:p>
                </p:txBody>
              </p:sp>
              <p:sp>
                <p:nvSpPr>
                  <p:cNvPr id="52" name="Freeform 153"/>
                  <p:cNvSpPr>
                    <a:spLocks/>
                  </p:cNvSpPr>
                  <p:nvPr/>
                </p:nvSpPr>
                <p:spPr bwMode="auto">
                  <a:xfrm>
                    <a:off x="4492625" y="149225"/>
                    <a:ext cx="411163" cy="0"/>
                  </a:xfrm>
                  <a:custGeom>
                    <a:avLst/>
                    <a:gdLst>
                      <a:gd name="T0" fmla="*/ 0 w 259"/>
                      <a:gd name="T1" fmla="*/ 5 w 259"/>
                      <a:gd name="T2" fmla="*/ 10 w 259"/>
                      <a:gd name="T3" fmla="*/ 15 w 259"/>
                      <a:gd name="T4" fmla="*/ 21 w 259"/>
                      <a:gd name="T5" fmla="*/ 26 w 259"/>
                      <a:gd name="T6" fmla="*/ 31 w 259"/>
                      <a:gd name="T7" fmla="*/ 37 w 259"/>
                      <a:gd name="T8" fmla="*/ 42 w 259"/>
                      <a:gd name="T9" fmla="*/ 47 w 259"/>
                      <a:gd name="T10" fmla="*/ 53 w 259"/>
                      <a:gd name="T11" fmla="*/ 58 w 259"/>
                      <a:gd name="T12" fmla="*/ 63 w 259"/>
                      <a:gd name="T13" fmla="*/ 68 w 259"/>
                      <a:gd name="T14" fmla="*/ 74 w 259"/>
                      <a:gd name="T15" fmla="*/ 79 w 259"/>
                      <a:gd name="T16" fmla="*/ 84 w 259"/>
                      <a:gd name="T17" fmla="*/ 90 w 259"/>
                      <a:gd name="T18" fmla="*/ 95 w 259"/>
                      <a:gd name="T19" fmla="*/ 100 w 259"/>
                      <a:gd name="T20" fmla="*/ 106 w 259"/>
                      <a:gd name="T21" fmla="*/ 111 w 259"/>
                      <a:gd name="T22" fmla="*/ 116 w 259"/>
                      <a:gd name="T23" fmla="*/ 121 w 259"/>
                      <a:gd name="T24" fmla="*/ 127 w 259"/>
                      <a:gd name="T25" fmla="*/ 132 w 259"/>
                      <a:gd name="T26" fmla="*/ 137 w 259"/>
                      <a:gd name="T27" fmla="*/ 143 w 259"/>
                      <a:gd name="T28" fmla="*/ 148 w 259"/>
                      <a:gd name="T29" fmla="*/ 153 w 259"/>
                      <a:gd name="T30" fmla="*/ 159 w 259"/>
                      <a:gd name="T31" fmla="*/ 164 w 259"/>
                      <a:gd name="T32" fmla="*/ 169 w 259"/>
                      <a:gd name="T33" fmla="*/ 174 w 259"/>
                      <a:gd name="T34" fmla="*/ 180 w 259"/>
                      <a:gd name="T35" fmla="*/ 185 w 259"/>
                      <a:gd name="T36" fmla="*/ 190 w 259"/>
                      <a:gd name="T37" fmla="*/ 196 w 259"/>
                      <a:gd name="T38" fmla="*/ 201 w 259"/>
                      <a:gd name="T39" fmla="*/ 206 w 259"/>
                      <a:gd name="T40" fmla="*/ 212 w 259"/>
                      <a:gd name="T41" fmla="*/ 217 w 259"/>
                      <a:gd name="T42" fmla="*/ 222 w 259"/>
                      <a:gd name="T43" fmla="*/ 227 w 259"/>
                      <a:gd name="T44" fmla="*/ 233 w 259"/>
                      <a:gd name="T45" fmla="*/ 238 w 259"/>
                      <a:gd name="T46" fmla="*/ 243 w 259"/>
                      <a:gd name="T47" fmla="*/ 249 w 259"/>
                      <a:gd name="T48" fmla="*/ 254 w 259"/>
                      <a:gd name="T49" fmla="*/ 259 w 259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  <a:cxn ang="0">
                        <a:pos x="T22" y="0"/>
                      </a:cxn>
                      <a:cxn ang="0">
                        <a:pos x="T23" y="0"/>
                      </a:cxn>
                      <a:cxn ang="0">
                        <a:pos x="T24" y="0"/>
                      </a:cxn>
                      <a:cxn ang="0">
                        <a:pos x="T25" y="0"/>
                      </a:cxn>
                      <a:cxn ang="0">
                        <a:pos x="T26" y="0"/>
                      </a:cxn>
                      <a:cxn ang="0">
                        <a:pos x="T27" y="0"/>
                      </a:cxn>
                      <a:cxn ang="0">
                        <a:pos x="T28" y="0"/>
                      </a:cxn>
                      <a:cxn ang="0">
                        <a:pos x="T29" y="0"/>
                      </a:cxn>
                      <a:cxn ang="0">
                        <a:pos x="T30" y="0"/>
                      </a:cxn>
                      <a:cxn ang="0">
                        <a:pos x="T31" y="0"/>
                      </a:cxn>
                      <a:cxn ang="0">
                        <a:pos x="T32" y="0"/>
                      </a:cxn>
                      <a:cxn ang="0">
                        <a:pos x="T33" y="0"/>
                      </a:cxn>
                      <a:cxn ang="0">
                        <a:pos x="T34" y="0"/>
                      </a:cxn>
                      <a:cxn ang="0">
                        <a:pos x="T35" y="0"/>
                      </a:cxn>
                      <a:cxn ang="0">
                        <a:pos x="T36" y="0"/>
                      </a:cxn>
                      <a:cxn ang="0">
                        <a:pos x="T37" y="0"/>
                      </a:cxn>
                      <a:cxn ang="0">
                        <a:pos x="T38" y="0"/>
                      </a:cxn>
                      <a:cxn ang="0">
                        <a:pos x="T39" y="0"/>
                      </a:cxn>
                      <a:cxn ang="0">
                        <a:pos x="T40" y="0"/>
                      </a:cxn>
                      <a:cxn ang="0">
                        <a:pos x="T41" y="0"/>
                      </a:cxn>
                      <a:cxn ang="0">
                        <a:pos x="T42" y="0"/>
                      </a:cxn>
                      <a:cxn ang="0">
                        <a:pos x="T43" y="0"/>
                      </a:cxn>
                      <a:cxn ang="0">
                        <a:pos x="T44" y="0"/>
                      </a:cxn>
                      <a:cxn ang="0">
                        <a:pos x="T45" y="0"/>
                      </a:cxn>
                      <a:cxn ang="0">
                        <a:pos x="T46" y="0"/>
                      </a:cxn>
                      <a:cxn ang="0">
                        <a:pos x="T47" y="0"/>
                      </a:cxn>
                      <a:cxn ang="0">
                        <a:pos x="T48" y="0"/>
                      </a:cxn>
                      <a:cxn ang="0">
                        <a:pos x="T49" y="0"/>
                      </a:cxn>
                    </a:cxnLst>
                    <a:rect l="0" t="0" r="r" b="b"/>
                    <a:pathLst>
                      <a:path w="259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10" y="0"/>
                        </a:lnTo>
                        <a:lnTo>
                          <a:pt x="15" y="0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7" y="0"/>
                        </a:lnTo>
                        <a:lnTo>
                          <a:pt x="42" y="0"/>
                        </a:lnTo>
                        <a:lnTo>
                          <a:pt x="47" y="0"/>
                        </a:lnTo>
                        <a:lnTo>
                          <a:pt x="53" y="0"/>
                        </a:lnTo>
                        <a:lnTo>
                          <a:pt x="58" y="0"/>
                        </a:lnTo>
                        <a:lnTo>
                          <a:pt x="63" y="0"/>
                        </a:lnTo>
                        <a:lnTo>
                          <a:pt x="68" y="0"/>
                        </a:lnTo>
                        <a:lnTo>
                          <a:pt x="74" y="0"/>
                        </a:lnTo>
                        <a:lnTo>
                          <a:pt x="79" y="0"/>
                        </a:lnTo>
                        <a:lnTo>
                          <a:pt x="84" y="0"/>
                        </a:lnTo>
                        <a:lnTo>
                          <a:pt x="90" y="0"/>
                        </a:lnTo>
                        <a:lnTo>
                          <a:pt x="95" y="0"/>
                        </a:lnTo>
                        <a:lnTo>
                          <a:pt x="100" y="0"/>
                        </a:lnTo>
                        <a:lnTo>
                          <a:pt x="106" y="0"/>
                        </a:lnTo>
                        <a:lnTo>
                          <a:pt x="111" y="0"/>
                        </a:lnTo>
                        <a:lnTo>
                          <a:pt x="116" y="0"/>
                        </a:lnTo>
                        <a:lnTo>
                          <a:pt x="121" y="0"/>
                        </a:lnTo>
                        <a:lnTo>
                          <a:pt x="127" y="0"/>
                        </a:lnTo>
                        <a:lnTo>
                          <a:pt x="132" y="0"/>
                        </a:lnTo>
                        <a:lnTo>
                          <a:pt x="137" y="0"/>
                        </a:lnTo>
                        <a:lnTo>
                          <a:pt x="143" y="0"/>
                        </a:lnTo>
                        <a:lnTo>
                          <a:pt x="148" y="0"/>
                        </a:lnTo>
                        <a:lnTo>
                          <a:pt x="153" y="0"/>
                        </a:lnTo>
                        <a:lnTo>
                          <a:pt x="159" y="0"/>
                        </a:lnTo>
                        <a:lnTo>
                          <a:pt x="164" y="0"/>
                        </a:lnTo>
                        <a:lnTo>
                          <a:pt x="169" y="0"/>
                        </a:lnTo>
                        <a:lnTo>
                          <a:pt x="174" y="0"/>
                        </a:lnTo>
                        <a:lnTo>
                          <a:pt x="180" y="0"/>
                        </a:lnTo>
                        <a:lnTo>
                          <a:pt x="185" y="0"/>
                        </a:lnTo>
                        <a:lnTo>
                          <a:pt x="190" y="0"/>
                        </a:lnTo>
                        <a:lnTo>
                          <a:pt x="196" y="0"/>
                        </a:lnTo>
                        <a:lnTo>
                          <a:pt x="201" y="0"/>
                        </a:lnTo>
                        <a:lnTo>
                          <a:pt x="206" y="0"/>
                        </a:lnTo>
                        <a:lnTo>
                          <a:pt x="212" y="0"/>
                        </a:lnTo>
                        <a:lnTo>
                          <a:pt x="217" y="0"/>
                        </a:lnTo>
                        <a:lnTo>
                          <a:pt x="222" y="0"/>
                        </a:lnTo>
                        <a:lnTo>
                          <a:pt x="227" y="0"/>
                        </a:lnTo>
                        <a:lnTo>
                          <a:pt x="233" y="0"/>
                        </a:lnTo>
                        <a:lnTo>
                          <a:pt x="238" y="0"/>
                        </a:lnTo>
                        <a:lnTo>
                          <a:pt x="243" y="0"/>
                        </a:lnTo>
                        <a:lnTo>
                          <a:pt x="249" y="0"/>
                        </a:lnTo>
                        <a:lnTo>
                          <a:pt x="254" y="0"/>
                        </a:lnTo>
                        <a:lnTo>
                          <a:pt x="259" y="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0072B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/>
                  </a:p>
                </p:txBody>
              </p:sp>
              <p:sp>
                <p:nvSpPr>
                  <p:cNvPr id="53" name="Freeform 154"/>
                  <p:cNvSpPr>
                    <a:spLocks/>
                  </p:cNvSpPr>
                  <p:nvPr/>
                </p:nvSpPr>
                <p:spPr bwMode="auto">
                  <a:xfrm>
                    <a:off x="4903788" y="149225"/>
                    <a:ext cx="33338" cy="0"/>
                  </a:xfrm>
                  <a:custGeom>
                    <a:avLst/>
                    <a:gdLst>
                      <a:gd name="T0" fmla="*/ 0 w 21"/>
                      <a:gd name="T1" fmla="*/ 6 w 21"/>
                      <a:gd name="T2" fmla="*/ 11 w 21"/>
                      <a:gd name="T3" fmla="*/ 16 w 21"/>
                      <a:gd name="T4" fmla="*/ 21 w 2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21">
                        <a:moveTo>
                          <a:pt x="0" y="0"/>
                        </a:moveTo>
                        <a:lnTo>
                          <a:pt x="6" y="0"/>
                        </a:lnTo>
                        <a:lnTo>
                          <a:pt x="11" y="0"/>
                        </a:lnTo>
                        <a:lnTo>
                          <a:pt x="16" y="0"/>
                        </a:lnTo>
                        <a:lnTo>
                          <a:pt x="21" y="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0072BD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8312" y="5502346"/>
                      <a:ext cx="168297" cy="2205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38100" tIns="38100" rIns="38100" bIns="3810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lvl="0"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0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oMath>
                        </m:oMathPara>
                      </a14:m>
                      <a:endParaRPr kumimoji="0" lang="en-US" altLang="en-US" sz="36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Rectangle 1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458312" y="5502346"/>
                      <a:ext cx="168297" cy="220546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500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Line 242"/>
                <p:cNvSpPr>
                  <a:spLocks noChangeShapeType="1"/>
                </p:cNvSpPr>
                <p:nvPr/>
              </p:nvSpPr>
              <p:spPr bwMode="auto">
                <a:xfrm>
                  <a:off x="2728491" y="5333834"/>
                  <a:ext cx="1622230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13" name="Line 243"/>
                <p:cNvSpPr>
                  <a:spLocks noChangeShapeType="1"/>
                </p:cNvSpPr>
                <p:nvPr/>
              </p:nvSpPr>
              <p:spPr bwMode="auto">
                <a:xfrm>
                  <a:off x="2728491" y="4132390"/>
                  <a:ext cx="1622230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14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2728491" y="5319685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15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3134430" y="5319685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16" name="Line 246"/>
                <p:cNvSpPr>
                  <a:spLocks noChangeShapeType="1"/>
                </p:cNvSpPr>
                <p:nvPr/>
              </p:nvSpPr>
              <p:spPr bwMode="auto">
                <a:xfrm flipV="1">
                  <a:off x="3538839" y="5319685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17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3944779" y="5319685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18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4350719" y="5319685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19" name="Line 249"/>
                <p:cNvSpPr>
                  <a:spLocks noChangeShapeType="1"/>
                </p:cNvSpPr>
                <p:nvPr/>
              </p:nvSpPr>
              <p:spPr bwMode="auto">
                <a:xfrm>
                  <a:off x="2728491" y="4132390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20" name="Line 250"/>
                <p:cNvSpPr>
                  <a:spLocks noChangeShapeType="1"/>
                </p:cNvSpPr>
                <p:nvPr/>
              </p:nvSpPr>
              <p:spPr bwMode="auto">
                <a:xfrm>
                  <a:off x="3134430" y="4132390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21" name="Line 251"/>
                <p:cNvSpPr>
                  <a:spLocks noChangeShapeType="1"/>
                </p:cNvSpPr>
                <p:nvPr/>
              </p:nvSpPr>
              <p:spPr bwMode="auto">
                <a:xfrm>
                  <a:off x="3538839" y="4132390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22" name="Line 252"/>
                <p:cNvSpPr>
                  <a:spLocks noChangeShapeType="1"/>
                </p:cNvSpPr>
                <p:nvPr/>
              </p:nvSpPr>
              <p:spPr bwMode="auto">
                <a:xfrm>
                  <a:off x="3944779" y="4132390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23" name="Line 253"/>
                <p:cNvSpPr>
                  <a:spLocks noChangeShapeType="1"/>
                </p:cNvSpPr>
                <p:nvPr/>
              </p:nvSpPr>
              <p:spPr bwMode="auto">
                <a:xfrm>
                  <a:off x="4350719" y="4132390"/>
                  <a:ext cx="0" cy="1415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24" name="Rectangle 254"/>
                <p:cNvSpPr>
                  <a:spLocks noChangeArrowheads="1"/>
                </p:cNvSpPr>
                <p:nvPr/>
              </p:nvSpPr>
              <p:spPr bwMode="auto">
                <a:xfrm>
                  <a:off x="2695769" y="5381428"/>
                  <a:ext cx="69102" cy="147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Rectangle 255"/>
                <p:cNvSpPr>
                  <a:spLocks noChangeArrowheads="1"/>
                </p:cNvSpPr>
                <p:nvPr/>
              </p:nvSpPr>
              <p:spPr bwMode="auto">
                <a:xfrm>
                  <a:off x="3106306" y="5381428"/>
                  <a:ext cx="69102" cy="147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5</a:t>
                  </a:r>
                  <a:endParaRPr kumimoji="0" lang="en-US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Rectangle 256"/>
                <p:cNvSpPr>
                  <a:spLocks noChangeArrowheads="1"/>
                </p:cNvSpPr>
                <p:nvPr/>
              </p:nvSpPr>
              <p:spPr bwMode="auto">
                <a:xfrm>
                  <a:off x="3465742" y="5381428"/>
                  <a:ext cx="138204" cy="147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" name="Rectangle 257"/>
                <p:cNvSpPr>
                  <a:spLocks noChangeArrowheads="1"/>
                </p:cNvSpPr>
                <p:nvPr/>
              </p:nvSpPr>
              <p:spPr bwMode="auto">
                <a:xfrm>
                  <a:off x="3876278" y="5381428"/>
                  <a:ext cx="138204" cy="147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15</a:t>
                  </a:r>
                  <a:endParaRPr kumimoji="0" lang="en-US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77621" y="5381428"/>
                  <a:ext cx="138204" cy="147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20</a:t>
                  </a:r>
                  <a:endParaRPr kumimoji="0" lang="en-US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2728491" y="4132390"/>
                  <a:ext cx="0" cy="1201444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30" name="Line 260"/>
                <p:cNvSpPr>
                  <a:spLocks noChangeShapeType="1"/>
                </p:cNvSpPr>
                <p:nvPr/>
              </p:nvSpPr>
              <p:spPr bwMode="auto">
                <a:xfrm flipV="1">
                  <a:off x="4350719" y="4132390"/>
                  <a:ext cx="0" cy="1201444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31" name="Line 261"/>
                <p:cNvSpPr>
                  <a:spLocks noChangeShapeType="1"/>
                </p:cNvSpPr>
                <p:nvPr/>
              </p:nvSpPr>
              <p:spPr bwMode="auto">
                <a:xfrm>
                  <a:off x="2728491" y="5333834"/>
                  <a:ext cx="168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32" name="Line 262"/>
                <p:cNvSpPr>
                  <a:spLocks noChangeShapeType="1"/>
                </p:cNvSpPr>
                <p:nvPr/>
              </p:nvSpPr>
              <p:spPr bwMode="auto">
                <a:xfrm>
                  <a:off x="2728491" y="5093288"/>
                  <a:ext cx="168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33" name="Line 263"/>
                <p:cNvSpPr>
                  <a:spLocks noChangeShapeType="1"/>
                </p:cNvSpPr>
                <p:nvPr/>
              </p:nvSpPr>
              <p:spPr bwMode="auto">
                <a:xfrm>
                  <a:off x="2728491" y="4852742"/>
                  <a:ext cx="168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34" name="Line 264"/>
                <p:cNvSpPr>
                  <a:spLocks noChangeShapeType="1"/>
                </p:cNvSpPr>
                <p:nvPr/>
              </p:nvSpPr>
              <p:spPr bwMode="auto">
                <a:xfrm>
                  <a:off x="2728491" y="4613482"/>
                  <a:ext cx="168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35" name="Line 265"/>
                <p:cNvSpPr>
                  <a:spLocks noChangeShapeType="1"/>
                </p:cNvSpPr>
                <p:nvPr/>
              </p:nvSpPr>
              <p:spPr bwMode="auto">
                <a:xfrm>
                  <a:off x="2728491" y="4372937"/>
                  <a:ext cx="168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36" name="Line 266"/>
                <p:cNvSpPr>
                  <a:spLocks noChangeShapeType="1"/>
                </p:cNvSpPr>
                <p:nvPr/>
              </p:nvSpPr>
              <p:spPr bwMode="auto">
                <a:xfrm>
                  <a:off x="2728491" y="4132390"/>
                  <a:ext cx="16851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37" name="Line 267"/>
                <p:cNvSpPr>
                  <a:spLocks noChangeShapeType="1"/>
                </p:cNvSpPr>
                <p:nvPr/>
              </p:nvSpPr>
              <p:spPr bwMode="auto">
                <a:xfrm flipH="1">
                  <a:off x="4335401" y="5333834"/>
                  <a:ext cx="15318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38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4335401" y="5093288"/>
                  <a:ext cx="15318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39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4335401" y="4852742"/>
                  <a:ext cx="15318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4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4335401" y="4613482"/>
                  <a:ext cx="15318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41" name="Line 271"/>
                <p:cNvSpPr>
                  <a:spLocks noChangeShapeType="1"/>
                </p:cNvSpPr>
                <p:nvPr/>
              </p:nvSpPr>
              <p:spPr bwMode="auto">
                <a:xfrm flipH="1">
                  <a:off x="4335401" y="4372937"/>
                  <a:ext cx="15318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42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4335401" y="4132390"/>
                  <a:ext cx="15318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 sz="3600"/>
                </a:p>
              </p:txBody>
            </p:sp>
            <p:sp>
              <p:nvSpPr>
                <p:cNvPr id="43" name="Rectangle 273"/>
                <p:cNvSpPr>
                  <a:spLocks noChangeArrowheads="1"/>
                </p:cNvSpPr>
                <p:nvPr/>
              </p:nvSpPr>
              <p:spPr bwMode="auto">
                <a:xfrm>
                  <a:off x="2606373" y="5259832"/>
                  <a:ext cx="69102" cy="147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274"/>
                <p:cNvSpPr>
                  <a:spLocks noChangeArrowheads="1"/>
                </p:cNvSpPr>
                <p:nvPr/>
              </p:nvSpPr>
              <p:spPr bwMode="auto">
                <a:xfrm>
                  <a:off x="2533570" y="5018001"/>
                  <a:ext cx="138204" cy="147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20</a:t>
                  </a:r>
                  <a:endParaRPr kumimoji="0" lang="en-US" alt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Rectangle 275"/>
                <p:cNvSpPr>
                  <a:spLocks noChangeArrowheads="1"/>
                </p:cNvSpPr>
                <p:nvPr/>
              </p:nvSpPr>
              <p:spPr bwMode="auto">
                <a:xfrm>
                  <a:off x="2533570" y="4776167"/>
                  <a:ext cx="138204" cy="147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40</a:t>
                  </a:r>
                  <a:endParaRPr kumimoji="0" lang="en-US" alt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Rectangle 276"/>
                <p:cNvSpPr>
                  <a:spLocks noChangeArrowheads="1"/>
                </p:cNvSpPr>
                <p:nvPr/>
              </p:nvSpPr>
              <p:spPr bwMode="auto">
                <a:xfrm>
                  <a:off x="2533570" y="4542054"/>
                  <a:ext cx="138204" cy="147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60</a:t>
                  </a:r>
                  <a:endParaRPr kumimoji="0" lang="en-US" alt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" name="Rectangle 277"/>
                <p:cNvSpPr>
                  <a:spLocks noChangeArrowheads="1"/>
                </p:cNvSpPr>
                <p:nvPr/>
              </p:nvSpPr>
              <p:spPr bwMode="auto">
                <a:xfrm>
                  <a:off x="2533570" y="4300220"/>
                  <a:ext cx="138204" cy="147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80</a:t>
                  </a:r>
                  <a:endParaRPr kumimoji="0" lang="en-US" alt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" name="Rectangle 278"/>
                <p:cNvSpPr>
                  <a:spLocks noChangeArrowheads="1"/>
                </p:cNvSpPr>
                <p:nvPr/>
              </p:nvSpPr>
              <p:spPr bwMode="auto">
                <a:xfrm>
                  <a:off x="2468168" y="4058389"/>
                  <a:ext cx="207306" cy="147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100</a:t>
                  </a:r>
                  <a:endParaRPr kumimoji="0" lang="en-US" alt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638173" y="3942332"/>
                  <a:ext cx="767201" cy="201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𝑎𝑐𝑐𝑒𝑝𝑡𝑒𝑑</m:t>
                        </m:r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638173" y="3942332"/>
                  <a:ext cx="767201" cy="20115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094" b="-192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92"/>
                <p:cNvSpPr txBox="1"/>
                <p:nvPr/>
              </p:nvSpPr>
              <p:spPr>
                <a:xfrm>
                  <a:off x="1035579" y="3034127"/>
                  <a:ext cx="1933986" cy="4206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lIns="129117" tIns="64558" rIns="129117" bIns="6455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)= 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d>
                              <m:d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6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600" dirty="0" smtClean="0">
                    <a:latin typeface="Arial Narrow"/>
                    <a:cs typeface="Arial Narrow"/>
                  </a:endParaRPr>
                </a:p>
              </p:txBody>
            </p:sp>
          </mc:Choice>
          <mc:Fallback xmlns="">
            <p:sp>
              <p:nvSpPr>
                <p:cNvPr id="56" name="ZoneTexte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579" y="3034127"/>
                  <a:ext cx="1933986" cy="4206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Estimated acceptance probability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17172" y="1922565"/>
                <a:ext cx="2204628" cy="915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 smtClean="0"/>
                  <a:t>: intercept at time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 smtClean="0"/>
                  <a:t> slope; fixed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172" y="1922565"/>
                <a:ext cx="2204628" cy="9151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84828" y="1630951"/>
            <a:ext cx="3338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Functional form: logistic function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3861960" y="2741754"/>
            <a:ext cx="3091948" cy="2346847"/>
            <a:chOff x="3861960" y="2741754"/>
            <a:chExt cx="3091948" cy="2346847"/>
          </a:xfrm>
        </p:grpSpPr>
        <p:sp>
          <p:nvSpPr>
            <p:cNvPr id="129" name="Rectangle 279"/>
            <p:cNvSpPr>
              <a:spLocks noChangeArrowheads="1"/>
            </p:cNvSpPr>
            <p:nvPr/>
          </p:nvSpPr>
          <p:spPr bwMode="auto">
            <a:xfrm>
              <a:off x="4474329" y="2838520"/>
              <a:ext cx="2395835" cy="18045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475570" y="2838776"/>
              <a:ext cx="2396738" cy="1808356"/>
              <a:chOff x="4475570" y="2838776"/>
              <a:chExt cx="2396738" cy="1808356"/>
            </a:xfrm>
          </p:grpSpPr>
          <p:sp>
            <p:nvSpPr>
              <p:cNvPr id="107" name="Freeform 106"/>
              <p:cNvSpPr>
                <a:spLocks/>
              </p:cNvSpPr>
              <p:nvPr/>
            </p:nvSpPr>
            <p:spPr bwMode="auto">
              <a:xfrm>
                <a:off x="4475570" y="4618041"/>
                <a:ext cx="587294" cy="29091"/>
              </a:xfrm>
              <a:custGeom>
                <a:avLst/>
                <a:gdLst>
                  <a:gd name="T0" fmla="*/ 0 w 852"/>
                  <a:gd name="T1" fmla="*/ 43 h 43"/>
                  <a:gd name="T2" fmla="*/ 17 w 852"/>
                  <a:gd name="T3" fmla="*/ 43 h 43"/>
                  <a:gd name="T4" fmla="*/ 35 w 852"/>
                  <a:gd name="T5" fmla="*/ 43 h 43"/>
                  <a:gd name="T6" fmla="*/ 52 w 852"/>
                  <a:gd name="T7" fmla="*/ 43 h 43"/>
                  <a:gd name="T8" fmla="*/ 70 w 852"/>
                  <a:gd name="T9" fmla="*/ 43 h 43"/>
                  <a:gd name="T10" fmla="*/ 87 w 852"/>
                  <a:gd name="T11" fmla="*/ 43 h 43"/>
                  <a:gd name="T12" fmla="*/ 104 w 852"/>
                  <a:gd name="T13" fmla="*/ 43 h 43"/>
                  <a:gd name="T14" fmla="*/ 122 w 852"/>
                  <a:gd name="T15" fmla="*/ 43 h 43"/>
                  <a:gd name="T16" fmla="*/ 139 w 852"/>
                  <a:gd name="T17" fmla="*/ 43 h 43"/>
                  <a:gd name="T18" fmla="*/ 156 w 852"/>
                  <a:gd name="T19" fmla="*/ 42 h 43"/>
                  <a:gd name="T20" fmla="*/ 174 w 852"/>
                  <a:gd name="T21" fmla="*/ 42 h 43"/>
                  <a:gd name="T22" fmla="*/ 191 w 852"/>
                  <a:gd name="T23" fmla="*/ 42 h 43"/>
                  <a:gd name="T24" fmla="*/ 209 w 852"/>
                  <a:gd name="T25" fmla="*/ 42 h 43"/>
                  <a:gd name="T26" fmla="*/ 226 w 852"/>
                  <a:gd name="T27" fmla="*/ 42 h 43"/>
                  <a:gd name="T28" fmla="*/ 243 w 852"/>
                  <a:gd name="T29" fmla="*/ 42 h 43"/>
                  <a:gd name="T30" fmla="*/ 261 w 852"/>
                  <a:gd name="T31" fmla="*/ 42 h 43"/>
                  <a:gd name="T32" fmla="*/ 278 w 852"/>
                  <a:gd name="T33" fmla="*/ 42 h 43"/>
                  <a:gd name="T34" fmla="*/ 295 w 852"/>
                  <a:gd name="T35" fmla="*/ 42 h 43"/>
                  <a:gd name="T36" fmla="*/ 313 w 852"/>
                  <a:gd name="T37" fmla="*/ 41 h 43"/>
                  <a:gd name="T38" fmla="*/ 330 w 852"/>
                  <a:gd name="T39" fmla="*/ 41 h 43"/>
                  <a:gd name="T40" fmla="*/ 348 w 852"/>
                  <a:gd name="T41" fmla="*/ 41 h 43"/>
                  <a:gd name="T42" fmla="*/ 365 w 852"/>
                  <a:gd name="T43" fmla="*/ 41 h 43"/>
                  <a:gd name="T44" fmla="*/ 383 w 852"/>
                  <a:gd name="T45" fmla="*/ 41 h 43"/>
                  <a:gd name="T46" fmla="*/ 400 w 852"/>
                  <a:gd name="T47" fmla="*/ 40 h 43"/>
                  <a:gd name="T48" fmla="*/ 417 w 852"/>
                  <a:gd name="T49" fmla="*/ 40 h 43"/>
                  <a:gd name="T50" fmla="*/ 434 w 852"/>
                  <a:gd name="T51" fmla="*/ 39 h 43"/>
                  <a:gd name="T52" fmla="*/ 452 w 852"/>
                  <a:gd name="T53" fmla="*/ 39 h 43"/>
                  <a:gd name="T54" fmla="*/ 470 w 852"/>
                  <a:gd name="T55" fmla="*/ 39 h 43"/>
                  <a:gd name="T56" fmla="*/ 487 w 852"/>
                  <a:gd name="T57" fmla="*/ 38 h 43"/>
                  <a:gd name="T58" fmla="*/ 504 w 852"/>
                  <a:gd name="T59" fmla="*/ 37 h 43"/>
                  <a:gd name="T60" fmla="*/ 522 w 852"/>
                  <a:gd name="T61" fmla="*/ 37 h 43"/>
                  <a:gd name="T62" fmla="*/ 539 w 852"/>
                  <a:gd name="T63" fmla="*/ 36 h 43"/>
                  <a:gd name="T64" fmla="*/ 556 w 852"/>
                  <a:gd name="T65" fmla="*/ 35 h 43"/>
                  <a:gd name="T66" fmla="*/ 574 w 852"/>
                  <a:gd name="T67" fmla="*/ 35 h 43"/>
                  <a:gd name="T68" fmla="*/ 591 w 852"/>
                  <a:gd name="T69" fmla="*/ 33 h 43"/>
                  <a:gd name="T70" fmla="*/ 609 w 852"/>
                  <a:gd name="T71" fmla="*/ 33 h 43"/>
                  <a:gd name="T72" fmla="*/ 626 w 852"/>
                  <a:gd name="T73" fmla="*/ 32 h 43"/>
                  <a:gd name="T74" fmla="*/ 643 w 852"/>
                  <a:gd name="T75" fmla="*/ 30 h 43"/>
                  <a:gd name="T76" fmla="*/ 661 w 852"/>
                  <a:gd name="T77" fmla="*/ 29 h 43"/>
                  <a:gd name="T78" fmla="*/ 678 w 852"/>
                  <a:gd name="T79" fmla="*/ 27 h 43"/>
                  <a:gd name="T80" fmla="*/ 695 w 852"/>
                  <a:gd name="T81" fmla="*/ 26 h 43"/>
                  <a:gd name="T82" fmla="*/ 713 w 852"/>
                  <a:gd name="T83" fmla="*/ 24 h 43"/>
                  <a:gd name="T84" fmla="*/ 730 w 852"/>
                  <a:gd name="T85" fmla="*/ 22 h 43"/>
                  <a:gd name="T86" fmla="*/ 748 w 852"/>
                  <a:gd name="T87" fmla="*/ 19 h 43"/>
                  <a:gd name="T88" fmla="*/ 765 w 852"/>
                  <a:gd name="T89" fmla="*/ 17 h 43"/>
                  <a:gd name="T90" fmla="*/ 782 w 852"/>
                  <a:gd name="T91" fmla="*/ 14 h 43"/>
                  <a:gd name="T92" fmla="*/ 800 w 852"/>
                  <a:gd name="T93" fmla="*/ 11 h 43"/>
                  <a:gd name="T94" fmla="*/ 817 w 852"/>
                  <a:gd name="T95" fmla="*/ 8 h 43"/>
                  <a:gd name="T96" fmla="*/ 834 w 852"/>
                  <a:gd name="T97" fmla="*/ 4 h 43"/>
                  <a:gd name="T98" fmla="*/ 852 w 852"/>
                  <a:gd name="T9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43">
                    <a:moveTo>
                      <a:pt x="0" y="43"/>
                    </a:moveTo>
                    <a:lnTo>
                      <a:pt x="17" y="43"/>
                    </a:lnTo>
                    <a:lnTo>
                      <a:pt x="35" y="43"/>
                    </a:lnTo>
                    <a:lnTo>
                      <a:pt x="52" y="43"/>
                    </a:lnTo>
                    <a:lnTo>
                      <a:pt x="70" y="43"/>
                    </a:lnTo>
                    <a:lnTo>
                      <a:pt x="87" y="43"/>
                    </a:lnTo>
                    <a:lnTo>
                      <a:pt x="104" y="43"/>
                    </a:lnTo>
                    <a:lnTo>
                      <a:pt x="122" y="43"/>
                    </a:lnTo>
                    <a:lnTo>
                      <a:pt x="139" y="43"/>
                    </a:lnTo>
                    <a:lnTo>
                      <a:pt x="156" y="42"/>
                    </a:lnTo>
                    <a:lnTo>
                      <a:pt x="174" y="42"/>
                    </a:lnTo>
                    <a:lnTo>
                      <a:pt x="191" y="42"/>
                    </a:lnTo>
                    <a:lnTo>
                      <a:pt x="209" y="42"/>
                    </a:lnTo>
                    <a:lnTo>
                      <a:pt x="226" y="42"/>
                    </a:lnTo>
                    <a:lnTo>
                      <a:pt x="243" y="42"/>
                    </a:lnTo>
                    <a:lnTo>
                      <a:pt x="261" y="42"/>
                    </a:lnTo>
                    <a:lnTo>
                      <a:pt x="278" y="42"/>
                    </a:lnTo>
                    <a:lnTo>
                      <a:pt x="295" y="42"/>
                    </a:lnTo>
                    <a:lnTo>
                      <a:pt x="313" y="41"/>
                    </a:lnTo>
                    <a:lnTo>
                      <a:pt x="330" y="41"/>
                    </a:lnTo>
                    <a:lnTo>
                      <a:pt x="348" y="41"/>
                    </a:lnTo>
                    <a:lnTo>
                      <a:pt x="365" y="41"/>
                    </a:lnTo>
                    <a:lnTo>
                      <a:pt x="383" y="41"/>
                    </a:lnTo>
                    <a:lnTo>
                      <a:pt x="400" y="40"/>
                    </a:lnTo>
                    <a:lnTo>
                      <a:pt x="417" y="40"/>
                    </a:lnTo>
                    <a:lnTo>
                      <a:pt x="434" y="39"/>
                    </a:lnTo>
                    <a:lnTo>
                      <a:pt x="452" y="39"/>
                    </a:lnTo>
                    <a:lnTo>
                      <a:pt x="470" y="39"/>
                    </a:lnTo>
                    <a:lnTo>
                      <a:pt x="487" y="38"/>
                    </a:lnTo>
                    <a:lnTo>
                      <a:pt x="504" y="37"/>
                    </a:lnTo>
                    <a:lnTo>
                      <a:pt x="522" y="37"/>
                    </a:lnTo>
                    <a:lnTo>
                      <a:pt x="539" y="36"/>
                    </a:lnTo>
                    <a:lnTo>
                      <a:pt x="556" y="35"/>
                    </a:lnTo>
                    <a:lnTo>
                      <a:pt x="574" y="35"/>
                    </a:lnTo>
                    <a:lnTo>
                      <a:pt x="591" y="33"/>
                    </a:lnTo>
                    <a:lnTo>
                      <a:pt x="609" y="33"/>
                    </a:lnTo>
                    <a:lnTo>
                      <a:pt x="626" y="32"/>
                    </a:lnTo>
                    <a:lnTo>
                      <a:pt x="643" y="30"/>
                    </a:lnTo>
                    <a:lnTo>
                      <a:pt x="661" y="29"/>
                    </a:lnTo>
                    <a:lnTo>
                      <a:pt x="678" y="27"/>
                    </a:lnTo>
                    <a:lnTo>
                      <a:pt x="695" y="26"/>
                    </a:lnTo>
                    <a:lnTo>
                      <a:pt x="713" y="24"/>
                    </a:lnTo>
                    <a:lnTo>
                      <a:pt x="730" y="22"/>
                    </a:lnTo>
                    <a:lnTo>
                      <a:pt x="748" y="19"/>
                    </a:lnTo>
                    <a:lnTo>
                      <a:pt x="765" y="17"/>
                    </a:lnTo>
                    <a:lnTo>
                      <a:pt x="782" y="14"/>
                    </a:lnTo>
                    <a:lnTo>
                      <a:pt x="800" y="11"/>
                    </a:lnTo>
                    <a:lnTo>
                      <a:pt x="817" y="8"/>
                    </a:lnTo>
                    <a:lnTo>
                      <a:pt x="834" y="4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auto">
              <a:xfrm>
                <a:off x="5062864" y="3399616"/>
                <a:ext cx="587294" cy="1218425"/>
              </a:xfrm>
              <a:custGeom>
                <a:avLst/>
                <a:gdLst>
                  <a:gd name="T0" fmla="*/ 0 w 852"/>
                  <a:gd name="T1" fmla="*/ 1801 h 1801"/>
                  <a:gd name="T2" fmla="*/ 17 w 852"/>
                  <a:gd name="T3" fmla="*/ 1796 h 1801"/>
                  <a:gd name="T4" fmla="*/ 35 w 852"/>
                  <a:gd name="T5" fmla="*/ 1792 h 1801"/>
                  <a:gd name="T6" fmla="*/ 52 w 852"/>
                  <a:gd name="T7" fmla="*/ 1786 h 1801"/>
                  <a:gd name="T8" fmla="*/ 69 w 852"/>
                  <a:gd name="T9" fmla="*/ 1780 h 1801"/>
                  <a:gd name="T10" fmla="*/ 87 w 852"/>
                  <a:gd name="T11" fmla="*/ 1773 h 1801"/>
                  <a:gd name="T12" fmla="*/ 104 w 852"/>
                  <a:gd name="T13" fmla="*/ 1766 h 1801"/>
                  <a:gd name="T14" fmla="*/ 122 w 852"/>
                  <a:gd name="T15" fmla="*/ 1758 h 1801"/>
                  <a:gd name="T16" fmla="*/ 139 w 852"/>
                  <a:gd name="T17" fmla="*/ 1749 h 1801"/>
                  <a:gd name="T18" fmla="*/ 157 w 852"/>
                  <a:gd name="T19" fmla="*/ 1740 h 1801"/>
                  <a:gd name="T20" fmla="*/ 174 w 852"/>
                  <a:gd name="T21" fmla="*/ 1729 h 1801"/>
                  <a:gd name="T22" fmla="*/ 191 w 852"/>
                  <a:gd name="T23" fmla="*/ 1718 h 1801"/>
                  <a:gd name="T24" fmla="*/ 209 w 852"/>
                  <a:gd name="T25" fmla="*/ 1705 h 1801"/>
                  <a:gd name="T26" fmla="*/ 226 w 852"/>
                  <a:gd name="T27" fmla="*/ 1691 h 1801"/>
                  <a:gd name="T28" fmla="*/ 243 w 852"/>
                  <a:gd name="T29" fmla="*/ 1676 h 1801"/>
                  <a:gd name="T30" fmla="*/ 261 w 852"/>
                  <a:gd name="T31" fmla="*/ 1660 h 1801"/>
                  <a:gd name="T32" fmla="*/ 278 w 852"/>
                  <a:gd name="T33" fmla="*/ 1642 h 1801"/>
                  <a:gd name="T34" fmla="*/ 296 w 852"/>
                  <a:gd name="T35" fmla="*/ 1622 h 1801"/>
                  <a:gd name="T36" fmla="*/ 313 w 852"/>
                  <a:gd name="T37" fmla="*/ 1601 h 1801"/>
                  <a:gd name="T38" fmla="*/ 330 w 852"/>
                  <a:gd name="T39" fmla="*/ 1578 h 1801"/>
                  <a:gd name="T40" fmla="*/ 348 w 852"/>
                  <a:gd name="T41" fmla="*/ 1553 h 1801"/>
                  <a:gd name="T42" fmla="*/ 365 w 852"/>
                  <a:gd name="T43" fmla="*/ 1526 h 1801"/>
                  <a:gd name="T44" fmla="*/ 383 w 852"/>
                  <a:gd name="T45" fmla="*/ 1496 h 1801"/>
                  <a:gd name="T46" fmla="*/ 400 w 852"/>
                  <a:gd name="T47" fmla="*/ 1465 h 1801"/>
                  <a:gd name="T48" fmla="*/ 417 w 852"/>
                  <a:gd name="T49" fmla="*/ 1432 h 1801"/>
                  <a:gd name="T50" fmla="*/ 435 w 852"/>
                  <a:gd name="T51" fmla="*/ 1395 h 1801"/>
                  <a:gd name="T52" fmla="*/ 452 w 852"/>
                  <a:gd name="T53" fmla="*/ 1357 h 1801"/>
                  <a:gd name="T54" fmla="*/ 469 w 852"/>
                  <a:gd name="T55" fmla="*/ 1316 h 1801"/>
                  <a:gd name="T56" fmla="*/ 487 w 852"/>
                  <a:gd name="T57" fmla="*/ 1272 h 1801"/>
                  <a:gd name="T58" fmla="*/ 504 w 852"/>
                  <a:gd name="T59" fmla="*/ 1225 h 1801"/>
                  <a:gd name="T60" fmla="*/ 522 w 852"/>
                  <a:gd name="T61" fmla="*/ 1177 h 1801"/>
                  <a:gd name="T62" fmla="*/ 539 w 852"/>
                  <a:gd name="T63" fmla="*/ 1125 h 1801"/>
                  <a:gd name="T64" fmla="*/ 556 w 852"/>
                  <a:gd name="T65" fmla="*/ 1072 h 1801"/>
                  <a:gd name="T66" fmla="*/ 574 w 852"/>
                  <a:gd name="T67" fmla="*/ 1015 h 1801"/>
                  <a:gd name="T68" fmla="*/ 591 w 852"/>
                  <a:gd name="T69" fmla="*/ 957 h 1801"/>
                  <a:gd name="T70" fmla="*/ 608 w 852"/>
                  <a:gd name="T71" fmla="*/ 897 h 1801"/>
                  <a:gd name="T72" fmla="*/ 626 w 852"/>
                  <a:gd name="T73" fmla="*/ 835 h 1801"/>
                  <a:gd name="T74" fmla="*/ 643 w 852"/>
                  <a:gd name="T75" fmla="*/ 771 h 1801"/>
                  <a:gd name="T76" fmla="*/ 661 w 852"/>
                  <a:gd name="T77" fmla="*/ 707 h 1801"/>
                  <a:gd name="T78" fmla="*/ 678 w 852"/>
                  <a:gd name="T79" fmla="*/ 641 h 1801"/>
                  <a:gd name="T80" fmla="*/ 695 w 852"/>
                  <a:gd name="T81" fmla="*/ 575 h 1801"/>
                  <a:gd name="T82" fmla="*/ 713 w 852"/>
                  <a:gd name="T83" fmla="*/ 507 h 1801"/>
                  <a:gd name="T84" fmla="*/ 730 w 852"/>
                  <a:gd name="T85" fmla="*/ 441 h 1801"/>
                  <a:gd name="T86" fmla="*/ 747 w 852"/>
                  <a:gd name="T87" fmla="*/ 374 h 1801"/>
                  <a:gd name="T88" fmla="*/ 765 w 852"/>
                  <a:gd name="T89" fmla="*/ 309 h 1801"/>
                  <a:gd name="T90" fmla="*/ 783 w 852"/>
                  <a:gd name="T91" fmla="*/ 244 h 1801"/>
                  <a:gd name="T92" fmla="*/ 800 w 852"/>
                  <a:gd name="T93" fmla="*/ 180 h 1801"/>
                  <a:gd name="T94" fmla="*/ 817 w 852"/>
                  <a:gd name="T95" fmla="*/ 118 h 1801"/>
                  <a:gd name="T96" fmla="*/ 835 w 852"/>
                  <a:gd name="T97" fmla="*/ 58 h 1801"/>
                  <a:gd name="T98" fmla="*/ 852 w 852"/>
                  <a:gd name="T99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1801">
                    <a:moveTo>
                      <a:pt x="0" y="1801"/>
                    </a:moveTo>
                    <a:lnTo>
                      <a:pt x="17" y="1796"/>
                    </a:lnTo>
                    <a:lnTo>
                      <a:pt x="35" y="1792"/>
                    </a:lnTo>
                    <a:lnTo>
                      <a:pt x="52" y="1786"/>
                    </a:lnTo>
                    <a:lnTo>
                      <a:pt x="69" y="1780"/>
                    </a:lnTo>
                    <a:lnTo>
                      <a:pt x="87" y="1773"/>
                    </a:lnTo>
                    <a:lnTo>
                      <a:pt x="104" y="1766"/>
                    </a:lnTo>
                    <a:lnTo>
                      <a:pt x="122" y="1758"/>
                    </a:lnTo>
                    <a:lnTo>
                      <a:pt x="139" y="1749"/>
                    </a:lnTo>
                    <a:lnTo>
                      <a:pt x="157" y="1740"/>
                    </a:lnTo>
                    <a:lnTo>
                      <a:pt x="174" y="1729"/>
                    </a:lnTo>
                    <a:lnTo>
                      <a:pt x="191" y="1718"/>
                    </a:lnTo>
                    <a:lnTo>
                      <a:pt x="209" y="1705"/>
                    </a:lnTo>
                    <a:lnTo>
                      <a:pt x="226" y="1691"/>
                    </a:lnTo>
                    <a:lnTo>
                      <a:pt x="243" y="1676"/>
                    </a:lnTo>
                    <a:lnTo>
                      <a:pt x="261" y="1660"/>
                    </a:lnTo>
                    <a:lnTo>
                      <a:pt x="278" y="1642"/>
                    </a:lnTo>
                    <a:lnTo>
                      <a:pt x="296" y="1622"/>
                    </a:lnTo>
                    <a:lnTo>
                      <a:pt x="313" y="1601"/>
                    </a:lnTo>
                    <a:lnTo>
                      <a:pt x="330" y="1578"/>
                    </a:lnTo>
                    <a:lnTo>
                      <a:pt x="348" y="1553"/>
                    </a:lnTo>
                    <a:lnTo>
                      <a:pt x="365" y="1526"/>
                    </a:lnTo>
                    <a:lnTo>
                      <a:pt x="383" y="1496"/>
                    </a:lnTo>
                    <a:lnTo>
                      <a:pt x="400" y="1465"/>
                    </a:lnTo>
                    <a:lnTo>
                      <a:pt x="417" y="1432"/>
                    </a:lnTo>
                    <a:lnTo>
                      <a:pt x="435" y="1395"/>
                    </a:lnTo>
                    <a:lnTo>
                      <a:pt x="452" y="1357"/>
                    </a:lnTo>
                    <a:lnTo>
                      <a:pt x="469" y="1316"/>
                    </a:lnTo>
                    <a:lnTo>
                      <a:pt x="487" y="1272"/>
                    </a:lnTo>
                    <a:lnTo>
                      <a:pt x="504" y="1225"/>
                    </a:lnTo>
                    <a:lnTo>
                      <a:pt x="522" y="1177"/>
                    </a:lnTo>
                    <a:lnTo>
                      <a:pt x="539" y="1125"/>
                    </a:lnTo>
                    <a:lnTo>
                      <a:pt x="556" y="1072"/>
                    </a:lnTo>
                    <a:lnTo>
                      <a:pt x="574" y="1015"/>
                    </a:lnTo>
                    <a:lnTo>
                      <a:pt x="591" y="957"/>
                    </a:lnTo>
                    <a:lnTo>
                      <a:pt x="608" y="897"/>
                    </a:lnTo>
                    <a:lnTo>
                      <a:pt x="626" y="835"/>
                    </a:lnTo>
                    <a:lnTo>
                      <a:pt x="643" y="771"/>
                    </a:lnTo>
                    <a:lnTo>
                      <a:pt x="661" y="707"/>
                    </a:lnTo>
                    <a:lnTo>
                      <a:pt x="678" y="641"/>
                    </a:lnTo>
                    <a:lnTo>
                      <a:pt x="695" y="575"/>
                    </a:lnTo>
                    <a:lnTo>
                      <a:pt x="713" y="507"/>
                    </a:lnTo>
                    <a:lnTo>
                      <a:pt x="730" y="441"/>
                    </a:lnTo>
                    <a:lnTo>
                      <a:pt x="747" y="374"/>
                    </a:lnTo>
                    <a:lnTo>
                      <a:pt x="765" y="309"/>
                    </a:lnTo>
                    <a:lnTo>
                      <a:pt x="783" y="244"/>
                    </a:lnTo>
                    <a:lnTo>
                      <a:pt x="800" y="180"/>
                    </a:lnTo>
                    <a:lnTo>
                      <a:pt x="817" y="118"/>
                    </a:lnTo>
                    <a:lnTo>
                      <a:pt x="835" y="58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5650158" y="2844865"/>
                <a:ext cx="587294" cy="554752"/>
              </a:xfrm>
              <a:custGeom>
                <a:avLst/>
                <a:gdLst>
                  <a:gd name="T0" fmla="*/ 0 w 852"/>
                  <a:gd name="T1" fmla="*/ 820 h 820"/>
                  <a:gd name="T2" fmla="*/ 17 w 852"/>
                  <a:gd name="T3" fmla="*/ 764 h 820"/>
                  <a:gd name="T4" fmla="*/ 35 w 852"/>
                  <a:gd name="T5" fmla="*/ 710 h 820"/>
                  <a:gd name="T6" fmla="*/ 52 w 852"/>
                  <a:gd name="T7" fmla="*/ 659 h 820"/>
                  <a:gd name="T8" fmla="*/ 70 w 852"/>
                  <a:gd name="T9" fmla="*/ 610 h 820"/>
                  <a:gd name="T10" fmla="*/ 87 w 852"/>
                  <a:gd name="T11" fmla="*/ 563 h 820"/>
                  <a:gd name="T12" fmla="*/ 104 w 852"/>
                  <a:gd name="T13" fmla="*/ 520 h 820"/>
                  <a:gd name="T14" fmla="*/ 122 w 852"/>
                  <a:gd name="T15" fmla="*/ 479 h 820"/>
                  <a:gd name="T16" fmla="*/ 139 w 852"/>
                  <a:gd name="T17" fmla="*/ 440 h 820"/>
                  <a:gd name="T18" fmla="*/ 156 w 852"/>
                  <a:gd name="T19" fmla="*/ 404 h 820"/>
                  <a:gd name="T20" fmla="*/ 174 w 852"/>
                  <a:gd name="T21" fmla="*/ 370 h 820"/>
                  <a:gd name="T22" fmla="*/ 191 w 852"/>
                  <a:gd name="T23" fmla="*/ 339 h 820"/>
                  <a:gd name="T24" fmla="*/ 209 w 852"/>
                  <a:gd name="T25" fmla="*/ 310 h 820"/>
                  <a:gd name="T26" fmla="*/ 226 w 852"/>
                  <a:gd name="T27" fmla="*/ 283 h 820"/>
                  <a:gd name="T28" fmla="*/ 243 w 852"/>
                  <a:gd name="T29" fmla="*/ 258 h 820"/>
                  <a:gd name="T30" fmla="*/ 261 w 852"/>
                  <a:gd name="T31" fmla="*/ 234 h 820"/>
                  <a:gd name="T32" fmla="*/ 278 w 852"/>
                  <a:gd name="T33" fmla="*/ 213 h 820"/>
                  <a:gd name="T34" fmla="*/ 295 w 852"/>
                  <a:gd name="T35" fmla="*/ 194 h 820"/>
                  <a:gd name="T36" fmla="*/ 313 w 852"/>
                  <a:gd name="T37" fmla="*/ 176 h 820"/>
                  <a:gd name="T38" fmla="*/ 330 w 852"/>
                  <a:gd name="T39" fmla="*/ 159 h 820"/>
                  <a:gd name="T40" fmla="*/ 348 w 852"/>
                  <a:gd name="T41" fmla="*/ 144 h 820"/>
                  <a:gd name="T42" fmla="*/ 365 w 852"/>
                  <a:gd name="T43" fmla="*/ 130 h 820"/>
                  <a:gd name="T44" fmla="*/ 382 w 852"/>
                  <a:gd name="T45" fmla="*/ 118 h 820"/>
                  <a:gd name="T46" fmla="*/ 400 w 852"/>
                  <a:gd name="T47" fmla="*/ 106 h 820"/>
                  <a:gd name="T48" fmla="*/ 417 w 852"/>
                  <a:gd name="T49" fmla="*/ 96 h 820"/>
                  <a:gd name="T50" fmla="*/ 435 w 852"/>
                  <a:gd name="T51" fmla="*/ 86 h 820"/>
                  <a:gd name="T52" fmla="*/ 452 w 852"/>
                  <a:gd name="T53" fmla="*/ 77 h 820"/>
                  <a:gd name="T54" fmla="*/ 469 w 852"/>
                  <a:gd name="T55" fmla="*/ 69 h 820"/>
                  <a:gd name="T56" fmla="*/ 487 w 852"/>
                  <a:gd name="T57" fmla="*/ 62 h 820"/>
                  <a:gd name="T58" fmla="*/ 504 w 852"/>
                  <a:gd name="T59" fmla="*/ 55 h 820"/>
                  <a:gd name="T60" fmla="*/ 521 w 852"/>
                  <a:gd name="T61" fmla="*/ 49 h 820"/>
                  <a:gd name="T62" fmla="*/ 539 w 852"/>
                  <a:gd name="T63" fmla="*/ 44 h 820"/>
                  <a:gd name="T64" fmla="*/ 556 w 852"/>
                  <a:gd name="T65" fmla="*/ 39 h 820"/>
                  <a:gd name="T66" fmla="*/ 574 w 852"/>
                  <a:gd name="T67" fmla="*/ 34 h 820"/>
                  <a:gd name="T68" fmla="*/ 591 w 852"/>
                  <a:gd name="T69" fmla="*/ 30 h 820"/>
                  <a:gd name="T70" fmla="*/ 609 w 852"/>
                  <a:gd name="T71" fmla="*/ 27 h 820"/>
                  <a:gd name="T72" fmla="*/ 626 w 852"/>
                  <a:gd name="T73" fmla="*/ 23 h 820"/>
                  <a:gd name="T74" fmla="*/ 643 w 852"/>
                  <a:gd name="T75" fmla="*/ 20 h 820"/>
                  <a:gd name="T76" fmla="*/ 661 w 852"/>
                  <a:gd name="T77" fmla="*/ 18 h 820"/>
                  <a:gd name="T78" fmla="*/ 678 w 852"/>
                  <a:gd name="T79" fmla="*/ 15 h 820"/>
                  <a:gd name="T80" fmla="*/ 695 w 852"/>
                  <a:gd name="T81" fmla="*/ 13 h 820"/>
                  <a:gd name="T82" fmla="*/ 713 w 852"/>
                  <a:gd name="T83" fmla="*/ 11 h 820"/>
                  <a:gd name="T84" fmla="*/ 730 w 852"/>
                  <a:gd name="T85" fmla="*/ 9 h 820"/>
                  <a:gd name="T86" fmla="*/ 748 w 852"/>
                  <a:gd name="T87" fmla="*/ 7 h 820"/>
                  <a:gd name="T88" fmla="*/ 765 w 852"/>
                  <a:gd name="T89" fmla="*/ 5 h 820"/>
                  <a:gd name="T90" fmla="*/ 782 w 852"/>
                  <a:gd name="T91" fmla="*/ 4 h 820"/>
                  <a:gd name="T92" fmla="*/ 800 w 852"/>
                  <a:gd name="T93" fmla="*/ 3 h 820"/>
                  <a:gd name="T94" fmla="*/ 817 w 852"/>
                  <a:gd name="T95" fmla="*/ 2 h 820"/>
                  <a:gd name="T96" fmla="*/ 835 w 852"/>
                  <a:gd name="T97" fmla="*/ 1 h 820"/>
                  <a:gd name="T98" fmla="*/ 852 w 852"/>
                  <a:gd name="T99" fmla="*/ 0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820">
                    <a:moveTo>
                      <a:pt x="0" y="820"/>
                    </a:moveTo>
                    <a:lnTo>
                      <a:pt x="17" y="764"/>
                    </a:lnTo>
                    <a:lnTo>
                      <a:pt x="35" y="710"/>
                    </a:lnTo>
                    <a:lnTo>
                      <a:pt x="52" y="659"/>
                    </a:lnTo>
                    <a:lnTo>
                      <a:pt x="70" y="610"/>
                    </a:lnTo>
                    <a:lnTo>
                      <a:pt x="87" y="563"/>
                    </a:lnTo>
                    <a:lnTo>
                      <a:pt x="104" y="520"/>
                    </a:lnTo>
                    <a:lnTo>
                      <a:pt x="122" y="479"/>
                    </a:lnTo>
                    <a:lnTo>
                      <a:pt x="139" y="440"/>
                    </a:lnTo>
                    <a:lnTo>
                      <a:pt x="156" y="404"/>
                    </a:lnTo>
                    <a:lnTo>
                      <a:pt x="174" y="370"/>
                    </a:lnTo>
                    <a:lnTo>
                      <a:pt x="191" y="339"/>
                    </a:lnTo>
                    <a:lnTo>
                      <a:pt x="209" y="310"/>
                    </a:lnTo>
                    <a:lnTo>
                      <a:pt x="226" y="283"/>
                    </a:lnTo>
                    <a:lnTo>
                      <a:pt x="243" y="258"/>
                    </a:lnTo>
                    <a:lnTo>
                      <a:pt x="261" y="234"/>
                    </a:lnTo>
                    <a:lnTo>
                      <a:pt x="278" y="213"/>
                    </a:lnTo>
                    <a:lnTo>
                      <a:pt x="295" y="194"/>
                    </a:lnTo>
                    <a:lnTo>
                      <a:pt x="313" y="176"/>
                    </a:lnTo>
                    <a:lnTo>
                      <a:pt x="330" y="159"/>
                    </a:lnTo>
                    <a:lnTo>
                      <a:pt x="348" y="144"/>
                    </a:lnTo>
                    <a:lnTo>
                      <a:pt x="365" y="130"/>
                    </a:lnTo>
                    <a:lnTo>
                      <a:pt x="382" y="118"/>
                    </a:lnTo>
                    <a:lnTo>
                      <a:pt x="400" y="106"/>
                    </a:lnTo>
                    <a:lnTo>
                      <a:pt x="417" y="96"/>
                    </a:lnTo>
                    <a:lnTo>
                      <a:pt x="435" y="86"/>
                    </a:lnTo>
                    <a:lnTo>
                      <a:pt x="452" y="77"/>
                    </a:lnTo>
                    <a:lnTo>
                      <a:pt x="469" y="69"/>
                    </a:lnTo>
                    <a:lnTo>
                      <a:pt x="487" y="62"/>
                    </a:lnTo>
                    <a:lnTo>
                      <a:pt x="504" y="55"/>
                    </a:lnTo>
                    <a:lnTo>
                      <a:pt x="521" y="49"/>
                    </a:lnTo>
                    <a:lnTo>
                      <a:pt x="539" y="44"/>
                    </a:lnTo>
                    <a:lnTo>
                      <a:pt x="556" y="39"/>
                    </a:lnTo>
                    <a:lnTo>
                      <a:pt x="574" y="34"/>
                    </a:lnTo>
                    <a:lnTo>
                      <a:pt x="591" y="30"/>
                    </a:lnTo>
                    <a:lnTo>
                      <a:pt x="609" y="27"/>
                    </a:lnTo>
                    <a:lnTo>
                      <a:pt x="626" y="23"/>
                    </a:lnTo>
                    <a:lnTo>
                      <a:pt x="643" y="20"/>
                    </a:lnTo>
                    <a:lnTo>
                      <a:pt x="661" y="18"/>
                    </a:lnTo>
                    <a:lnTo>
                      <a:pt x="678" y="15"/>
                    </a:lnTo>
                    <a:lnTo>
                      <a:pt x="695" y="13"/>
                    </a:lnTo>
                    <a:lnTo>
                      <a:pt x="713" y="11"/>
                    </a:lnTo>
                    <a:lnTo>
                      <a:pt x="730" y="9"/>
                    </a:lnTo>
                    <a:lnTo>
                      <a:pt x="748" y="7"/>
                    </a:lnTo>
                    <a:lnTo>
                      <a:pt x="765" y="5"/>
                    </a:lnTo>
                    <a:lnTo>
                      <a:pt x="782" y="4"/>
                    </a:lnTo>
                    <a:lnTo>
                      <a:pt x="800" y="3"/>
                    </a:lnTo>
                    <a:lnTo>
                      <a:pt x="817" y="2"/>
                    </a:lnTo>
                    <a:lnTo>
                      <a:pt x="835" y="1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6237451" y="2838776"/>
                <a:ext cx="587294" cy="6089"/>
              </a:xfrm>
              <a:custGeom>
                <a:avLst/>
                <a:gdLst>
                  <a:gd name="T0" fmla="*/ 0 w 852"/>
                  <a:gd name="T1" fmla="*/ 9 h 9"/>
                  <a:gd name="T2" fmla="*/ 17 w 852"/>
                  <a:gd name="T3" fmla="*/ 8 h 9"/>
                  <a:gd name="T4" fmla="*/ 35 w 852"/>
                  <a:gd name="T5" fmla="*/ 7 h 9"/>
                  <a:gd name="T6" fmla="*/ 52 w 852"/>
                  <a:gd name="T7" fmla="*/ 6 h 9"/>
                  <a:gd name="T8" fmla="*/ 69 w 852"/>
                  <a:gd name="T9" fmla="*/ 6 h 9"/>
                  <a:gd name="T10" fmla="*/ 87 w 852"/>
                  <a:gd name="T11" fmla="*/ 5 h 9"/>
                  <a:gd name="T12" fmla="*/ 104 w 852"/>
                  <a:gd name="T13" fmla="*/ 5 h 9"/>
                  <a:gd name="T14" fmla="*/ 122 w 852"/>
                  <a:gd name="T15" fmla="*/ 4 h 9"/>
                  <a:gd name="T16" fmla="*/ 139 w 852"/>
                  <a:gd name="T17" fmla="*/ 4 h 9"/>
                  <a:gd name="T18" fmla="*/ 156 w 852"/>
                  <a:gd name="T19" fmla="*/ 4 h 9"/>
                  <a:gd name="T20" fmla="*/ 174 w 852"/>
                  <a:gd name="T21" fmla="*/ 3 h 9"/>
                  <a:gd name="T22" fmla="*/ 191 w 852"/>
                  <a:gd name="T23" fmla="*/ 3 h 9"/>
                  <a:gd name="T24" fmla="*/ 208 w 852"/>
                  <a:gd name="T25" fmla="*/ 2 h 9"/>
                  <a:gd name="T26" fmla="*/ 226 w 852"/>
                  <a:gd name="T27" fmla="*/ 2 h 9"/>
                  <a:gd name="T28" fmla="*/ 244 w 852"/>
                  <a:gd name="T29" fmla="*/ 2 h 9"/>
                  <a:gd name="T30" fmla="*/ 261 w 852"/>
                  <a:gd name="T31" fmla="*/ 2 h 9"/>
                  <a:gd name="T32" fmla="*/ 278 w 852"/>
                  <a:gd name="T33" fmla="*/ 2 h 9"/>
                  <a:gd name="T34" fmla="*/ 295 w 852"/>
                  <a:gd name="T35" fmla="*/ 2 h 9"/>
                  <a:gd name="T36" fmla="*/ 313 w 852"/>
                  <a:gd name="T37" fmla="*/ 1 h 9"/>
                  <a:gd name="T38" fmla="*/ 330 w 852"/>
                  <a:gd name="T39" fmla="*/ 1 h 9"/>
                  <a:gd name="T40" fmla="*/ 348 w 852"/>
                  <a:gd name="T41" fmla="*/ 1 h 9"/>
                  <a:gd name="T42" fmla="*/ 365 w 852"/>
                  <a:gd name="T43" fmla="*/ 1 h 9"/>
                  <a:gd name="T44" fmla="*/ 383 w 852"/>
                  <a:gd name="T45" fmla="*/ 1 h 9"/>
                  <a:gd name="T46" fmla="*/ 400 w 852"/>
                  <a:gd name="T47" fmla="*/ 1 h 9"/>
                  <a:gd name="T48" fmla="*/ 417 w 852"/>
                  <a:gd name="T49" fmla="*/ 1 h 9"/>
                  <a:gd name="T50" fmla="*/ 435 w 852"/>
                  <a:gd name="T51" fmla="*/ 0 h 9"/>
                  <a:gd name="T52" fmla="*/ 452 w 852"/>
                  <a:gd name="T53" fmla="*/ 0 h 9"/>
                  <a:gd name="T54" fmla="*/ 469 w 852"/>
                  <a:gd name="T55" fmla="*/ 0 h 9"/>
                  <a:gd name="T56" fmla="*/ 487 w 852"/>
                  <a:gd name="T57" fmla="*/ 0 h 9"/>
                  <a:gd name="T58" fmla="*/ 504 w 852"/>
                  <a:gd name="T59" fmla="*/ 0 h 9"/>
                  <a:gd name="T60" fmla="*/ 522 w 852"/>
                  <a:gd name="T61" fmla="*/ 0 h 9"/>
                  <a:gd name="T62" fmla="*/ 539 w 852"/>
                  <a:gd name="T63" fmla="*/ 0 h 9"/>
                  <a:gd name="T64" fmla="*/ 556 w 852"/>
                  <a:gd name="T65" fmla="*/ 0 h 9"/>
                  <a:gd name="T66" fmla="*/ 574 w 852"/>
                  <a:gd name="T67" fmla="*/ 0 h 9"/>
                  <a:gd name="T68" fmla="*/ 591 w 852"/>
                  <a:gd name="T69" fmla="*/ 0 h 9"/>
                  <a:gd name="T70" fmla="*/ 608 w 852"/>
                  <a:gd name="T71" fmla="*/ 0 h 9"/>
                  <a:gd name="T72" fmla="*/ 626 w 852"/>
                  <a:gd name="T73" fmla="*/ 0 h 9"/>
                  <a:gd name="T74" fmla="*/ 643 w 852"/>
                  <a:gd name="T75" fmla="*/ 0 h 9"/>
                  <a:gd name="T76" fmla="*/ 661 w 852"/>
                  <a:gd name="T77" fmla="*/ 0 h 9"/>
                  <a:gd name="T78" fmla="*/ 678 w 852"/>
                  <a:gd name="T79" fmla="*/ 0 h 9"/>
                  <a:gd name="T80" fmla="*/ 695 w 852"/>
                  <a:gd name="T81" fmla="*/ 0 h 9"/>
                  <a:gd name="T82" fmla="*/ 713 w 852"/>
                  <a:gd name="T83" fmla="*/ 0 h 9"/>
                  <a:gd name="T84" fmla="*/ 730 w 852"/>
                  <a:gd name="T85" fmla="*/ 0 h 9"/>
                  <a:gd name="T86" fmla="*/ 748 w 852"/>
                  <a:gd name="T87" fmla="*/ 0 h 9"/>
                  <a:gd name="T88" fmla="*/ 765 w 852"/>
                  <a:gd name="T89" fmla="*/ 0 h 9"/>
                  <a:gd name="T90" fmla="*/ 782 w 852"/>
                  <a:gd name="T91" fmla="*/ 0 h 9"/>
                  <a:gd name="T92" fmla="*/ 800 w 852"/>
                  <a:gd name="T93" fmla="*/ 0 h 9"/>
                  <a:gd name="T94" fmla="*/ 817 w 852"/>
                  <a:gd name="T95" fmla="*/ 0 h 9"/>
                  <a:gd name="T96" fmla="*/ 834 w 852"/>
                  <a:gd name="T97" fmla="*/ 0 h 9"/>
                  <a:gd name="T98" fmla="*/ 852 w 852"/>
                  <a:gd name="T9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9">
                    <a:moveTo>
                      <a:pt x="0" y="9"/>
                    </a:moveTo>
                    <a:lnTo>
                      <a:pt x="17" y="8"/>
                    </a:lnTo>
                    <a:lnTo>
                      <a:pt x="35" y="7"/>
                    </a:lnTo>
                    <a:lnTo>
                      <a:pt x="52" y="6"/>
                    </a:lnTo>
                    <a:lnTo>
                      <a:pt x="69" y="6"/>
                    </a:lnTo>
                    <a:lnTo>
                      <a:pt x="87" y="5"/>
                    </a:lnTo>
                    <a:lnTo>
                      <a:pt x="104" y="5"/>
                    </a:lnTo>
                    <a:lnTo>
                      <a:pt x="122" y="4"/>
                    </a:lnTo>
                    <a:lnTo>
                      <a:pt x="139" y="4"/>
                    </a:lnTo>
                    <a:lnTo>
                      <a:pt x="156" y="4"/>
                    </a:lnTo>
                    <a:lnTo>
                      <a:pt x="174" y="3"/>
                    </a:lnTo>
                    <a:lnTo>
                      <a:pt x="191" y="3"/>
                    </a:lnTo>
                    <a:lnTo>
                      <a:pt x="208" y="2"/>
                    </a:lnTo>
                    <a:lnTo>
                      <a:pt x="226" y="2"/>
                    </a:lnTo>
                    <a:lnTo>
                      <a:pt x="244" y="2"/>
                    </a:lnTo>
                    <a:lnTo>
                      <a:pt x="261" y="2"/>
                    </a:lnTo>
                    <a:lnTo>
                      <a:pt x="278" y="2"/>
                    </a:lnTo>
                    <a:lnTo>
                      <a:pt x="295" y="2"/>
                    </a:lnTo>
                    <a:lnTo>
                      <a:pt x="313" y="1"/>
                    </a:lnTo>
                    <a:lnTo>
                      <a:pt x="330" y="1"/>
                    </a:lnTo>
                    <a:lnTo>
                      <a:pt x="348" y="1"/>
                    </a:lnTo>
                    <a:lnTo>
                      <a:pt x="365" y="1"/>
                    </a:lnTo>
                    <a:lnTo>
                      <a:pt x="383" y="1"/>
                    </a:lnTo>
                    <a:lnTo>
                      <a:pt x="400" y="1"/>
                    </a:lnTo>
                    <a:lnTo>
                      <a:pt x="417" y="1"/>
                    </a:lnTo>
                    <a:lnTo>
                      <a:pt x="435" y="0"/>
                    </a:lnTo>
                    <a:lnTo>
                      <a:pt x="452" y="0"/>
                    </a:lnTo>
                    <a:lnTo>
                      <a:pt x="469" y="0"/>
                    </a:lnTo>
                    <a:lnTo>
                      <a:pt x="487" y="0"/>
                    </a:lnTo>
                    <a:lnTo>
                      <a:pt x="504" y="0"/>
                    </a:lnTo>
                    <a:lnTo>
                      <a:pt x="522" y="0"/>
                    </a:lnTo>
                    <a:lnTo>
                      <a:pt x="539" y="0"/>
                    </a:lnTo>
                    <a:lnTo>
                      <a:pt x="556" y="0"/>
                    </a:lnTo>
                    <a:lnTo>
                      <a:pt x="574" y="0"/>
                    </a:lnTo>
                    <a:lnTo>
                      <a:pt x="591" y="0"/>
                    </a:lnTo>
                    <a:lnTo>
                      <a:pt x="608" y="0"/>
                    </a:lnTo>
                    <a:lnTo>
                      <a:pt x="626" y="0"/>
                    </a:lnTo>
                    <a:lnTo>
                      <a:pt x="643" y="0"/>
                    </a:lnTo>
                    <a:lnTo>
                      <a:pt x="661" y="0"/>
                    </a:lnTo>
                    <a:lnTo>
                      <a:pt x="678" y="0"/>
                    </a:lnTo>
                    <a:lnTo>
                      <a:pt x="695" y="0"/>
                    </a:lnTo>
                    <a:lnTo>
                      <a:pt x="713" y="0"/>
                    </a:lnTo>
                    <a:lnTo>
                      <a:pt x="730" y="0"/>
                    </a:lnTo>
                    <a:lnTo>
                      <a:pt x="748" y="0"/>
                    </a:lnTo>
                    <a:lnTo>
                      <a:pt x="765" y="0"/>
                    </a:lnTo>
                    <a:lnTo>
                      <a:pt x="782" y="0"/>
                    </a:lnTo>
                    <a:lnTo>
                      <a:pt x="800" y="0"/>
                    </a:lnTo>
                    <a:lnTo>
                      <a:pt x="817" y="0"/>
                    </a:lnTo>
                    <a:lnTo>
                      <a:pt x="834" y="0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1" name="Freeform 110"/>
              <p:cNvSpPr>
                <a:spLocks/>
              </p:cNvSpPr>
              <p:nvPr/>
            </p:nvSpPr>
            <p:spPr bwMode="auto">
              <a:xfrm>
                <a:off x="6824745" y="2838776"/>
                <a:ext cx="47563" cy="0"/>
              </a:xfrm>
              <a:custGeom>
                <a:avLst/>
                <a:gdLst>
                  <a:gd name="T0" fmla="*/ 0 w 69"/>
                  <a:gd name="T1" fmla="*/ 17 w 69"/>
                  <a:gd name="T2" fmla="*/ 35 w 69"/>
                  <a:gd name="T3" fmla="*/ 52 w 69"/>
                  <a:gd name="T4" fmla="*/ 69 w 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9">
                    <a:moveTo>
                      <a:pt x="0" y="0"/>
                    </a:moveTo>
                    <a:lnTo>
                      <a:pt x="17" y="0"/>
                    </a:lnTo>
                    <a:lnTo>
                      <a:pt x="35" y="0"/>
                    </a:lnTo>
                    <a:lnTo>
                      <a:pt x="52" y="0"/>
                    </a:lnTo>
                    <a:lnTo>
                      <a:pt x="69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475570" y="2838776"/>
              <a:ext cx="2396738" cy="1804297"/>
              <a:chOff x="1355725" y="427038"/>
              <a:chExt cx="5519738" cy="4233863"/>
            </a:xfrm>
          </p:grpSpPr>
          <p:sp>
            <p:nvSpPr>
              <p:cNvPr id="102" name="Freeform 47"/>
              <p:cNvSpPr>
                <a:spLocks/>
              </p:cNvSpPr>
              <p:nvPr/>
            </p:nvSpPr>
            <p:spPr bwMode="auto">
              <a:xfrm>
                <a:off x="1355725" y="3611563"/>
                <a:ext cx="1352550" cy="1049338"/>
              </a:xfrm>
              <a:custGeom>
                <a:avLst/>
                <a:gdLst>
                  <a:gd name="T0" fmla="*/ 0 w 852"/>
                  <a:gd name="T1" fmla="*/ 661 h 661"/>
                  <a:gd name="T2" fmla="*/ 17 w 852"/>
                  <a:gd name="T3" fmla="*/ 660 h 661"/>
                  <a:gd name="T4" fmla="*/ 35 w 852"/>
                  <a:gd name="T5" fmla="*/ 659 h 661"/>
                  <a:gd name="T6" fmla="*/ 52 w 852"/>
                  <a:gd name="T7" fmla="*/ 659 h 661"/>
                  <a:gd name="T8" fmla="*/ 70 w 852"/>
                  <a:gd name="T9" fmla="*/ 657 h 661"/>
                  <a:gd name="T10" fmla="*/ 87 w 852"/>
                  <a:gd name="T11" fmla="*/ 657 h 661"/>
                  <a:gd name="T12" fmla="*/ 104 w 852"/>
                  <a:gd name="T13" fmla="*/ 656 h 661"/>
                  <a:gd name="T14" fmla="*/ 122 w 852"/>
                  <a:gd name="T15" fmla="*/ 654 h 661"/>
                  <a:gd name="T16" fmla="*/ 139 w 852"/>
                  <a:gd name="T17" fmla="*/ 653 h 661"/>
                  <a:gd name="T18" fmla="*/ 156 w 852"/>
                  <a:gd name="T19" fmla="*/ 651 h 661"/>
                  <a:gd name="T20" fmla="*/ 174 w 852"/>
                  <a:gd name="T21" fmla="*/ 650 h 661"/>
                  <a:gd name="T22" fmla="*/ 191 w 852"/>
                  <a:gd name="T23" fmla="*/ 648 h 661"/>
                  <a:gd name="T24" fmla="*/ 209 w 852"/>
                  <a:gd name="T25" fmla="*/ 646 h 661"/>
                  <a:gd name="T26" fmla="*/ 226 w 852"/>
                  <a:gd name="T27" fmla="*/ 643 h 661"/>
                  <a:gd name="T28" fmla="*/ 243 w 852"/>
                  <a:gd name="T29" fmla="*/ 641 h 661"/>
                  <a:gd name="T30" fmla="*/ 261 w 852"/>
                  <a:gd name="T31" fmla="*/ 638 h 661"/>
                  <a:gd name="T32" fmla="*/ 278 w 852"/>
                  <a:gd name="T33" fmla="*/ 635 h 661"/>
                  <a:gd name="T34" fmla="*/ 295 w 852"/>
                  <a:gd name="T35" fmla="*/ 632 h 661"/>
                  <a:gd name="T36" fmla="*/ 313 w 852"/>
                  <a:gd name="T37" fmla="*/ 628 h 661"/>
                  <a:gd name="T38" fmla="*/ 330 w 852"/>
                  <a:gd name="T39" fmla="*/ 624 h 661"/>
                  <a:gd name="T40" fmla="*/ 348 w 852"/>
                  <a:gd name="T41" fmla="*/ 619 h 661"/>
                  <a:gd name="T42" fmla="*/ 365 w 852"/>
                  <a:gd name="T43" fmla="*/ 615 h 661"/>
                  <a:gd name="T44" fmla="*/ 383 w 852"/>
                  <a:gd name="T45" fmla="*/ 609 h 661"/>
                  <a:gd name="T46" fmla="*/ 400 w 852"/>
                  <a:gd name="T47" fmla="*/ 603 h 661"/>
                  <a:gd name="T48" fmla="*/ 417 w 852"/>
                  <a:gd name="T49" fmla="*/ 596 h 661"/>
                  <a:gd name="T50" fmla="*/ 434 w 852"/>
                  <a:gd name="T51" fmla="*/ 589 h 661"/>
                  <a:gd name="T52" fmla="*/ 452 w 852"/>
                  <a:gd name="T53" fmla="*/ 581 h 661"/>
                  <a:gd name="T54" fmla="*/ 470 w 852"/>
                  <a:gd name="T55" fmla="*/ 572 h 661"/>
                  <a:gd name="T56" fmla="*/ 487 w 852"/>
                  <a:gd name="T57" fmla="*/ 563 h 661"/>
                  <a:gd name="T58" fmla="*/ 504 w 852"/>
                  <a:gd name="T59" fmla="*/ 552 h 661"/>
                  <a:gd name="T60" fmla="*/ 522 w 852"/>
                  <a:gd name="T61" fmla="*/ 541 h 661"/>
                  <a:gd name="T62" fmla="*/ 539 w 852"/>
                  <a:gd name="T63" fmla="*/ 528 h 661"/>
                  <a:gd name="T64" fmla="*/ 556 w 852"/>
                  <a:gd name="T65" fmla="*/ 514 h 661"/>
                  <a:gd name="T66" fmla="*/ 574 w 852"/>
                  <a:gd name="T67" fmla="*/ 499 h 661"/>
                  <a:gd name="T68" fmla="*/ 591 w 852"/>
                  <a:gd name="T69" fmla="*/ 483 h 661"/>
                  <a:gd name="T70" fmla="*/ 609 w 852"/>
                  <a:gd name="T71" fmla="*/ 465 h 661"/>
                  <a:gd name="T72" fmla="*/ 626 w 852"/>
                  <a:gd name="T73" fmla="*/ 445 h 661"/>
                  <a:gd name="T74" fmla="*/ 643 w 852"/>
                  <a:gd name="T75" fmla="*/ 424 h 661"/>
                  <a:gd name="T76" fmla="*/ 661 w 852"/>
                  <a:gd name="T77" fmla="*/ 401 h 661"/>
                  <a:gd name="T78" fmla="*/ 678 w 852"/>
                  <a:gd name="T79" fmla="*/ 376 h 661"/>
                  <a:gd name="T80" fmla="*/ 695 w 852"/>
                  <a:gd name="T81" fmla="*/ 349 h 661"/>
                  <a:gd name="T82" fmla="*/ 713 w 852"/>
                  <a:gd name="T83" fmla="*/ 319 h 661"/>
                  <a:gd name="T84" fmla="*/ 730 w 852"/>
                  <a:gd name="T85" fmla="*/ 288 h 661"/>
                  <a:gd name="T86" fmla="*/ 748 w 852"/>
                  <a:gd name="T87" fmla="*/ 255 h 661"/>
                  <a:gd name="T88" fmla="*/ 765 w 852"/>
                  <a:gd name="T89" fmla="*/ 218 h 661"/>
                  <a:gd name="T90" fmla="*/ 782 w 852"/>
                  <a:gd name="T91" fmla="*/ 180 h 661"/>
                  <a:gd name="T92" fmla="*/ 800 w 852"/>
                  <a:gd name="T93" fmla="*/ 139 h 661"/>
                  <a:gd name="T94" fmla="*/ 817 w 852"/>
                  <a:gd name="T95" fmla="*/ 95 h 661"/>
                  <a:gd name="T96" fmla="*/ 834 w 852"/>
                  <a:gd name="T97" fmla="*/ 48 h 661"/>
                  <a:gd name="T98" fmla="*/ 852 w 852"/>
                  <a:gd name="T99" fmla="*/ 0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661">
                    <a:moveTo>
                      <a:pt x="0" y="661"/>
                    </a:moveTo>
                    <a:lnTo>
                      <a:pt x="17" y="660"/>
                    </a:lnTo>
                    <a:lnTo>
                      <a:pt x="35" y="659"/>
                    </a:lnTo>
                    <a:lnTo>
                      <a:pt x="52" y="659"/>
                    </a:lnTo>
                    <a:lnTo>
                      <a:pt x="70" y="657"/>
                    </a:lnTo>
                    <a:lnTo>
                      <a:pt x="87" y="657"/>
                    </a:lnTo>
                    <a:lnTo>
                      <a:pt x="104" y="656"/>
                    </a:lnTo>
                    <a:lnTo>
                      <a:pt x="122" y="654"/>
                    </a:lnTo>
                    <a:lnTo>
                      <a:pt x="139" y="653"/>
                    </a:lnTo>
                    <a:lnTo>
                      <a:pt x="156" y="651"/>
                    </a:lnTo>
                    <a:lnTo>
                      <a:pt x="174" y="650"/>
                    </a:lnTo>
                    <a:lnTo>
                      <a:pt x="191" y="648"/>
                    </a:lnTo>
                    <a:lnTo>
                      <a:pt x="209" y="646"/>
                    </a:lnTo>
                    <a:lnTo>
                      <a:pt x="226" y="643"/>
                    </a:lnTo>
                    <a:lnTo>
                      <a:pt x="243" y="641"/>
                    </a:lnTo>
                    <a:lnTo>
                      <a:pt x="261" y="638"/>
                    </a:lnTo>
                    <a:lnTo>
                      <a:pt x="278" y="635"/>
                    </a:lnTo>
                    <a:lnTo>
                      <a:pt x="295" y="632"/>
                    </a:lnTo>
                    <a:lnTo>
                      <a:pt x="313" y="628"/>
                    </a:lnTo>
                    <a:lnTo>
                      <a:pt x="330" y="624"/>
                    </a:lnTo>
                    <a:lnTo>
                      <a:pt x="348" y="619"/>
                    </a:lnTo>
                    <a:lnTo>
                      <a:pt x="365" y="615"/>
                    </a:lnTo>
                    <a:lnTo>
                      <a:pt x="383" y="609"/>
                    </a:lnTo>
                    <a:lnTo>
                      <a:pt x="400" y="603"/>
                    </a:lnTo>
                    <a:lnTo>
                      <a:pt x="417" y="596"/>
                    </a:lnTo>
                    <a:lnTo>
                      <a:pt x="434" y="589"/>
                    </a:lnTo>
                    <a:lnTo>
                      <a:pt x="452" y="581"/>
                    </a:lnTo>
                    <a:lnTo>
                      <a:pt x="470" y="572"/>
                    </a:lnTo>
                    <a:lnTo>
                      <a:pt x="487" y="563"/>
                    </a:lnTo>
                    <a:lnTo>
                      <a:pt x="504" y="552"/>
                    </a:lnTo>
                    <a:lnTo>
                      <a:pt x="522" y="541"/>
                    </a:lnTo>
                    <a:lnTo>
                      <a:pt x="539" y="528"/>
                    </a:lnTo>
                    <a:lnTo>
                      <a:pt x="556" y="514"/>
                    </a:lnTo>
                    <a:lnTo>
                      <a:pt x="574" y="499"/>
                    </a:lnTo>
                    <a:lnTo>
                      <a:pt x="591" y="483"/>
                    </a:lnTo>
                    <a:lnTo>
                      <a:pt x="609" y="465"/>
                    </a:lnTo>
                    <a:lnTo>
                      <a:pt x="626" y="445"/>
                    </a:lnTo>
                    <a:lnTo>
                      <a:pt x="643" y="424"/>
                    </a:lnTo>
                    <a:lnTo>
                      <a:pt x="661" y="401"/>
                    </a:lnTo>
                    <a:lnTo>
                      <a:pt x="678" y="376"/>
                    </a:lnTo>
                    <a:lnTo>
                      <a:pt x="695" y="349"/>
                    </a:lnTo>
                    <a:lnTo>
                      <a:pt x="713" y="319"/>
                    </a:lnTo>
                    <a:lnTo>
                      <a:pt x="730" y="288"/>
                    </a:lnTo>
                    <a:lnTo>
                      <a:pt x="748" y="255"/>
                    </a:lnTo>
                    <a:lnTo>
                      <a:pt x="765" y="218"/>
                    </a:lnTo>
                    <a:lnTo>
                      <a:pt x="782" y="180"/>
                    </a:lnTo>
                    <a:lnTo>
                      <a:pt x="800" y="139"/>
                    </a:lnTo>
                    <a:lnTo>
                      <a:pt x="817" y="95"/>
                    </a:lnTo>
                    <a:lnTo>
                      <a:pt x="834" y="48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3" name="Freeform 48"/>
              <p:cNvSpPr>
                <a:spLocks/>
              </p:cNvSpPr>
              <p:nvPr/>
            </p:nvSpPr>
            <p:spPr bwMode="auto">
              <a:xfrm>
                <a:off x="2708275" y="519113"/>
                <a:ext cx="1352550" cy="3092450"/>
              </a:xfrm>
              <a:custGeom>
                <a:avLst/>
                <a:gdLst>
                  <a:gd name="T0" fmla="*/ 0 w 852"/>
                  <a:gd name="T1" fmla="*/ 1948 h 1948"/>
                  <a:gd name="T2" fmla="*/ 17 w 852"/>
                  <a:gd name="T3" fmla="*/ 1896 h 1948"/>
                  <a:gd name="T4" fmla="*/ 35 w 852"/>
                  <a:gd name="T5" fmla="*/ 1843 h 1948"/>
                  <a:gd name="T6" fmla="*/ 52 w 852"/>
                  <a:gd name="T7" fmla="*/ 1786 h 1948"/>
                  <a:gd name="T8" fmla="*/ 69 w 852"/>
                  <a:gd name="T9" fmla="*/ 1728 h 1948"/>
                  <a:gd name="T10" fmla="*/ 87 w 852"/>
                  <a:gd name="T11" fmla="*/ 1668 h 1948"/>
                  <a:gd name="T12" fmla="*/ 104 w 852"/>
                  <a:gd name="T13" fmla="*/ 1606 h 1948"/>
                  <a:gd name="T14" fmla="*/ 122 w 852"/>
                  <a:gd name="T15" fmla="*/ 1542 h 1948"/>
                  <a:gd name="T16" fmla="*/ 139 w 852"/>
                  <a:gd name="T17" fmla="*/ 1478 h 1948"/>
                  <a:gd name="T18" fmla="*/ 157 w 852"/>
                  <a:gd name="T19" fmla="*/ 1412 h 1948"/>
                  <a:gd name="T20" fmla="*/ 174 w 852"/>
                  <a:gd name="T21" fmla="*/ 1346 h 1948"/>
                  <a:gd name="T22" fmla="*/ 191 w 852"/>
                  <a:gd name="T23" fmla="*/ 1278 h 1948"/>
                  <a:gd name="T24" fmla="*/ 209 w 852"/>
                  <a:gd name="T25" fmla="*/ 1212 h 1948"/>
                  <a:gd name="T26" fmla="*/ 226 w 852"/>
                  <a:gd name="T27" fmla="*/ 1145 h 1948"/>
                  <a:gd name="T28" fmla="*/ 243 w 852"/>
                  <a:gd name="T29" fmla="*/ 1080 h 1948"/>
                  <a:gd name="T30" fmla="*/ 261 w 852"/>
                  <a:gd name="T31" fmla="*/ 1015 h 1948"/>
                  <a:gd name="T32" fmla="*/ 278 w 852"/>
                  <a:gd name="T33" fmla="*/ 951 h 1948"/>
                  <a:gd name="T34" fmla="*/ 296 w 852"/>
                  <a:gd name="T35" fmla="*/ 889 h 1948"/>
                  <a:gd name="T36" fmla="*/ 313 w 852"/>
                  <a:gd name="T37" fmla="*/ 829 h 1948"/>
                  <a:gd name="T38" fmla="*/ 330 w 852"/>
                  <a:gd name="T39" fmla="*/ 771 h 1948"/>
                  <a:gd name="T40" fmla="*/ 348 w 852"/>
                  <a:gd name="T41" fmla="*/ 715 h 1948"/>
                  <a:gd name="T42" fmla="*/ 365 w 852"/>
                  <a:gd name="T43" fmla="*/ 661 h 1948"/>
                  <a:gd name="T44" fmla="*/ 383 w 852"/>
                  <a:gd name="T45" fmla="*/ 610 h 1948"/>
                  <a:gd name="T46" fmla="*/ 400 w 852"/>
                  <a:gd name="T47" fmla="*/ 561 h 1948"/>
                  <a:gd name="T48" fmla="*/ 417 w 852"/>
                  <a:gd name="T49" fmla="*/ 514 h 1948"/>
                  <a:gd name="T50" fmla="*/ 435 w 852"/>
                  <a:gd name="T51" fmla="*/ 471 h 1948"/>
                  <a:gd name="T52" fmla="*/ 452 w 852"/>
                  <a:gd name="T53" fmla="*/ 430 h 1948"/>
                  <a:gd name="T54" fmla="*/ 469 w 852"/>
                  <a:gd name="T55" fmla="*/ 391 h 1948"/>
                  <a:gd name="T56" fmla="*/ 487 w 852"/>
                  <a:gd name="T57" fmla="*/ 355 h 1948"/>
                  <a:gd name="T58" fmla="*/ 504 w 852"/>
                  <a:gd name="T59" fmla="*/ 321 h 1948"/>
                  <a:gd name="T60" fmla="*/ 522 w 852"/>
                  <a:gd name="T61" fmla="*/ 290 h 1948"/>
                  <a:gd name="T62" fmla="*/ 539 w 852"/>
                  <a:gd name="T63" fmla="*/ 261 h 1948"/>
                  <a:gd name="T64" fmla="*/ 556 w 852"/>
                  <a:gd name="T65" fmla="*/ 234 h 1948"/>
                  <a:gd name="T66" fmla="*/ 574 w 852"/>
                  <a:gd name="T67" fmla="*/ 209 h 1948"/>
                  <a:gd name="T68" fmla="*/ 591 w 852"/>
                  <a:gd name="T69" fmla="*/ 185 h 1948"/>
                  <a:gd name="T70" fmla="*/ 608 w 852"/>
                  <a:gd name="T71" fmla="*/ 164 h 1948"/>
                  <a:gd name="T72" fmla="*/ 626 w 852"/>
                  <a:gd name="T73" fmla="*/ 145 h 1948"/>
                  <a:gd name="T74" fmla="*/ 643 w 852"/>
                  <a:gd name="T75" fmla="*/ 127 h 1948"/>
                  <a:gd name="T76" fmla="*/ 661 w 852"/>
                  <a:gd name="T77" fmla="*/ 110 h 1948"/>
                  <a:gd name="T78" fmla="*/ 678 w 852"/>
                  <a:gd name="T79" fmla="*/ 95 h 1948"/>
                  <a:gd name="T80" fmla="*/ 695 w 852"/>
                  <a:gd name="T81" fmla="*/ 81 h 1948"/>
                  <a:gd name="T82" fmla="*/ 713 w 852"/>
                  <a:gd name="T83" fmla="*/ 69 h 1948"/>
                  <a:gd name="T84" fmla="*/ 730 w 852"/>
                  <a:gd name="T85" fmla="*/ 57 h 1948"/>
                  <a:gd name="T86" fmla="*/ 747 w 852"/>
                  <a:gd name="T87" fmla="*/ 47 h 1948"/>
                  <a:gd name="T88" fmla="*/ 765 w 852"/>
                  <a:gd name="T89" fmla="*/ 37 h 1948"/>
                  <a:gd name="T90" fmla="*/ 783 w 852"/>
                  <a:gd name="T91" fmla="*/ 28 h 1948"/>
                  <a:gd name="T92" fmla="*/ 800 w 852"/>
                  <a:gd name="T93" fmla="*/ 20 h 1948"/>
                  <a:gd name="T94" fmla="*/ 817 w 852"/>
                  <a:gd name="T95" fmla="*/ 13 h 1948"/>
                  <a:gd name="T96" fmla="*/ 835 w 852"/>
                  <a:gd name="T97" fmla="*/ 6 h 1948"/>
                  <a:gd name="T98" fmla="*/ 852 w 852"/>
                  <a:gd name="T99" fmla="*/ 0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1948">
                    <a:moveTo>
                      <a:pt x="0" y="1948"/>
                    </a:moveTo>
                    <a:lnTo>
                      <a:pt x="17" y="1896"/>
                    </a:lnTo>
                    <a:lnTo>
                      <a:pt x="35" y="1843"/>
                    </a:lnTo>
                    <a:lnTo>
                      <a:pt x="52" y="1786"/>
                    </a:lnTo>
                    <a:lnTo>
                      <a:pt x="69" y="1728"/>
                    </a:lnTo>
                    <a:lnTo>
                      <a:pt x="87" y="1668"/>
                    </a:lnTo>
                    <a:lnTo>
                      <a:pt x="104" y="1606"/>
                    </a:lnTo>
                    <a:lnTo>
                      <a:pt x="122" y="1542"/>
                    </a:lnTo>
                    <a:lnTo>
                      <a:pt x="139" y="1478"/>
                    </a:lnTo>
                    <a:lnTo>
                      <a:pt x="157" y="1412"/>
                    </a:lnTo>
                    <a:lnTo>
                      <a:pt x="174" y="1346"/>
                    </a:lnTo>
                    <a:lnTo>
                      <a:pt x="191" y="1278"/>
                    </a:lnTo>
                    <a:lnTo>
                      <a:pt x="209" y="1212"/>
                    </a:lnTo>
                    <a:lnTo>
                      <a:pt x="226" y="1145"/>
                    </a:lnTo>
                    <a:lnTo>
                      <a:pt x="243" y="1080"/>
                    </a:lnTo>
                    <a:lnTo>
                      <a:pt x="261" y="1015"/>
                    </a:lnTo>
                    <a:lnTo>
                      <a:pt x="278" y="951"/>
                    </a:lnTo>
                    <a:lnTo>
                      <a:pt x="296" y="889"/>
                    </a:lnTo>
                    <a:lnTo>
                      <a:pt x="313" y="829"/>
                    </a:lnTo>
                    <a:lnTo>
                      <a:pt x="330" y="771"/>
                    </a:lnTo>
                    <a:lnTo>
                      <a:pt x="348" y="715"/>
                    </a:lnTo>
                    <a:lnTo>
                      <a:pt x="365" y="661"/>
                    </a:lnTo>
                    <a:lnTo>
                      <a:pt x="383" y="610"/>
                    </a:lnTo>
                    <a:lnTo>
                      <a:pt x="400" y="561"/>
                    </a:lnTo>
                    <a:lnTo>
                      <a:pt x="417" y="514"/>
                    </a:lnTo>
                    <a:lnTo>
                      <a:pt x="435" y="471"/>
                    </a:lnTo>
                    <a:lnTo>
                      <a:pt x="452" y="430"/>
                    </a:lnTo>
                    <a:lnTo>
                      <a:pt x="469" y="391"/>
                    </a:lnTo>
                    <a:lnTo>
                      <a:pt x="487" y="355"/>
                    </a:lnTo>
                    <a:lnTo>
                      <a:pt x="504" y="321"/>
                    </a:lnTo>
                    <a:lnTo>
                      <a:pt x="522" y="290"/>
                    </a:lnTo>
                    <a:lnTo>
                      <a:pt x="539" y="261"/>
                    </a:lnTo>
                    <a:lnTo>
                      <a:pt x="556" y="234"/>
                    </a:lnTo>
                    <a:lnTo>
                      <a:pt x="574" y="209"/>
                    </a:lnTo>
                    <a:lnTo>
                      <a:pt x="591" y="185"/>
                    </a:lnTo>
                    <a:lnTo>
                      <a:pt x="608" y="164"/>
                    </a:lnTo>
                    <a:lnTo>
                      <a:pt x="626" y="145"/>
                    </a:lnTo>
                    <a:lnTo>
                      <a:pt x="643" y="127"/>
                    </a:lnTo>
                    <a:lnTo>
                      <a:pt x="661" y="110"/>
                    </a:lnTo>
                    <a:lnTo>
                      <a:pt x="678" y="95"/>
                    </a:lnTo>
                    <a:lnTo>
                      <a:pt x="695" y="81"/>
                    </a:lnTo>
                    <a:lnTo>
                      <a:pt x="713" y="69"/>
                    </a:lnTo>
                    <a:lnTo>
                      <a:pt x="730" y="57"/>
                    </a:lnTo>
                    <a:lnTo>
                      <a:pt x="747" y="47"/>
                    </a:lnTo>
                    <a:lnTo>
                      <a:pt x="765" y="37"/>
                    </a:lnTo>
                    <a:lnTo>
                      <a:pt x="783" y="28"/>
                    </a:lnTo>
                    <a:lnTo>
                      <a:pt x="800" y="20"/>
                    </a:lnTo>
                    <a:lnTo>
                      <a:pt x="817" y="13"/>
                    </a:lnTo>
                    <a:lnTo>
                      <a:pt x="835" y="6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4" name="Freeform 49"/>
              <p:cNvSpPr>
                <a:spLocks/>
              </p:cNvSpPr>
              <p:nvPr/>
            </p:nvSpPr>
            <p:spPr bwMode="auto">
              <a:xfrm>
                <a:off x="4060825" y="427038"/>
                <a:ext cx="1352550" cy="92075"/>
              </a:xfrm>
              <a:custGeom>
                <a:avLst/>
                <a:gdLst>
                  <a:gd name="T0" fmla="*/ 0 w 852"/>
                  <a:gd name="T1" fmla="*/ 58 h 58"/>
                  <a:gd name="T2" fmla="*/ 17 w 852"/>
                  <a:gd name="T3" fmla="*/ 53 h 58"/>
                  <a:gd name="T4" fmla="*/ 35 w 852"/>
                  <a:gd name="T5" fmla="*/ 48 h 58"/>
                  <a:gd name="T6" fmla="*/ 52 w 852"/>
                  <a:gd name="T7" fmla="*/ 43 h 58"/>
                  <a:gd name="T8" fmla="*/ 70 w 852"/>
                  <a:gd name="T9" fmla="*/ 39 h 58"/>
                  <a:gd name="T10" fmla="*/ 87 w 852"/>
                  <a:gd name="T11" fmla="*/ 36 h 58"/>
                  <a:gd name="T12" fmla="*/ 104 w 852"/>
                  <a:gd name="T13" fmla="*/ 32 h 58"/>
                  <a:gd name="T14" fmla="*/ 122 w 852"/>
                  <a:gd name="T15" fmla="*/ 29 h 58"/>
                  <a:gd name="T16" fmla="*/ 139 w 852"/>
                  <a:gd name="T17" fmla="*/ 27 h 58"/>
                  <a:gd name="T18" fmla="*/ 156 w 852"/>
                  <a:gd name="T19" fmla="*/ 24 h 58"/>
                  <a:gd name="T20" fmla="*/ 174 w 852"/>
                  <a:gd name="T21" fmla="*/ 22 h 58"/>
                  <a:gd name="T22" fmla="*/ 191 w 852"/>
                  <a:gd name="T23" fmla="*/ 20 h 58"/>
                  <a:gd name="T24" fmla="*/ 209 w 852"/>
                  <a:gd name="T25" fmla="*/ 18 h 58"/>
                  <a:gd name="T26" fmla="*/ 226 w 852"/>
                  <a:gd name="T27" fmla="*/ 16 h 58"/>
                  <a:gd name="T28" fmla="*/ 243 w 852"/>
                  <a:gd name="T29" fmla="*/ 14 h 58"/>
                  <a:gd name="T30" fmla="*/ 261 w 852"/>
                  <a:gd name="T31" fmla="*/ 13 h 58"/>
                  <a:gd name="T32" fmla="*/ 278 w 852"/>
                  <a:gd name="T33" fmla="*/ 12 h 58"/>
                  <a:gd name="T34" fmla="*/ 295 w 852"/>
                  <a:gd name="T35" fmla="*/ 11 h 58"/>
                  <a:gd name="T36" fmla="*/ 313 w 852"/>
                  <a:gd name="T37" fmla="*/ 10 h 58"/>
                  <a:gd name="T38" fmla="*/ 330 w 852"/>
                  <a:gd name="T39" fmla="*/ 9 h 58"/>
                  <a:gd name="T40" fmla="*/ 348 w 852"/>
                  <a:gd name="T41" fmla="*/ 8 h 58"/>
                  <a:gd name="T42" fmla="*/ 365 w 852"/>
                  <a:gd name="T43" fmla="*/ 7 h 58"/>
                  <a:gd name="T44" fmla="*/ 382 w 852"/>
                  <a:gd name="T45" fmla="*/ 6 h 58"/>
                  <a:gd name="T46" fmla="*/ 400 w 852"/>
                  <a:gd name="T47" fmla="*/ 6 h 58"/>
                  <a:gd name="T48" fmla="*/ 417 w 852"/>
                  <a:gd name="T49" fmla="*/ 5 h 58"/>
                  <a:gd name="T50" fmla="*/ 435 w 852"/>
                  <a:gd name="T51" fmla="*/ 5 h 58"/>
                  <a:gd name="T52" fmla="*/ 452 w 852"/>
                  <a:gd name="T53" fmla="*/ 4 h 58"/>
                  <a:gd name="T54" fmla="*/ 469 w 852"/>
                  <a:gd name="T55" fmla="*/ 4 h 58"/>
                  <a:gd name="T56" fmla="*/ 487 w 852"/>
                  <a:gd name="T57" fmla="*/ 4 h 58"/>
                  <a:gd name="T58" fmla="*/ 504 w 852"/>
                  <a:gd name="T59" fmla="*/ 3 h 58"/>
                  <a:gd name="T60" fmla="*/ 521 w 852"/>
                  <a:gd name="T61" fmla="*/ 3 h 58"/>
                  <a:gd name="T62" fmla="*/ 539 w 852"/>
                  <a:gd name="T63" fmla="*/ 2 h 58"/>
                  <a:gd name="T64" fmla="*/ 556 w 852"/>
                  <a:gd name="T65" fmla="*/ 2 h 58"/>
                  <a:gd name="T66" fmla="*/ 574 w 852"/>
                  <a:gd name="T67" fmla="*/ 2 h 58"/>
                  <a:gd name="T68" fmla="*/ 591 w 852"/>
                  <a:gd name="T69" fmla="*/ 2 h 58"/>
                  <a:gd name="T70" fmla="*/ 609 w 852"/>
                  <a:gd name="T71" fmla="*/ 2 h 58"/>
                  <a:gd name="T72" fmla="*/ 626 w 852"/>
                  <a:gd name="T73" fmla="*/ 2 h 58"/>
                  <a:gd name="T74" fmla="*/ 643 w 852"/>
                  <a:gd name="T75" fmla="*/ 1 h 58"/>
                  <a:gd name="T76" fmla="*/ 661 w 852"/>
                  <a:gd name="T77" fmla="*/ 1 h 58"/>
                  <a:gd name="T78" fmla="*/ 678 w 852"/>
                  <a:gd name="T79" fmla="*/ 1 h 58"/>
                  <a:gd name="T80" fmla="*/ 695 w 852"/>
                  <a:gd name="T81" fmla="*/ 1 h 58"/>
                  <a:gd name="T82" fmla="*/ 713 w 852"/>
                  <a:gd name="T83" fmla="*/ 1 h 58"/>
                  <a:gd name="T84" fmla="*/ 730 w 852"/>
                  <a:gd name="T85" fmla="*/ 1 h 58"/>
                  <a:gd name="T86" fmla="*/ 748 w 852"/>
                  <a:gd name="T87" fmla="*/ 1 h 58"/>
                  <a:gd name="T88" fmla="*/ 765 w 852"/>
                  <a:gd name="T89" fmla="*/ 0 h 58"/>
                  <a:gd name="T90" fmla="*/ 782 w 852"/>
                  <a:gd name="T91" fmla="*/ 0 h 58"/>
                  <a:gd name="T92" fmla="*/ 800 w 852"/>
                  <a:gd name="T93" fmla="*/ 0 h 58"/>
                  <a:gd name="T94" fmla="*/ 817 w 852"/>
                  <a:gd name="T95" fmla="*/ 0 h 58"/>
                  <a:gd name="T96" fmla="*/ 835 w 852"/>
                  <a:gd name="T97" fmla="*/ 0 h 58"/>
                  <a:gd name="T98" fmla="*/ 852 w 852"/>
                  <a:gd name="T9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58">
                    <a:moveTo>
                      <a:pt x="0" y="58"/>
                    </a:moveTo>
                    <a:lnTo>
                      <a:pt x="17" y="53"/>
                    </a:lnTo>
                    <a:lnTo>
                      <a:pt x="35" y="48"/>
                    </a:lnTo>
                    <a:lnTo>
                      <a:pt x="52" y="43"/>
                    </a:lnTo>
                    <a:lnTo>
                      <a:pt x="70" y="39"/>
                    </a:lnTo>
                    <a:lnTo>
                      <a:pt x="87" y="36"/>
                    </a:lnTo>
                    <a:lnTo>
                      <a:pt x="104" y="32"/>
                    </a:lnTo>
                    <a:lnTo>
                      <a:pt x="122" y="29"/>
                    </a:lnTo>
                    <a:lnTo>
                      <a:pt x="139" y="27"/>
                    </a:lnTo>
                    <a:lnTo>
                      <a:pt x="156" y="24"/>
                    </a:lnTo>
                    <a:lnTo>
                      <a:pt x="174" y="22"/>
                    </a:lnTo>
                    <a:lnTo>
                      <a:pt x="191" y="20"/>
                    </a:lnTo>
                    <a:lnTo>
                      <a:pt x="209" y="18"/>
                    </a:lnTo>
                    <a:lnTo>
                      <a:pt x="226" y="16"/>
                    </a:lnTo>
                    <a:lnTo>
                      <a:pt x="243" y="14"/>
                    </a:lnTo>
                    <a:lnTo>
                      <a:pt x="261" y="13"/>
                    </a:lnTo>
                    <a:lnTo>
                      <a:pt x="278" y="12"/>
                    </a:lnTo>
                    <a:lnTo>
                      <a:pt x="295" y="11"/>
                    </a:lnTo>
                    <a:lnTo>
                      <a:pt x="313" y="10"/>
                    </a:lnTo>
                    <a:lnTo>
                      <a:pt x="330" y="9"/>
                    </a:lnTo>
                    <a:lnTo>
                      <a:pt x="348" y="8"/>
                    </a:lnTo>
                    <a:lnTo>
                      <a:pt x="365" y="7"/>
                    </a:lnTo>
                    <a:lnTo>
                      <a:pt x="382" y="6"/>
                    </a:lnTo>
                    <a:lnTo>
                      <a:pt x="400" y="6"/>
                    </a:lnTo>
                    <a:lnTo>
                      <a:pt x="417" y="5"/>
                    </a:lnTo>
                    <a:lnTo>
                      <a:pt x="435" y="5"/>
                    </a:lnTo>
                    <a:lnTo>
                      <a:pt x="452" y="4"/>
                    </a:lnTo>
                    <a:lnTo>
                      <a:pt x="469" y="4"/>
                    </a:lnTo>
                    <a:lnTo>
                      <a:pt x="487" y="4"/>
                    </a:lnTo>
                    <a:lnTo>
                      <a:pt x="504" y="3"/>
                    </a:lnTo>
                    <a:lnTo>
                      <a:pt x="521" y="3"/>
                    </a:lnTo>
                    <a:lnTo>
                      <a:pt x="539" y="2"/>
                    </a:lnTo>
                    <a:lnTo>
                      <a:pt x="556" y="2"/>
                    </a:lnTo>
                    <a:lnTo>
                      <a:pt x="574" y="2"/>
                    </a:lnTo>
                    <a:lnTo>
                      <a:pt x="591" y="2"/>
                    </a:lnTo>
                    <a:lnTo>
                      <a:pt x="609" y="2"/>
                    </a:lnTo>
                    <a:lnTo>
                      <a:pt x="626" y="2"/>
                    </a:lnTo>
                    <a:lnTo>
                      <a:pt x="643" y="1"/>
                    </a:lnTo>
                    <a:lnTo>
                      <a:pt x="661" y="1"/>
                    </a:lnTo>
                    <a:lnTo>
                      <a:pt x="678" y="1"/>
                    </a:lnTo>
                    <a:lnTo>
                      <a:pt x="695" y="1"/>
                    </a:lnTo>
                    <a:lnTo>
                      <a:pt x="713" y="1"/>
                    </a:lnTo>
                    <a:lnTo>
                      <a:pt x="730" y="1"/>
                    </a:lnTo>
                    <a:lnTo>
                      <a:pt x="748" y="1"/>
                    </a:lnTo>
                    <a:lnTo>
                      <a:pt x="765" y="0"/>
                    </a:lnTo>
                    <a:lnTo>
                      <a:pt x="782" y="0"/>
                    </a:lnTo>
                    <a:lnTo>
                      <a:pt x="800" y="0"/>
                    </a:lnTo>
                    <a:lnTo>
                      <a:pt x="817" y="0"/>
                    </a:lnTo>
                    <a:lnTo>
                      <a:pt x="835" y="0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5" name="Freeform 50"/>
              <p:cNvSpPr>
                <a:spLocks/>
              </p:cNvSpPr>
              <p:nvPr/>
            </p:nvSpPr>
            <p:spPr bwMode="auto">
              <a:xfrm>
                <a:off x="5413375" y="427038"/>
                <a:ext cx="1352550" cy="0"/>
              </a:xfrm>
              <a:custGeom>
                <a:avLst/>
                <a:gdLst>
                  <a:gd name="T0" fmla="*/ 0 w 852"/>
                  <a:gd name="T1" fmla="*/ 17 w 852"/>
                  <a:gd name="T2" fmla="*/ 35 w 852"/>
                  <a:gd name="T3" fmla="*/ 52 w 852"/>
                  <a:gd name="T4" fmla="*/ 69 w 852"/>
                  <a:gd name="T5" fmla="*/ 87 w 852"/>
                  <a:gd name="T6" fmla="*/ 104 w 852"/>
                  <a:gd name="T7" fmla="*/ 122 w 852"/>
                  <a:gd name="T8" fmla="*/ 139 w 852"/>
                  <a:gd name="T9" fmla="*/ 156 w 852"/>
                  <a:gd name="T10" fmla="*/ 174 w 852"/>
                  <a:gd name="T11" fmla="*/ 191 w 852"/>
                  <a:gd name="T12" fmla="*/ 208 w 852"/>
                  <a:gd name="T13" fmla="*/ 226 w 852"/>
                  <a:gd name="T14" fmla="*/ 244 w 852"/>
                  <a:gd name="T15" fmla="*/ 261 w 852"/>
                  <a:gd name="T16" fmla="*/ 278 w 852"/>
                  <a:gd name="T17" fmla="*/ 295 w 852"/>
                  <a:gd name="T18" fmla="*/ 313 w 852"/>
                  <a:gd name="T19" fmla="*/ 330 w 852"/>
                  <a:gd name="T20" fmla="*/ 348 w 852"/>
                  <a:gd name="T21" fmla="*/ 365 w 852"/>
                  <a:gd name="T22" fmla="*/ 383 w 852"/>
                  <a:gd name="T23" fmla="*/ 400 w 852"/>
                  <a:gd name="T24" fmla="*/ 417 w 852"/>
                  <a:gd name="T25" fmla="*/ 435 w 852"/>
                  <a:gd name="T26" fmla="*/ 452 w 852"/>
                  <a:gd name="T27" fmla="*/ 469 w 852"/>
                  <a:gd name="T28" fmla="*/ 487 w 852"/>
                  <a:gd name="T29" fmla="*/ 504 w 852"/>
                  <a:gd name="T30" fmla="*/ 522 w 852"/>
                  <a:gd name="T31" fmla="*/ 539 w 852"/>
                  <a:gd name="T32" fmla="*/ 556 w 852"/>
                  <a:gd name="T33" fmla="*/ 574 w 852"/>
                  <a:gd name="T34" fmla="*/ 591 w 852"/>
                  <a:gd name="T35" fmla="*/ 608 w 852"/>
                  <a:gd name="T36" fmla="*/ 626 w 852"/>
                  <a:gd name="T37" fmla="*/ 643 w 852"/>
                  <a:gd name="T38" fmla="*/ 661 w 852"/>
                  <a:gd name="T39" fmla="*/ 678 w 852"/>
                  <a:gd name="T40" fmla="*/ 695 w 852"/>
                  <a:gd name="T41" fmla="*/ 713 w 852"/>
                  <a:gd name="T42" fmla="*/ 730 w 852"/>
                  <a:gd name="T43" fmla="*/ 748 w 852"/>
                  <a:gd name="T44" fmla="*/ 765 w 852"/>
                  <a:gd name="T45" fmla="*/ 782 w 852"/>
                  <a:gd name="T46" fmla="*/ 800 w 852"/>
                  <a:gd name="T47" fmla="*/ 817 w 852"/>
                  <a:gd name="T48" fmla="*/ 834 w 852"/>
                  <a:gd name="T49" fmla="*/ 852 w 8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852">
                    <a:moveTo>
                      <a:pt x="0" y="0"/>
                    </a:moveTo>
                    <a:lnTo>
                      <a:pt x="17" y="0"/>
                    </a:lnTo>
                    <a:lnTo>
                      <a:pt x="35" y="0"/>
                    </a:lnTo>
                    <a:lnTo>
                      <a:pt x="52" y="0"/>
                    </a:lnTo>
                    <a:lnTo>
                      <a:pt x="69" y="0"/>
                    </a:lnTo>
                    <a:lnTo>
                      <a:pt x="87" y="0"/>
                    </a:lnTo>
                    <a:lnTo>
                      <a:pt x="104" y="0"/>
                    </a:lnTo>
                    <a:lnTo>
                      <a:pt x="122" y="0"/>
                    </a:lnTo>
                    <a:lnTo>
                      <a:pt x="139" y="0"/>
                    </a:lnTo>
                    <a:lnTo>
                      <a:pt x="156" y="0"/>
                    </a:lnTo>
                    <a:lnTo>
                      <a:pt x="174" y="0"/>
                    </a:lnTo>
                    <a:lnTo>
                      <a:pt x="191" y="0"/>
                    </a:lnTo>
                    <a:lnTo>
                      <a:pt x="208" y="0"/>
                    </a:lnTo>
                    <a:lnTo>
                      <a:pt x="226" y="0"/>
                    </a:lnTo>
                    <a:lnTo>
                      <a:pt x="244" y="0"/>
                    </a:lnTo>
                    <a:lnTo>
                      <a:pt x="261" y="0"/>
                    </a:lnTo>
                    <a:lnTo>
                      <a:pt x="278" y="0"/>
                    </a:lnTo>
                    <a:lnTo>
                      <a:pt x="295" y="0"/>
                    </a:lnTo>
                    <a:lnTo>
                      <a:pt x="313" y="0"/>
                    </a:lnTo>
                    <a:lnTo>
                      <a:pt x="330" y="0"/>
                    </a:lnTo>
                    <a:lnTo>
                      <a:pt x="348" y="0"/>
                    </a:lnTo>
                    <a:lnTo>
                      <a:pt x="365" y="0"/>
                    </a:lnTo>
                    <a:lnTo>
                      <a:pt x="383" y="0"/>
                    </a:lnTo>
                    <a:lnTo>
                      <a:pt x="400" y="0"/>
                    </a:lnTo>
                    <a:lnTo>
                      <a:pt x="417" y="0"/>
                    </a:lnTo>
                    <a:lnTo>
                      <a:pt x="435" y="0"/>
                    </a:lnTo>
                    <a:lnTo>
                      <a:pt x="452" y="0"/>
                    </a:lnTo>
                    <a:lnTo>
                      <a:pt x="469" y="0"/>
                    </a:lnTo>
                    <a:lnTo>
                      <a:pt x="487" y="0"/>
                    </a:lnTo>
                    <a:lnTo>
                      <a:pt x="504" y="0"/>
                    </a:lnTo>
                    <a:lnTo>
                      <a:pt x="522" y="0"/>
                    </a:lnTo>
                    <a:lnTo>
                      <a:pt x="539" y="0"/>
                    </a:lnTo>
                    <a:lnTo>
                      <a:pt x="556" y="0"/>
                    </a:lnTo>
                    <a:lnTo>
                      <a:pt x="574" y="0"/>
                    </a:lnTo>
                    <a:lnTo>
                      <a:pt x="591" y="0"/>
                    </a:lnTo>
                    <a:lnTo>
                      <a:pt x="608" y="0"/>
                    </a:lnTo>
                    <a:lnTo>
                      <a:pt x="626" y="0"/>
                    </a:lnTo>
                    <a:lnTo>
                      <a:pt x="643" y="0"/>
                    </a:lnTo>
                    <a:lnTo>
                      <a:pt x="661" y="0"/>
                    </a:lnTo>
                    <a:lnTo>
                      <a:pt x="678" y="0"/>
                    </a:lnTo>
                    <a:lnTo>
                      <a:pt x="695" y="0"/>
                    </a:lnTo>
                    <a:lnTo>
                      <a:pt x="713" y="0"/>
                    </a:lnTo>
                    <a:lnTo>
                      <a:pt x="730" y="0"/>
                    </a:lnTo>
                    <a:lnTo>
                      <a:pt x="748" y="0"/>
                    </a:lnTo>
                    <a:lnTo>
                      <a:pt x="765" y="0"/>
                    </a:lnTo>
                    <a:lnTo>
                      <a:pt x="782" y="0"/>
                    </a:lnTo>
                    <a:lnTo>
                      <a:pt x="800" y="0"/>
                    </a:lnTo>
                    <a:lnTo>
                      <a:pt x="817" y="0"/>
                    </a:lnTo>
                    <a:lnTo>
                      <a:pt x="834" y="0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6" name="Freeform 51"/>
              <p:cNvSpPr>
                <a:spLocks/>
              </p:cNvSpPr>
              <p:nvPr/>
            </p:nvSpPr>
            <p:spPr bwMode="auto">
              <a:xfrm>
                <a:off x="6765925" y="427038"/>
                <a:ext cx="109538" cy="0"/>
              </a:xfrm>
              <a:custGeom>
                <a:avLst/>
                <a:gdLst>
                  <a:gd name="T0" fmla="*/ 0 w 69"/>
                  <a:gd name="T1" fmla="*/ 17 w 69"/>
                  <a:gd name="T2" fmla="*/ 35 w 69"/>
                  <a:gd name="T3" fmla="*/ 52 w 69"/>
                  <a:gd name="T4" fmla="*/ 69 w 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9">
                    <a:moveTo>
                      <a:pt x="0" y="0"/>
                    </a:moveTo>
                    <a:lnTo>
                      <a:pt x="17" y="0"/>
                    </a:lnTo>
                    <a:lnTo>
                      <a:pt x="35" y="0"/>
                    </a:lnTo>
                    <a:lnTo>
                      <a:pt x="52" y="0"/>
                    </a:lnTo>
                    <a:lnTo>
                      <a:pt x="69" y="0"/>
                    </a:lnTo>
                  </a:path>
                </a:pathLst>
              </a:custGeom>
              <a:noFill/>
              <a:ln w="9525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475570" y="2838776"/>
              <a:ext cx="2396738" cy="1723114"/>
              <a:chOff x="4475570" y="2838776"/>
              <a:chExt cx="2396738" cy="1723114"/>
            </a:xfrm>
          </p:grpSpPr>
          <p:sp>
            <p:nvSpPr>
              <p:cNvPr id="97" name="Freeform 57"/>
              <p:cNvSpPr>
                <a:spLocks/>
              </p:cNvSpPr>
              <p:nvPr/>
            </p:nvSpPr>
            <p:spPr bwMode="auto">
              <a:xfrm>
                <a:off x="4475570" y="3074207"/>
                <a:ext cx="587294" cy="1487683"/>
              </a:xfrm>
              <a:custGeom>
                <a:avLst/>
                <a:gdLst>
                  <a:gd name="T0" fmla="*/ 0 w 852"/>
                  <a:gd name="T1" fmla="*/ 2199 h 2199"/>
                  <a:gd name="T2" fmla="*/ 17 w 852"/>
                  <a:gd name="T3" fmla="*/ 2186 h 2199"/>
                  <a:gd name="T4" fmla="*/ 35 w 852"/>
                  <a:gd name="T5" fmla="*/ 2172 h 2199"/>
                  <a:gd name="T6" fmla="*/ 52 w 852"/>
                  <a:gd name="T7" fmla="*/ 2157 h 2199"/>
                  <a:gd name="T8" fmla="*/ 70 w 852"/>
                  <a:gd name="T9" fmla="*/ 2141 h 2199"/>
                  <a:gd name="T10" fmla="*/ 87 w 852"/>
                  <a:gd name="T11" fmla="*/ 2123 h 2199"/>
                  <a:gd name="T12" fmla="*/ 104 w 852"/>
                  <a:gd name="T13" fmla="*/ 2103 h 2199"/>
                  <a:gd name="T14" fmla="*/ 122 w 852"/>
                  <a:gd name="T15" fmla="*/ 2082 h 2199"/>
                  <a:gd name="T16" fmla="*/ 139 w 852"/>
                  <a:gd name="T17" fmla="*/ 2059 h 2199"/>
                  <a:gd name="T18" fmla="*/ 156 w 852"/>
                  <a:gd name="T19" fmla="*/ 2034 h 2199"/>
                  <a:gd name="T20" fmla="*/ 174 w 852"/>
                  <a:gd name="T21" fmla="*/ 2007 h 2199"/>
                  <a:gd name="T22" fmla="*/ 191 w 852"/>
                  <a:gd name="T23" fmla="*/ 1977 h 2199"/>
                  <a:gd name="T24" fmla="*/ 209 w 852"/>
                  <a:gd name="T25" fmla="*/ 1946 h 2199"/>
                  <a:gd name="T26" fmla="*/ 226 w 852"/>
                  <a:gd name="T27" fmla="*/ 1913 h 2199"/>
                  <a:gd name="T28" fmla="*/ 243 w 852"/>
                  <a:gd name="T29" fmla="*/ 1876 h 2199"/>
                  <a:gd name="T30" fmla="*/ 261 w 852"/>
                  <a:gd name="T31" fmla="*/ 1838 h 2199"/>
                  <a:gd name="T32" fmla="*/ 278 w 852"/>
                  <a:gd name="T33" fmla="*/ 1797 h 2199"/>
                  <a:gd name="T34" fmla="*/ 295 w 852"/>
                  <a:gd name="T35" fmla="*/ 1753 h 2199"/>
                  <a:gd name="T36" fmla="*/ 313 w 852"/>
                  <a:gd name="T37" fmla="*/ 1706 h 2199"/>
                  <a:gd name="T38" fmla="*/ 330 w 852"/>
                  <a:gd name="T39" fmla="*/ 1658 h 2199"/>
                  <a:gd name="T40" fmla="*/ 348 w 852"/>
                  <a:gd name="T41" fmla="*/ 1606 h 2199"/>
                  <a:gd name="T42" fmla="*/ 365 w 852"/>
                  <a:gd name="T43" fmla="*/ 1553 h 2199"/>
                  <a:gd name="T44" fmla="*/ 383 w 852"/>
                  <a:gd name="T45" fmla="*/ 1496 h 2199"/>
                  <a:gd name="T46" fmla="*/ 400 w 852"/>
                  <a:gd name="T47" fmla="*/ 1438 h 2199"/>
                  <a:gd name="T48" fmla="*/ 417 w 852"/>
                  <a:gd name="T49" fmla="*/ 1378 h 2199"/>
                  <a:gd name="T50" fmla="*/ 434 w 852"/>
                  <a:gd name="T51" fmla="*/ 1316 h 2199"/>
                  <a:gd name="T52" fmla="*/ 452 w 852"/>
                  <a:gd name="T53" fmla="*/ 1252 h 2199"/>
                  <a:gd name="T54" fmla="*/ 470 w 852"/>
                  <a:gd name="T55" fmla="*/ 1188 h 2199"/>
                  <a:gd name="T56" fmla="*/ 487 w 852"/>
                  <a:gd name="T57" fmla="*/ 1122 h 2199"/>
                  <a:gd name="T58" fmla="*/ 504 w 852"/>
                  <a:gd name="T59" fmla="*/ 1056 h 2199"/>
                  <a:gd name="T60" fmla="*/ 522 w 852"/>
                  <a:gd name="T61" fmla="*/ 988 h 2199"/>
                  <a:gd name="T62" fmla="*/ 539 w 852"/>
                  <a:gd name="T63" fmla="*/ 922 h 2199"/>
                  <a:gd name="T64" fmla="*/ 556 w 852"/>
                  <a:gd name="T65" fmla="*/ 855 h 2199"/>
                  <a:gd name="T66" fmla="*/ 574 w 852"/>
                  <a:gd name="T67" fmla="*/ 790 h 2199"/>
                  <a:gd name="T68" fmla="*/ 591 w 852"/>
                  <a:gd name="T69" fmla="*/ 725 h 2199"/>
                  <a:gd name="T70" fmla="*/ 609 w 852"/>
                  <a:gd name="T71" fmla="*/ 661 h 2199"/>
                  <a:gd name="T72" fmla="*/ 626 w 852"/>
                  <a:gd name="T73" fmla="*/ 599 h 2199"/>
                  <a:gd name="T74" fmla="*/ 643 w 852"/>
                  <a:gd name="T75" fmla="*/ 539 h 2199"/>
                  <a:gd name="T76" fmla="*/ 661 w 852"/>
                  <a:gd name="T77" fmla="*/ 481 h 2199"/>
                  <a:gd name="T78" fmla="*/ 678 w 852"/>
                  <a:gd name="T79" fmla="*/ 425 h 2199"/>
                  <a:gd name="T80" fmla="*/ 695 w 852"/>
                  <a:gd name="T81" fmla="*/ 371 h 2199"/>
                  <a:gd name="T82" fmla="*/ 713 w 852"/>
                  <a:gd name="T83" fmla="*/ 320 h 2199"/>
                  <a:gd name="T84" fmla="*/ 730 w 852"/>
                  <a:gd name="T85" fmla="*/ 271 h 2199"/>
                  <a:gd name="T86" fmla="*/ 748 w 852"/>
                  <a:gd name="T87" fmla="*/ 224 h 2199"/>
                  <a:gd name="T88" fmla="*/ 765 w 852"/>
                  <a:gd name="T89" fmla="*/ 181 h 2199"/>
                  <a:gd name="T90" fmla="*/ 782 w 852"/>
                  <a:gd name="T91" fmla="*/ 140 h 2199"/>
                  <a:gd name="T92" fmla="*/ 800 w 852"/>
                  <a:gd name="T93" fmla="*/ 101 h 2199"/>
                  <a:gd name="T94" fmla="*/ 817 w 852"/>
                  <a:gd name="T95" fmla="*/ 65 h 2199"/>
                  <a:gd name="T96" fmla="*/ 834 w 852"/>
                  <a:gd name="T97" fmla="*/ 31 h 2199"/>
                  <a:gd name="T98" fmla="*/ 852 w 852"/>
                  <a:gd name="T99" fmla="*/ 0 h 2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2199">
                    <a:moveTo>
                      <a:pt x="0" y="2199"/>
                    </a:moveTo>
                    <a:lnTo>
                      <a:pt x="17" y="2186"/>
                    </a:lnTo>
                    <a:lnTo>
                      <a:pt x="35" y="2172"/>
                    </a:lnTo>
                    <a:lnTo>
                      <a:pt x="52" y="2157"/>
                    </a:lnTo>
                    <a:lnTo>
                      <a:pt x="70" y="2141"/>
                    </a:lnTo>
                    <a:lnTo>
                      <a:pt x="87" y="2123"/>
                    </a:lnTo>
                    <a:lnTo>
                      <a:pt x="104" y="2103"/>
                    </a:lnTo>
                    <a:lnTo>
                      <a:pt x="122" y="2082"/>
                    </a:lnTo>
                    <a:lnTo>
                      <a:pt x="139" y="2059"/>
                    </a:lnTo>
                    <a:lnTo>
                      <a:pt x="156" y="2034"/>
                    </a:lnTo>
                    <a:lnTo>
                      <a:pt x="174" y="2007"/>
                    </a:lnTo>
                    <a:lnTo>
                      <a:pt x="191" y="1977"/>
                    </a:lnTo>
                    <a:lnTo>
                      <a:pt x="209" y="1946"/>
                    </a:lnTo>
                    <a:lnTo>
                      <a:pt x="226" y="1913"/>
                    </a:lnTo>
                    <a:lnTo>
                      <a:pt x="243" y="1876"/>
                    </a:lnTo>
                    <a:lnTo>
                      <a:pt x="261" y="1838"/>
                    </a:lnTo>
                    <a:lnTo>
                      <a:pt x="278" y="1797"/>
                    </a:lnTo>
                    <a:lnTo>
                      <a:pt x="295" y="1753"/>
                    </a:lnTo>
                    <a:lnTo>
                      <a:pt x="313" y="1706"/>
                    </a:lnTo>
                    <a:lnTo>
                      <a:pt x="330" y="1658"/>
                    </a:lnTo>
                    <a:lnTo>
                      <a:pt x="348" y="1606"/>
                    </a:lnTo>
                    <a:lnTo>
                      <a:pt x="365" y="1553"/>
                    </a:lnTo>
                    <a:lnTo>
                      <a:pt x="383" y="1496"/>
                    </a:lnTo>
                    <a:lnTo>
                      <a:pt x="400" y="1438"/>
                    </a:lnTo>
                    <a:lnTo>
                      <a:pt x="417" y="1378"/>
                    </a:lnTo>
                    <a:lnTo>
                      <a:pt x="434" y="1316"/>
                    </a:lnTo>
                    <a:lnTo>
                      <a:pt x="452" y="1252"/>
                    </a:lnTo>
                    <a:lnTo>
                      <a:pt x="470" y="1188"/>
                    </a:lnTo>
                    <a:lnTo>
                      <a:pt x="487" y="1122"/>
                    </a:lnTo>
                    <a:lnTo>
                      <a:pt x="504" y="1056"/>
                    </a:lnTo>
                    <a:lnTo>
                      <a:pt x="522" y="988"/>
                    </a:lnTo>
                    <a:lnTo>
                      <a:pt x="539" y="922"/>
                    </a:lnTo>
                    <a:lnTo>
                      <a:pt x="556" y="855"/>
                    </a:lnTo>
                    <a:lnTo>
                      <a:pt x="574" y="790"/>
                    </a:lnTo>
                    <a:lnTo>
                      <a:pt x="591" y="725"/>
                    </a:lnTo>
                    <a:lnTo>
                      <a:pt x="609" y="661"/>
                    </a:lnTo>
                    <a:lnTo>
                      <a:pt x="626" y="599"/>
                    </a:lnTo>
                    <a:lnTo>
                      <a:pt x="643" y="539"/>
                    </a:lnTo>
                    <a:lnTo>
                      <a:pt x="661" y="481"/>
                    </a:lnTo>
                    <a:lnTo>
                      <a:pt x="678" y="425"/>
                    </a:lnTo>
                    <a:lnTo>
                      <a:pt x="695" y="371"/>
                    </a:lnTo>
                    <a:lnTo>
                      <a:pt x="713" y="320"/>
                    </a:lnTo>
                    <a:lnTo>
                      <a:pt x="730" y="271"/>
                    </a:lnTo>
                    <a:lnTo>
                      <a:pt x="748" y="224"/>
                    </a:lnTo>
                    <a:lnTo>
                      <a:pt x="765" y="181"/>
                    </a:lnTo>
                    <a:lnTo>
                      <a:pt x="782" y="140"/>
                    </a:lnTo>
                    <a:lnTo>
                      <a:pt x="800" y="101"/>
                    </a:lnTo>
                    <a:lnTo>
                      <a:pt x="817" y="65"/>
                    </a:lnTo>
                    <a:lnTo>
                      <a:pt x="834" y="31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8" name="Freeform 58"/>
              <p:cNvSpPr>
                <a:spLocks/>
              </p:cNvSpPr>
              <p:nvPr/>
            </p:nvSpPr>
            <p:spPr bwMode="auto">
              <a:xfrm>
                <a:off x="5062864" y="2840805"/>
                <a:ext cx="587294" cy="233402"/>
              </a:xfrm>
              <a:custGeom>
                <a:avLst/>
                <a:gdLst>
                  <a:gd name="T0" fmla="*/ 0 w 852"/>
                  <a:gd name="T1" fmla="*/ 345 h 345"/>
                  <a:gd name="T2" fmla="*/ 17 w 852"/>
                  <a:gd name="T3" fmla="*/ 316 h 345"/>
                  <a:gd name="T4" fmla="*/ 35 w 852"/>
                  <a:gd name="T5" fmla="*/ 289 h 345"/>
                  <a:gd name="T6" fmla="*/ 52 w 852"/>
                  <a:gd name="T7" fmla="*/ 264 h 345"/>
                  <a:gd name="T8" fmla="*/ 69 w 852"/>
                  <a:gd name="T9" fmla="*/ 240 h 345"/>
                  <a:gd name="T10" fmla="*/ 87 w 852"/>
                  <a:gd name="T11" fmla="*/ 219 h 345"/>
                  <a:gd name="T12" fmla="*/ 104 w 852"/>
                  <a:gd name="T13" fmla="*/ 200 h 345"/>
                  <a:gd name="T14" fmla="*/ 122 w 852"/>
                  <a:gd name="T15" fmla="*/ 182 h 345"/>
                  <a:gd name="T16" fmla="*/ 139 w 852"/>
                  <a:gd name="T17" fmla="*/ 165 h 345"/>
                  <a:gd name="T18" fmla="*/ 157 w 852"/>
                  <a:gd name="T19" fmla="*/ 150 h 345"/>
                  <a:gd name="T20" fmla="*/ 174 w 852"/>
                  <a:gd name="T21" fmla="*/ 136 h 345"/>
                  <a:gd name="T22" fmla="*/ 191 w 852"/>
                  <a:gd name="T23" fmla="*/ 124 h 345"/>
                  <a:gd name="T24" fmla="*/ 209 w 852"/>
                  <a:gd name="T25" fmla="*/ 112 h 345"/>
                  <a:gd name="T26" fmla="*/ 226 w 852"/>
                  <a:gd name="T27" fmla="*/ 102 h 345"/>
                  <a:gd name="T28" fmla="*/ 243 w 852"/>
                  <a:gd name="T29" fmla="*/ 92 h 345"/>
                  <a:gd name="T30" fmla="*/ 261 w 852"/>
                  <a:gd name="T31" fmla="*/ 83 h 345"/>
                  <a:gd name="T32" fmla="*/ 278 w 852"/>
                  <a:gd name="T33" fmla="*/ 75 h 345"/>
                  <a:gd name="T34" fmla="*/ 296 w 852"/>
                  <a:gd name="T35" fmla="*/ 68 h 345"/>
                  <a:gd name="T36" fmla="*/ 313 w 852"/>
                  <a:gd name="T37" fmla="*/ 61 h 345"/>
                  <a:gd name="T38" fmla="*/ 330 w 852"/>
                  <a:gd name="T39" fmla="*/ 55 h 345"/>
                  <a:gd name="T40" fmla="*/ 348 w 852"/>
                  <a:gd name="T41" fmla="*/ 50 h 345"/>
                  <a:gd name="T42" fmla="*/ 365 w 852"/>
                  <a:gd name="T43" fmla="*/ 45 h 345"/>
                  <a:gd name="T44" fmla="*/ 383 w 852"/>
                  <a:gd name="T45" fmla="*/ 40 h 345"/>
                  <a:gd name="T46" fmla="*/ 400 w 852"/>
                  <a:gd name="T47" fmla="*/ 36 h 345"/>
                  <a:gd name="T48" fmla="*/ 417 w 852"/>
                  <a:gd name="T49" fmla="*/ 33 h 345"/>
                  <a:gd name="T50" fmla="*/ 435 w 852"/>
                  <a:gd name="T51" fmla="*/ 29 h 345"/>
                  <a:gd name="T52" fmla="*/ 452 w 852"/>
                  <a:gd name="T53" fmla="*/ 26 h 345"/>
                  <a:gd name="T54" fmla="*/ 469 w 852"/>
                  <a:gd name="T55" fmla="*/ 24 h 345"/>
                  <a:gd name="T56" fmla="*/ 487 w 852"/>
                  <a:gd name="T57" fmla="*/ 21 h 345"/>
                  <a:gd name="T58" fmla="*/ 504 w 852"/>
                  <a:gd name="T59" fmla="*/ 19 h 345"/>
                  <a:gd name="T60" fmla="*/ 522 w 852"/>
                  <a:gd name="T61" fmla="*/ 17 h 345"/>
                  <a:gd name="T62" fmla="*/ 539 w 852"/>
                  <a:gd name="T63" fmla="*/ 15 h 345"/>
                  <a:gd name="T64" fmla="*/ 556 w 852"/>
                  <a:gd name="T65" fmla="*/ 13 h 345"/>
                  <a:gd name="T66" fmla="*/ 574 w 852"/>
                  <a:gd name="T67" fmla="*/ 11 h 345"/>
                  <a:gd name="T68" fmla="*/ 591 w 852"/>
                  <a:gd name="T69" fmla="*/ 10 h 345"/>
                  <a:gd name="T70" fmla="*/ 608 w 852"/>
                  <a:gd name="T71" fmla="*/ 9 h 345"/>
                  <a:gd name="T72" fmla="*/ 626 w 852"/>
                  <a:gd name="T73" fmla="*/ 8 h 345"/>
                  <a:gd name="T74" fmla="*/ 643 w 852"/>
                  <a:gd name="T75" fmla="*/ 7 h 345"/>
                  <a:gd name="T76" fmla="*/ 661 w 852"/>
                  <a:gd name="T77" fmla="*/ 6 h 345"/>
                  <a:gd name="T78" fmla="*/ 678 w 852"/>
                  <a:gd name="T79" fmla="*/ 5 h 345"/>
                  <a:gd name="T80" fmla="*/ 695 w 852"/>
                  <a:gd name="T81" fmla="*/ 4 h 345"/>
                  <a:gd name="T82" fmla="*/ 713 w 852"/>
                  <a:gd name="T83" fmla="*/ 3 h 345"/>
                  <a:gd name="T84" fmla="*/ 730 w 852"/>
                  <a:gd name="T85" fmla="*/ 3 h 345"/>
                  <a:gd name="T86" fmla="*/ 747 w 852"/>
                  <a:gd name="T87" fmla="*/ 2 h 345"/>
                  <a:gd name="T88" fmla="*/ 765 w 852"/>
                  <a:gd name="T89" fmla="*/ 2 h 345"/>
                  <a:gd name="T90" fmla="*/ 783 w 852"/>
                  <a:gd name="T91" fmla="*/ 1 h 345"/>
                  <a:gd name="T92" fmla="*/ 800 w 852"/>
                  <a:gd name="T93" fmla="*/ 1 h 345"/>
                  <a:gd name="T94" fmla="*/ 817 w 852"/>
                  <a:gd name="T95" fmla="*/ 1 h 345"/>
                  <a:gd name="T96" fmla="*/ 835 w 852"/>
                  <a:gd name="T97" fmla="*/ 0 h 345"/>
                  <a:gd name="T98" fmla="*/ 852 w 852"/>
                  <a:gd name="T99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345">
                    <a:moveTo>
                      <a:pt x="0" y="345"/>
                    </a:moveTo>
                    <a:lnTo>
                      <a:pt x="17" y="316"/>
                    </a:lnTo>
                    <a:lnTo>
                      <a:pt x="35" y="289"/>
                    </a:lnTo>
                    <a:lnTo>
                      <a:pt x="52" y="264"/>
                    </a:lnTo>
                    <a:lnTo>
                      <a:pt x="69" y="240"/>
                    </a:lnTo>
                    <a:lnTo>
                      <a:pt x="87" y="219"/>
                    </a:lnTo>
                    <a:lnTo>
                      <a:pt x="104" y="200"/>
                    </a:lnTo>
                    <a:lnTo>
                      <a:pt x="122" y="182"/>
                    </a:lnTo>
                    <a:lnTo>
                      <a:pt x="139" y="165"/>
                    </a:lnTo>
                    <a:lnTo>
                      <a:pt x="157" y="150"/>
                    </a:lnTo>
                    <a:lnTo>
                      <a:pt x="174" y="136"/>
                    </a:lnTo>
                    <a:lnTo>
                      <a:pt x="191" y="124"/>
                    </a:lnTo>
                    <a:lnTo>
                      <a:pt x="209" y="112"/>
                    </a:lnTo>
                    <a:lnTo>
                      <a:pt x="226" y="102"/>
                    </a:lnTo>
                    <a:lnTo>
                      <a:pt x="243" y="92"/>
                    </a:lnTo>
                    <a:lnTo>
                      <a:pt x="261" y="83"/>
                    </a:lnTo>
                    <a:lnTo>
                      <a:pt x="278" y="75"/>
                    </a:lnTo>
                    <a:lnTo>
                      <a:pt x="296" y="68"/>
                    </a:lnTo>
                    <a:lnTo>
                      <a:pt x="313" y="61"/>
                    </a:lnTo>
                    <a:lnTo>
                      <a:pt x="330" y="55"/>
                    </a:lnTo>
                    <a:lnTo>
                      <a:pt x="348" y="50"/>
                    </a:lnTo>
                    <a:lnTo>
                      <a:pt x="365" y="45"/>
                    </a:lnTo>
                    <a:lnTo>
                      <a:pt x="383" y="40"/>
                    </a:lnTo>
                    <a:lnTo>
                      <a:pt x="400" y="36"/>
                    </a:lnTo>
                    <a:lnTo>
                      <a:pt x="417" y="33"/>
                    </a:lnTo>
                    <a:lnTo>
                      <a:pt x="435" y="29"/>
                    </a:lnTo>
                    <a:lnTo>
                      <a:pt x="452" y="26"/>
                    </a:lnTo>
                    <a:lnTo>
                      <a:pt x="469" y="24"/>
                    </a:lnTo>
                    <a:lnTo>
                      <a:pt x="487" y="21"/>
                    </a:lnTo>
                    <a:lnTo>
                      <a:pt x="504" y="19"/>
                    </a:lnTo>
                    <a:lnTo>
                      <a:pt x="522" y="17"/>
                    </a:lnTo>
                    <a:lnTo>
                      <a:pt x="539" y="15"/>
                    </a:lnTo>
                    <a:lnTo>
                      <a:pt x="556" y="13"/>
                    </a:lnTo>
                    <a:lnTo>
                      <a:pt x="574" y="11"/>
                    </a:lnTo>
                    <a:lnTo>
                      <a:pt x="591" y="10"/>
                    </a:lnTo>
                    <a:lnTo>
                      <a:pt x="608" y="9"/>
                    </a:lnTo>
                    <a:lnTo>
                      <a:pt x="626" y="8"/>
                    </a:lnTo>
                    <a:lnTo>
                      <a:pt x="643" y="7"/>
                    </a:lnTo>
                    <a:lnTo>
                      <a:pt x="661" y="6"/>
                    </a:lnTo>
                    <a:lnTo>
                      <a:pt x="678" y="5"/>
                    </a:lnTo>
                    <a:lnTo>
                      <a:pt x="695" y="4"/>
                    </a:lnTo>
                    <a:lnTo>
                      <a:pt x="713" y="3"/>
                    </a:lnTo>
                    <a:lnTo>
                      <a:pt x="730" y="3"/>
                    </a:lnTo>
                    <a:lnTo>
                      <a:pt x="747" y="2"/>
                    </a:lnTo>
                    <a:lnTo>
                      <a:pt x="765" y="2"/>
                    </a:lnTo>
                    <a:lnTo>
                      <a:pt x="783" y="1"/>
                    </a:lnTo>
                    <a:lnTo>
                      <a:pt x="800" y="1"/>
                    </a:lnTo>
                    <a:lnTo>
                      <a:pt x="817" y="1"/>
                    </a:lnTo>
                    <a:lnTo>
                      <a:pt x="835" y="0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9" name="Freeform 59"/>
              <p:cNvSpPr>
                <a:spLocks/>
              </p:cNvSpPr>
              <p:nvPr/>
            </p:nvSpPr>
            <p:spPr bwMode="auto">
              <a:xfrm>
                <a:off x="5650158" y="2838776"/>
                <a:ext cx="587294" cy="2030"/>
              </a:xfrm>
              <a:custGeom>
                <a:avLst/>
                <a:gdLst>
                  <a:gd name="T0" fmla="*/ 0 w 852"/>
                  <a:gd name="T1" fmla="*/ 3 h 3"/>
                  <a:gd name="T2" fmla="*/ 17 w 852"/>
                  <a:gd name="T3" fmla="*/ 2 h 3"/>
                  <a:gd name="T4" fmla="*/ 35 w 852"/>
                  <a:gd name="T5" fmla="*/ 2 h 3"/>
                  <a:gd name="T6" fmla="*/ 52 w 852"/>
                  <a:gd name="T7" fmla="*/ 2 h 3"/>
                  <a:gd name="T8" fmla="*/ 70 w 852"/>
                  <a:gd name="T9" fmla="*/ 2 h 3"/>
                  <a:gd name="T10" fmla="*/ 87 w 852"/>
                  <a:gd name="T11" fmla="*/ 2 h 3"/>
                  <a:gd name="T12" fmla="*/ 104 w 852"/>
                  <a:gd name="T13" fmla="*/ 2 h 3"/>
                  <a:gd name="T14" fmla="*/ 122 w 852"/>
                  <a:gd name="T15" fmla="*/ 1 h 3"/>
                  <a:gd name="T16" fmla="*/ 139 w 852"/>
                  <a:gd name="T17" fmla="*/ 1 h 3"/>
                  <a:gd name="T18" fmla="*/ 156 w 852"/>
                  <a:gd name="T19" fmla="*/ 1 h 3"/>
                  <a:gd name="T20" fmla="*/ 174 w 852"/>
                  <a:gd name="T21" fmla="*/ 1 h 3"/>
                  <a:gd name="T22" fmla="*/ 191 w 852"/>
                  <a:gd name="T23" fmla="*/ 1 h 3"/>
                  <a:gd name="T24" fmla="*/ 209 w 852"/>
                  <a:gd name="T25" fmla="*/ 1 h 3"/>
                  <a:gd name="T26" fmla="*/ 226 w 852"/>
                  <a:gd name="T27" fmla="*/ 1 h 3"/>
                  <a:gd name="T28" fmla="*/ 243 w 852"/>
                  <a:gd name="T29" fmla="*/ 0 h 3"/>
                  <a:gd name="T30" fmla="*/ 261 w 852"/>
                  <a:gd name="T31" fmla="*/ 0 h 3"/>
                  <a:gd name="T32" fmla="*/ 278 w 852"/>
                  <a:gd name="T33" fmla="*/ 0 h 3"/>
                  <a:gd name="T34" fmla="*/ 295 w 852"/>
                  <a:gd name="T35" fmla="*/ 0 h 3"/>
                  <a:gd name="T36" fmla="*/ 313 w 852"/>
                  <a:gd name="T37" fmla="*/ 0 h 3"/>
                  <a:gd name="T38" fmla="*/ 330 w 852"/>
                  <a:gd name="T39" fmla="*/ 0 h 3"/>
                  <a:gd name="T40" fmla="*/ 348 w 852"/>
                  <a:gd name="T41" fmla="*/ 0 h 3"/>
                  <a:gd name="T42" fmla="*/ 365 w 852"/>
                  <a:gd name="T43" fmla="*/ 0 h 3"/>
                  <a:gd name="T44" fmla="*/ 382 w 852"/>
                  <a:gd name="T45" fmla="*/ 0 h 3"/>
                  <a:gd name="T46" fmla="*/ 400 w 852"/>
                  <a:gd name="T47" fmla="*/ 0 h 3"/>
                  <a:gd name="T48" fmla="*/ 417 w 852"/>
                  <a:gd name="T49" fmla="*/ 0 h 3"/>
                  <a:gd name="T50" fmla="*/ 435 w 852"/>
                  <a:gd name="T51" fmla="*/ 0 h 3"/>
                  <a:gd name="T52" fmla="*/ 452 w 852"/>
                  <a:gd name="T53" fmla="*/ 0 h 3"/>
                  <a:gd name="T54" fmla="*/ 469 w 852"/>
                  <a:gd name="T55" fmla="*/ 0 h 3"/>
                  <a:gd name="T56" fmla="*/ 487 w 852"/>
                  <a:gd name="T57" fmla="*/ 0 h 3"/>
                  <a:gd name="T58" fmla="*/ 504 w 852"/>
                  <a:gd name="T59" fmla="*/ 0 h 3"/>
                  <a:gd name="T60" fmla="*/ 521 w 852"/>
                  <a:gd name="T61" fmla="*/ 0 h 3"/>
                  <a:gd name="T62" fmla="*/ 539 w 852"/>
                  <a:gd name="T63" fmla="*/ 0 h 3"/>
                  <a:gd name="T64" fmla="*/ 556 w 852"/>
                  <a:gd name="T65" fmla="*/ 0 h 3"/>
                  <a:gd name="T66" fmla="*/ 574 w 852"/>
                  <a:gd name="T67" fmla="*/ 0 h 3"/>
                  <a:gd name="T68" fmla="*/ 591 w 852"/>
                  <a:gd name="T69" fmla="*/ 0 h 3"/>
                  <a:gd name="T70" fmla="*/ 609 w 852"/>
                  <a:gd name="T71" fmla="*/ 0 h 3"/>
                  <a:gd name="T72" fmla="*/ 626 w 852"/>
                  <a:gd name="T73" fmla="*/ 0 h 3"/>
                  <a:gd name="T74" fmla="*/ 643 w 852"/>
                  <a:gd name="T75" fmla="*/ 0 h 3"/>
                  <a:gd name="T76" fmla="*/ 661 w 852"/>
                  <a:gd name="T77" fmla="*/ 0 h 3"/>
                  <a:gd name="T78" fmla="*/ 678 w 852"/>
                  <a:gd name="T79" fmla="*/ 0 h 3"/>
                  <a:gd name="T80" fmla="*/ 695 w 852"/>
                  <a:gd name="T81" fmla="*/ 0 h 3"/>
                  <a:gd name="T82" fmla="*/ 713 w 852"/>
                  <a:gd name="T83" fmla="*/ 0 h 3"/>
                  <a:gd name="T84" fmla="*/ 730 w 852"/>
                  <a:gd name="T85" fmla="*/ 0 h 3"/>
                  <a:gd name="T86" fmla="*/ 748 w 852"/>
                  <a:gd name="T87" fmla="*/ 0 h 3"/>
                  <a:gd name="T88" fmla="*/ 765 w 852"/>
                  <a:gd name="T89" fmla="*/ 0 h 3"/>
                  <a:gd name="T90" fmla="*/ 782 w 852"/>
                  <a:gd name="T91" fmla="*/ 0 h 3"/>
                  <a:gd name="T92" fmla="*/ 800 w 852"/>
                  <a:gd name="T93" fmla="*/ 0 h 3"/>
                  <a:gd name="T94" fmla="*/ 817 w 852"/>
                  <a:gd name="T95" fmla="*/ 0 h 3"/>
                  <a:gd name="T96" fmla="*/ 835 w 852"/>
                  <a:gd name="T97" fmla="*/ 0 h 3"/>
                  <a:gd name="T98" fmla="*/ 852 w 852"/>
                  <a:gd name="T9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" h="3">
                    <a:moveTo>
                      <a:pt x="0" y="3"/>
                    </a:moveTo>
                    <a:lnTo>
                      <a:pt x="17" y="2"/>
                    </a:lnTo>
                    <a:lnTo>
                      <a:pt x="35" y="2"/>
                    </a:lnTo>
                    <a:lnTo>
                      <a:pt x="52" y="2"/>
                    </a:lnTo>
                    <a:lnTo>
                      <a:pt x="70" y="2"/>
                    </a:lnTo>
                    <a:lnTo>
                      <a:pt x="87" y="2"/>
                    </a:lnTo>
                    <a:lnTo>
                      <a:pt x="104" y="2"/>
                    </a:lnTo>
                    <a:lnTo>
                      <a:pt x="122" y="1"/>
                    </a:lnTo>
                    <a:lnTo>
                      <a:pt x="139" y="1"/>
                    </a:lnTo>
                    <a:lnTo>
                      <a:pt x="156" y="1"/>
                    </a:lnTo>
                    <a:lnTo>
                      <a:pt x="174" y="1"/>
                    </a:lnTo>
                    <a:lnTo>
                      <a:pt x="191" y="1"/>
                    </a:lnTo>
                    <a:lnTo>
                      <a:pt x="209" y="1"/>
                    </a:lnTo>
                    <a:lnTo>
                      <a:pt x="226" y="1"/>
                    </a:lnTo>
                    <a:lnTo>
                      <a:pt x="243" y="0"/>
                    </a:lnTo>
                    <a:lnTo>
                      <a:pt x="261" y="0"/>
                    </a:lnTo>
                    <a:lnTo>
                      <a:pt x="278" y="0"/>
                    </a:lnTo>
                    <a:lnTo>
                      <a:pt x="295" y="0"/>
                    </a:lnTo>
                    <a:lnTo>
                      <a:pt x="313" y="0"/>
                    </a:lnTo>
                    <a:lnTo>
                      <a:pt x="330" y="0"/>
                    </a:lnTo>
                    <a:lnTo>
                      <a:pt x="348" y="0"/>
                    </a:lnTo>
                    <a:lnTo>
                      <a:pt x="365" y="0"/>
                    </a:lnTo>
                    <a:lnTo>
                      <a:pt x="382" y="0"/>
                    </a:lnTo>
                    <a:lnTo>
                      <a:pt x="400" y="0"/>
                    </a:lnTo>
                    <a:lnTo>
                      <a:pt x="417" y="0"/>
                    </a:lnTo>
                    <a:lnTo>
                      <a:pt x="435" y="0"/>
                    </a:lnTo>
                    <a:lnTo>
                      <a:pt x="452" y="0"/>
                    </a:lnTo>
                    <a:lnTo>
                      <a:pt x="469" y="0"/>
                    </a:lnTo>
                    <a:lnTo>
                      <a:pt x="487" y="0"/>
                    </a:lnTo>
                    <a:lnTo>
                      <a:pt x="504" y="0"/>
                    </a:lnTo>
                    <a:lnTo>
                      <a:pt x="521" y="0"/>
                    </a:lnTo>
                    <a:lnTo>
                      <a:pt x="539" y="0"/>
                    </a:lnTo>
                    <a:lnTo>
                      <a:pt x="556" y="0"/>
                    </a:lnTo>
                    <a:lnTo>
                      <a:pt x="574" y="0"/>
                    </a:lnTo>
                    <a:lnTo>
                      <a:pt x="591" y="0"/>
                    </a:lnTo>
                    <a:lnTo>
                      <a:pt x="609" y="0"/>
                    </a:lnTo>
                    <a:lnTo>
                      <a:pt x="626" y="0"/>
                    </a:lnTo>
                    <a:lnTo>
                      <a:pt x="643" y="0"/>
                    </a:lnTo>
                    <a:lnTo>
                      <a:pt x="661" y="0"/>
                    </a:lnTo>
                    <a:lnTo>
                      <a:pt x="678" y="0"/>
                    </a:lnTo>
                    <a:lnTo>
                      <a:pt x="695" y="0"/>
                    </a:lnTo>
                    <a:lnTo>
                      <a:pt x="713" y="0"/>
                    </a:lnTo>
                    <a:lnTo>
                      <a:pt x="730" y="0"/>
                    </a:lnTo>
                    <a:lnTo>
                      <a:pt x="748" y="0"/>
                    </a:lnTo>
                    <a:lnTo>
                      <a:pt x="765" y="0"/>
                    </a:lnTo>
                    <a:lnTo>
                      <a:pt x="782" y="0"/>
                    </a:lnTo>
                    <a:lnTo>
                      <a:pt x="800" y="0"/>
                    </a:lnTo>
                    <a:lnTo>
                      <a:pt x="817" y="0"/>
                    </a:lnTo>
                    <a:lnTo>
                      <a:pt x="835" y="0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0" name="Freeform 60"/>
              <p:cNvSpPr>
                <a:spLocks/>
              </p:cNvSpPr>
              <p:nvPr/>
            </p:nvSpPr>
            <p:spPr bwMode="auto">
              <a:xfrm>
                <a:off x="6237451" y="2838776"/>
                <a:ext cx="587294" cy="0"/>
              </a:xfrm>
              <a:custGeom>
                <a:avLst/>
                <a:gdLst>
                  <a:gd name="T0" fmla="*/ 0 w 852"/>
                  <a:gd name="T1" fmla="*/ 17 w 852"/>
                  <a:gd name="T2" fmla="*/ 35 w 852"/>
                  <a:gd name="T3" fmla="*/ 52 w 852"/>
                  <a:gd name="T4" fmla="*/ 69 w 852"/>
                  <a:gd name="T5" fmla="*/ 87 w 852"/>
                  <a:gd name="T6" fmla="*/ 104 w 852"/>
                  <a:gd name="T7" fmla="*/ 122 w 852"/>
                  <a:gd name="T8" fmla="*/ 139 w 852"/>
                  <a:gd name="T9" fmla="*/ 156 w 852"/>
                  <a:gd name="T10" fmla="*/ 174 w 852"/>
                  <a:gd name="T11" fmla="*/ 191 w 852"/>
                  <a:gd name="T12" fmla="*/ 208 w 852"/>
                  <a:gd name="T13" fmla="*/ 226 w 852"/>
                  <a:gd name="T14" fmla="*/ 244 w 852"/>
                  <a:gd name="T15" fmla="*/ 261 w 852"/>
                  <a:gd name="T16" fmla="*/ 278 w 852"/>
                  <a:gd name="T17" fmla="*/ 295 w 852"/>
                  <a:gd name="T18" fmla="*/ 313 w 852"/>
                  <a:gd name="T19" fmla="*/ 330 w 852"/>
                  <a:gd name="T20" fmla="*/ 348 w 852"/>
                  <a:gd name="T21" fmla="*/ 365 w 852"/>
                  <a:gd name="T22" fmla="*/ 383 w 852"/>
                  <a:gd name="T23" fmla="*/ 400 w 852"/>
                  <a:gd name="T24" fmla="*/ 417 w 852"/>
                  <a:gd name="T25" fmla="*/ 435 w 852"/>
                  <a:gd name="T26" fmla="*/ 452 w 852"/>
                  <a:gd name="T27" fmla="*/ 469 w 852"/>
                  <a:gd name="T28" fmla="*/ 487 w 852"/>
                  <a:gd name="T29" fmla="*/ 504 w 852"/>
                  <a:gd name="T30" fmla="*/ 522 w 852"/>
                  <a:gd name="T31" fmla="*/ 539 w 852"/>
                  <a:gd name="T32" fmla="*/ 556 w 852"/>
                  <a:gd name="T33" fmla="*/ 574 w 852"/>
                  <a:gd name="T34" fmla="*/ 591 w 852"/>
                  <a:gd name="T35" fmla="*/ 608 w 852"/>
                  <a:gd name="T36" fmla="*/ 626 w 852"/>
                  <a:gd name="T37" fmla="*/ 643 w 852"/>
                  <a:gd name="T38" fmla="*/ 661 w 852"/>
                  <a:gd name="T39" fmla="*/ 678 w 852"/>
                  <a:gd name="T40" fmla="*/ 695 w 852"/>
                  <a:gd name="T41" fmla="*/ 713 w 852"/>
                  <a:gd name="T42" fmla="*/ 730 w 852"/>
                  <a:gd name="T43" fmla="*/ 748 w 852"/>
                  <a:gd name="T44" fmla="*/ 765 w 852"/>
                  <a:gd name="T45" fmla="*/ 782 w 852"/>
                  <a:gd name="T46" fmla="*/ 800 w 852"/>
                  <a:gd name="T47" fmla="*/ 817 w 852"/>
                  <a:gd name="T48" fmla="*/ 834 w 852"/>
                  <a:gd name="T49" fmla="*/ 852 w 8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852">
                    <a:moveTo>
                      <a:pt x="0" y="0"/>
                    </a:moveTo>
                    <a:lnTo>
                      <a:pt x="17" y="0"/>
                    </a:lnTo>
                    <a:lnTo>
                      <a:pt x="35" y="0"/>
                    </a:lnTo>
                    <a:lnTo>
                      <a:pt x="52" y="0"/>
                    </a:lnTo>
                    <a:lnTo>
                      <a:pt x="69" y="0"/>
                    </a:lnTo>
                    <a:lnTo>
                      <a:pt x="87" y="0"/>
                    </a:lnTo>
                    <a:lnTo>
                      <a:pt x="104" y="0"/>
                    </a:lnTo>
                    <a:lnTo>
                      <a:pt x="122" y="0"/>
                    </a:lnTo>
                    <a:lnTo>
                      <a:pt x="139" y="0"/>
                    </a:lnTo>
                    <a:lnTo>
                      <a:pt x="156" y="0"/>
                    </a:lnTo>
                    <a:lnTo>
                      <a:pt x="174" y="0"/>
                    </a:lnTo>
                    <a:lnTo>
                      <a:pt x="191" y="0"/>
                    </a:lnTo>
                    <a:lnTo>
                      <a:pt x="208" y="0"/>
                    </a:lnTo>
                    <a:lnTo>
                      <a:pt x="226" y="0"/>
                    </a:lnTo>
                    <a:lnTo>
                      <a:pt x="244" y="0"/>
                    </a:lnTo>
                    <a:lnTo>
                      <a:pt x="261" y="0"/>
                    </a:lnTo>
                    <a:lnTo>
                      <a:pt x="278" y="0"/>
                    </a:lnTo>
                    <a:lnTo>
                      <a:pt x="295" y="0"/>
                    </a:lnTo>
                    <a:lnTo>
                      <a:pt x="313" y="0"/>
                    </a:lnTo>
                    <a:lnTo>
                      <a:pt x="330" y="0"/>
                    </a:lnTo>
                    <a:lnTo>
                      <a:pt x="348" y="0"/>
                    </a:lnTo>
                    <a:lnTo>
                      <a:pt x="365" y="0"/>
                    </a:lnTo>
                    <a:lnTo>
                      <a:pt x="383" y="0"/>
                    </a:lnTo>
                    <a:lnTo>
                      <a:pt x="400" y="0"/>
                    </a:lnTo>
                    <a:lnTo>
                      <a:pt x="417" y="0"/>
                    </a:lnTo>
                    <a:lnTo>
                      <a:pt x="435" y="0"/>
                    </a:lnTo>
                    <a:lnTo>
                      <a:pt x="452" y="0"/>
                    </a:lnTo>
                    <a:lnTo>
                      <a:pt x="469" y="0"/>
                    </a:lnTo>
                    <a:lnTo>
                      <a:pt x="487" y="0"/>
                    </a:lnTo>
                    <a:lnTo>
                      <a:pt x="504" y="0"/>
                    </a:lnTo>
                    <a:lnTo>
                      <a:pt x="522" y="0"/>
                    </a:lnTo>
                    <a:lnTo>
                      <a:pt x="539" y="0"/>
                    </a:lnTo>
                    <a:lnTo>
                      <a:pt x="556" y="0"/>
                    </a:lnTo>
                    <a:lnTo>
                      <a:pt x="574" y="0"/>
                    </a:lnTo>
                    <a:lnTo>
                      <a:pt x="591" y="0"/>
                    </a:lnTo>
                    <a:lnTo>
                      <a:pt x="608" y="0"/>
                    </a:lnTo>
                    <a:lnTo>
                      <a:pt x="626" y="0"/>
                    </a:lnTo>
                    <a:lnTo>
                      <a:pt x="643" y="0"/>
                    </a:lnTo>
                    <a:lnTo>
                      <a:pt x="661" y="0"/>
                    </a:lnTo>
                    <a:lnTo>
                      <a:pt x="678" y="0"/>
                    </a:lnTo>
                    <a:lnTo>
                      <a:pt x="695" y="0"/>
                    </a:lnTo>
                    <a:lnTo>
                      <a:pt x="713" y="0"/>
                    </a:lnTo>
                    <a:lnTo>
                      <a:pt x="730" y="0"/>
                    </a:lnTo>
                    <a:lnTo>
                      <a:pt x="748" y="0"/>
                    </a:lnTo>
                    <a:lnTo>
                      <a:pt x="765" y="0"/>
                    </a:lnTo>
                    <a:lnTo>
                      <a:pt x="782" y="0"/>
                    </a:lnTo>
                    <a:lnTo>
                      <a:pt x="800" y="0"/>
                    </a:lnTo>
                    <a:lnTo>
                      <a:pt x="817" y="0"/>
                    </a:lnTo>
                    <a:lnTo>
                      <a:pt x="834" y="0"/>
                    </a:lnTo>
                    <a:lnTo>
                      <a:pt x="852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01" name="Freeform 61"/>
              <p:cNvSpPr>
                <a:spLocks/>
              </p:cNvSpPr>
              <p:nvPr/>
            </p:nvSpPr>
            <p:spPr bwMode="auto">
              <a:xfrm>
                <a:off x="6824745" y="2838776"/>
                <a:ext cx="47563" cy="0"/>
              </a:xfrm>
              <a:custGeom>
                <a:avLst/>
                <a:gdLst>
                  <a:gd name="T0" fmla="*/ 0 w 69"/>
                  <a:gd name="T1" fmla="*/ 17 w 69"/>
                  <a:gd name="T2" fmla="*/ 35 w 69"/>
                  <a:gd name="T3" fmla="*/ 52 w 69"/>
                  <a:gd name="T4" fmla="*/ 69 w 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9">
                    <a:moveTo>
                      <a:pt x="0" y="0"/>
                    </a:moveTo>
                    <a:lnTo>
                      <a:pt x="17" y="0"/>
                    </a:lnTo>
                    <a:lnTo>
                      <a:pt x="35" y="0"/>
                    </a:lnTo>
                    <a:lnTo>
                      <a:pt x="52" y="0"/>
                    </a:lnTo>
                    <a:lnTo>
                      <a:pt x="69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73" name="Line 91"/>
            <p:cNvSpPr>
              <a:spLocks noChangeShapeType="1"/>
            </p:cNvSpPr>
            <p:nvPr/>
          </p:nvSpPr>
          <p:spPr bwMode="auto">
            <a:xfrm>
              <a:off x="4475570" y="4647131"/>
              <a:ext cx="239673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75" name="Line 93"/>
            <p:cNvSpPr>
              <a:spLocks noChangeShapeType="1"/>
            </p:cNvSpPr>
            <p:nvPr/>
          </p:nvSpPr>
          <p:spPr bwMode="auto">
            <a:xfrm flipV="1">
              <a:off x="5074583" y="4624130"/>
              <a:ext cx="0" cy="2300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76" name="Line 94"/>
            <p:cNvSpPr>
              <a:spLocks noChangeShapeType="1"/>
            </p:cNvSpPr>
            <p:nvPr/>
          </p:nvSpPr>
          <p:spPr bwMode="auto">
            <a:xfrm flipV="1">
              <a:off x="5674283" y="4624130"/>
              <a:ext cx="0" cy="2300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77" name="Line 95"/>
            <p:cNvSpPr>
              <a:spLocks noChangeShapeType="1"/>
            </p:cNvSpPr>
            <p:nvPr/>
          </p:nvSpPr>
          <p:spPr bwMode="auto">
            <a:xfrm flipV="1">
              <a:off x="6273296" y="4624130"/>
              <a:ext cx="0" cy="2300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78" name="Line 96"/>
            <p:cNvSpPr>
              <a:spLocks noChangeShapeType="1"/>
            </p:cNvSpPr>
            <p:nvPr/>
          </p:nvSpPr>
          <p:spPr bwMode="auto">
            <a:xfrm flipV="1">
              <a:off x="6872308" y="4624130"/>
              <a:ext cx="0" cy="23002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79" name="Rectangle 97"/>
            <p:cNvSpPr>
              <a:spLocks noChangeArrowheads="1"/>
            </p:cNvSpPr>
            <p:nvPr/>
          </p:nvSpPr>
          <p:spPr bwMode="auto">
            <a:xfrm>
              <a:off x="4434695" y="4672163"/>
              <a:ext cx="83398" cy="19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98"/>
            <p:cNvSpPr>
              <a:spLocks noChangeArrowheads="1"/>
            </p:cNvSpPr>
            <p:nvPr/>
          </p:nvSpPr>
          <p:spPr bwMode="auto">
            <a:xfrm>
              <a:off x="5036465" y="4672163"/>
              <a:ext cx="83398" cy="19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99"/>
            <p:cNvSpPr>
              <a:spLocks noChangeArrowheads="1"/>
            </p:cNvSpPr>
            <p:nvPr/>
          </p:nvSpPr>
          <p:spPr bwMode="auto">
            <a:xfrm>
              <a:off x="5588398" y="4672163"/>
              <a:ext cx="166797" cy="19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100"/>
            <p:cNvSpPr>
              <a:spLocks noChangeArrowheads="1"/>
            </p:cNvSpPr>
            <p:nvPr/>
          </p:nvSpPr>
          <p:spPr bwMode="auto">
            <a:xfrm>
              <a:off x="6189478" y="4672163"/>
              <a:ext cx="166797" cy="19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101"/>
            <p:cNvSpPr>
              <a:spLocks noChangeArrowheads="1"/>
            </p:cNvSpPr>
            <p:nvPr/>
          </p:nvSpPr>
          <p:spPr bwMode="auto">
            <a:xfrm>
              <a:off x="6787111" y="4672163"/>
              <a:ext cx="166797" cy="19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Line 103"/>
            <p:cNvSpPr>
              <a:spLocks noChangeShapeType="1"/>
            </p:cNvSpPr>
            <p:nvPr/>
          </p:nvSpPr>
          <p:spPr bwMode="auto">
            <a:xfrm>
              <a:off x="4475570" y="4647131"/>
              <a:ext cx="24126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4475570" y="2838776"/>
              <a:ext cx="24126" cy="1808356"/>
              <a:chOff x="4821857" y="3981043"/>
              <a:chExt cx="28751" cy="2013068"/>
            </a:xfrm>
          </p:grpSpPr>
          <p:sp>
            <p:nvSpPr>
              <p:cNvPr id="74" name="Line 92"/>
              <p:cNvSpPr>
                <a:spLocks noChangeShapeType="1"/>
              </p:cNvSpPr>
              <p:nvPr/>
            </p:nvSpPr>
            <p:spPr bwMode="auto">
              <a:xfrm flipV="1">
                <a:off x="4821857" y="5968505"/>
                <a:ext cx="0" cy="2560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4" name="Line 102"/>
              <p:cNvSpPr>
                <a:spLocks noChangeShapeType="1"/>
              </p:cNvSpPr>
              <p:nvPr/>
            </p:nvSpPr>
            <p:spPr bwMode="auto">
              <a:xfrm flipV="1">
                <a:off x="4821857" y="3981043"/>
                <a:ext cx="0" cy="2013068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6" name="Line 104"/>
              <p:cNvSpPr>
                <a:spLocks noChangeShapeType="1"/>
              </p:cNvSpPr>
              <p:nvPr/>
            </p:nvSpPr>
            <p:spPr bwMode="auto">
              <a:xfrm>
                <a:off x="4821857" y="5591949"/>
                <a:ext cx="287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7" name="Line 105"/>
              <p:cNvSpPr>
                <a:spLocks noChangeShapeType="1"/>
              </p:cNvSpPr>
              <p:nvPr/>
            </p:nvSpPr>
            <p:spPr bwMode="auto">
              <a:xfrm>
                <a:off x="4821857" y="5189034"/>
                <a:ext cx="287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8" name="Line 106"/>
              <p:cNvSpPr>
                <a:spLocks noChangeShapeType="1"/>
              </p:cNvSpPr>
              <p:nvPr/>
            </p:nvSpPr>
            <p:spPr bwMode="auto">
              <a:xfrm>
                <a:off x="4821857" y="4786119"/>
                <a:ext cx="287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89" name="Line 107"/>
              <p:cNvSpPr>
                <a:spLocks noChangeShapeType="1"/>
              </p:cNvSpPr>
              <p:nvPr/>
            </p:nvSpPr>
            <p:spPr bwMode="auto">
              <a:xfrm>
                <a:off x="4821857" y="4383957"/>
                <a:ext cx="287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90" name="Line 108"/>
              <p:cNvSpPr>
                <a:spLocks noChangeShapeType="1"/>
              </p:cNvSpPr>
              <p:nvPr/>
            </p:nvSpPr>
            <p:spPr bwMode="auto">
              <a:xfrm>
                <a:off x="4821857" y="3981043"/>
                <a:ext cx="287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91" name="Rectangle 109"/>
            <p:cNvSpPr>
              <a:spLocks noChangeArrowheads="1"/>
            </p:cNvSpPr>
            <p:nvPr/>
          </p:nvSpPr>
          <p:spPr bwMode="auto">
            <a:xfrm>
              <a:off x="4368315" y="4550110"/>
              <a:ext cx="83399" cy="19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auto">
            <a:xfrm>
              <a:off x="4282428" y="4186815"/>
              <a:ext cx="166797" cy="19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auto">
            <a:xfrm>
              <a:off x="4282428" y="3827579"/>
              <a:ext cx="166797" cy="19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auto">
            <a:xfrm>
              <a:off x="4282428" y="3464284"/>
              <a:ext cx="166797" cy="19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113"/>
            <p:cNvSpPr>
              <a:spLocks noChangeArrowheads="1"/>
            </p:cNvSpPr>
            <p:nvPr/>
          </p:nvSpPr>
          <p:spPr bwMode="auto">
            <a:xfrm>
              <a:off x="4282428" y="3105049"/>
              <a:ext cx="166797" cy="19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114"/>
            <p:cNvSpPr>
              <a:spLocks noChangeArrowheads="1"/>
            </p:cNvSpPr>
            <p:nvPr/>
          </p:nvSpPr>
          <p:spPr bwMode="auto">
            <a:xfrm>
              <a:off x="4197231" y="2741754"/>
              <a:ext cx="250196" cy="19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 flipV="1">
              <a:off x="4473426" y="2838329"/>
              <a:ext cx="2396738" cy="25140"/>
              <a:chOff x="4821857" y="3953560"/>
              <a:chExt cx="2856200" cy="27986"/>
            </a:xfrm>
          </p:grpSpPr>
          <p:sp>
            <p:nvSpPr>
              <p:cNvPr id="113" name="Line 91"/>
              <p:cNvSpPr>
                <a:spLocks noChangeShapeType="1"/>
              </p:cNvSpPr>
              <p:nvPr/>
            </p:nvSpPr>
            <p:spPr bwMode="auto">
              <a:xfrm>
                <a:off x="4821857" y="3981546"/>
                <a:ext cx="285620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4" name="Line 93"/>
              <p:cNvSpPr>
                <a:spLocks noChangeShapeType="1"/>
              </p:cNvSpPr>
              <p:nvPr/>
            </p:nvSpPr>
            <p:spPr bwMode="auto">
              <a:xfrm flipV="1">
                <a:off x="5535702" y="3953560"/>
                <a:ext cx="0" cy="2560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5" name="Line 94"/>
              <p:cNvSpPr>
                <a:spLocks noChangeShapeType="1"/>
              </p:cNvSpPr>
              <p:nvPr/>
            </p:nvSpPr>
            <p:spPr bwMode="auto">
              <a:xfrm flipV="1">
                <a:off x="6250367" y="3953560"/>
                <a:ext cx="0" cy="2560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6" name="Line 95"/>
              <p:cNvSpPr>
                <a:spLocks noChangeShapeType="1"/>
              </p:cNvSpPr>
              <p:nvPr/>
            </p:nvSpPr>
            <p:spPr bwMode="auto">
              <a:xfrm flipV="1">
                <a:off x="6964212" y="3953560"/>
                <a:ext cx="0" cy="2560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17" name="Line 96"/>
              <p:cNvSpPr>
                <a:spLocks noChangeShapeType="1"/>
              </p:cNvSpPr>
              <p:nvPr/>
            </p:nvSpPr>
            <p:spPr bwMode="auto">
              <a:xfrm flipV="1">
                <a:off x="7678057" y="3953560"/>
                <a:ext cx="0" cy="2560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flipH="1">
              <a:off x="6846038" y="2840130"/>
              <a:ext cx="24126" cy="1808356"/>
              <a:chOff x="4821857" y="3981043"/>
              <a:chExt cx="28751" cy="2013068"/>
            </a:xfrm>
          </p:grpSpPr>
          <p:sp>
            <p:nvSpPr>
              <p:cNvPr id="122" name="Line 92"/>
              <p:cNvSpPr>
                <a:spLocks noChangeShapeType="1"/>
              </p:cNvSpPr>
              <p:nvPr/>
            </p:nvSpPr>
            <p:spPr bwMode="auto">
              <a:xfrm flipV="1">
                <a:off x="4821857" y="5968505"/>
                <a:ext cx="0" cy="2560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3" name="Line 102"/>
              <p:cNvSpPr>
                <a:spLocks noChangeShapeType="1"/>
              </p:cNvSpPr>
              <p:nvPr/>
            </p:nvSpPr>
            <p:spPr bwMode="auto">
              <a:xfrm flipV="1">
                <a:off x="4821857" y="3981043"/>
                <a:ext cx="0" cy="2013068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4" name="Line 104"/>
              <p:cNvSpPr>
                <a:spLocks noChangeShapeType="1"/>
              </p:cNvSpPr>
              <p:nvPr/>
            </p:nvSpPr>
            <p:spPr bwMode="auto">
              <a:xfrm>
                <a:off x="4821857" y="5591949"/>
                <a:ext cx="287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5" name="Line 105"/>
              <p:cNvSpPr>
                <a:spLocks noChangeShapeType="1"/>
              </p:cNvSpPr>
              <p:nvPr/>
            </p:nvSpPr>
            <p:spPr bwMode="auto">
              <a:xfrm>
                <a:off x="4821857" y="5189034"/>
                <a:ext cx="287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6" name="Line 106"/>
              <p:cNvSpPr>
                <a:spLocks noChangeShapeType="1"/>
              </p:cNvSpPr>
              <p:nvPr/>
            </p:nvSpPr>
            <p:spPr bwMode="auto">
              <a:xfrm>
                <a:off x="4821857" y="4786119"/>
                <a:ext cx="287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7" name="Line 107"/>
              <p:cNvSpPr>
                <a:spLocks noChangeShapeType="1"/>
              </p:cNvSpPr>
              <p:nvPr/>
            </p:nvSpPr>
            <p:spPr bwMode="auto">
              <a:xfrm>
                <a:off x="4821857" y="4383957"/>
                <a:ext cx="287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28" name="Line 108"/>
              <p:cNvSpPr>
                <a:spLocks noChangeShapeType="1"/>
              </p:cNvSpPr>
              <p:nvPr/>
            </p:nvSpPr>
            <p:spPr bwMode="auto">
              <a:xfrm>
                <a:off x="4821857" y="3981043"/>
                <a:ext cx="287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001360" y="3444414"/>
              <a:ext cx="807284" cy="608839"/>
              <a:chOff x="10107232" y="4255826"/>
              <a:chExt cx="962042" cy="677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10327313" y="4255826"/>
                    <a:ext cx="741961" cy="2755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ctr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=−9</m:t>
                          </m:r>
                        </m:oMath>
                      </m:oMathPara>
                    </a14:m>
                    <a:endParaRPr kumimoji="0" lang="en-US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327313" y="4255826"/>
                    <a:ext cx="741961" cy="27552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Line 101"/>
              <p:cNvSpPr>
                <a:spLocks noChangeShapeType="1"/>
              </p:cNvSpPr>
              <p:nvPr/>
            </p:nvSpPr>
            <p:spPr bwMode="auto">
              <a:xfrm>
                <a:off x="10107232" y="4390274"/>
                <a:ext cx="182880" cy="0"/>
              </a:xfrm>
              <a:prstGeom prst="line">
                <a:avLst/>
              </a:prstGeom>
              <a:noFill/>
              <a:ln w="12700" cap="flat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0327313" y="4457304"/>
                    <a:ext cx="741961" cy="2755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ctr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=−6</m:t>
                          </m:r>
                        </m:oMath>
                      </m:oMathPara>
                    </a14:m>
                    <a:endParaRPr kumimoji="0" lang="en-US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327313" y="4457304"/>
                    <a:ext cx="741961" cy="27552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Line 113"/>
              <p:cNvSpPr>
                <a:spLocks noChangeShapeType="1"/>
              </p:cNvSpPr>
              <p:nvPr/>
            </p:nvSpPr>
            <p:spPr bwMode="auto">
              <a:xfrm>
                <a:off x="10107232" y="4590318"/>
                <a:ext cx="182880" cy="0"/>
              </a:xfrm>
              <a:prstGeom prst="line">
                <a:avLst/>
              </a:prstGeom>
              <a:noFill/>
              <a:ln w="1270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10327313" y="4658064"/>
                    <a:ext cx="741961" cy="2755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ctr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=−3</m:t>
                          </m:r>
                        </m:oMath>
                      </m:oMathPara>
                    </a14:m>
                    <a:endParaRPr kumimoji="0" lang="en-US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327313" y="4658064"/>
                    <a:ext cx="741961" cy="27552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Line 125"/>
              <p:cNvSpPr>
                <a:spLocks noChangeShapeType="1"/>
              </p:cNvSpPr>
              <p:nvPr/>
            </p:nvSpPr>
            <p:spPr bwMode="auto">
              <a:xfrm>
                <a:off x="10107232" y="4789647"/>
                <a:ext cx="182880" cy="0"/>
              </a:xfrm>
              <a:prstGeom prst="line">
                <a:avLst/>
              </a:prstGeom>
              <a:noFill/>
              <a:ln w="12700" cap="flat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3429329" y="3492078"/>
                  <a:ext cx="1136441" cy="2711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𝑎𝑐𝑐𝑒𝑝𝑡𝑒𝑑</m:t>
                        </m:r>
                        <m:r>
                          <a:rPr kumimoji="0" lang="en-US" altLang="en-US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3429329" y="3492078"/>
                  <a:ext cx="1136441" cy="2711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5376" r="-36364" b="-806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77"/>
                <p:cNvSpPr>
                  <a:spLocks noChangeArrowheads="1"/>
                </p:cNvSpPr>
                <p:nvPr/>
              </p:nvSpPr>
              <p:spPr bwMode="auto">
                <a:xfrm>
                  <a:off x="5634997" y="4798299"/>
                  <a:ext cx="203116" cy="290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kumimoji="0" lang="en-US" altLang="en-US" sz="36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39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4997" y="4798299"/>
                  <a:ext cx="203116" cy="29030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76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184755" y="3182783"/>
                  <a:ext cx="574003" cy="252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sz="1000" dirty="0"/>
                    <a:t> 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755" y="3182783"/>
                  <a:ext cx="574003" cy="25257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Rectangle 57"/>
          <p:cNvSpPr/>
          <p:nvPr/>
        </p:nvSpPr>
        <p:spPr>
          <a:xfrm>
            <a:off x="4093835" y="1637928"/>
            <a:ext cx="3063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Fixed and variable parameters</a:t>
            </a:r>
            <a:endParaRPr lang="en-US" b="1" dirty="0"/>
          </a:p>
        </p:txBody>
      </p:sp>
      <p:sp>
        <p:nvSpPr>
          <p:cNvPr id="140" name="Rectangle 139"/>
          <p:cNvSpPr/>
          <p:nvPr/>
        </p:nvSpPr>
        <p:spPr>
          <a:xfrm>
            <a:off x="7369808" y="1622554"/>
            <a:ext cx="4701075" cy="4672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" name="Rectangle 140"/>
          <p:cNvSpPr/>
          <p:nvPr/>
        </p:nvSpPr>
        <p:spPr>
          <a:xfrm>
            <a:off x="8918613" y="1696755"/>
            <a:ext cx="184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Interpretation (1)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7390416" y="2016294"/>
            <a:ext cx="4539237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/>
              <a:t>Cumulative distribution function of the logistic distribution (~ normal </a:t>
            </a:r>
            <a:r>
              <a:rPr lang="en-US" sz="1600" dirty="0"/>
              <a:t>distribution </a:t>
            </a:r>
            <a:r>
              <a:rPr lang="en-US" sz="1600" dirty="0" smtClean="0"/>
              <a:t>with </a:t>
            </a:r>
            <a:r>
              <a:rPr lang="en-US" sz="1600" dirty="0"/>
              <a:t>heavier </a:t>
            </a:r>
            <a:r>
              <a:rPr lang="en-US" sz="1600" dirty="0" smtClean="0"/>
              <a:t>tails)</a:t>
            </a:r>
            <a:endParaRPr lang="en-US" sz="16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8528568" y="3797145"/>
            <a:ext cx="2711037" cy="2372521"/>
            <a:chOff x="8528568" y="3797145"/>
            <a:chExt cx="2711037" cy="2372521"/>
          </a:xfrm>
        </p:grpSpPr>
        <p:sp>
          <p:nvSpPr>
            <p:cNvPr id="144" name="Rectangle 129"/>
            <p:cNvSpPr>
              <a:spLocks noChangeArrowheads="1"/>
            </p:cNvSpPr>
            <p:nvPr/>
          </p:nvSpPr>
          <p:spPr bwMode="auto">
            <a:xfrm>
              <a:off x="8747465" y="3908956"/>
              <a:ext cx="2397098" cy="18184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8747465" y="4590625"/>
              <a:ext cx="2397098" cy="1136795"/>
              <a:chOff x="8747465" y="4590625"/>
              <a:chExt cx="2397098" cy="1136795"/>
            </a:xfrm>
          </p:grpSpPr>
          <p:sp>
            <p:nvSpPr>
              <p:cNvPr id="191" name="Freeform 190"/>
              <p:cNvSpPr>
                <a:spLocks/>
              </p:cNvSpPr>
              <p:nvPr/>
            </p:nvSpPr>
            <p:spPr bwMode="auto">
              <a:xfrm>
                <a:off x="8747465" y="5690003"/>
                <a:ext cx="587004" cy="37417"/>
              </a:xfrm>
              <a:custGeom>
                <a:avLst/>
                <a:gdLst>
                  <a:gd name="T0" fmla="*/ 0 w 885"/>
                  <a:gd name="T1" fmla="*/ 55 h 55"/>
                  <a:gd name="T2" fmla="*/ 18 w 885"/>
                  <a:gd name="T3" fmla="*/ 55 h 55"/>
                  <a:gd name="T4" fmla="*/ 36 w 885"/>
                  <a:gd name="T5" fmla="*/ 55 h 55"/>
                  <a:gd name="T6" fmla="*/ 54 w 885"/>
                  <a:gd name="T7" fmla="*/ 55 h 55"/>
                  <a:gd name="T8" fmla="*/ 72 w 885"/>
                  <a:gd name="T9" fmla="*/ 55 h 55"/>
                  <a:gd name="T10" fmla="*/ 90 w 885"/>
                  <a:gd name="T11" fmla="*/ 55 h 55"/>
                  <a:gd name="T12" fmla="*/ 108 w 885"/>
                  <a:gd name="T13" fmla="*/ 55 h 55"/>
                  <a:gd name="T14" fmla="*/ 126 w 885"/>
                  <a:gd name="T15" fmla="*/ 54 h 55"/>
                  <a:gd name="T16" fmla="*/ 145 w 885"/>
                  <a:gd name="T17" fmla="*/ 54 h 55"/>
                  <a:gd name="T18" fmla="*/ 163 w 885"/>
                  <a:gd name="T19" fmla="*/ 54 h 55"/>
                  <a:gd name="T20" fmla="*/ 180 w 885"/>
                  <a:gd name="T21" fmla="*/ 54 h 55"/>
                  <a:gd name="T22" fmla="*/ 199 w 885"/>
                  <a:gd name="T23" fmla="*/ 54 h 55"/>
                  <a:gd name="T24" fmla="*/ 217 w 885"/>
                  <a:gd name="T25" fmla="*/ 54 h 55"/>
                  <a:gd name="T26" fmla="*/ 235 w 885"/>
                  <a:gd name="T27" fmla="*/ 54 h 55"/>
                  <a:gd name="T28" fmla="*/ 253 w 885"/>
                  <a:gd name="T29" fmla="*/ 54 h 55"/>
                  <a:gd name="T30" fmla="*/ 271 w 885"/>
                  <a:gd name="T31" fmla="*/ 54 h 55"/>
                  <a:gd name="T32" fmla="*/ 289 w 885"/>
                  <a:gd name="T33" fmla="*/ 53 h 55"/>
                  <a:gd name="T34" fmla="*/ 307 w 885"/>
                  <a:gd name="T35" fmla="*/ 53 h 55"/>
                  <a:gd name="T36" fmla="*/ 325 w 885"/>
                  <a:gd name="T37" fmla="*/ 53 h 55"/>
                  <a:gd name="T38" fmla="*/ 343 w 885"/>
                  <a:gd name="T39" fmla="*/ 53 h 55"/>
                  <a:gd name="T40" fmla="*/ 361 w 885"/>
                  <a:gd name="T41" fmla="*/ 53 h 55"/>
                  <a:gd name="T42" fmla="*/ 379 w 885"/>
                  <a:gd name="T43" fmla="*/ 52 h 55"/>
                  <a:gd name="T44" fmla="*/ 397 w 885"/>
                  <a:gd name="T45" fmla="*/ 52 h 55"/>
                  <a:gd name="T46" fmla="*/ 416 w 885"/>
                  <a:gd name="T47" fmla="*/ 51 h 55"/>
                  <a:gd name="T48" fmla="*/ 434 w 885"/>
                  <a:gd name="T49" fmla="*/ 51 h 55"/>
                  <a:gd name="T50" fmla="*/ 452 w 885"/>
                  <a:gd name="T51" fmla="*/ 51 h 55"/>
                  <a:gd name="T52" fmla="*/ 470 w 885"/>
                  <a:gd name="T53" fmla="*/ 50 h 55"/>
                  <a:gd name="T54" fmla="*/ 488 w 885"/>
                  <a:gd name="T55" fmla="*/ 49 h 55"/>
                  <a:gd name="T56" fmla="*/ 506 w 885"/>
                  <a:gd name="T57" fmla="*/ 49 h 55"/>
                  <a:gd name="T58" fmla="*/ 524 w 885"/>
                  <a:gd name="T59" fmla="*/ 48 h 55"/>
                  <a:gd name="T60" fmla="*/ 542 w 885"/>
                  <a:gd name="T61" fmla="*/ 47 h 55"/>
                  <a:gd name="T62" fmla="*/ 560 w 885"/>
                  <a:gd name="T63" fmla="*/ 46 h 55"/>
                  <a:gd name="T64" fmla="*/ 578 w 885"/>
                  <a:gd name="T65" fmla="*/ 45 h 55"/>
                  <a:gd name="T66" fmla="*/ 596 w 885"/>
                  <a:gd name="T67" fmla="*/ 44 h 55"/>
                  <a:gd name="T68" fmla="*/ 614 w 885"/>
                  <a:gd name="T69" fmla="*/ 43 h 55"/>
                  <a:gd name="T70" fmla="*/ 632 w 885"/>
                  <a:gd name="T71" fmla="*/ 42 h 55"/>
                  <a:gd name="T72" fmla="*/ 651 w 885"/>
                  <a:gd name="T73" fmla="*/ 40 h 55"/>
                  <a:gd name="T74" fmla="*/ 668 w 885"/>
                  <a:gd name="T75" fmla="*/ 39 h 55"/>
                  <a:gd name="T76" fmla="*/ 687 w 885"/>
                  <a:gd name="T77" fmla="*/ 37 h 55"/>
                  <a:gd name="T78" fmla="*/ 705 w 885"/>
                  <a:gd name="T79" fmla="*/ 35 h 55"/>
                  <a:gd name="T80" fmla="*/ 723 w 885"/>
                  <a:gd name="T81" fmla="*/ 33 h 55"/>
                  <a:gd name="T82" fmla="*/ 741 w 885"/>
                  <a:gd name="T83" fmla="*/ 31 h 55"/>
                  <a:gd name="T84" fmla="*/ 759 w 885"/>
                  <a:gd name="T85" fmla="*/ 28 h 55"/>
                  <a:gd name="T86" fmla="*/ 777 w 885"/>
                  <a:gd name="T87" fmla="*/ 25 h 55"/>
                  <a:gd name="T88" fmla="*/ 795 w 885"/>
                  <a:gd name="T89" fmla="*/ 22 h 55"/>
                  <a:gd name="T90" fmla="*/ 813 w 885"/>
                  <a:gd name="T91" fmla="*/ 18 h 55"/>
                  <a:gd name="T92" fmla="*/ 831 w 885"/>
                  <a:gd name="T93" fmla="*/ 14 h 55"/>
                  <a:gd name="T94" fmla="*/ 849 w 885"/>
                  <a:gd name="T95" fmla="*/ 10 h 55"/>
                  <a:gd name="T96" fmla="*/ 868 w 885"/>
                  <a:gd name="T97" fmla="*/ 5 h 55"/>
                  <a:gd name="T98" fmla="*/ 885 w 885"/>
                  <a:gd name="T9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5" h="55">
                    <a:moveTo>
                      <a:pt x="0" y="55"/>
                    </a:moveTo>
                    <a:lnTo>
                      <a:pt x="18" y="55"/>
                    </a:lnTo>
                    <a:lnTo>
                      <a:pt x="36" y="55"/>
                    </a:lnTo>
                    <a:lnTo>
                      <a:pt x="54" y="55"/>
                    </a:lnTo>
                    <a:lnTo>
                      <a:pt x="72" y="55"/>
                    </a:lnTo>
                    <a:lnTo>
                      <a:pt x="90" y="55"/>
                    </a:lnTo>
                    <a:lnTo>
                      <a:pt x="108" y="55"/>
                    </a:lnTo>
                    <a:lnTo>
                      <a:pt x="126" y="54"/>
                    </a:lnTo>
                    <a:lnTo>
                      <a:pt x="145" y="54"/>
                    </a:lnTo>
                    <a:lnTo>
                      <a:pt x="163" y="54"/>
                    </a:lnTo>
                    <a:lnTo>
                      <a:pt x="180" y="54"/>
                    </a:lnTo>
                    <a:lnTo>
                      <a:pt x="199" y="54"/>
                    </a:lnTo>
                    <a:lnTo>
                      <a:pt x="217" y="54"/>
                    </a:lnTo>
                    <a:lnTo>
                      <a:pt x="235" y="54"/>
                    </a:lnTo>
                    <a:lnTo>
                      <a:pt x="253" y="54"/>
                    </a:lnTo>
                    <a:lnTo>
                      <a:pt x="271" y="54"/>
                    </a:lnTo>
                    <a:lnTo>
                      <a:pt x="289" y="53"/>
                    </a:lnTo>
                    <a:lnTo>
                      <a:pt x="307" y="53"/>
                    </a:lnTo>
                    <a:lnTo>
                      <a:pt x="325" y="53"/>
                    </a:lnTo>
                    <a:lnTo>
                      <a:pt x="343" y="53"/>
                    </a:lnTo>
                    <a:lnTo>
                      <a:pt x="361" y="53"/>
                    </a:lnTo>
                    <a:lnTo>
                      <a:pt x="379" y="52"/>
                    </a:lnTo>
                    <a:lnTo>
                      <a:pt x="397" y="52"/>
                    </a:lnTo>
                    <a:lnTo>
                      <a:pt x="416" y="51"/>
                    </a:lnTo>
                    <a:lnTo>
                      <a:pt x="434" y="51"/>
                    </a:lnTo>
                    <a:lnTo>
                      <a:pt x="452" y="51"/>
                    </a:lnTo>
                    <a:lnTo>
                      <a:pt x="470" y="50"/>
                    </a:lnTo>
                    <a:lnTo>
                      <a:pt x="488" y="49"/>
                    </a:lnTo>
                    <a:lnTo>
                      <a:pt x="506" y="49"/>
                    </a:lnTo>
                    <a:lnTo>
                      <a:pt x="524" y="48"/>
                    </a:lnTo>
                    <a:lnTo>
                      <a:pt x="542" y="47"/>
                    </a:lnTo>
                    <a:lnTo>
                      <a:pt x="560" y="46"/>
                    </a:lnTo>
                    <a:lnTo>
                      <a:pt x="578" y="45"/>
                    </a:lnTo>
                    <a:lnTo>
                      <a:pt x="596" y="44"/>
                    </a:lnTo>
                    <a:lnTo>
                      <a:pt x="614" y="43"/>
                    </a:lnTo>
                    <a:lnTo>
                      <a:pt x="632" y="42"/>
                    </a:lnTo>
                    <a:lnTo>
                      <a:pt x="651" y="40"/>
                    </a:lnTo>
                    <a:lnTo>
                      <a:pt x="668" y="39"/>
                    </a:lnTo>
                    <a:lnTo>
                      <a:pt x="687" y="37"/>
                    </a:lnTo>
                    <a:lnTo>
                      <a:pt x="705" y="35"/>
                    </a:lnTo>
                    <a:lnTo>
                      <a:pt x="723" y="33"/>
                    </a:lnTo>
                    <a:lnTo>
                      <a:pt x="741" y="31"/>
                    </a:lnTo>
                    <a:lnTo>
                      <a:pt x="759" y="28"/>
                    </a:lnTo>
                    <a:lnTo>
                      <a:pt x="777" y="25"/>
                    </a:lnTo>
                    <a:lnTo>
                      <a:pt x="795" y="22"/>
                    </a:lnTo>
                    <a:lnTo>
                      <a:pt x="813" y="18"/>
                    </a:lnTo>
                    <a:lnTo>
                      <a:pt x="831" y="14"/>
                    </a:lnTo>
                    <a:lnTo>
                      <a:pt x="849" y="10"/>
                    </a:lnTo>
                    <a:lnTo>
                      <a:pt x="868" y="5"/>
                    </a:lnTo>
                    <a:lnTo>
                      <a:pt x="885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92" name="Freeform 191"/>
              <p:cNvSpPr>
                <a:spLocks/>
              </p:cNvSpPr>
              <p:nvPr/>
            </p:nvSpPr>
            <p:spPr bwMode="auto">
              <a:xfrm>
                <a:off x="9334469" y="4590625"/>
                <a:ext cx="587667" cy="1099378"/>
              </a:xfrm>
              <a:custGeom>
                <a:avLst/>
                <a:gdLst>
                  <a:gd name="T0" fmla="*/ 0 w 886"/>
                  <a:gd name="T1" fmla="*/ 1616 h 1616"/>
                  <a:gd name="T2" fmla="*/ 18 w 886"/>
                  <a:gd name="T3" fmla="*/ 1610 h 1616"/>
                  <a:gd name="T4" fmla="*/ 37 w 886"/>
                  <a:gd name="T5" fmla="*/ 1604 h 1616"/>
                  <a:gd name="T6" fmla="*/ 55 w 886"/>
                  <a:gd name="T7" fmla="*/ 1597 h 1616"/>
                  <a:gd name="T8" fmla="*/ 73 w 886"/>
                  <a:gd name="T9" fmla="*/ 1589 h 1616"/>
                  <a:gd name="T10" fmla="*/ 91 w 886"/>
                  <a:gd name="T11" fmla="*/ 1580 h 1616"/>
                  <a:gd name="T12" fmla="*/ 109 w 886"/>
                  <a:gd name="T13" fmla="*/ 1571 h 1616"/>
                  <a:gd name="T14" fmla="*/ 127 w 886"/>
                  <a:gd name="T15" fmla="*/ 1560 h 1616"/>
                  <a:gd name="T16" fmla="*/ 145 w 886"/>
                  <a:gd name="T17" fmla="*/ 1548 h 1616"/>
                  <a:gd name="T18" fmla="*/ 163 w 886"/>
                  <a:gd name="T19" fmla="*/ 1535 h 1616"/>
                  <a:gd name="T20" fmla="*/ 181 w 886"/>
                  <a:gd name="T21" fmla="*/ 1521 h 1616"/>
                  <a:gd name="T22" fmla="*/ 199 w 886"/>
                  <a:gd name="T23" fmla="*/ 1505 h 1616"/>
                  <a:gd name="T24" fmla="*/ 217 w 886"/>
                  <a:gd name="T25" fmla="*/ 1488 h 1616"/>
                  <a:gd name="T26" fmla="*/ 235 w 886"/>
                  <a:gd name="T27" fmla="*/ 1469 h 1616"/>
                  <a:gd name="T28" fmla="*/ 254 w 886"/>
                  <a:gd name="T29" fmla="*/ 1448 h 1616"/>
                  <a:gd name="T30" fmla="*/ 272 w 886"/>
                  <a:gd name="T31" fmla="*/ 1425 h 1616"/>
                  <a:gd name="T32" fmla="*/ 289 w 886"/>
                  <a:gd name="T33" fmla="*/ 1399 h 1616"/>
                  <a:gd name="T34" fmla="*/ 308 w 886"/>
                  <a:gd name="T35" fmla="*/ 1371 h 1616"/>
                  <a:gd name="T36" fmla="*/ 326 w 886"/>
                  <a:gd name="T37" fmla="*/ 1340 h 1616"/>
                  <a:gd name="T38" fmla="*/ 344 w 886"/>
                  <a:gd name="T39" fmla="*/ 1305 h 1616"/>
                  <a:gd name="T40" fmla="*/ 362 w 886"/>
                  <a:gd name="T41" fmla="*/ 1268 h 1616"/>
                  <a:gd name="T42" fmla="*/ 380 w 886"/>
                  <a:gd name="T43" fmla="*/ 1227 h 1616"/>
                  <a:gd name="T44" fmla="*/ 398 w 886"/>
                  <a:gd name="T45" fmla="*/ 1182 h 1616"/>
                  <a:gd name="T46" fmla="*/ 416 w 886"/>
                  <a:gd name="T47" fmla="*/ 1134 h 1616"/>
                  <a:gd name="T48" fmla="*/ 434 w 886"/>
                  <a:gd name="T49" fmla="*/ 1081 h 1616"/>
                  <a:gd name="T50" fmla="*/ 452 w 886"/>
                  <a:gd name="T51" fmla="*/ 1023 h 1616"/>
                  <a:gd name="T52" fmla="*/ 470 w 886"/>
                  <a:gd name="T53" fmla="*/ 961 h 1616"/>
                  <a:gd name="T54" fmla="*/ 488 w 886"/>
                  <a:gd name="T55" fmla="*/ 895 h 1616"/>
                  <a:gd name="T56" fmla="*/ 506 w 886"/>
                  <a:gd name="T57" fmla="*/ 824 h 1616"/>
                  <a:gd name="T58" fmla="*/ 525 w 886"/>
                  <a:gd name="T59" fmla="*/ 749 h 1616"/>
                  <a:gd name="T60" fmla="*/ 543 w 886"/>
                  <a:gd name="T61" fmla="*/ 670 h 1616"/>
                  <a:gd name="T62" fmla="*/ 561 w 886"/>
                  <a:gd name="T63" fmla="*/ 589 h 1616"/>
                  <a:gd name="T64" fmla="*/ 579 w 886"/>
                  <a:gd name="T65" fmla="*/ 505 h 1616"/>
                  <a:gd name="T66" fmla="*/ 597 w 886"/>
                  <a:gd name="T67" fmla="*/ 422 h 1616"/>
                  <a:gd name="T68" fmla="*/ 615 w 886"/>
                  <a:gd name="T69" fmla="*/ 340 h 1616"/>
                  <a:gd name="T70" fmla="*/ 633 w 886"/>
                  <a:gd name="T71" fmla="*/ 262 h 1616"/>
                  <a:gd name="T72" fmla="*/ 651 w 886"/>
                  <a:gd name="T73" fmla="*/ 190 h 1616"/>
                  <a:gd name="T74" fmla="*/ 669 w 886"/>
                  <a:gd name="T75" fmla="*/ 126 h 1616"/>
                  <a:gd name="T76" fmla="*/ 687 w 886"/>
                  <a:gd name="T77" fmla="*/ 73 h 1616"/>
                  <a:gd name="T78" fmla="*/ 705 w 886"/>
                  <a:gd name="T79" fmla="*/ 33 h 1616"/>
                  <a:gd name="T80" fmla="*/ 723 w 886"/>
                  <a:gd name="T81" fmla="*/ 9 h 1616"/>
                  <a:gd name="T82" fmla="*/ 741 w 886"/>
                  <a:gd name="T83" fmla="*/ 0 h 1616"/>
                  <a:gd name="T84" fmla="*/ 760 w 886"/>
                  <a:gd name="T85" fmla="*/ 9 h 1616"/>
                  <a:gd name="T86" fmla="*/ 777 w 886"/>
                  <a:gd name="T87" fmla="*/ 33 h 1616"/>
                  <a:gd name="T88" fmla="*/ 796 w 886"/>
                  <a:gd name="T89" fmla="*/ 73 h 1616"/>
                  <a:gd name="T90" fmla="*/ 814 w 886"/>
                  <a:gd name="T91" fmla="*/ 126 h 1616"/>
                  <a:gd name="T92" fmla="*/ 832 w 886"/>
                  <a:gd name="T93" fmla="*/ 190 h 1616"/>
                  <a:gd name="T94" fmla="*/ 850 w 886"/>
                  <a:gd name="T95" fmla="*/ 262 h 1616"/>
                  <a:gd name="T96" fmla="*/ 868 w 886"/>
                  <a:gd name="T97" fmla="*/ 340 h 1616"/>
                  <a:gd name="T98" fmla="*/ 886 w 886"/>
                  <a:gd name="T99" fmla="*/ 422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6" h="1616">
                    <a:moveTo>
                      <a:pt x="0" y="1616"/>
                    </a:moveTo>
                    <a:lnTo>
                      <a:pt x="18" y="1610"/>
                    </a:lnTo>
                    <a:lnTo>
                      <a:pt x="37" y="1604"/>
                    </a:lnTo>
                    <a:lnTo>
                      <a:pt x="55" y="1597"/>
                    </a:lnTo>
                    <a:lnTo>
                      <a:pt x="73" y="1589"/>
                    </a:lnTo>
                    <a:lnTo>
                      <a:pt x="91" y="1580"/>
                    </a:lnTo>
                    <a:lnTo>
                      <a:pt x="109" y="1571"/>
                    </a:lnTo>
                    <a:lnTo>
                      <a:pt x="127" y="1560"/>
                    </a:lnTo>
                    <a:lnTo>
                      <a:pt x="145" y="1548"/>
                    </a:lnTo>
                    <a:lnTo>
                      <a:pt x="163" y="1535"/>
                    </a:lnTo>
                    <a:lnTo>
                      <a:pt x="181" y="1521"/>
                    </a:lnTo>
                    <a:lnTo>
                      <a:pt x="199" y="1505"/>
                    </a:lnTo>
                    <a:lnTo>
                      <a:pt x="217" y="1488"/>
                    </a:lnTo>
                    <a:lnTo>
                      <a:pt x="235" y="1469"/>
                    </a:lnTo>
                    <a:lnTo>
                      <a:pt x="254" y="1448"/>
                    </a:lnTo>
                    <a:lnTo>
                      <a:pt x="272" y="1425"/>
                    </a:lnTo>
                    <a:lnTo>
                      <a:pt x="289" y="1399"/>
                    </a:lnTo>
                    <a:lnTo>
                      <a:pt x="308" y="1371"/>
                    </a:lnTo>
                    <a:lnTo>
                      <a:pt x="326" y="1340"/>
                    </a:lnTo>
                    <a:lnTo>
                      <a:pt x="344" y="1305"/>
                    </a:lnTo>
                    <a:lnTo>
                      <a:pt x="362" y="1268"/>
                    </a:lnTo>
                    <a:lnTo>
                      <a:pt x="380" y="1227"/>
                    </a:lnTo>
                    <a:lnTo>
                      <a:pt x="398" y="1182"/>
                    </a:lnTo>
                    <a:lnTo>
                      <a:pt x="416" y="1134"/>
                    </a:lnTo>
                    <a:lnTo>
                      <a:pt x="434" y="1081"/>
                    </a:lnTo>
                    <a:lnTo>
                      <a:pt x="452" y="1023"/>
                    </a:lnTo>
                    <a:lnTo>
                      <a:pt x="470" y="961"/>
                    </a:lnTo>
                    <a:lnTo>
                      <a:pt x="488" y="895"/>
                    </a:lnTo>
                    <a:lnTo>
                      <a:pt x="506" y="824"/>
                    </a:lnTo>
                    <a:lnTo>
                      <a:pt x="525" y="749"/>
                    </a:lnTo>
                    <a:lnTo>
                      <a:pt x="543" y="670"/>
                    </a:lnTo>
                    <a:lnTo>
                      <a:pt x="561" y="589"/>
                    </a:lnTo>
                    <a:lnTo>
                      <a:pt x="579" y="505"/>
                    </a:lnTo>
                    <a:lnTo>
                      <a:pt x="597" y="422"/>
                    </a:lnTo>
                    <a:lnTo>
                      <a:pt x="615" y="340"/>
                    </a:lnTo>
                    <a:lnTo>
                      <a:pt x="633" y="262"/>
                    </a:lnTo>
                    <a:lnTo>
                      <a:pt x="651" y="190"/>
                    </a:lnTo>
                    <a:lnTo>
                      <a:pt x="669" y="126"/>
                    </a:lnTo>
                    <a:lnTo>
                      <a:pt x="687" y="73"/>
                    </a:lnTo>
                    <a:lnTo>
                      <a:pt x="705" y="33"/>
                    </a:lnTo>
                    <a:lnTo>
                      <a:pt x="723" y="9"/>
                    </a:lnTo>
                    <a:lnTo>
                      <a:pt x="741" y="0"/>
                    </a:lnTo>
                    <a:lnTo>
                      <a:pt x="760" y="9"/>
                    </a:lnTo>
                    <a:lnTo>
                      <a:pt x="777" y="33"/>
                    </a:lnTo>
                    <a:lnTo>
                      <a:pt x="796" y="73"/>
                    </a:lnTo>
                    <a:lnTo>
                      <a:pt x="814" y="126"/>
                    </a:lnTo>
                    <a:lnTo>
                      <a:pt x="832" y="190"/>
                    </a:lnTo>
                    <a:lnTo>
                      <a:pt x="850" y="262"/>
                    </a:lnTo>
                    <a:lnTo>
                      <a:pt x="868" y="340"/>
                    </a:lnTo>
                    <a:lnTo>
                      <a:pt x="886" y="422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9922136" y="4877715"/>
                <a:ext cx="587004" cy="842221"/>
              </a:xfrm>
              <a:custGeom>
                <a:avLst/>
                <a:gdLst>
                  <a:gd name="T0" fmla="*/ 0 w 885"/>
                  <a:gd name="T1" fmla="*/ 0 h 1238"/>
                  <a:gd name="T2" fmla="*/ 18 w 885"/>
                  <a:gd name="T3" fmla="*/ 83 h 1238"/>
                  <a:gd name="T4" fmla="*/ 36 w 885"/>
                  <a:gd name="T5" fmla="*/ 167 h 1238"/>
                  <a:gd name="T6" fmla="*/ 54 w 885"/>
                  <a:gd name="T7" fmla="*/ 248 h 1238"/>
                  <a:gd name="T8" fmla="*/ 72 w 885"/>
                  <a:gd name="T9" fmla="*/ 327 h 1238"/>
                  <a:gd name="T10" fmla="*/ 90 w 885"/>
                  <a:gd name="T11" fmla="*/ 402 h 1238"/>
                  <a:gd name="T12" fmla="*/ 108 w 885"/>
                  <a:gd name="T13" fmla="*/ 473 h 1238"/>
                  <a:gd name="T14" fmla="*/ 126 w 885"/>
                  <a:gd name="T15" fmla="*/ 539 h 1238"/>
                  <a:gd name="T16" fmla="*/ 145 w 885"/>
                  <a:gd name="T17" fmla="*/ 601 h 1238"/>
                  <a:gd name="T18" fmla="*/ 163 w 885"/>
                  <a:gd name="T19" fmla="*/ 659 h 1238"/>
                  <a:gd name="T20" fmla="*/ 181 w 885"/>
                  <a:gd name="T21" fmla="*/ 712 h 1238"/>
                  <a:gd name="T22" fmla="*/ 199 w 885"/>
                  <a:gd name="T23" fmla="*/ 760 h 1238"/>
                  <a:gd name="T24" fmla="*/ 217 w 885"/>
                  <a:gd name="T25" fmla="*/ 805 h 1238"/>
                  <a:gd name="T26" fmla="*/ 235 w 885"/>
                  <a:gd name="T27" fmla="*/ 846 h 1238"/>
                  <a:gd name="T28" fmla="*/ 253 w 885"/>
                  <a:gd name="T29" fmla="*/ 883 h 1238"/>
                  <a:gd name="T30" fmla="*/ 271 w 885"/>
                  <a:gd name="T31" fmla="*/ 918 h 1238"/>
                  <a:gd name="T32" fmla="*/ 289 w 885"/>
                  <a:gd name="T33" fmla="*/ 949 h 1238"/>
                  <a:gd name="T34" fmla="*/ 307 w 885"/>
                  <a:gd name="T35" fmla="*/ 977 h 1238"/>
                  <a:gd name="T36" fmla="*/ 325 w 885"/>
                  <a:gd name="T37" fmla="*/ 1003 h 1238"/>
                  <a:gd name="T38" fmla="*/ 343 w 885"/>
                  <a:gd name="T39" fmla="*/ 1026 h 1238"/>
                  <a:gd name="T40" fmla="*/ 362 w 885"/>
                  <a:gd name="T41" fmla="*/ 1047 h 1238"/>
                  <a:gd name="T42" fmla="*/ 380 w 885"/>
                  <a:gd name="T43" fmla="*/ 1066 h 1238"/>
                  <a:gd name="T44" fmla="*/ 397 w 885"/>
                  <a:gd name="T45" fmla="*/ 1083 h 1238"/>
                  <a:gd name="T46" fmla="*/ 416 w 885"/>
                  <a:gd name="T47" fmla="*/ 1099 h 1238"/>
                  <a:gd name="T48" fmla="*/ 434 w 885"/>
                  <a:gd name="T49" fmla="*/ 1113 h 1238"/>
                  <a:gd name="T50" fmla="*/ 452 w 885"/>
                  <a:gd name="T51" fmla="*/ 1126 h 1238"/>
                  <a:gd name="T52" fmla="*/ 470 w 885"/>
                  <a:gd name="T53" fmla="*/ 1138 h 1238"/>
                  <a:gd name="T54" fmla="*/ 488 w 885"/>
                  <a:gd name="T55" fmla="*/ 1149 h 1238"/>
                  <a:gd name="T56" fmla="*/ 506 w 885"/>
                  <a:gd name="T57" fmla="*/ 1158 h 1238"/>
                  <a:gd name="T58" fmla="*/ 524 w 885"/>
                  <a:gd name="T59" fmla="*/ 1167 h 1238"/>
                  <a:gd name="T60" fmla="*/ 542 w 885"/>
                  <a:gd name="T61" fmla="*/ 1175 h 1238"/>
                  <a:gd name="T62" fmla="*/ 560 w 885"/>
                  <a:gd name="T63" fmla="*/ 1182 h 1238"/>
                  <a:gd name="T64" fmla="*/ 578 w 885"/>
                  <a:gd name="T65" fmla="*/ 1188 h 1238"/>
                  <a:gd name="T66" fmla="*/ 596 w 885"/>
                  <a:gd name="T67" fmla="*/ 1194 h 1238"/>
                  <a:gd name="T68" fmla="*/ 614 w 885"/>
                  <a:gd name="T69" fmla="*/ 1199 h 1238"/>
                  <a:gd name="T70" fmla="*/ 633 w 885"/>
                  <a:gd name="T71" fmla="*/ 1204 h 1238"/>
                  <a:gd name="T72" fmla="*/ 651 w 885"/>
                  <a:gd name="T73" fmla="*/ 1208 h 1238"/>
                  <a:gd name="T74" fmla="*/ 669 w 885"/>
                  <a:gd name="T75" fmla="*/ 1212 h 1238"/>
                  <a:gd name="T76" fmla="*/ 687 w 885"/>
                  <a:gd name="T77" fmla="*/ 1216 h 1238"/>
                  <a:gd name="T78" fmla="*/ 705 w 885"/>
                  <a:gd name="T79" fmla="*/ 1219 h 1238"/>
                  <a:gd name="T80" fmla="*/ 723 w 885"/>
                  <a:gd name="T81" fmla="*/ 1222 h 1238"/>
                  <a:gd name="T82" fmla="*/ 741 w 885"/>
                  <a:gd name="T83" fmla="*/ 1225 h 1238"/>
                  <a:gd name="T84" fmla="*/ 759 w 885"/>
                  <a:gd name="T85" fmla="*/ 1227 h 1238"/>
                  <a:gd name="T86" fmla="*/ 777 w 885"/>
                  <a:gd name="T87" fmla="*/ 1229 h 1238"/>
                  <a:gd name="T88" fmla="*/ 795 w 885"/>
                  <a:gd name="T89" fmla="*/ 1231 h 1238"/>
                  <a:gd name="T90" fmla="*/ 813 w 885"/>
                  <a:gd name="T91" fmla="*/ 1233 h 1238"/>
                  <a:gd name="T92" fmla="*/ 831 w 885"/>
                  <a:gd name="T93" fmla="*/ 1234 h 1238"/>
                  <a:gd name="T94" fmla="*/ 849 w 885"/>
                  <a:gd name="T95" fmla="*/ 1236 h 1238"/>
                  <a:gd name="T96" fmla="*/ 868 w 885"/>
                  <a:gd name="T97" fmla="*/ 1237 h 1238"/>
                  <a:gd name="T98" fmla="*/ 885 w 885"/>
                  <a:gd name="T99" fmla="*/ 1238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5" h="1238">
                    <a:moveTo>
                      <a:pt x="0" y="0"/>
                    </a:moveTo>
                    <a:lnTo>
                      <a:pt x="18" y="83"/>
                    </a:lnTo>
                    <a:lnTo>
                      <a:pt x="36" y="167"/>
                    </a:lnTo>
                    <a:lnTo>
                      <a:pt x="54" y="248"/>
                    </a:lnTo>
                    <a:lnTo>
                      <a:pt x="72" y="327"/>
                    </a:lnTo>
                    <a:lnTo>
                      <a:pt x="90" y="402"/>
                    </a:lnTo>
                    <a:lnTo>
                      <a:pt x="108" y="473"/>
                    </a:lnTo>
                    <a:lnTo>
                      <a:pt x="126" y="539"/>
                    </a:lnTo>
                    <a:lnTo>
                      <a:pt x="145" y="601"/>
                    </a:lnTo>
                    <a:lnTo>
                      <a:pt x="163" y="659"/>
                    </a:lnTo>
                    <a:lnTo>
                      <a:pt x="181" y="712"/>
                    </a:lnTo>
                    <a:lnTo>
                      <a:pt x="199" y="760"/>
                    </a:lnTo>
                    <a:lnTo>
                      <a:pt x="217" y="805"/>
                    </a:lnTo>
                    <a:lnTo>
                      <a:pt x="235" y="846"/>
                    </a:lnTo>
                    <a:lnTo>
                      <a:pt x="253" y="883"/>
                    </a:lnTo>
                    <a:lnTo>
                      <a:pt x="271" y="918"/>
                    </a:lnTo>
                    <a:lnTo>
                      <a:pt x="289" y="949"/>
                    </a:lnTo>
                    <a:lnTo>
                      <a:pt x="307" y="977"/>
                    </a:lnTo>
                    <a:lnTo>
                      <a:pt x="325" y="1003"/>
                    </a:lnTo>
                    <a:lnTo>
                      <a:pt x="343" y="1026"/>
                    </a:lnTo>
                    <a:lnTo>
                      <a:pt x="362" y="1047"/>
                    </a:lnTo>
                    <a:lnTo>
                      <a:pt x="380" y="1066"/>
                    </a:lnTo>
                    <a:lnTo>
                      <a:pt x="397" y="1083"/>
                    </a:lnTo>
                    <a:lnTo>
                      <a:pt x="416" y="1099"/>
                    </a:lnTo>
                    <a:lnTo>
                      <a:pt x="434" y="1113"/>
                    </a:lnTo>
                    <a:lnTo>
                      <a:pt x="452" y="1126"/>
                    </a:lnTo>
                    <a:lnTo>
                      <a:pt x="470" y="1138"/>
                    </a:lnTo>
                    <a:lnTo>
                      <a:pt x="488" y="1149"/>
                    </a:lnTo>
                    <a:lnTo>
                      <a:pt x="506" y="1158"/>
                    </a:lnTo>
                    <a:lnTo>
                      <a:pt x="524" y="1167"/>
                    </a:lnTo>
                    <a:lnTo>
                      <a:pt x="542" y="1175"/>
                    </a:lnTo>
                    <a:lnTo>
                      <a:pt x="560" y="1182"/>
                    </a:lnTo>
                    <a:lnTo>
                      <a:pt x="578" y="1188"/>
                    </a:lnTo>
                    <a:lnTo>
                      <a:pt x="596" y="1194"/>
                    </a:lnTo>
                    <a:lnTo>
                      <a:pt x="614" y="1199"/>
                    </a:lnTo>
                    <a:lnTo>
                      <a:pt x="633" y="1204"/>
                    </a:lnTo>
                    <a:lnTo>
                      <a:pt x="651" y="1208"/>
                    </a:lnTo>
                    <a:lnTo>
                      <a:pt x="669" y="1212"/>
                    </a:lnTo>
                    <a:lnTo>
                      <a:pt x="687" y="1216"/>
                    </a:lnTo>
                    <a:lnTo>
                      <a:pt x="705" y="1219"/>
                    </a:lnTo>
                    <a:lnTo>
                      <a:pt x="723" y="1222"/>
                    </a:lnTo>
                    <a:lnTo>
                      <a:pt x="741" y="1225"/>
                    </a:lnTo>
                    <a:lnTo>
                      <a:pt x="759" y="1227"/>
                    </a:lnTo>
                    <a:lnTo>
                      <a:pt x="777" y="1229"/>
                    </a:lnTo>
                    <a:lnTo>
                      <a:pt x="795" y="1231"/>
                    </a:lnTo>
                    <a:lnTo>
                      <a:pt x="813" y="1233"/>
                    </a:lnTo>
                    <a:lnTo>
                      <a:pt x="831" y="1234"/>
                    </a:lnTo>
                    <a:lnTo>
                      <a:pt x="849" y="1236"/>
                    </a:lnTo>
                    <a:lnTo>
                      <a:pt x="868" y="1237"/>
                    </a:lnTo>
                    <a:lnTo>
                      <a:pt x="885" y="1238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10509140" y="5719936"/>
                <a:ext cx="587667" cy="7484"/>
              </a:xfrm>
              <a:custGeom>
                <a:avLst/>
                <a:gdLst>
                  <a:gd name="T0" fmla="*/ 0 w 886"/>
                  <a:gd name="T1" fmla="*/ 0 h 11"/>
                  <a:gd name="T2" fmla="*/ 19 w 886"/>
                  <a:gd name="T3" fmla="*/ 1 h 11"/>
                  <a:gd name="T4" fmla="*/ 37 w 886"/>
                  <a:gd name="T5" fmla="*/ 2 h 11"/>
                  <a:gd name="T6" fmla="*/ 55 w 886"/>
                  <a:gd name="T7" fmla="*/ 3 h 11"/>
                  <a:gd name="T8" fmla="*/ 73 w 886"/>
                  <a:gd name="T9" fmla="*/ 4 h 11"/>
                  <a:gd name="T10" fmla="*/ 91 w 886"/>
                  <a:gd name="T11" fmla="*/ 5 h 11"/>
                  <a:gd name="T12" fmla="*/ 109 w 886"/>
                  <a:gd name="T13" fmla="*/ 5 h 11"/>
                  <a:gd name="T14" fmla="*/ 127 w 886"/>
                  <a:gd name="T15" fmla="*/ 6 h 11"/>
                  <a:gd name="T16" fmla="*/ 145 w 886"/>
                  <a:gd name="T17" fmla="*/ 7 h 11"/>
                  <a:gd name="T18" fmla="*/ 163 w 886"/>
                  <a:gd name="T19" fmla="*/ 7 h 11"/>
                  <a:gd name="T20" fmla="*/ 181 w 886"/>
                  <a:gd name="T21" fmla="*/ 7 h 11"/>
                  <a:gd name="T22" fmla="*/ 199 w 886"/>
                  <a:gd name="T23" fmla="*/ 8 h 11"/>
                  <a:gd name="T24" fmla="*/ 217 w 886"/>
                  <a:gd name="T25" fmla="*/ 8 h 11"/>
                  <a:gd name="T26" fmla="*/ 235 w 886"/>
                  <a:gd name="T27" fmla="*/ 9 h 11"/>
                  <a:gd name="T28" fmla="*/ 254 w 886"/>
                  <a:gd name="T29" fmla="*/ 9 h 11"/>
                  <a:gd name="T30" fmla="*/ 272 w 886"/>
                  <a:gd name="T31" fmla="*/ 9 h 11"/>
                  <a:gd name="T32" fmla="*/ 290 w 886"/>
                  <a:gd name="T33" fmla="*/ 9 h 11"/>
                  <a:gd name="T34" fmla="*/ 308 w 886"/>
                  <a:gd name="T35" fmla="*/ 9 h 11"/>
                  <a:gd name="T36" fmla="*/ 326 w 886"/>
                  <a:gd name="T37" fmla="*/ 10 h 11"/>
                  <a:gd name="T38" fmla="*/ 344 w 886"/>
                  <a:gd name="T39" fmla="*/ 10 h 11"/>
                  <a:gd name="T40" fmla="*/ 362 w 886"/>
                  <a:gd name="T41" fmla="*/ 10 h 11"/>
                  <a:gd name="T42" fmla="*/ 380 w 886"/>
                  <a:gd name="T43" fmla="*/ 10 h 11"/>
                  <a:gd name="T44" fmla="*/ 398 w 886"/>
                  <a:gd name="T45" fmla="*/ 10 h 11"/>
                  <a:gd name="T46" fmla="*/ 416 w 886"/>
                  <a:gd name="T47" fmla="*/ 10 h 11"/>
                  <a:gd name="T48" fmla="*/ 434 w 886"/>
                  <a:gd name="T49" fmla="*/ 10 h 11"/>
                  <a:gd name="T50" fmla="*/ 452 w 886"/>
                  <a:gd name="T51" fmla="*/ 10 h 11"/>
                  <a:gd name="T52" fmla="*/ 471 w 886"/>
                  <a:gd name="T53" fmla="*/ 10 h 11"/>
                  <a:gd name="T54" fmla="*/ 488 w 886"/>
                  <a:gd name="T55" fmla="*/ 11 h 11"/>
                  <a:gd name="T56" fmla="*/ 506 w 886"/>
                  <a:gd name="T57" fmla="*/ 11 h 11"/>
                  <a:gd name="T58" fmla="*/ 525 w 886"/>
                  <a:gd name="T59" fmla="*/ 11 h 11"/>
                  <a:gd name="T60" fmla="*/ 543 w 886"/>
                  <a:gd name="T61" fmla="*/ 11 h 11"/>
                  <a:gd name="T62" fmla="*/ 561 w 886"/>
                  <a:gd name="T63" fmla="*/ 11 h 11"/>
                  <a:gd name="T64" fmla="*/ 579 w 886"/>
                  <a:gd name="T65" fmla="*/ 11 h 11"/>
                  <a:gd name="T66" fmla="*/ 597 w 886"/>
                  <a:gd name="T67" fmla="*/ 11 h 11"/>
                  <a:gd name="T68" fmla="*/ 615 w 886"/>
                  <a:gd name="T69" fmla="*/ 11 h 11"/>
                  <a:gd name="T70" fmla="*/ 633 w 886"/>
                  <a:gd name="T71" fmla="*/ 11 h 11"/>
                  <a:gd name="T72" fmla="*/ 651 w 886"/>
                  <a:gd name="T73" fmla="*/ 11 h 11"/>
                  <a:gd name="T74" fmla="*/ 669 w 886"/>
                  <a:gd name="T75" fmla="*/ 11 h 11"/>
                  <a:gd name="T76" fmla="*/ 687 w 886"/>
                  <a:gd name="T77" fmla="*/ 11 h 11"/>
                  <a:gd name="T78" fmla="*/ 705 w 886"/>
                  <a:gd name="T79" fmla="*/ 11 h 11"/>
                  <a:gd name="T80" fmla="*/ 723 w 886"/>
                  <a:gd name="T81" fmla="*/ 11 h 11"/>
                  <a:gd name="T82" fmla="*/ 742 w 886"/>
                  <a:gd name="T83" fmla="*/ 11 h 11"/>
                  <a:gd name="T84" fmla="*/ 760 w 886"/>
                  <a:gd name="T85" fmla="*/ 11 h 11"/>
                  <a:gd name="T86" fmla="*/ 778 w 886"/>
                  <a:gd name="T87" fmla="*/ 11 h 11"/>
                  <a:gd name="T88" fmla="*/ 796 w 886"/>
                  <a:gd name="T89" fmla="*/ 11 h 11"/>
                  <a:gd name="T90" fmla="*/ 814 w 886"/>
                  <a:gd name="T91" fmla="*/ 11 h 11"/>
                  <a:gd name="T92" fmla="*/ 832 w 886"/>
                  <a:gd name="T93" fmla="*/ 11 h 11"/>
                  <a:gd name="T94" fmla="*/ 850 w 886"/>
                  <a:gd name="T95" fmla="*/ 11 h 11"/>
                  <a:gd name="T96" fmla="*/ 868 w 886"/>
                  <a:gd name="T97" fmla="*/ 11 h 11"/>
                  <a:gd name="T98" fmla="*/ 886 w 886"/>
                  <a:gd name="T9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6" h="11">
                    <a:moveTo>
                      <a:pt x="0" y="0"/>
                    </a:moveTo>
                    <a:lnTo>
                      <a:pt x="19" y="1"/>
                    </a:lnTo>
                    <a:lnTo>
                      <a:pt x="37" y="2"/>
                    </a:lnTo>
                    <a:lnTo>
                      <a:pt x="55" y="3"/>
                    </a:lnTo>
                    <a:lnTo>
                      <a:pt x="73" y="4"/>
                    </a:lnTo>
                    <a:lnTo>
                      <a:pt x="91" y="5"/>
                    </a:lnTo>
                    <a:lnTo>
                      <a:pt x="109" y="5"/>
                    </a:lnTo>
                    <a:lnTo>
                      <a:pt x="127" y="6"/>
                    </a:lnTo>
                    <a:lnTo>
                      <a:pt x="145" y="7"/>
                    </a:lnTo>
                    <a:lnTo>
                      <a:pt x="163" y="7"/>
                    </a:lnTo>
                    <a:lnTo>
                      <a:pt x="181" y="7"/>
                    </a:lnTo>
                    <a:lnTo>
                      <a:pt x="199" y="8"/>
                    </a:lnTo>
                    <a:lnTo>
                      <a:pt x="217" y="8"/>
                    </a:lnTo>
                    <a:lnTo>
                      <a:pt x="235" y="9"/>
                    </a:lnTo>
                    <a:lnTo>
                      <a:pt x="254" y="9"/>
                    </a:lnTo>
                    <a:lnTo>
                      <a:pt x="272" y="9"/>
                    </a:lnTo>
                    <a:lnTo>
                      <a:pt x="290" y="9"/>
                    </a:lnTo>
                    <a:lnTo>
                      <a:pt x="308" y="9"/>
                    </a:lnTo>
                    <a:lnTo>
                      <a:pt x="326" y="10"/>
                    </a:lnTo>
                    <a:lnTo>
                      <a:pt x="344" y="10"/>
                    </a:lnTo>
                    <a:lnTo>
                      <a:pt x="362" y="10"/>
                    </a:lnTo>
                    <a:lnTo>
                      <a:pt x="380" y="10"/>
                    </a:lnTo>
                    <a:lnTo>
                      <a:pt x="398" y="10"/>
                    </a:lnTo>
                    <a:lnTo>
                      <a:pt x="416" y="10"/>
                    </a:lnTo>
                    <a:lnTo>
                      <a:pt x="434" y="10"/>
                    </a:lnTo>
                    <a:lnTo>
                      <a:pt x="452" y="10"/>
                    </a:lnTo>
                    <a:lnTo>
                      <a:pt x="471" y="10"/>
                    </a:lnTo>
                    <a:lnTo>
                      <a:pt x="488" y="11"/>
                    </a:lnTo>
                    <a:lnTo>
                      <a:pt x="506" y="11"/>
                    </a:lnTo>
                    <a:lnTo>
                      <a:pt x="525" y="11"/>
                    </a:lnTo>
                    <a:lnTo>
                      <a:pt x="543" y="11"/>
                    </a:lnTo>
                    <a:lnTo>
                      <a:pt x="561" y="11"/>
                    </a:lnTo>
                    <a:lnTo>
                      <a:pt x="579" y="11"/>
                    </a:lnTo>
                    <a:lnTo>
                      <a:pt x="597" y="11"/>
                    </a:lnTo>
                    <a:lnTo>
                      <a:pt x="615" y="11"/>
                    </a:lnTo>
                    <a:lnTo>
                      <a:pt x="633" y="11"/>
                    </a:lnTo>
                    <a:lnTo>
                      <a:pt x="651" y="11"/>
                    </a:lnTo>
                    <a:lnTo>
                      <a:pt x="669" y="11"/>
                    </a:lnTo>
                    <a:lnTo>
                      <a:pt x="687" y="11"/>
                    </a:lnTo>
                    <a:lnTo>
                      <a:pt x="705" y="11"/>
                    </a:lnTo>
                    <a:lnTo>
                      <a:pt x="723" y="11"/>
                    </a:lnTo>
                    <a:lnTo>
                      <a:pt x="742" y="11"/>
                    </a:lnTo>
                    <a:lnTo>
                      <a:pt x="760" y="11"/>
                    </a:lnTo>
                    <a:lnTo>
                      <a:pt x="778" y="11"/>
                    </a:lnTo>
                    <a:lnTo>
                      <a:pt x="796" y="11"/>
                    </a:lnTo>
                    <a:lnTo>
                      <a:pt x="814" y="11"/>
                    </a:lnTo>
                    <a:lnTo>
                      <a:pt x="832" y="11"/>
                    </a:lnTo>
                    <a:lnTo>
                      <a:pt x="850" y="11"/>
                    </a:lnTo>
                    <a:lnTo>
                      <a:pt x="868" y="11"/>
                    </a:lnTo>
                    <a:lnTo>
                      <a:pt x="886" y="11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95" name="Freeform 194"/>
              <p:cNvSpPr>
                <a:spLocks/>
              </p:cNvSpPr>
              <p:nvPr/>
            </p:nvSpPr>
            <p:spPr bwMode="auto">
              <a:xfrm>
                <a:off x="11096807" y="5727420"/>
                <a:ext cx="47756" cy="0"/>
              </a:xfrm>
              <a:custGeom>
                <a:avLst/>
                <a:gdLst>
                  <a:gd name="T0" fmla="*/ 0 w 72"/>
                  <a:gd name="T1" fmla="*/ 18 w 72"/>
                  <a:gd name="T2" fmla="*/ 36 w 72"/>
                  <a:gd name="T3" fmla="*/ 54 w 72"/>
                  <a:gd name="T4" fmla="*/ 72 w 7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72">
                    <a:moveTo>
                      <a:pt x="0" y="0"/>
                    </a:moveTo>
                    <a:lnTo>
                      <a:pt x="18" y="0"/>
                    </a:lnTo>
                    <a:lnTo>
                      <a:pt x="36" y="0"/>
                    </a:lnTo>
                    <a:lnTo>
                      <a:pt x="54" y="0"/>
                    </a:lnTo>
                    <a:lnTo>
                      <a:pt x="72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8747465" y="4590625"/>
              <a:ext cx="2397098" cy="1136795"/>
              <a:chOff x="1138238" y="2017713"/>
              <a:chExt cx="5737225" cy="2652712"/>
            </a:xfrm>
          </p:grpSpPr>
          <p:sp>
            <p:nvSpPr>
              <p:cNvPr id="186" name="Freeform 50"/>
              <p:cNvSpPr>
                <a:spLocks/>
              </p:cNvSpPr>
              <p:nvPr/>
            </p:nvSpPr>
            <p:spPr bwMode="auto">
              <a:xfrm>
                <a:off x="1138238" y="3081338"/>
                <a:ext cx="1404938" cy="1576388"/>
              </a:xfrm>
              <a:custGeom>
                <a:avLst/>
                <a:gdLst>
                  <a:gd name="T0" fmla="*/ 0 w 885"/>
                  <a:gd name="T1" fmla="*/ 993 h 993"/>
                  <a:gd name="T2" fmla="*/ 18 w 885"/>
                  <a:gd name="T3" fmla="*/ 992 h 993"/>
                  <a:gd name="T4" fmla="*/ 36 w 885"/>
                  <a:gd name="T5" fmla="*/ 991 h 993"/>
                  <a:gd name="T6" fmla="*/ 54 w 885"/>
                  <a:gd name="T7" fmla="*/ 990 h 993"/>
                  <a:gd name="T8" fmla="*/ 72 w 885"/>
                  <a:gd name="T9" fmla="*/ 989 h 993"/>
                  <a:gd name="T10" fmla="*/ 90 w 885"/>
                  <a:gd name="T11" fmla="*/ 988 h 993"/>
                  <a:gd name="T12" fmla="*/ 108 w 885"/>
                  <a:gd name="T13" fmla="*/ 986 h 993"/>
                  <a:gd name="T14" fmla="*/ 126 w 885"/>
                  <a:gd name="T15" fmla="*/ 985 h 993"/>
                  <a:gd name="T16" fmla="*/ 145 w 885"/>
                  <a:gd name="T17" fmla="*/ 983 h 993"/>
                  <a:gd name="T18" fmla="*/ 163 w 885"/>
                  <a:gd name="T19" fmla="*/ 981 h 993"/>
                  <a:gd name="T20" fmla="*/ 180 w 885"/>
                  <a:gd name="T21" fmla="*/ 979 h 993"/>
                  <a:gd name="T22" fmla="*/ 199 w 885"/>
                  <a:gd name="T23" fmla="*/ 977 h 993"/>
                  <a:gd name="T24" fmla="*/ 217 w 885"/>
                  <a:gd name="T25" fmla="*/ 974 h 993"/>
                  <a:gd name="T26" fmla="*/ 235 w 885"/>
                  <a:gd name="T27" fmla="*/ 971 h 993"/>
                  <a:gd name="T28" fmla="*/ 253 w 885"/>
                  <a:gd name="T29" fmla="*/ 968 h 993"/>
                  <a:gd name="T30" fmla="*/ 271 w 885"/>
                  <a:gd name="T31" fmla="*/ 964 h 993"/>
                  <a:gd name="T32" fmla="*/ 289 w 885"/>
                  <a:gd name="T33" fmla="*/ 960 h 993"/>
                  <a:gd name="T34" fmla="*/ 307 w 885"/>
                  <a:gd name="T35" fmla="*/ 956 h 993"/>
                  <a:gd name="T36" fmla="*/ 325 w 885"/>
                  <a:gd name="T37" fmla="*/ 951 h 993"/>
                  <a:gd name="T38" fmla="*/ 343 w 885"/>
                  <a:gd name="T39" fmla="*/ 946 h 993"/>
                  <a:gd name="T40" fmla="*/ 361 w 885"/>
                  <a:gd name="T41" fmla="*/ 940 h 993"/>
                  <a:gd name="T42" fmla="*/ 379 w 885"/>
                  <a:gd name="T43" fmla="*/ 934 h 993"/>
                  <a:gd name="T44" fmla="*/ 397 w 885"/>
                  <a:gd name="T45" fmla="*/ 927 h 993"/>
                  <a:gd name="T46" fmla="*/ 416 w 885"/>
                  <a:gd name="T47" fmla="*/ 919 h 993"/>
                  <a:gd name="T48" fmla="*/ 434 w 885"/>
                  <a:gd name="T49" fmla="*/ 910 h 993"/>
                  <a:gd name="T50" fmla="*/ 452 w 885"/>
                  <a:gd name="T51" fmla="*/ 901 h 993"/>
                  <a:gd name="T52" fmla="*/ 470 w 885"/>
                  <a:gd name="T53" fmla="*/ 890 h 993"/>
                  <a:gd name="T54" fmla="*/ 488 w 885"/>
                  <a:gd name="T55" fmla="*/ 878 h 993"/>
                  <a:gd name="T56" fmla="*/ 506 w 885"/>
                  <a:gd name="T57" fmla="*/ 865 h 993"/>
                  <a:gd name="T58" fmla="*/ 524 w 885"/>
                  <a:gd name="T59" fmla="*/ 851 h 993"/>
                  <a:gd name="T60" fmla="*/ 542 w 885"/>
                  <a:gd name="T61" fmla="*/ 835 h 993"/>
                  <a:gd name="T62" fmla="*/ 560 w 885"/>
                  <a:gd name="T63" fmla="*/ 818 h 993"/>
                  <a:gd name="T64" fmla="*/ 578 w 885"/>
                  <a:gd name="T65" fmla="*/ 799 h 993"/>
                  <a:gd name="T66" fmla="*/ 596 w 885"/>
                  <a:gd name="T67" fmla="*/ 778 h 993"/>
                  <a:gd name="T68" fmla="*/ 614 w 885"/>
                  <a:gd name="T69" fmla="*/ 755 h 993"/>
                  <a:gd name="T70" fmla="*/ 632 w 885"/>
                  <a:gd name="T71" fmla="*/ 729 h 993"/>
                  <a:gd name="T72" fmla="*/ 651 w 885"/>
                  <a:gd name="T73" fmla="*/ 701 h 993"/>
                  <a:gd name="T74" fmla="*/ 668 w 885"/>
                  <a:gd name="T75" fmla="*/ 670 h 993"/>
                  <a:gd name="T76" fmla="*/ 687 w 885"/>
                  <a:gd name="T77" fmla="*/ 635 h 993"/>
                  <a:gd name="T78" fmla="*/ 705 w 885"/>
                  <a:gd name="T79" fmla="*/ 598 h 993"/>
                  <a:gd name="T80" fmla="*/ 723 w 885"/>
                  <a:gd name="T81" fmla="*/ 557 h 993"/>
                  <a:gd name="T82" fmla="*/ 741 w 885"/>
                  <a:gd name="T83" fmla="*/ 512 h 993"/>
                  <a:gd name="T84" fmla="*/ 759 w 885"/>
                  <a:gd name="T85" fmla="*/ 464 h 993"/>
                  <a:gd name="T86" fmla="*/ 777 w 885"/>
                  <a:gd name="T87" fmla="*/ 411 h 993"/>
                  <a:gd name="T88" fmla="*/ 795 w 885"/>
                  <a:gd name="T89" fmla="*/ 353 h 993"/>
                  <a:gd name="T90" fmla="*/ 813 w 885"/>
                  <a:gd name="T91" fmla="*/ 291 h 993"/>
                  <a:gd name="T92" fmla="*/ 831 w 885"/>
                  <a:gd name="T93" fmla="*/ 225 h 993"/>
                  <a:gd name="T94" fmla="*/ 849 w 885"/>
                  <a:gd name="T95" fmla="*/ 154 h 993"/>
                  <a:gd name="T96" fmla="*/ 868 w 885"/>
                  <a:gd name="T97" fmla="*/ 79 h 993"/>
                  <a:gd name="T98" fmla="*/ 885 w 885"/>
                  <a:gd name="T99" fmla="*/ 0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5" h="993">
                    <a:moveTo>
                      <a:pt x="0" y="993"/>
                    </a:moveTo>
                    <a:lnTo>
                      <a:pt x="18" y="992"/>
                    </a:lnTo>
                    <a:lnTo>
                      <a:pt x="36" y="991"/>
                    </a:lnTo>
                    <a:lnTo>
                      <a:pt x="54" y="990"/>
                    </a:lnTo>
                    <a:lnTo>
                      <a:pt x="72" y="989"/>
                    </a:lnTo>
                    <a:lnTo>
                      <a:pt x="90" y="988"/>
                    </a:lnTo>
                    <a:lnTo>
                      <a:pt x="108" y="986"/>
                    </a:lnTo>
                    <a:lnTo>
                      <a:pt x="126" y="985"/>
                    </a:lnTo>
                    <a:lnTo>
                      <a:pt x="145" y="983"/>
                    </a:lnTo>
                    <a:lnTo>
                      <a:pt x="163" y="981"/>
                    </a:lnTo>
                    <a:lnTo>
                      <a:pt x="180" y="979"/>
                    </a:lnTo>
                    <a:lnTo>
                      <a:pt x="199" y="977"/>
                    </a:lnTo>
                    <a:lnTo>
                      <a:pt x="217" y="974"/>
                    </a:lnTo>
                    <a:lnTo>
                      <a:pt x="235" y="971"/>
                    </a:lnTo>
                    <a:lnTo>
                      <a:pt x="253" y="968"/>
                    </a:lnTo>
                    <a:lnTo>
                      <a:pt x="271" y="964"/>
                    </a:lnTo>
                    <a:lnTo>
                      <a:pt x="289" y="960"/>
                    </a:lnTo>
                    <a:lnTo>
                      <a:pt x="307" y="956"/>
                    </a:lnTo>
                    <a:lnTo>
                      <a:pt x="325" y="951"/>
                    </a:lnTo>
                    <a:lnTo>
                      <a:pt x="343" y="946"/>
                    </a:lnTo>
                    <a:lnTo>
                      <a:pt x="361" y="940"/>
                    </a:lnTo>
                    <a:lnTo>
                      <a:pt x="379" y="934"/>
                    </a:lnTo>
                    <a:lnTo>
                      <a:pt x="397" y="927"/>
                    </a:lnTo>
                    <a:lnTo>
                      <a:pt x="416" y="919"/>
                    </a:lnTo>
                    <a:lnTo>
                      <a:pt x="434" y="910"/>
                    </a:lnTo>
                    <a:lnTo>
                      <a:pt x="452" y="901"/>
                    </a:lnTo>
                    <a:lnTo>
                      <a:pt x="470" y="890"/>
                    </a:lnTo>
                    <a:lnTo>
                      <a:pt x="488" y="878"/>
                    </a:lnTo>
                    <a:lnTo>
                      <a:pt x="506" y="865"/>
                    </a:lnTo>
                    <a:lnTo>
                      <a:pt x="524" y="851"/>
                    </a:lnTo>
                    <a:lnTo>
                      <a:pt x="542" y="835"/>
                    </a:lnTo>
                    <a:lnTo>
                      <a:pt x="560" y="818"/>
                    </a:lnTo>
                    <a:lnTo>
                      <a:pt x="578" y="799"/>
                    </a:lnTo>
                    <a:lnTo>
                      <a:pt x="596" y="778"/>
                    </a:lnTo>
                    <a:lnTo>
                      <a:pt x="614" y="755"/>
                    </a:lnTo>
                    <a:lnTo>
                      <a:pt x="632" y="729"/>
                    </a:lnTo>
                    <a:lnTo>
                      <a:pt x="651" y="701"/>
                    </a:lnTo>
                    <a:lnTo>
                      <a:pt x="668" y="670"/>
                    </a:lnTo>
                    <a:lnTo>
                      <a:pt x="687" y="635"/>
                    </a:lnTo>
                    <a:lnTo>
                      <a:pt x="705" y="598"/>
                    </a:lnTo>
                    <a:lnTo>
                      <a:pt x="723" y="557"/>
                    </a:lnTo>
                    <a:lnTo>
                      <a:pt x="741" y="512"/>
                    </a:lnTo>
                    <a:lnTo>
                      <a:pt x="759" y="464"/>
                    </a:lnTo>
                    <a:lnTo>
                      <a:pt x="777" y="411"/>
                    </a:lnTo>
                    <a:lnTo>
                      <a:pt x="795" y="353"/>
                    </a:lnTo>
                    <a:lnTo>
                      <a:pt x="813" y="291"/>
                    </a:lnTo>
                    <a:lnTo>
                      <a:pt x="831" y="225"/>
                    </a:lnTo>
                    <a:lnTo>
                      <a:pt x="849" y="154"/>
                    </a:lnTo>
                    <a:lnTo>
                      <a:pt x="868" y="79"/>
                    </a:lnTo>
                    <a:lnTo>
                      <a:pt x="885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87" name="Freeform 51"/>
              <p:cNvSpPr>
                <a:spLocks/>
              </p:cNvSpPr>
              <p:nvPr/>
            </p:nvSpPr>
            <p:spPr bwMode="auto">
              <a:xfrm>
                <a:off x="2543175" y="2017713"/>
                <a:ext cx="1406525" cy="2535238"/>
              </a:xfrm>
              <a:custGeom>
                <a:avLst/>
                <a:gdLst>
                  <a:gd name="T0" fmla="*/ 0 w 886"/>
                  <a:gd name="T1" fmla="*/ 670 h 1597"/>
                  <a:gd name="T2" fmla="*/ 18 w 886"/>
                  <a:gd name="T3" fmla="*/ 589 h 1597"/>
                  <a:gd name="T4" fmla="*/ 37 w 886"/>
                  <a:gd name="T5" fmla="*/ 505 h 1597"/>
                  <a:gd name="T6" fmla="*/ 55 w 886"/>
                  <a:gd name="T7" fmla="*/ 422 h 1597"/>
                  <a:gd name="T8" fmla="*/ 73 w 886"/>
                  <a:gd name="T9" fmla="*/ 340 h 1597"/>
                  <a:gd name="T10" fmla="*/ 91 w 886"/>
                  <a:gd name="T11" fmla="*/ 262 h 1597"/>
                  <a:gd name="T12" fmla="*/ 109 w 886"/>
                  <a:gd name="T13" fmla="*/ 190 h 1597"/>
                  <a:gd name="T14" fmla="*/ 127 w 886"/>
                  <a:gd name="T15" fmla="*/ 126 h 1597"/>
                  <a:gd name="T16" fmla="*/ 145 w 886"/>
                  <a:gd name="T17" fmla="*/ 73 h 1597"/>
                  <a:gd name="T18" fmla="*/ 163 w 886"/>
                  <a:gd name="T19" fmla="*/ 33 h 1597"/>
                  <a:gd name="T20" fmla="*/ 181 w 886"/>
                  <a:gd name="T21" fmla="*/ 9 h 1597"/>
                  <a:gd name="T22" fmla="*/ 199 w 886"/>
                  <a:gd name="T23" fmla="*/ 0 h 1597"/>
                  <a:gd name="T24" fmla="*/ 217 w 886"/>
                  <a:gd name="T25" fmla="*/ 9 h 1597"/>
                  <a:gd name="T26" fmla="*/ 235 w 886"/>
                  <a:gd name="T27" fmla="*/ 33 h 1597"/>
                  <a:gd name="T28" fmla="*/ 254 w 886"/>
                  <a:gd name="T29" fmla="*/ 73 h 1597"/>
                  <a:gd name="T30" fmla="*/ 272 w 886"/>
                  <a:gd name="T31" fmla="*/ 126 h 1597"/>
                  <a:gd name="T32" fmla="*/ 289 w 886"/>
                  <a:gd name="T33" fmla="*/ 190 h 1597"/>
                  <a:gd name="T34" fmla="*/ 308 w 886"/>
                  <a:gd name="T35" fmla="*/ 262 h 1597"/>
                  <a:gd name="T36" fmla="*/ 326 w 886"/>
                  <a:gd name="T37" fmla="*/ 340 h 1597"/>
                  <a:gd name="T38" fmla="*/ 344 w 886"/>
                  <a:gd name="T39" fmla="*/ 422 h 1597"/>
                  <a:gd name="T40" fmla="*/ 362 w 886"/>
                  <a:gd name="T41" fmla="*/ 505 h 1597"/>
                  <a:gd name="T42" fmla="*/ 380 w 886"/>
                  <a:gd name="T43" fmla="*/ 589 h 1597"/>
                  <a:gd name="T44" fmla="*/ 398 w 886"/>
                  <a:gd name="T45" fmla="*/ 670 h 1597"/>
                  <a:gd name="T46" fmla="*/ 416 w 886"/>
                  <a:gd name="T47" fmla="*/ 749 h 1597"/>
                  <a:gd name="T48" fmla="*/ 434 w 886"/>
                  <a:gd name="T49" fmla="*/ 824 h 1597"/>
                  <a:gd name="T50" fmla="*/ 452 w 886"/>
                  <a:gd name="T51" fmla="*/ 895 h 1597"/>
                  <a:gd name="T52" fmla="*/ 470 w 886"/>
                  <a:gd name="T53" fmla="*/ 961 h 1597"/>
                  <a:gd name="T54" fmla="*/ 488 w 886"/>
                  <a:gd name="T55" fmla="*/ 1023 h 1597"/>
                  <a:gd name="T56" fmla="*/ 506 w 886"/>
                  <a:gd name="T57" fmla="*/ 1081 h 1597"/>
                  <a:gd name="T58" fmla="*/ 525 w 886"/>
                  <a:gd name="T59" fmla="*/ 1134 h 1597"/>
                  <a:gd name="T60" fmla="*/ 543 w 886"/>
                  <a:gd name="T61" fmla="*/ 1182 h 1597"/>
                  <a:gd name="T62" fmla="*/ 561 w 886"/>
                  <a:gd name="T63" fmla="*/ 1227 h 1597"/>
                  <a:gd name="T64" fmla="*/ 579 w 886"/>
                  <a:gd name="T65" fmla="*/ 1268 h 1597"/>
                  <a:gd name="T66" fmla="*/ 597 w 886"/>
                  <a:gd name="T67" fmla="*/ 1305 h 1597"/>
                  <a:gd name="T68" fmla="*/ 615 w 886"/>
                  <a:gd name="T69" fmla="*/ 1340 h 1597"/>
                  <a:gd name="T70" fmla="*/ 633 w 886"/>
                  <a:gd name="T71" fmla="*/ 1371 h 1597"/>
                  <a:gd name="T72" fmla="*/ 651 w 886"/>
                  <a:gd name="T73" fmla="*/ 1399 h 1597"/>
                  <a:gd name="T74" fmla="*/ 669 w 886"/>
                  <a:gd name="T75" fmla="*/ 1425 h 1597"/>
                  <a:gd name="T76" fmla="*/ 687 w 886"/>
                  <a:gd name="T77" fmla="*/ 1448 h 1597"/>
                  <a:gd name="T78" fmla="*/ 705 w 886"/>
                  <a:gd name="T79" fmla="*/ 1469 h 1597"/>
                  <a:gd name="T80" fmla="*/ 723 w 886"/>
                  <a:gd name="T81" fmla="*/ 1488 h 1597"/>
                  <a:gd name="T82" fmla="*/ 741 w 886"/>
                  <a:gd name="T83" fmla="*/ 1505 h 1597"/>
                  <a:gd name="T84" fmla="*/ 760 w 886"/>
                  <a:gd name="T85" fmla="*/ 1521 h 1597"/>
                  <a:gd name="T86" fmla="*/ 777 w 886"/>
                  <a:gd name="T87" fmla="*/ 1535 h 1597"/>
                  <a:gd name="T88" fmla="*/ 796 w 886"/>
                  <a:gd name="T89" fmla="*/ 1548 h 1597"/>
                  <a:gd name="T90" fmla="*/ 814 w 886"/>
                  <a:gd name="T91" fmla="*/ 1560 h 1597"/>
                  <a:gd name="T92" fmla="*/ 832 w 886"/>
                  <a:gd name="T93" fmla="*/ 1571 h 1597"/>
                  <a:gd name="T94" fmla="*/ 850 w 886"/>
                  <a:gd name="T95" fmla="*/ 1580 h 1597"/>
                  <a:gd name="T96" fmla="*/ 868 w 886"/>
                  <a:gd name="T97" fmla="*/ 1589 h 1597"/>
                  <a:gd name="T98" fmla="*/ 886 w 886"/>
                  <a:gd name="T99" fmla="*/ 159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6" h="1597">
                    <a:moveTo>
                      <a:pt x="0" y="670"/>
                    </a:moveTo>
                    <a:lnTo>
                      <a:pt x="18" y="589"/>
                    </a:lnTo>
                    <a:lnTo>
                      <a:pt x="37" y="505"/>
                    </a:lnTo>
                    <a:lnTo>
                      <a:pt x="55" y="422"/>
                    </a:lnTo>
                    <a:lnTo>
                      <a:pt x="73" y="340"/>
                    </a:lnTo>
                    <a:lnTo>
                      <a:pt x="91" y="262"/>
                    </a:lnTo>
                    <a:lnTo>
                      <a:pt x="109" y="190"/>
                    </a:lnTo>
                    <a:lnTo>
                      <a:pt x="127" y="126"/>
                    </a:lnTo>
                    <a:lnTo>
                      <a:pt x="145" y="73"/>
                    </a:lnTo>
                    <a:lnTo>
                      <a:pt x="163" y="33"/>
                    </a:lnTo>
                    <a:lnTo>
                      <a:pt x="181" y="9"/>
                    </a:lnTo>
                    <a:lnTo>
                      <a:pt x="199" y="0"/>
                    </a:lnTo>
                    <a:lnTo>
                      <a:pt x="217" y="9"/>
                    </a:lnTo>
                    <a:lnTo>
                      <a:pt x="235" y="33"/>
                    </a:lnTo>
                    <a:lnTo>
                      <a:pt x="254" y="73"/>
                    </a:lnTo>
                    <a:lnTo>
                      <a:pt x="272" y="126"/>
                    </a:lnTo>
                    <a:lnTo>
                      <a:pt x="289" y="190"/>
                    </a:lnTo>
                    <a:lnTo>
                      <a:pt x="308" y="262"/>
                    </a:lnTo>
                    <a:lnTo>
                      <a:pt x="326" y="340"/>
                    </a:lnTo>
                    <a:lnTo>
                      <a:pt x="344" y="422"/>
                    </a:lnTo>
                    <a:lnTo>
                      <a:pt x="362" y="505"/>
                    </a:lnTo>
                    <a:lnTo>
                      <a:pt x="380" y="589"/>
                    </a:lnTo>
                    <a:lnTo>
                      <a:pt x="398" y="670"/>
                    </a:lnTo>
                    <a:lnTo>
                      <a:pt x="416" y="749"/>
                    </a:lnTo>
                    <a:lnTo>
                      <a:pt x="434" y="824"/>
                    </a:lnTo>
                    <a:lnTo>
                      <a:pt x="452" y="895"/>
                    </a:lnTo>
                    <a:lnTo>
                      <a:pt x="470" y="961"/>
                    </a:lnTo>
                    <a:lnTo>
                      <a:pt x="488" y="1023"/>
                    </a:lnTo>
                    <a:lnTo>
                      <a:pt x="506" y="1081"/>
                    </a:lnTo>
                    <a:lnTo>
                      <a:pt x="525" y="1134"/>
                    </a:lnTo>
                    <a:lnTo>
                      <a:pt x="543" y="1182"/>
                    </a:lnTo>
                    <a:lnTo>
                      <a:pt x="561" y="1227"/>
                    </a:lnTo>
                    <a:lnTo>
                      <a:pt x="579" y="1268"/>
                    </a:lnTo>
                    <a:lnTo>
                      <a:pt x="597" y="1305"/>
                    </a:lnTo>
                    <a:lnTo>
                      <a:pt x="615" y="1340"/>
                    </a:lnTo>
                    <a:lnTo>
                      <a:pt x="633" y="1371"/>
                    </a:lnTo>
                    <a:lnTo>
                      <a:pt x="651" y="1399"/>
                    </a:lnTo>
                    <a:lnTo>
                      <a:pt x="669" y="1425"/>
                    </a:lnTo>
                    <a:lnTo>
                      <a:pt x="687" y="1448"/>
                    </a:lnTo>
                    <a:lnTo>
                      <a:pt x="705" y="1469"/>
                    </a:lnTo>
                    <a:lnTo>
                      <a:pt x="723" y="1488"/>
                    </a:lnTo>
                    <a:lnTo>
                      <a:pt x="741" y="1505"/>
                    </a:lnTo>
                    <a:lnTo>
                      <a:pt x="760" y="1521"/>
                    </a:lnTo>
                    <a:lnTo>
                      <a:pt x="777" y="1535"/>
                    </a:lnTo>
                    <a:lnTo>
                      <a:pt x="796" y="1548"/>
                    </a:lnTo>
                    <a:lnTo>
                      <a:pt x="814" y="1560"/>
                    </a:lnTo>
                    <a:lnTo>
                      <a:pt x="832" y="1571"/>
                    </a:lnTo>
                    <a:lnTo>
                      <a:pt x="850" y="1580"/>
                    </a:lnTo>
                    <a:lnTo>
                      <a:pt x="868" y="1589"/>
                    </a:lnTo>
                    <a:lnTo>
                      <a:pt x="886" y="1597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88" name="Freeform 52"/>
              <p:cNvSpPr>
                <a:spLocks/>
              </p:cNvSpPr>
              <p:nvPr/>
            </p:nvSpPr>
            <p:spPr bwMode="auto">
              <a:xfrm>
                <a:off x="3949700" y="4552950"/>
                <a:ext cx="1404938" cy="117475"/>
              </a:xfrm>
              <a:custGeom>
                <a:avLst/>
                <a:gdLst>
                  <a:gd name="T0" fmla="*/ 0 w 885"/>
                  <a:gd name="T1" fmla="*/ 0 h 74"/>
                  <a:gd name="T2" fmla="*/ 18 w 885"/>
                  <a:gd name="T3" fmla="*/ 7 h 74"/>
                  <a:gd name="T4" fmla="*/ 36 w 885"/>
                  <a:gd name="T5" fmla="*/ 13 h 74"/>
                  <a:gd name="T6" fmla="*/ 54 w 885"/>
                  <a:gd name="T7" fmla="*/ 19 h 74"/>
                  <a:gd name="T8" fmla="*/ 72 w 885"/>
                  <a:gd name="T9" fmla="*/ 24 h 74"/>
                  <a:gd name="T10" fmla="*/ 90 w 885"/>
                  <a:gd name="T11" fmla="*/ 29 h 74"/>
                  <a:gd name="T12" fmla="*/ 108 w 885"/>
                  <a:gd name="T13" fmla="*/ 33 h 74"/>
                  <a:gd name="T14" fmla="*/ 126 w 885"/>
                  <a:gd name="T15" fmla="*/ 37 h 74"/>
                  <a:gd name="T16" fmla="*/ 145 w 885"/>
                  <a:gd name="T17" fmla="*/ 41 h 74"/>
                  <a:gd name="T18" fmla="*/ 163 w 885"/>
                  <a:gd name="T19" fmla="*/ 44 h 74"/>
                  <a:gd name="T20" fmla="*/ 181 w 885"/>
                  <a:gd name="T21" fmla="*/ 47 h 74"/>
                  <a:gd name="T22" fmla="*/ 199 w 885"/>
                  <a:gd name="T23" fmla="*/ 50 h 74"/>
                  <a:gd name="T24" fmla="*/ 217 w 885"/>
                  <a:gd name="T25" fmla="*/ 52 h 74"/>
                  <a:gd name="T26" fmla="*/ 235 w 885"/>
                  <a:gd name="T27" fmla="*/ 54 h 74"/>
                  <a:gd name="T28" fmla="*/ 253 w 885"/>
                  <a:gd name="T29" fmla="*/ 56 h 74"/>
                  <a:gd name="T30" fmla="*/ 271 w 885"/>
                  <a:gd name="T31" fmla="*/ 58 h 74"/>
                  <a:gd name="T32" fmla="*/ 289 w 885"/>
                  <a:gd name="T33" fmla="*/ 59 h 74"/>
                  <a:gd name="T34" fmla="*/ 307 w 885"/>
                  <a:gd name="T35" fmla="*/ 61 h 74"/>
                  <a:gd name="T36" fmla="*/ 325 w 885"/>
                  <a:gd name="T37" fmla="*/ 62 h 74"/>
                  <a:gd name="T38" fmla="*/ 343 w 885"/>
                  <a:gd name="T39" fmla="*/ 63 h 74"/>
                  <a:gd name="T40" fmla="*/ 362 w 885"/>
                  <a:gd name="T41" fmla="*/ 64 h 74"/>
                  <a:gd name="T42" fmla="*/ 380 w 885"/>
                  <a:gd name="T43" fmla="*/ 65 h 74"/>
                  <a:gd name="T44" fmla="*/ 397 w 885"/>
                  <a:gd name="T45" fmla="*/ 66 h 74"/>
                  <a:gd name="T46" fmla="*/ 416 w 885"/>
                  <a:gd name="T47" fmla="*/ 67 h 74"/>
                  <a:gd name="T48" fmla="*/ 434 w 885"/>
                  <a:gd name="T49" fmla="*/ 68 h 74"/>
                  <a:gd name="T50" fmla="*/ 452 w 885"/>
                  <a:gd name="T51" fmla="*/ 68 h 74"/>
                  <a:gd name="T52" fmla="*/ 470 w 885"/>
                  <a:gd name="T53" fmla="*/ 69 h 74"/>
                  <a:gd name="T54" fmla="*/ 488 w 885"/>
                  <a:gd name="T55" fmla="*/ 70 h 74"/>
                  <a:gd name="T56" fmla="*/ 506 w 885"/>
                  <a:gd name="T57" fmla="*/ 70 h 74"/>
                  <a:gd name="T58" fmla="*/ 524 w 885"/>
                  <a:gd name="T59" fmla="*/ 70 h 74"/>
                  <a:gd name="T60" fmla="*/ 542 w 885"/>
                  <a:gd name="T61" fmla="*/ 71 h 74"/>
                  <a:gd name="T62" fmla="*/ 560 w 885"/>
                  <a:gd name="T63" fmla="*/ 71 h 74"/>
                  <a:gd name="T64" fmla="*/ 578 w 885"/>
                  <a:gd name="T65" fmla="*/ 72 h 74"/>
                  <a:gd name="T66" fmla="*/ 596 w 885"/>
                  <a:gd name="T67" fmla="*/ 72 h 74"/>
                  <a:gd name="T68" fmla="*/ 614 w 885"/>
                  <a:gd name="T69" fmla="*/ 72 h 74"/>
                  <a:gd name="T70" fmla="*/ 633 w 885"/>
                  <a:gd name="T71" fmla="*/ 72 h 74"/>
                  <a:gd name="T72" fmla="*/ 651 w 885"/>
                  <a:gd name="T73" fmla="*/ 72 h 74"/>
                  <a:gd name="T74" fmla="*/ 669 w 885"/>
                  <a:gd name="T75" fmla="*/ 73 h 74"/>
                  <a:gd name="T76" fmla="*/ 687 w 885"/>
                  <a:gd name="T77" fmla="*/ 73 h 74"/>
                  <a:gd name="T78" fmla="*/ 705 w 885"/>
                  <a:gd name="T79" fmla="*/ 73 h 74"/>
                  <a:gd name="T80" fmla="*/ 723 w 885"/>
                  <a:gd name="T81" fmla="*/ 73 h 74"/>
                  <a:gd name="T82" fmla="*/ 741 w 885"/>
                  <a:gd name="T83" fmla="*/ 73 h 74"/>
                  <a:gd name="T84" fmla="*/ 759 w 885"/>
                  <a:gd name="T85" fmla="*/ 73 h 74"/>
                  <a:gd name="T86" fmla="*/ 777 w 885"/>
                  <a:gd name="T87" fmla="*/ 73 h 74"/>
                  <a:gd name="T88" fmla="*/ 795 w 885"/>
                  <a:gd name="T89" fmla="*/ 73 h 74"/>
                  <a:gd name="T90" fmla="*/ 813 w 885"/>
                  <a:gd name="T91" fmla="*/ 73 h 74"/>
                  <a:gd name="T92" fmla="*/ 831 w 885"/>
                  <a:gd name="T93" fmla="*/ 74 h 74"/>
                  <a:gd name="T94" fmla="*/ 849 w 885"/>
                  <a:gd name="T95" fmla="*/ 74 h 74"/>
                  <a:gd name="T96" fmla="*/ 868 w 885"/>
                  <a:gd name="T97" fmla="*/ 74 h 74"/>
                  <a:gd name="T98" fmla="*/ 885 w 885"/>
                  <a:gd name="T9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5" h="74">
                    <a:moveTo>
                      <a:pt x="0" y="0"/>
                    </a:moveTo>
                    <a:lnTo>
                      <a:pt x="18" y="7"/>
                    </a:lnTo>
                    <a:lnTo>
                      <a:pt x="36" y="13"/>
                    </a:lnTo>
                    <a:lnTo>
                      <a:pt x="54" y="19"/>
                    </a:lnTo>
                    <a:lnTo>
                      <a:pt x="72" y="24"/>
                    </a:lnTo>
                    <a:lnTo>
                      <a:pt x="90" y="29"/>
                    </a:lnTo>
                    <a:lnTo>
                      <a:pt x="108" y="33"/>
                    </a:lnTo>
                    <a:lnTo>
                      <a:pt x="126" y="37"/>
                    </a:lnTo>
                    <a:lnTo>
                      <a:pt x="145" y="41"/>
                    </a:lnTo>
                    <a:lnTo>
                      <a:pt x="163" y="44"/>
                    </a:lnTo>
                    <a:lnTo>
                      <a:pt x="181" y="47"/>
                    </a:lnTo>
                    <a:lnTo>
                      <a:pt x="199" y="50"/>
                    </a:lnTo>
                    <a:lnTo>
                      <a:pt x="217" y="52"/>
                    </a:lnTo>
                    <a:lnTo>
                      <a:pt x="235" y="54"/>
                    </a:lnTo>
                    <a:lnTo>
                      <a:pt x="253" y="56"/>
                    </a:lnTo>
                    <a:lnTo>
                      <a:pt x="271" y="58"/>
                    </a:lnTo>
                    <a:lnTo>
                      <a:pt x="289" y="59"/>
                    </a:lnTo>
                    <a:lnTo>
                      <a:pt x="307" y="61"/>
                    </a:lnTo>
                    <a:lnTo>
                      <a:pt x="325" y="62"/>
                    </a:lnTo>
                    <a:lnTo>
                      <a:pt x="343" y="63"/>
                    </a:lnTo>
                    <a:lnTo>
                      <a:pt x="362" y="64"/>
                    </a:lnTo>
                    <a:lnTo>
                      <a:pt x="380" y="65"/>
                    </a:lnTo>
                    <a:lnTo>
                      <a:pt x="397" y="66"/>
                    </a:lnTo>
                    <a:lnTo>
                      <a:pt x="416" y="67"/>
                    </a:lnTo>
                    <a:lnTo>
                      <a:pt x="434" y="68"/>
                    </a:lnTo>
                    <a:lnTo>
                      <a:pt x="452" y="68"/>
                    </a:lnTo>
                    <a:lnTo>
                      <a:pt x="470" y="69"/>
                    </a:lnTo>
                    <a:lnTo>
                      <a:pt x="488" y="70"/>
                    </a:lnTo>
                    <a:lnTo>
                      <a:pt x="506" y="70"/>
                    </a:lnTo>
                    <a:lnTo>
                      <a:pt x="524" y="70"/>
                    </a:lnTo>
                    <a:lnTo>
                      <a:pt x="542" y="71"/>
                    </a:lnTo>
                    <a:lnTo>
                      <a:pt x="560" y="71"/>
                    </a:lnTo>
                    <a:lnTo>
                      <a:pt x="578" y="72"/>
                    </a:lnTo>
                    <a:lnTo>
                      <a:pt x="596" y="72"/>
                    </a:lnTo>
                    <a:lnTo>
                      <a:pt x="614" y="72"/>
                    </a:lnTo>
                    <a:lnTo>
                      <a:pt x="633" y="72"/>
                    </a:lnTo>
                    <a:lnTo>
                      <a:pt x="651" y="72"/>
                    </a:lnTo>
                    <a:lnTo>
                      <a:pt x="669" y="73"/>
                    </a:lnTo>
                    <a:lnTo>
                      <a:pt x="687" y="73"/>
                    </a:lnTo>
                    <a:lnTo>
                      <a:pt x="705" y="73"/>
                    </a:lnTo>
                    <a:lnTo>
                      <a:pt x="723" y="73"/>
                    </a:lnTo>
                    <a:lnTo>
                      <a:pt x="741" y="73"/>
                    </a:lnTo>
                    <a:lnTo>
                      <a:pt x="759" y="73"/>
                    </a:lnTo>
                    <a:lnTo>
                      <a:pt x="777" y="73"/>
                    </a:lnTo>
                    <a:lnTo>
                      <a:pt x="795" y="73"/>
                    </a:lnTo>
                    <a:lnTo>
                      <a:pt x="813" y="73"/>
                    </a:lnTo>
                    <a:lnTo>
                      <a:pt x="831" y="74"/>
                    </a:lnTo>
                    <a:lnTo>
                      <a:pt x="849" y="74"/>
                    </a:lnTo>
                    <a:lnTo>
                      <a:pt x="868" y="74"/>
                    </a:lnTo>
                    <a:lnTo>
                      <a:pt x="885" y="74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89" name="Freeform 53"/>
              <p:cNvSpPr>
                <a:spLocks/>
              </p:cNvSpPr>
              <p:nvPr/>
            </p:nvSpPr>
            <p:spPr bwMode="auto">
              <a:xfrm>
                <a:off x="5354638" y="4670425"/>
                <a:ext cx="1406525" cy="0"/>
              </a:xfrm>
              <a:custGeom>
                <a:avLst/>
                <a:gdLst>
                  <a:gd name="T0" fmla="*/ 0 w 886"/>
                  <a:gd name="T1" fmla="*/ 19 w 886"/>
                  <a:gd name="T2" fmla="*/ 37 w 886"/>
                  <a:gd name="T3" fmla="*/ 55 w 886"/>
                  <a:gd name="T4" fmla="*/ 73 w 886"/>
                  <a:gd name="T5" fmla="*/ 91 w 886"/>
                  <a:gd name="T6" fmla="*/ 109 w 886"/>
                  <a:gd name="T7" fmla="*/ 127 w 886"/>
                  <a:gd name="T8" fmla="*/ 145 w 886"/>
                  <a:gd name="T9" fmla="*/ 163 w 886"/>
                  <a:gd name="T10" fmla="*/ 181 w 886"/>
                  <a:gd name="T11" fmla="*/ 199 w 886"/>
                  <a:gd name="T12" fmla="*/ 217 w 886"/>
                  <a:gd name="T13" fmla="*/ 235 w 886"/>
                  <a:gd name="T14" fmla="*/ 254 w 886"/>
                  <a:gd name="T15" fmla="*/ 272 w 886"/>
                  <a:gd name="T16" fmla="*/ 290 w 886"/>
                  <a:gd name="T17" fmla="*/ 308 w 886"/>
                  <a:gd name="T18" fmla="*/ 326 w 886"/>
                  <a:gd name="T19" fmla="*/ 344 w 886"/>
                  <a:gd name="T20" fmla="*/ 362 w 886"/>
                  <a:gd name="T21" fmla="*/ 380 w 886"/>
                  <a:gd name="T22" fmla="*/ 398 w 886"/>
                  <a:gd name="T23" fmla="*/ 416 w 886"/>
                  <a:gd name="T24" fmla="*/ 434 w 886"/>
                  <a:gd name="T25" fmla="*/ 452 w 886"/>
                  <a:gd name="T26" fmla="*/ 471 w 886"/>
                  <a:gd name="T27" fmla="*/ 488 w 886"/>
                  <a:gd name="T28" fmla="*/ 506 w 886"/>
                  <a:gd name="T29" fmla="*/ 525 w 886"/>
                  <a:gd name="T30" fmla="*/ 543 w 886"/>
                  <a:gd name="T31" fmla="*/ 561 w 886"/>
                  <a:gd name="T32" fmla="*/ 579 w 886"/>
                  <a:gd name="T33" fmla="*/ 597 w 886"/>
                  <a:gd name="T34" fmla="*/ 615 w 886"/>
                  <a:gd name="T35" fmla="*/ 633 w 886"/>
                  <a:gd name="T36" fmla="*/ 651 w 886"/>
                  <a:gd name="T37" fmla="*/ 669 w 886"/>
                  <a:gd name="T38" fmla="*/ 687 w 886"/>
                  <a:gd name="T39" fmla="*/ 705 w 886"/>
                  <a:gd name="T40" fmla="*/ 723 w 886"/>
                  <a:gd name="T41" fmla="*/ 742 w 886"/>
                  <a:gd name="T42" fmla="*/ 760 w 886"/>
                  <a:gd name="T43" fmla="*/ 778 w 886"/>
                  <a:gd name="T44" fmla="*/ 796 w 886"/>
                  <a:gd name="T45" fmla="*/ 814 w 886"/>
                  <a:gd name="T46" fmla="*/ 832 w 886"/>
                  <a:gd name="T47" fmla="*/ 850 w 886"/>
                  <a:gd name="T48" fmla="*/ 868 w 886"/>
                  <a:gd name="T49" fmla="*/ 886 w 88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886">
                    <a:moveTo>
                      <a:pt x="0" y="0"/>
                    </a:moveTo>
                    <a:lnTo>
                      <a:pt x="19" y="0"/>
                    </a:lnTo>
                    <a:lnTo>
                      <a:pt x="37" y="0"/>
                    </a:lnTo>
                    <a:lnTo>
                      <a:pt x="55" y="0"/>
                    </a:lnTo>
                    <a:lnTo>
                      <a:pt x="73" y="0"/>
                    </a:lnTo>
                    <a:lnTo>
                      <a:pt x="91" y="0"/>
                    </a:lnTo>
                    <a:lnTo>
                      <a:pt x="109" y="0"/>
                    </a:lnTo>
                    <a:lnTo>
                      <a:pt x="127" y="0"/>
                    </a:lnTo>
                    <a:lnTo>
                      <a:pt x="145" y="0"/>
                    </a:lnTo>
                    <a:lnTo>
                      <a:pt x="163" y="0"/>
                    </a:lnTo>
                    <a:lnTo>
                      <a:pt x="181" y="0"/>
                    </a:lnTo>
                    <a:lnTo>
                      <a:pt x="199" y="0"/>
                    </a:lnTo>
                    <a:lnTo>
                      <a:pt x="217" y="0"/>
                    </a:lnTo>
                    <a:lnTo>
                      <a:pt x="235" y="0"/>
                    </a:lnTo>
                    <a:lnTo>
                      <a:pt x="254" y="0"/>
                    </a:lnTo>
                    <a:lnTo>
                      <a:pt x="272" y="0"/>
                    </a:lnTo>
                    <a:lnTo>
                      <a:pt x="290" y="0"/>
                    </a:lnTo>
                    <a:lnTo>
                      <a:pt x="308" y="0"/>
                    </a:lnTo>
                    <a:lnTo>
                      <a:pt x="326" y="0"/>
                    </a:lnTo>
                    <a:lnTo>
                      <a:pt x="344" y="0"/>
                    </a:lnTo>
                    <a:lnTo>
                      <a:pt x="362" y="0"/>
                    </a:lnTo>
                    <a:lnTo>
                      <a:pt x="380" y="0"/>
                    </a:lnTo>
                    <a:lnTo>
                      <a:pt x="398" y="0"/>
                    </a:lnTo>
                    <a:lnTo>
                      <a:pt x="416" y="0"/>
                    </a:lnTo>
                    <a:lnTo>
                      <a:pt x="434" y="0"/>
                    </a:lnTo>
                    <a:lnTo>
                      <a:pt x="452" y="0"/>
                    </a:lnTo>
                    <a:lnTo>
                      <a:pt x="471" y="0"/>
                    </a:lnTo>
                    <a:lnTo>
                      <a:pt x="488" y="0"/>
                    </a:lnTo>
                    <a:lnTo>
                      <a:pt x="506" y="0"/>
                    </a:lnTo>
                    <a:lnTo>
                      <a:pt x="525" y="0"/>
                    </a:lnTo>
                    <a:lnTo>
                      <a:pt x="543" y="0"/>
                    </a:lnTo>
                    <a:lnTo>
                      <a:pt x="561" y="0"/>
                    </a:lnTo>
                    <a:lnTo>
                      <a:pt x="579" y="0"/>
                    </a:lnTo>
                    <a:lnTo>
                      <a:pt x="597" y="0"/>
                    </a:lnTo>
                    <a:lnTo>
                      <a:pt x="615" y="0"/>
                    </a:lnTo>
                    <a:lnTo>
                      <a:pt x="633" y="0"/>
                    </a:lnTo>
                    <a:lnTo>
                      <a:pt x="651" y="0"/>
                    </a:lnTo>
                    <a:lnTo>
                      <a:pt x="669" y="0"/>
                    </a:lnTo>
                    <a:lnTo>
                      <a:pt x="687" y="0"/>
                    </a:lnTo>
                    <a:lnTo>
                      <a:pt x="705" y="0"/>
                    </a:lnTo>
                    <a:lnTo>
                      <a:pt x="723" y="0"/>
                    </a:lnTo>
                    <a:lnTo>
                      <a:pt x="742" y="0"/>
                    </a:lnTo>
                    <a:lnTo>
                      <a:pt x="760" y="0"/>
                    </a:lnTo>
                    <a:lnTo>
                      <a:pt x="778" y="0"/>
                    </a:lnTo>
                    <a:lnTo>
                      <a:pt x="796" y="0"/>
                    </a:lnTo>
                    <a:lnTo>
                      <a:pt x="814" y="0"/>
                    </a:lnTo>
                    <a:lnTo>
                      <a:pt x="832" y="0"/>
                    </a:lnTo>
                    <a:lnTo>
                      <a:pt x="850" y="0"/>
                    </a:lnTo>
                    <a:lnTo>
                      <a:pt x="868" y="0"/>
                    </a:lnTo>
                    <a:lnTo>
                      <a:pt x="886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90" name="Freeform 54"/>
              <p:cNvSpPr>
                <a:spLocks/>
              </p:cNvSpPr>
              <p:nvPr/>
            </p:nvSpPr>
            <p:spPr bwMode="auto">
              <a:xfrm>
                <a:off x="6761163" y="4670425"/>
                <a:ext cx="114300" cy="0"/>
              </a:xfrm>
              <a:custGeom>
                <a:avLst/>
                <a:gdLst>
                  <a:gd name="T0" fmla="*/ 0 w 72"/>
                  <a:gd name="T1" fmla="*/ 18 w 72"/>
                  <a:gd name="T2" fmla="*/ 36 w 72"/>
                  <a:gd name="T3" fmla="*/ 54 w 72"/>
                  <a:gd name="T4" fmla="*/ 72 w 7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72">
                    <a:moveTo>
                      <a:pt x="0" y="0"/>
                    </a:moveTo>
                    <a:lnTo>
                      <a:pt x="18" y="0"/>
                    </a:lnTo>
                    <a:lnTo>
                      <a:pt x="36" y="0"/>
                    </a:lnTo>
                    <a:lnTo>
                      <a:pt x="54" y="0"/>
                    </a:lnTo>
                    <a:lnTo>
                      <a:pt x="72" y="0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8747465" y="4590625"/>
              <a:ext cx="2397098" cy="1136795"/>
              <a:chOff x="1138238" y="2017713"/>
              <a:chExt cx="5737225" cy="2652713"/>
            </a:xfrm>
          </p:grpSpPr>
          <p:sp>
            <p:nvSpPr>
              <p:cNvPr id="181" name="Freeform 60"/>
              <p:cNvSpPr>
                <a:spLocks/>
              </p:cNvSpPr>
              <p:nvPr/>
            </p:nvSpPr>
            <p:spPr bwMode="auto">
              <a:xfrm>
                <a:off x="1138238" y="2017713"/>
                <a:ext cx="1404938" cy="2389188"/>
              </a:xfrm>
              <a:custGeom>
                <a:avLst/>
                <a:gdLst>
                  <a:gd name="T0" fmla="*/ 0 w 885"/>
                  <a:gd name="T1" fmla="*/ 1505 h 1505"/>
                  <a:gd name="T2" fmla="*/ 18 w 885"/>
                  <a:gd name="T3" fmla="*/ 1488 h 1505"/>
                  <a:gd name="T4" fmla="*/ 36 w 885"/>
                  <a:gd name="T5" fmla="*/ 1469 h 1505"/>
                  <a:gd name="T6" fmla="*/ 54 w 885"/>
                  <a:gd name="T7" fmla="*/ 1448 h 1505"/>
                  <a:gd name="T8" fmla="*/ 72 w 885"/>
                  <a:gd name="T9" fmla="*/ 1425 h 1505"/>
                  <a:gd name="T10" fmla="*/ 90 w 885"/>
                  <a:gd name="T11" fmla="*/ 1399 h 1505"/>
                  <a:gd name="T12" fmla="*/ 108 w 885"/>
                  <a:gd name="T13" fmla="*/ 1371 h 1505"/>
                  <a:gd name="T14" fmla="*/ 126 w 885"/>
                  <a:gd name="T15" fmla="*/ 1340 h 1505"/>
                  <a:gd name="T16" fmla="*/ 145 w 885"/>
                  <a:gd name="T17" fmla="*/ 1305 h 1505"/>
                  <a:gd name="T18" fmla="*/ 163 w 885"/>
                  <a:gd name="T19" fmla="*/ 1268 h 1505"/>
                  <a:gd name="T20" fmla="*/ 180 w 885"/>
                  <a:gd name="T21" fmla="*/ 1227 h 1505"/>
                  <a:gd name="T22" fmla="*/ 199 w 885"/>
                  <a:gd name="T23" fmla="*/ 1182 h 1505"/>
                  <a:gd name="T24" fmla="*/ 217 w 885"/>
                  <a:gd name="T25" fmla="*/ 1134 h 1505"/>
                  <a:gd name="T26" fmla="*/ 235 w 885"/>
                  <a:gd name="T27" fmla="*/ 1081 h 1505"/>
                  <a:gd name="T28" fmla="*/ 253 w 885"/>
                  <a:gd name="T29" fmla="*/ 1023 h 1505"/>
                  <a:gd name="T30" fmla="*/ 271 w 885"/>
                  <a:gd name="T31" fmla="*/ 961 h 1505"/>
                  <a:gd name="T32" fmla="*/ 289 w 885"/>
                  <a:gd name="T33" fmla="*/ 895 h 1505"/>
                  <a:gd name="T34" fmla="*/ 307 w 885"/>
                  <a:gd name="T35" fmla="*/ 824 h 1505"/>
                  <a:gd name="T36" fmla="*/ 325 w 885"/>
                  <a:gd name="T37" fmla="*/ 749 h 1505"/>
                  <a:gd name="T38" fmla="*/ 343 w 885"/>
                  <a:gd name="T39" fmla="*/ 670 h 1505"/>
                  <a:gd name="T40" fmla="*/ 361 w 885"/>
                  <a:gd name="T41" fmla="*/ 589 h 1505"/>
                  <a:gd name="T42" fmla="*/ 379 w 885"/>
                  <a:gd name="T43" fmla="*/ 505 h 1505"/>
                  <a:gd name="T44" fmla="*/ 397 w 885"/>
                  <a:gd name="T45" fmla="*/ 422 h 1505"/>
                  <a:gd name="T46" fmla="*/ 416 w 885"/>
                  <a:gd name="T47" fmla="*/ 340 h 1505"/>
                  <a:gd name="T48" fmla="*/ 434 w 885"/>
                  <a:gd name="T49" fmla="*/ 262 h 1505"/>
                  <a:gd name="T50" fmla="*/ 452 w 885"/>
                  <a:gd name="T51" fmla="*/ 190 h 1505"/>
                  <a:gd name="T52" fmla="*/ 470 w 885"/>
                  <a:gd name="T53" fmla="*/ 126 h 1505"/>
                  <a:gd name="T54" fmla="*/ 488 w 885"/>
                  <a:gd name="T55" fmla="*/ 73 h 1505"/>
                  <a:gd name="T56" fmla="*/ 506 w 885"/>
                  <a:gd name="T57" fmla="*/ 33 h 1505"/>
                  <a:gd name="T58" fmla="*/ 524 w 885"/>
                  <a:gd name="T59" fmla="*/ 9 h 1505"/>
                  <a:gd name="T60" fmla="*/ 542 w 885"/>
                  <a:gd name="T61" fmla="*/ 0 h 1505"/>
                  <a:gd name="T62" fmla="*/ 560 w 885"/>
                  <a:gd name="T63" fmla="*/ 9 h 1505"/>
                  <a:gd name="T64" fmla="*/ 578 w 885"/>
                  <a:gd name="T65" fmla="*/ 33 h 1505"/>
                  <a:gd name="T66" fmla="*/ 596 w 885"/>
                  <a:gd name="T67" fmla="*/ 73 h 1505"/>
                  <a:gd name="T68" fmla="*/ 614 w 885"/>
                  <a:gd name="T69" fmla="*/ 126 h 1505"/>
                  <a:gd name="T70" fmla="*/ 632 w 885"/>
                  <a:gd name="T71" fmla="*/ 190 h 1505"/>
                  <a:gd name="T72" fmla="*/ 651 w 885"/>
                  <a:gd name="T73" fmla="*/ 262 h 1505"/>
                  <a:gd name="T74" fmla="*/ 668 w 885"/>
                  <a:gd name="T75" fmla="*/ 340 h 1505"/>
                  <a:gd name="T76" fmla="*/ 687 w 885"/>
                  <a:gd name="T77" fmla="*/ 422 h 1505"/>
                  <a:gd name="T78" fmla="*/ 705 w 885"/>
                  <a:gd name="T79" fmla="*/ 505 h 1505"/>
                  <a:gd name="T80" fmla="*/ 723 w 885"/>
                  <a:gd name="T81" fmla="*/ 589 h 1505"/>
                  <a:gd name="T82" fmla="*/ 741 w 885"/>
                  <a:gd name="T83" fmla="*/ 670 h 1505"/>
                  <a:gd name="T84" fmla="*/ 759 w 885"/>
                  <a:gd name="T85" fmla="*/ 749 h 1505"/>
                  <a:gd name="T86" fmla="*/ 777 w 885"/>
                  <a:gd name="T87" fmla="*/ 824 h 1505"/>
                  <a:gd name="T88" fmla="*/ 795 w 885"/>
                  <a:gd name="T89" fmla="*/ 895 h 1505"/>
                  <a:gd name="T90" fmla="*/ 813 w 885"/>
                  <a:gd name="T91" fmla="*/ 961 h 1505"/>
                  <a:gd name="T92" fmla="*/ 831 w 885"/>
                  <a:gd name="T93" fmla="*/ 1023 h 1505"/>
                  <a:gd name="T94" fmla="*/ 849 w 885"/>
                  <a:gd name="T95" fmla="*/ 1081 h 1505"/>
                  <a:gd name="T96" fmla="*/ 868 w 885"/>
                  <a:gd name="T97" fmla="*/ 1134 h 1505"/>
                  <a:gd name="T98" fmla="*/ 885 w 885"/>
                  <a:gd name="T99" fmla="*/ 1182 h 1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5" h="1505">
                    <a:moveTo>
                      <a:pt x="0" y="1505"/>
                    </a:moveTo>
                    <a:lnTo>
                      <a:pt x="18" y="1488"/>
                    </a:lnTo>
                    <a:lnTo>
                      <a:pt x="36" y="1469"/>
                    </a:lnTo>
                    <a:lnTo>
                      <a:pt x="54" y="1448"/>
                    </a:lnTo>
                    <a:lnTo>
                      <a:pt x="72" y="1425"/>
                    </a:lnTo>
                    <a:lnTo>
                      <a:pt x="90" y="1399"/>
                    </a:lnTo>
                    <a:lnTo>
                      <a:pt x="108" y="1371"/>
                    </a:lnTo>
                    <a:lnTo>
                      <a:pt x="126" y="1340"/>
                    </a:lnTo>
                    <a:lnTo>
                      <a:pt x="145" y="1305"/>
                    </a:lnTo>
                    <a:lnTo>
                      <a:pt x="163" y="1268"/>
                    </a:lnTo>
                    <a:lnTo>
                      <a:pt x="180" y="1227"/>
                    </a:lnTo>
                    <a:lnTo>
                      <a:pt x="199" y="1182"/>
                    </a:lnTo>
                    <a:lnTo>
                      <a:pt x="217" y="1134"/>
                    </a:lnTo>
                    <a:lnTo>
                      <a:pt x="235" y="1081"/>
                    </a:lnTo>
                    <a:lnTo>
                      <a:pt x="253" y="1023"/>
                    </a:lnTo>
                    <a:lnTo>
                      <a:pt x="271" y="961"/>
                    </a:lnTo>
                    <a:lnTo>
                      <a:pt x="289" y="895"/>
                    </a:lnTo>
                    <a:lnTo>
                      <a:pt x="307" y="824"/>
                    </a:lnTo>
                    <a:lnTo>
                      <a:pt x="325" y="749"/>
                    </a:lnTo>
                    <a:lnTo>
                      <a:pt x="343" y="670"/>
                    </a:lnTo>
                    <a:lnTo>
                      <a:pt x="361" y="589"/>
                    </a:lnTo>
                    <a:lnTo>
                      <a:pt x="379" y="505"/>
                    </a:lnTo>
                    <a:lnTo>
                      <a:pt x="397" y="422"/>
                    </a:lnTo>
                    <a:lnTo>
                      <a:pt x="416" y="340"/>
                    </a:lnTo>
                    <a:lnTo>
                      <a:pt x="434" y="262"/>
                    </a:lnTo>
                    <a:lnTo>
                      <a:pt x="452" y="190"/>
                    </a:lnTo>
                    <a:lnTo>
                      <a:pt x="470" y="126"/>
                    </a:lnTo>
                    <a:lnTo>
                      <a:pt x="488" y="73"/>
                    </a:lnTo>
                    <a:lnTo>
                      <a:pt x="506" y="33"/>
                    </a:lnTo>
                    <a:lnTo>
                      <a:pt x="524" y="9"/>
                    </a:lnTo>
                    <a:lnTo>
                      <a:pt x="542" y="0"/>
                    </a:lnTo>
                    <a:lnTo>
                      <a:pt x="560" y="9"/>
                    </a:lnTo>
                    <a:lnTo>
                      <a:pt x="578" y="33"/>
                    </a:lnTo>
                    <a:lnTo>
                      <a:pt x="596" y="73"/>
                    </a:lnTo>
                    <a:lnTo>
                      <a:pt x="614" y="126"/>
                    </a:lnTo>
                    <a:lnTo>
                      <a:pt x="632" y="190"/>
                    </a:lnTo>
                    <a:lnTo>
                      <a:pt x="651" y="262"/>
                    </a:lnTo>
                    <a:lnTo>
                      <a:pt x="668" y="340"/>
                    </a:lnTo>
                    <a:lnTo>
                      <a:pt x="687" y="422"/>
                    </a:lnTo>
                    <a:lnTo>
                      <a:pt x="705" y="505"/>
                    </a:lnTo>
                    <a:lnTo>
                      <a:pt x="723" y="589"/>
                    </a:lnTo>
                    <a:lnTo>
                      <a:pt x="741" y="670"/>
                    </a:lnTo>
                    <a:lnTo>
                      <a:pt x="759" y="749"/>
                    </a:lnTo>
                    <a:lnTo>
                      <a:pt x="777" y="824"/>
                    </a:lnTo>
                    <a:lnTo>
                      <a:pt x="795" y="895"/>
                    </a:lnTo>
                    <a:lnTo>
                      <a:pt x="813" y="961"/>
                    </a:lnTo>
                    <a:lnTo>
                      <a:pt x="831" y="1023"/>
                    </a:lnTo>
                    <a:lnTo>
                      <a:pt x="849" y="1081"/>
                    </a:lnTo>
                    <a:lnTo>
                      <a:pt x="868" y="1134"/>
                    </a:lnTo>
                    <a:lnTo>
                      <a:pt x="885" y="1182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82" name="Freeform 61"/>
              <p:cNvSpPr>
                <a:spLocks/>
              </p:cNvSpPr>
              <p:nvPr/>
            </p:nvSpPr>
            <p:spPr bwMode="auto">
              <a:xfrm>
                <a:off x="2543175" y="3894138"/>
                <a:ext cx="1406525" cy="771525"/>
              </a:xfrm>
              <a:custGeom>
                <a:avLst/>
                <a:gdLst>
                  <a:gd name="T0" fmla="*/ 0 w 886"/>
                  <a:gd name="T1" fmla="*/ 0 h 486"/>
                  <a:gd name="T2" fmla="*/ 18 w 886"/>
                  <a:gd name="T3" fmla="*/ 45 h 486"/>
                  <a:gd name="T4" fmla="*/ 37 w 886"/>
                  <a:gd name="T5" fmla="*/ 86 h 486"/>
                  <a:gd name="T6" fmla="*/ 55 w 886"/>
                  <a:gd name="T7" fmla="*/ 123 h 486"/>
                  <a:gd name="T8" fmla="*/ 73 w 886"/>
                  <a:gd name="T9" fmla="*/ 158 h 486"/>
                  <a:gd name="T10" fmla="*/ 91 w 886"/>
                  <a:gd name="T11" fmla="*/ 189 h 486"/>
                  <a:gd name="T12" fmla="*/ 109 w 886"/>
                  <a:gd name="T13" fmla="*/ 217 h 486"/>
                  <a:gd name="T14" fmla="*/ 127 w 886"/>
                  <a:gd name="T15" fmla="*/ 243 h 486"/>
                  <a:gd name="T16" fmla="*/ 145 w 886"/>
                  <a:gd name="T17" fmla="*/ 266 h 486"/>
                  <a:gd name="T18" fmla="*/ 163 w 886"/>
                  <a:gd name="T19" fmla="*/ 287 h 486"/>
                  <a:gd name="T20" fmla="*/ 181 w 886"/>
                  <a:gd name="T21" fmla="*/ 306 h 486"/>
                  <a:gd name="T22" fmla="*/ 199 w 886"/>
                  <a:gd name="T23" fmla="*/ 323 h 486"/>
                  <a:gd name="T24" fmla="*/ 217 w 886"/>
                  <a:gd name="T25" fmla="*/ 339 h 486"/>
                  <a:gd name="T26" fmla="*/ 235 w 886"/>
                  <a:gd name="T27" fmla="*/ 353 h 486"/>
                  <a:gd name="T28" fmla="*/ 254 w 886"/>
                  <a:gd name="T29" fmla="*/ 366 h 486"/>
                  <a:gd name="T30" fmla="*/ 272 w 886"/>
                  <a:gd name="T31" fmla="*/ 378 h 486"/>
                  <a:gd name="T32" fmla="*/ 289 w 886"/>
                  <a:gd name="T33" fmla="*/ 389 h 486"/>
                  <a:gd name="T34" fmla="*/ 308 w 886"/>
                  <a:gd name="T35" fmla="*/ 398 h 486"/>
                  <a:gd name="T36" fmla="*/ 326 w 886"/>
                  <a:gd name="T37" fmla="*/ 407 h 486"/>
                  <a:gd name="T38" fmla="*/ 344 w 886"/>
                  <a:gd name="T39" fmla="*/ 415 h 486"/>
                  <a:gd name="T40" fmla="*/ 362 w 886"/>
                  <a:gd name="T41" fmla="*/ 422 h 486"/>
                  <a:gd name="T42" fmla="*/ 380 w 886"/>
                  <a:gd name="T43" fmla="*/ 428 h 486"/>
                  <a:gd name="T44" fmla="*/ 398 w 886"/>
                  <a:gd name="T45" fmla="*/ 434 h 486"/>
                  <a:gd name="T46" fmla="*/ 416 w 886"/>
                  <a:gd name="T47" fmla="*/ 439 h 486"/>
                  <a:gd name="T48" fmla="*/ 434 w 886"/>
                  <a:gd name="T49" fmla="*/ 444 h 486"/>
                  <a:gd name="T50" fmla="*/ 452 w 886"/>
                  <a:gd name="T51" fmla="*/ 448 h 486"/>
                  <a:gd name="T52" fmla="*/ 470 w 886"/>
                  <a:gd name="T53" fmla="*/ 452 h 486"/>
                  <a:gd name="T54" fmla="*/ 488 w 886"/>
                  <a:gd name="T55" fmla="*/ 456 h 486"/>
                  <a:gd name="T56" fmla="*/ 506 w 886"/>
                  <a:gd name="T57" fmla="*/ 459 h 486"/>
                  <a:gd name="T58" fmla="*/ 525 w 886"/>
                  <a:gd name="T59" fmla="*/ 462 h 486"/>
                  <a:gd name="T60" fmla="*/ 543 w 886"/>
                  <a:gd name="T61" fmla="*/ 465 h 486"/>
                  <a:gd name="T62" fmla="*/ 561 w 886"/>
                  <a:gd name="T63" fmla="*/ 467 h 486"/>
                  <a:gd name="T64" fmla="*/ 579 w 886"/>
                  <a:gd name="T65" fmla="*/ 469 h 486"/>
                  <a:gd name="T66" fmla="*/ 597 w 886"/>
                  <a:gd name="T67" fmla="*/ 471 h 486"/>
                  <a:gd name="T68" fmla="*/ 615 w 886"/>
                  <a:gd name="T69" fmla="*/ 473 h 486"/>
                  <a:gd name="T70" fmla="*/ 633 w 886"/>
                  <a:gd name="T71" fmla="*/ 474 h 486"/>
                  <a:gd name="T72" fmla="*/ 651 w 886"/>
                  <a:gd name="T73" fmla="*/ 476 h 486"/>
                  <a:gd name="T74" fmla="*/ 669 w 886"/>
                  <a:gd name="T75" fmla="*/ 477 h 486"/>
                  <a:gd name="T76" fmla="*/ 687 w 886"/>
                  <a:gd name="T77" fmla="*/ 478 h 486"/>
                  <a:gd name="T78" fmla="*/ 705 w 886"/>
                  <a:gd name="T79" fmla="*/ 479 h 486"/>
                  <a:gd name="T80" fmla="*/ 723 w 886"/>
                  <a:gd name="T81" fmla="*/ 480 h 486"/>
                  <a:gd name="T82" fmla="*/ 741 w 886"/>
                  <a:gd name="T83" fmla="*/ 481 h 486"/>
                  <a:gd name="T84" fmla="*/ 760 w 886"/>
                  <a:gd name="T85" fmla="*/ 482 h 486"/>
                  <a:gd name="T86" fmla="*/ 777 w 886"/>
                  <a:gd name="T87" fmla="*/ 483 h 486"/>
                  <a:gd name="T88" fmla="*/ 796 w 886"/>
                  <a:gd name="T89" fmla="*/ 483 h 486"/>
                  <a:gd name="T90" fmla="*/ 814 w 886"/>
                  <a:gd name="T91" fmla="*/ 484 h 486"/>
                  <a:gd name="T92" fmla="*/ 832 w 886"/>
                  <a:gd name="T93" fmla="*/ 485 h 486"/>
                  <a:gd name="T94" fmla="*/ 850 w 886"/>
                  <a:gd name="T95" fmla="*/ 485 h 486"/>
                  <a:gd name="T96" fmla="*/ 868 w 886"/>
                  <a:gd name="T97" fmla="*/ 485 h 486"/>
                  <a:gd name="T98" fmla="*/ 886 w 886"/>
                  <a:gd name="T99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6" h="486">
                    <a:moveTo>
                      <a:pt x="0" y="0"/>
                    </a:moveTo>
                    <a:lnTo>
                      <a:pt x="18" y="45"/>
                    </a:lnTo>
                    <a:lnTo>
                      <a:pt x="37" y="86"/>
                    </a:lnTo>
                    <a:lnTo>
                      <a:pt x="55" y="123"/>
                    </a:lnTo>
                    <a:lnTo>
                      <a:pt x="73" y="158"/>
                    </a:lnTo>
                    <a:lnTo>
                      <a:pt x="91" y="189"/>
                    </a:lnTo>
                    <a:lnTo>
                      <a:pt x="109" y="217"/>
                    </a:lnTo>
                    <a:lnTo>
                      <a:pt x="127" y="243"/>
                    </a:lnTo>
                    <a:lnTo>
                      <a:pt x="145" y="266"/>
                    </a:lnTo>
                    <a:lnTo>
                      <a:pt x="163" y="287"/>
                    </a:lnTo>
                    <a:lnTo>
                      <a:pt x="181" y="306"/>
                    </a:lnTo>
                    <a:lnTo>
                      <a:pt x="199" y="323"/>
                    </a:lnTo>
                    <a:lnTo>
                      <a:pt x="217" y="339"/>
                    </a:lnTo>
                    <a:lnTo>
                      <a:pt x="235" y="353"/>
                    </a:lnTo>
                    <a:lnTo>
                      <a:pt x="254" y="366"/>
                    </a:lnTo>
                    <a:lnTo>
                      <a:pt x="272" y="378"/>
                    </a:lnTo>
                    <a:lnTo>
                      <a:pt x="289" y="389"/>
                    </a:lnTo>
                    <a:lnTo>
                      <a:pt x="308" y="398"/>
                    </a:lnTo>
                    <a:lnTo>
                      <a:pt x="326" y="407"/>
                    </a:lnTo>
                    <a:lnTo>
                      <a:pt x="344" y="415"/>
                    </a:lnTo>
                    <a:lnTo>
                      <a:pt x="362" y="422"/>
                    </a:lnTo>
                    <a:lnTo>
                      <a:pt x="380" y="428"/>
                    </a:lnTo>
                    <a:lnTo>
                      <a:pt x="398" y="434"/>
                    </a:lnTo>
                    <a:lnTo>
                      <a:pt x="416" y="439"/>
                    </a:lnTo>
                    <a:lnTo>
                      <a:pt x="434" y="444"/>
                    </a:lnTo>
                    <a:lnTo>
                      <a:pt x="452" y="448"/>
                    </a:lnTo>
                    <a:lnTo>
                      <a:pt x="470" y="452"/>
                    </a:lnTo>
                    <a:lnTo>
                      <a:pt x="488" y="456"/>
                    </a:lnTo>
                    <a:lnTo>
                      <a:pt x="506" y="459"/>
                    </a:lnTo>
                    <a:lnTo>
                      <a:pt x="525" y="462"/>
                    </a:lnTo>
                    <a:lnTo>
                      <a:pt x="543" y="465"/>
                    </a:lnTo>
                    <a:lnTo>
                      <a:pt x="561" y="467"/>
                    </a:lnTo>
                    <a:lnTo>
                      <a:pt x="579" y="469"/>
                    </a:lnTo>
                    <a:lnTo>
                      <a:pt x="597" y="471"/>
                    </a:lnTo>
                    <a:lnTo>
                      <a:pt x="615" y="473"/>
                    </a:lnTo>
                    <a:lnTo>
                      <a:pt x="633" y="474"/>
                    </a:lnTo>
                    <a:lnTo>
                      <a:pt x="651" y="476"/>
                    </a:lnTo>
                    <a:lnTo>
                      <a:pt x="669" y="477"/>
                    </a:lnTo>
                    <a:lnTo>
                      <a:pt x="687" y="478"/>
                    </a:lnTo>
                    <a:lnTo>
                      <a:pt x="705" y="479"/>
                    </a:lnTo>
                    <a:lnTo>
                      <a:pt x="723" y="480"/>
                    </a:lnTo>
                    <a:lnTo>
                      <a:pt x="741" y="481"/>
                    </a:lnTo>
                    <a:lnTo>
                      <a:pt x="760" y="482"/>
                    </a:lnTo>
                    <a:lnTo>
                      <a:pt x="777" y="483"/>
                    </a:lnTo>
                    <a:lnTo>
                      <a:pt x="796" y="483"/>
                    </a:lnTo>
                    <a:lnTo>
                      <a:pt x="814" y="484"/>
                    </a:lnTo>
                    <a:lnTo>
                      <a:pt x="832" y="485"/>
                    </a:lnTo>
                    <a:lnTo>
                      <a:pt x="850" y="485"/>
                    </a:lnTo>
                    <a:lnTo>
                      <a:pt x="868" y="485"/>
                    </a:lnTo>
                    <a:lnTo>
                      <a:pt x="886" y="486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83" name="Freeform 62"/>
              <p:cNvSpPr>
                <a:spLocks/>
              </p:cNvSpPr>
              <p:nvPr/>
            </p:nvSpPr>
            <p:spPr bwMode="auto">
              <a:xfrm>
                <a:off x="3949700" y="4665663"/>
                <a:ext cx="1404938" cy="4763"/>
              </a:xfrm>
              <a:custGeom>
                <a:avLst/>
                <a:gdLst>
                  <a:gd name="T0" fmla="*/ 0 w 885"/>
                  <a:gd name="T1" fmla="*/ 0 h 3"/>
                  <a:gd name="T2" fmla="*/ 18 w 885"/>
                  <a:gd name="T3" fmla="*/ 0 h 3"/>
                  <a:gd name="T4" fmla="*/ 36 w 885"/>
                  <a:gd name="T5" fmla="*/ 1 h 3"/>
                  <a:gd name="T6" fmla="*/ 54 w 885"/>
                  <a:gd name="T7" fmla="*/ 1 h 3"/>
                  <a:gd name="T8" fmla="*/ 72 w 885"/>
                  <a:gd name="T9" fmla="*/ 1 h 3"/>
                  <a:gd name="T10" fmla="*/ 90 w 885"/>
                  <a:gd name="T11" fmla="*/ 1 h 3"/>
                  <a:gd name="T12" fmla="*/ 108 w 885"/>
                  <a:gd name="T13" fmla="*/ 1 h 3"/>
                  <a:gd name="T14" fmla="*/ 126 w 885"/>
                  <a:gd name="T15" fmla="*/ 2 h 3"/>
                  <a:gd name="T16" fmla="*/ 145 w 885"/>
                  <a:gd name="T17" fmla="*/ 2 h 3"/>
                  <a:gd name="T18" fmla="*/ 163 w 885"/>
                  <a:gd name="T19" fmla="*/ 2 h 3"/>
                  <a:gd name="T20" fmla="*/ 181 w 885"/>
                  <a:gd name="T21" fmla="*/ 2 h 3"/>
                  <a:gd name="T22" fmla="*/ 199 w 885"/>
                  <a:gd name="T23" fmla="*/ 2 h 3"/>
                  <a:gd name="T24" fmla="*/ 217 w 885"/>
                  <a:gd name="T25" fmla="*/ 2 h 3"/>
                  <a:gd name="T26" fmla="*/ 235 w 885"/>
                  <a:gd name="T27" fmla="*/ 2 h 3"/>
                  <a:gd name="T28" fmla="*/ 253 w 885"/>
                  <a:gd name="T29" fmla="*/ 2 h 3"/>
                  <a:gd name="T30" fmla="*/ 271 w 885"/>
                  <a:gd name="T31" fmla="*/ 2 h 3"/>
                  <a:gd name="T32" fmla="*/ 289 w 885"/>
                  <a:gd name="T33" fmla="*/ 3 h 3"/>
                  <a:gd name="T34" fmla="*/ 307 w 885"/>
                  <a:gd name="T35" fmla="*/ 3 h 3"/>
                  <a:gd name="T36" fmla="*/ 325 w 885"/>
                  <a:gd name="T37" fmla="*/ 3 h 3"/>
                  <a:gd name="T38" fmla="*/ 343 w 885"/>
                  <a:gd name="T39" fmla="*/ 3 h 3"/>
                  <a:gd name="T40" fmla="*/ 362 w 885"/>
                  <a:gd name="T41" fmla="*/ 3 h 3"/>
                  <a:gd name="T42" fmla="*/ 380 w 885"/>
                  <a:gd name="T43" fmla="*/ 3 h 3"/>
                  <a:gd name="T44" fmla="*/ 397 w 885"/>
                  <a:gd name="T45" fmla="*/ 3 h 3"/>
                  <a:gd name="T46" fmla="*/ 416 w 885"/>
                  <a:gd name="T47" fmla="*/ 3 h 3"/>
                  <a:gd name="T48" fmla="*/ 434 w 885"/>
                  <a:gd name="T49" fmla="*/ 3 h 3"/>
                  <a:gd name="T50" fmla="*/ 452 w 885"/>
                  <a:gd name="T51" fmla="*/ 3 h 3"/>
                  <a:gd name="T52" fmla="*/ 470 w 885"/>
                  <a:gd name="T53" fmla="*/ 3 h 3"/>
                  <a:gd name="T54" fmla="*/ 488 w 885"/>
                  <a:gd name="T55" fmla="*/ 3 h 3"/>
                  <a:gd name="T56" fmla="*/ 506 w 885"/>
                  <a:gd name="T57" fmla="*/ 3 h 3"/>
                  <a:gd name="T58" fmla="*/ 524 w 885"/>
                  <a:gd name="T59" fmla="*/ 3 h 3"/>
                  <a:gd name="T60" fmla="*/ 542 w 885"/>
                  <a:gd name="T61" fmla="*/ 3 h 3"/>
                  <a:gd name="T62" fmla="*/ 560 w 885"/>
                  <a:gd name="T63" fmla="*/ 3 h 3"/>
                  <a:gd name="T64" fmla="*/ 578 w 885"/>
                  <a:gd name="T65" fmla="*/ 3 h 3"/>
                  <a:gd name="T66" fmla="*/ 596 w 885"/>
                  <a:gd name="T67" fmla="*/ 3 h 3"/>
                  <a:gd name="T68" fmla="*/ 614 w 885"/>
                  <a:gd name="T69" fmla="*/ 3 h 3"/>
                  <a:gd name="T70" fmla="*/ 633 w 885"/>
                  <a:gd name="T71" fmla="*/ 3 h 3"/>
                  <a:gd name="T72" fmla="*/ 651 w 885"/>
                  <a:gd name="T73" fmla="*/ 3 h 3"/>
                  <a:gd name="T74" fmla="*/ 669 w 885"/>
                  <a:gd name="T75" fmla="*/ 3 h 3"/>
                  <a:gd name="T76" fmla="*/ 687 w 885"/>
                  <a:gd name="T77" fmla="*/ 3 h 3"/>
                  <a:gd name="T78" fmla="*/ 705 w 885"/>
                  <a:gd name="T79" fmla="*/ 3 h 3"/>
                  <a:gd name="T80" fmla="*/ 723 w 885"/>
                  <a:gd name="T81" fmla="*/ 3 h 3"/>
                  <a:gd name="T82" fmla="*/ 741 w 885"/>
                  <a:gd name="T83" fmla="*/ 3 h 3"/>
                  <a:gd name="T84" fmla="*/ 759 w 885"/>
                  <a:gd name="T85" fmla="*/ 3 h 3"/>
                  <a:gd name="T86" fmla="*/ 777 w 885"/>
                  <a:gd name="T87" fmla="*/ 3 h 3"/>
                  <a:gd name="T88" fmla="*/ 795 w 885"/>
                  <a:gd name="T89" fmla="*/ 3 h 3"/>
                  <a:gd name="T90" fmla="*/ 813 w 885"/>
                  <a:gd name="T91" fmla="*/ 3 h 3"/>
                  <a:gd name="T92" fmla="*/ 831 w 885"/>
                  <a:gd name="T93" fmla="*/ 3 h 3"/>
                  <a:gd name="T94" fmla="*/ 849 w 885"/>
                  <a:gd name="T95" fmla="*/ 3 h 3"/>
                  <a:gd name="T96" fmla="*/ 868 w 885"/>
                  <a:gd name="T97" fmla="*/ 3 h 3"/>
                  <a:gd name="T98" fmla="*/ 885 w 885"/>
                  <a:gd name="T9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5" h="3">
                    <a:moveTo>
                      <a:pt x="0" y="0"/>
                    </a:moveTo>
                    <a:lnTo>
                      <a:pt x="18" y="0"/>
                    </a:lnTo>
                    <a:lnTo>
                      <a:pt x="36" y="1"/>
                    </a:lnTo>
                    <a:lnTo>
                      <a:pt x="54" y="1"/>
                    </a:lnTo>
                    <a:lnTo>
                      <a:pt x="72" y="1"/>
                    </a:lnTo>
                    <a:lnTo>
                      <a:pt x="90" y="1"/>
                    </a:lnTo>
                    <a:lnTo>
                      <a:pt x="108" y="1"/>
                    </a:lnTo>
                    <a:lnTo>
                      <a:pt x="126" y="2"/>
                    </a:lnTo>
                    <a:lnTo>
                      <a:pt x="145" y="2"/>
                    </a:lnTo>
                    <a:lnTo>
                      <a:pt x="163" y="2"/>
                    </a:lnTo>
                    <a:lnTo>
                      <a:pt x="181" y="2"/>
                    </a:lnTo>
                    <a:lnTo>
                      <a:pt x="199" y="2"/>
                    </a:lnTo>
                    <a:lnTo>
                      <a:pt x="217" y="2"/>
                    </a:lnTo>
                    <a:lnTo>
                      <a:pt x="235" y="2"/>
                    </a:lnTo>
                    <a:lnTo>
                      <a:pt x="253" y="2"/>
                    </a:lnTo>
                    <a:lnTo>
                      <a:pt x="271" y="2"/>
                    </a:lnTo>
                    <a:lnTo>
                      <a:pt x="289" y="3"/>
                    </a:lnTo>
                    <a:lnTo>
                      <a:pt x="307" y="3"/>
                    </a:lnTo>
                    <a:lnTo>
                      <a:pt x="325" y="3"/>
                    </a:lnTo>
                    <a:lnTo>
                      <a:pt x="343" y="3"/>
                    </a:lnTo>
                    <a:lnTo>
                      <a:pt x="362" y="3"/>
                    </a:lnTo>
                    <a:lnTo>
                      <a:pt x="380" y="3"/>
                    </a:lnTo>
                    <a:lnTo>
                      <a:pt x="397" y="3"/>
                    </a:lnTo>
                    <a:lnTo>
                      <a:pt x="416" y="3"/>
                    </a:lnTo>
                    <a:lnTo>
                      <a:pt x="434" y="3"/>
                    </a:lnTo>
                    <a:lnTo>
                      <a:pt x="452" y="3"/>
                    </a:lnTo>
                    <a:lnTo>
                      <a:pt x="470" y="3"/>
                    </a:lnTo>
                    <a:lnTo>
                      <a:pt x="488" y="3"/>
                    </a:lnTo>
                    <a:lnTo>
                      <a:pt x="506" y="3"/>
                    </a:lnTo>
                    <a:lnTo>
                      <a:pt x="524" y="3"/>
                    </a:lnTo>
                    <a:lnTo>
                      <a:pt x="542" y="3"/>
                    </a:lnTo>
                    <a:lnTo>
                      <a:pt x="560" y="3"/>
                    </a:lnTo>
                    <a:lnTo>
                      <a:pt x="578" y="3"/>
                    </a:lnTo>
                    <a:lnTo>
                      <a:pt x="596" y="3"/>
                    </a:lnTo>
                    <a:lnTo>
                      <a:pt x="614" y="3"/>
                    </a:lnTo>
                    <a:lnTo>
                      <a:pt x="633" y="3"/>
                    </a:lnTo>
                    <a:lnTo>
                      <a:pt x="651" y="3"/>
                    </a:lnTo>
                    <a:lnTo>
                      <a:pt x="669" y="3"/>
                    </a:lnTo>
                    <a:lnTo>
                      <a:pt x="687" y="3"/>
                    </a:lnTo>
                    <a:lnTo>
                      <a:pt x="705" y="3"/>
                    </a:lnTo>
                    <a:lnTo>
                      <a:pt x="723" y="3"/>
                    </a:lnTo>
                    <a:lnTo>
                      <a:pt x="741" y="3"/>
                    </a:lnTo>
                    <a:lnTo>
                      <a:pt x="759" y="3"/>
                    </a:lnTo>
                    <a:lnTo>
                      <a:pt x="777" y="3"/>
                    </a:lnTo>
                    <a:lnTo>
                      <a:pt x="795" y="3"/>
                    </a:lnTo>
                    <a:lnTo>
                      <a:pt x="813" y="3"/>
                    </a:lnTo>
                    <a:lnTo>
                      <a:pt x="831" y="3"/>
                    </a:lnTo>
                    <a:lnTo>
                      <a:pt x="849" y="3"/>
                    </a:lnTo>
                    <a:lnTo>
                      <a:pt x="868" y="3"/>
                    </a:lnTo>
                    <a:lnTo>
                      <a:pt x="885" y="3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84" name="Freeform 63"/>
              <p:cNvSpPr>
                <a:spLocks/>
              </p:cNvSpPr>
              <p:nvPr/>
            </p:nvSpPr>
            <p:spPr bwMode="auto">
              <a:xfrm>
                <a:off x="5354638" y="4670425"/>
                <a:ext cx="1406525" cy="0"/>
              </a:xfrm>
              <a:custGeom>
                <a:avLst/>
                <a:gdLst>
                  <a:gd name="T0" fmla="*/ 0 w 886"/>
                  <a:gd name="T1" fmla="*/ 19 w 886"/>
                  <a:gd name="T2" fmla="*/ 37 w 886"/>
                  <a:gd name="T3" fmla="*/ 55 w 886"/>
                  <a:gd name="T4" fmla="*/ 73 w 886"/>
                  <a:gd name="T5" fmla="*/ 91 w 886"/>
                  <a:gd name="T6" fmla="*/ 109 w 886"/>
                  <a:gd name="T7" fmla="*/ 127 w 886"/>
                  <a:gd name="T8" fmla="*/ 145 w 886"/>
                  <a:gd name="T9" fmla="*/ 163 w 886"/>
                  <a:gd name="T10" fmla="*/ 181 w 886"/>
                  <a:gd name="T11" fmla="*/ 199 w 886"/>
                  <a:gd name="T12" fmla="*/ 217 w 886"/>
                  <a:gd name="T13" fmla="*/ 235 w 886"/>
                  <a:gd name="T14" fmla="*/ 254 w 886"/>
                  <a:gd name="T15" fmla="*/ 272 w 886"/>
                  <a:gd name="T16" fmla="*/ 290 w 886"/>
                  <a:gd name="T17" fmla="*/ 308 w 886"/>
                  <a:gd name="T18" fmla="*/ 326 w 886"/>
                  <a:gd name="T19" fmla="*/ 344 w 886"/>
                  <a:gd name="T20" fmla="*/ 362 w 886"/>
                  <a:gd name="T21" fmla="*/ 380 w 886"/>
                  <a:gd name="T22" fmla="*/ 398 w 886"/>
                  <a:gd name="T23" fmla="*/ 416 w 886"/>
                  <a:gd name="T24" fmla="*/ 434 w 886"/>
                  <a:gd name="T25" fmla="*/ 452 w 886"/>
                  <a:gd name="T26" fmla="*/ 471 w 886"/>
                  <a:gd name="T27" fmla="*/ 488 w 886"/>
                  <a:gd name="T28" fmla="*/ 506 w 886"/>
                  <a:gd name="T29" fmla="*/ 525 w 886"/>
                  <a:gd name="T30" fmla="*/ 543 w 886"/>
                  <a:gd name="T31" fmla="*/ 561 w 886"/>
                  <a:gd name="T32" fmla="*/ 579 w 886"/>
                  <a:gd name="T33" fmla="*/ 597 w 886"/>
                  <a:gd name="T34" fmla="*/ 615 w 886"/>
                  <a:gd name="T35" fmla="*/ 633 w 886"/>
                  <a:gd name="T36" fmla="*/ 651 w 886"/>
                  <a:gd name="T37" fmla="*/ 669 w 886"/>
                  <a:gd name="T38" fmla="*/ 687 w 886"/>
                  <a:gd name="T39" fmla="*/ 705 w 886"/>
                  <a:gd name="T40" fmla="*/ 723 w 886"/>
                  <a:gd name="T41" fmla="*/ 742 w 886"/>
                  <a:gd name="T42" fmla="*/ 760 w 886"/>
                  <a:gd name="T43" fmla="*/ 778 w 886"/>
                  <a:gd name="T44" fmla="*/ 796 w 886"/>
                  <a:gd name="T45" fmla="*/ 814 w 886"/>
                  <a:gd name="T46" fmla="*/ 832 w 886"/>
                  <a:gd name="T47" fmla="*/ 850 w 886"/>
                  <a:gd name="T48" fmla="*/ 868 w 886"/>
                  <a:gd name="T49" fmla="*/ 886 w 88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886">
                    <a:moveTo>
                      <a:pt x="0" y="0"/>
                    </a:moveTo>
                    <a:lnTo>
                      <a:pt x="19" y="0"/>
                    </a:lnTo>
                    <a:lnTo>
                      <a:pt x="37" y="0"/>
                    </a:lnTo>
                    <a:lnTo>
                      <a:pt x="55" y="0"/>
                    </a:lnTo>
                    <a:lnTo>
                      <a:pt x="73" y="0"/>
                    </a:lnTo>
                    <a:lnTo>
                      <a:pt x="91" y="0"/>
                    </a:lnTo>
                    <a:lnTo>
                      <a:pt x="109" y="0"/>
                    </a:lnTo>
                    <a:lnTo>
                      <a:pt x="127" y="0"/>
                    </a:lnTo>
                    <a:lnTo>
                      <a:pt x="145" y="0"/>
                    </a:lnTo>
                    <a:lnTo>
                      <a:pt x="163" y="0"/>
                    </a:lnTo>
                    <a:lnTo>
                      <a:pt x="181" y="0"/>
                    </a:lnTo>
                    <a:lnTo>
                      <a:pt x="199" y="0"/>
                    </a:lnTo>
                    <a:lnTo>
                      <a:pt x="217" y="0"/>
                    </a:lnTo>
                    <a:lnTo>
                      <a:pt x="235" y="0"/>
                    </a:lnTo>
                    <a:lnTo>
                      <a:pt x="254" y="0"/>
                    </a:lnTo>
                    <a:lnTo>
                      <a:pt x="272" y="0"/>
                    </a:lnTo>
                    <a:lnTo>
                      <a:pt x="290" y="0"/>
                    </a:lnTo>
                    <a:lnTo>
                      <a:pt x="308" y="0"/>
                    </a:lnTo>
                    <a:lnTo>
                      <a:pt x="326" y="0"/>
                    </a:lnTo>
                    <a:lnTo>
                      <a:pt x="344" y="0"/>
                    </a:lnTo>
                    <a:lnTo>
                      <a:pt x="362" y="0"/>
                    </a:lnTo>
                    <a:lnTo>
                      <a:pt x="380" y="0"/>
                    </a:lnTo>
                    <a:lnTo>
                      <a:pt x="398" y="0"/>
                    </a:lnTo>
                    <a:lnTo>
                      <a:pt x="416" y="0"/>
                    </a:lnTo>
                    <a:lnTo>
                      <a:pt x="434" y="0"/>
                    </a:lnTo>
                    <a:lnTo>
                      <a:pt x="452" y="0"/>
                    </a:lnTo>
                    <a:lnTo>
                      <a:pt x="471" y="0"/>
                    </a:lnTo>
                    <a:lnTo>
                      <a:pt x="488" y="0"/>
                    </a:lnTo>
                    <a:lnTo>
                      <a:pt x="506" y="0"/>
                    </a:lnTo>
                    <a:lnTo>
                      <a:pt x="525" y="0"/>
                    </a:lnTo>
                    <a:lnTo>
                      <a:pt x="543" y="0"/>
                    </a:lnTo>
                    <a:lnTo>
                      <a:pt x="561" y="0"/>
                    </a:lnTo>
                    <a:lnTo>
                      <a:pt x="579" y="0"/>
                    </a:lnTo>
                    <a:lnTo>
                      <a:pt x="597" y="0"/>
                    </a:lnTo>
                    <a:lnTo>
                      <a:pt x="615" y="0"/>
                    </a:lnTo>
                    <a:lnTo>
                      <a:pt x="633" y="0"/>
                    </a:lnTo>
                    <a:lnTo>
                      <a:pt x="651" y="0"/>
                    </a:lnTo>
                    <a:lnTo>
                      <a:pt x="669" y="0"/>
                    </a:lnTo>
                    <a:lnTo>
                      <a:pt x="687" y="0"/>
                    </a:lnTo>
                    <a:lnTo>
                      <a:pt x="705" y="0"/>
                    </a:lnTo>
                    <a:lnTo>
                      <a:pt x="723" y="0"/>
                    </a:lnTo>
                    <a:lnTo>
                      <a:pt x="742" y="0"/>
                    </a:lnTo>
                    <a:lnTo>
                      <a:pt x="760" y="0"/>
                    </a:lnTo>
                    <a:lnTo>
                      <a:pt x="778" y="0"/>
                    </a:lnTo>
                    <a:lnTo>
                      <a:pt x="796" y="0"/>
                    </a:lnTo>
                    <a:lnTo>
                      <a:pt x="814" y="0"/>
                    </a:lnTo>
                    <a:lnTo>
                      <a:pt x="832" y="0"/>
                    </a:lnTo>
                    <a:lnTo>
                      <a:pt x="850" y="0"/>
                    </a:lnTo>
                    <a:lnTo>
                      <a:pt x="868" y="0"/>
                    </a:lnTo>
                    <a:lnTo>
                      <a:pt x="886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85" name="Freeform 64"/>
              <p:cNvSpPr>
                <a:spLocks/>
              </p:cNvSpPr>
              <p:nvPr/>
            </p:nvSpPr>
            <p:spPr bwMode="auto">
              <a:xfrm>
                <a:off x="6761163" y="4670425"/>
                <a:ext cx="114300" cy="0"/>
              </a:xfrm>
              <a:custGeom>
                <a:avLst/>
                <a:gdLst>
                  <a:gd name="T0" fmla="*/ 0 w 72"/>
                  <a:gd name="T1" fmla="*/ 18 w 72"/>
                  <a:gd name="T2" fmla="*/ 36 w 72"/>
                  <a:gd name="T3" fmla="*/ 54 w 72"/>
                  <a:gd name="T4" fmla="*/ 72 w 7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72">
                    <a:moveTo>
                      <a:pt x="0" y="0"/>
                    </a:moveTo>
                    <a:lnTo>
                      <a:pt x="18" y="0"/>
                    </a:lnTo>
                    <a:lnTo>
                      <a:pt x="36" y="0"/>
                    </a:lnTo>
                    <a:lnTo>
                      <a:pt x="54" y="0"/>
                    </a:lnTo>
                    <a:lnTo>
                      <a:pt x="72" y="0"/>
                    </a:lnTo>
                  </a:path>
                </a:pathLst>
              </a:custGeom>
              <a:noFill/>
              <a:ln w="9525" cap="flat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161" name="Rectangle 136"/>
            <p:cNvSpPr>
              <a:spLocks noChangeArrowheads="1"/>
            </p:cNvSpPr>
            <p:nvPr/>
          </p:nvSpPr>
          <p:spPr bwMode="auto">
            <a:xfrm>
              <a:off x="8699872" y="5752591"/>
              <a:ext cx="96772" cy="22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37"/>
            <p:cNvSpPr>
              <a:spLocks noChangeArrowheads="1"/>
            </p:cNvSpPr>
            <p:nvPr/>
          </p:nvSpPr>
          <p:spPr bwMode="auto">
            <a:xfrm>
              <a:off x="9299478" y="5752591"/>
              <a:ext cx="96772" cy="22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138"/>
            <p:cNvSpPr>
              <a:spLocks noChangeArrowheads="1"/>
            </p:cNvSpPr>
            <p:nvPr/>
          </p:nvSpPr>
          <p:spPr bwMode="auto">
            <a:xfrm>
              <a:off x="9846848" y="5752591"/>
              <a:ext cx="193545" cy="22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139"/>
            <p:cNvSpPr>
              <a:spLocks noChangeArrowheads="1"/>
            </p:cNvSpPr>
            <p:nvPr/>
          </p:nvSpPr>
          <p:spPr bwMode="auto">
            <a:xfrm>
              <a:off x="10446455" y="5752591"/>
              <a:ext cx="193545" cy="22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140"/>
            <p:cNvSpPr>
              <a:spLocks noChangeArrowheads="1"/>
            </p:cNvSpPr>
            <p:nvPr/>
          </p:nvSpPr>
          <p:spPr bwMode="auto">
            <a:xfrm>
              <a:off x="11046060" y="5752591"/>
              <a:ext cx="193545" cy="22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8747465" y="5702929"/>
              <a:ext cx="2397098" cy="24491"/>
              <a:chOff x="8770106" y="5970662"/>
              <a:chExt cx="2397098" cy="24491"/>
            </a:xfrm>
          </p:grpSpPr>
          <p:sp>
            <p:nvSpPr>
              <p:cNvPr id="155" name="Line 130"/>
              <p:cNvSpPr>
                <a:spLocks noChangeShapeType="1"/>
              </p:cNvSpPr>
              <p:nvPr/>
            </p:nvSpPr>
            <p:spPr bwMode="auto">
              <a:xfrm>
                <a:off x="8770106" y="5995153"/>
                <a:ext cx="239709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6" name="Line 131"/>
              <p:cNvSpPr>
                <a:spLocks noChangeShapeType="1"/>
              </p:cNvSpPr>
              <p:nvPr/>
            </p:nvSpPr>
            <p:spPr bwMode="auto">
              <a:xfrm flipV="1">
                <a:off x="8770106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7" name="Line 132"/>
              <p:cNvSpPr>
                <a:spLocks noChangeShapeType="1"/>
              </p:cNvSpPr>
              <p:nvPr/>
            </p:nvSpPr>
            <p:spPr bwMode="auto">
              <a:xfrm flipV="1">
                <a:off x="9369049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8" name="Line 133"/>
              <p:cNvSpPr>
                <a:spLocks noChangeShapeType="1"/>
              </p:cNvSpPr>
              <p:nvPr/>
            </p:nvSpPr>
            <p:spPr bwMode="auto">
              <a:xfrm flipV="1">
                <a:off x="9968655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9" name="Line 134"/>
              <p:cNvSpPr>
                <a:spLocks noChangeShapeType="1"/>
              </p:cNvSpPr>
              <p:nvPr/>
            </p:nvSpPr>
            <p:spPr bwMode="auto">
              <a:xfrm flipV="1">
                <a:off x="10568261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0" name="Line 135"/>
              <p:cNvSpPr>
                <a:spLocks noChangeShapeType="1"/>
              </p:cNvSpPr>
              <p:nvPr/>
            </p:nvSpPr>
            <p:spPr bwMode="auto">
              <a:xfrm flipV="1">
                <a:off x="11167204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  <p:sp>
            <p:nvSpPr>
              <p:cNvPr id="167" name="Line 142"/>
              <p:cNvSpPr>
                <a:spLocks noChangeShapeType="1"/>
              </p:cNvSpPr>
              <p:nvPr/>
            </p:nvSpPr>
            <p:spPr bwMode="auto">
              <a:xfrm>
                <a:off x="8770106" y="5995153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747465" y="3908956"/>
              <a:ext cx="23878" cy="1818464"/>
              <a:chOff x="8770106" y="4176689"/>
              <a:chExt cx="23878" cy="1818464"/>
            </a:xfrm>
          </p:grpSpPr>
          <p:sp>
            <p:nvSpPr>
              <p:cNvPr id="166" name="Line 141"/>
              <p:cNvSpPr>
                <a:spLocks noChangeShapeType="1"/>
              </p:cNvSpPr>
              <p:nvPr/>
            </p:nvSpPr>
            <p:spPr bwMode="auto">
              <a:xfrm flipV="1">
                <a:off x="8770106" y="4176689"/>
                <a:ext cx="0" cy="181846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8" name="Line 143"/>
              <p:cNvSpPr>
                <a:spLocks noChangeShapeType="1"/>
              </p:cNvSpPr>
              <p:nvPr/>
            </p:nvSpPr>
            <p:spPr bwMode="auto">
              <a:xfrm>
                <a:off x="8770106" y="5540707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9" name="Line 144"/>
              <p:cNvSpPr>
                <a:spLocks noChangeShapeType="1"/>
              </p:cNvSpPr>
              <p:nvPr/>
            </p:nvSpPr>
            <p:spPr bwMode="auto">
              <a:xfrm>
                <a:off x="8770106" y="5085581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70" name="Line 145"/>
              <p:cNvSpPr>
                <a:spLocks noChangeShapeType="1"/>
              </p:cNvSpPr>
              <p:nvPr/>
            </p:nvSpPr>
            <p:spPr bwMode="auto">
              <a:xfrm>
                <a:off x="8770106" y="4631135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71" name="Line 146"/>
              <p:cNvSpPr>
                <a:spLocks noChangeShapeType="1"/>
              </p:cNvSpPr>
              <p:nvPr/>
            </p:nvSpPr>
            <p:spPr bwMode="auto">
              <a:xfrm>
                <a:off x="8770106" y="4176689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</p:grpSp>
        <p:sp>
          <p:nvSpPr>
            <p:cNvPr id="172" name="Rectangle 147"/>
            <p:cNvSpPr>
              <a:spLocks noChangeArrowheads="1"/>
            </p:cNvSpPr>
            <p:nvPr/>
          </p:nvSpPr>
          <p:spPr bwMode="auto">
            <a:xfrm>
              <a:off x="8627735" y="5615609"/>
              <a:ext cx="96773" cy="22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148"/>
            <p:cNvSpPr>
              <a:spLocks noChangeArrowheads="1"/>
            </p:cNvSpPr>
            <p:nvPr/>
          </p:nvSpPr>
          <p:spPr bwMode="auto">
            <a:xfrm>
              <a:off x="8528568" y="5161163"/>
              <a:ext cx="193546" cy="22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149"/>
            <p:cNvSpPr>
              <a:spLocks noChangeArrowheads="1"/>
            </p:cNvSpPr>
            <p:nvPr/>
          </p:nvSpPr>
          <p:spPr bwMode="auto">
            <a:xfrm>
              <a:off x="8528568" y="4706037"/>
              <a:ext cx="193546" cy="22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150"/>
            <p:cNvSpPr>
              <a:spLocks noChangeArrowheads="1"/>
            </p:cNvSpPr>
            <p:nvPr/>
          </p:nvSpPr>
          <p:spPr bwMode="auto">
            <a:xfrm>
              <a:off x="8528568" y="4251591"/>
              <a:ext cx="193546" cy="22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151"/>
            <p:cNvSpPr>
              <a:spLocks noChangeArrowheads="1"/>
            </p:cNvSpPr>
            <p:nvPr/>
          </p:nvSpPr>
          <p:spPr bwMode="auto">
            <a:xfrm>
              <a:off x="8528568" y="3797145"/>
              <a:ext cx="193546" cy="22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 flipV="1">
              <a:off x="8747464" y="3908064"/>
              <a:ext cx="2397098" cy="24491"/>
              <a:chOff x="8770106" y="5970662"/>
              <a:chExt cx="2397098" cy="24491"/>
            </a:xfrm>
          </p:grpSpPr>
          <p:sp>
            <p:nvSpPr>
              <p:cNvPr id="197" name="Line 130"/>
              <p:cNvSpPr>
                <a:spLocks noChangeShapeType="1"/>
              </p:cNvSpPr>
              <p:nvPr/>
            </p:nvSpPr>
            <p:spPr bwMode="auto">
              <a:xfrm>
                <a:off x="8770106" y="5995153"/>
                <a:ext cx="239709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98" name="Line 131"/>
              <p:cNvSpPr>
                <a:spLocks noChangeShapeType="1"/>
              </p:cNvSpPr>
              <p:nvPr/>
            </p:nvSpPr>
            <p:spPr bwMode="auto">
              <a:xfrm flipV="1">
                <a:off x="8770106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99" name="Line 132"/>
              <p:cNvSpPr>
                <a:spLocks noChangeShapeType="1"/>
              </p:cNvSpPr>
              <p:nvPr/>
            </p:nvSpPr>
            <p:spPr bwMode="auto">
              <a:xfrm flipV="1">
                <a:off x="9369049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00" name="Line 133"/>
              <p:cNvSpPr>
                <a:spLocks noChangeShapeType="1"/>
              </p:cNvSpPr>
              <p:nvPr/>
            </p:nvSpPr>
            <p:spPr bwMode="auto">
              <a:xfrm flipV="1">
                <a:off x="9968655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01" name="Line 134"/>
              <p:cNvSpPr>
                <a:spLocks noChangeShapeType="1"/>
              </p:cNvSpPr>
              <p:nvPr/>
            </p:nvSpPr>
            <p:spPr bwMode="auto">
              <a:xfrm flipV="1">
                <a:off x="10568261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02" name="Line 135"/>
              <p:cNvSpPr>
                <a:spLocks noChangeShapeType="1"/>
              </p:cNvSpPr>
              <p:nvPr/>
            </p:nvSpPr>
            <p:spPr bwMode="auto">
              <a:xfrm flipV="1">
                <a:off x="11167204" y="5970662"/>
                <a:ext cx="0" cy="2449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  <p:sp>
            <p:nvSpPr>
              <p:cNvPr id="203" name="Line 142"/>
              <p:cNvSpPr>
                <a:spLocks noChangeShapeType="1"/>
              </p:cNvSpPr>
              <p:nvPr/>
            </p:nvSpPr>
            <p:spPr bwMode="auto">
              <a:xfrm>
                <a:off x="8770106" y="5995153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 flipH="1">
              <a:off x="11120683" y="3908421"/>
              <a:ext cx="23878" cy="1818464"/>
              <a:chOff x="8770106" y="4176689"/>
              <a:chExt cx="23878" cy="1818464"/>
            </a:xfrm>
          </p:grpSpPr>
          <p:sp>
            <p:nvSpPr>
              <p:cNvPr id="205" name="Line 141"/>
              <p:cNvSpPr>
                <a:spLocks noChangeShapeType="1"/>
              </p:cNvSpPr>
              <p:nvPr/>
            </p:nvSpPr>
            <p:spPr bwMode="auto">
              <a:xfrm flipV="1">
                <a:off x="8770106" y="4176689"/>
                <a:ext cx="0" cy="181846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06" name="Line 143"/>
              <p:cNvSpPr>
                <a:spLocks noChangeShapeType="1"/>
              </p:cNvSpPr>
              <p:nvPr/>
            </p:nvSpPr>
            <p:spPr bwMode="auto">
              <a:xfrm>
                <a:off x="8770106" y="5540707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07" name="Line 144"/>
              <p:cNvSpPr>
                <a:spLocks noChangeShapeType="1"/>
              </p:cNvSpPr>
              <p:nvPr/>
            </p:nvSpPr>
            <p:spPr bwMode="auto">
              <a:xfrm>
                <a:off x="8770106" y="5085581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08" name="Line 145"/>
              <p:cNvSpPr>
                <a:spLocks noChangeShapeType="1"/>
              </p:cNvSpPr>
              <p:nvPr/>
            </p:nvSpPr>
            <p:spPr bwMode="auto">
              <a:xfrm>
                <a:off x="8770106" y="4631135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09" name="Line 146"/>
              <p:cNvSpPr>
                <a:spLocks noChangeShapeType="1"/>
              </p:cNvSpPr>
              <p:nvPr/>
            </p:nvSpPr>
            <p:spPr bwMode="auto">
              <a:xfrm>
                <a:off x="8770106" y="4176689"/>
                <a:ext cx="2387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10254780" y="4383908"/>
              <a:ext cx="807285" cy="608834"/>
              <a:chOff x="10107232" y="4255831"/>
              <a:chExt cx="962043" cy="6777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10327314" y="4255831"/>
                    <a:ext cx="741961" cy="2755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ctr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=−9</m:t>
                          </m:r>
                        </m:oMath>
                      </m:oMathPara>
                    </a14:m>
                    <a:endParaRPr kumimoji="0" lang="en-US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327314" y="4255831"/>
                    <a:ext cx="741961" cy="27552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2" name="Line 101"/>
              <p:cNvSpPr>
                <a:spLocks noChangeShapeType="1"/>
              </p:cNvSpPr>
              <p:nvPr/>
            </p:nvSpPr>
            <p:spPr bwMode="auto">
              <a:xfrm>
                <a:off x="10107232" y="4390274"/>
                <a:ext cx="182880" cy="0"/>
              </a:xfrm>
              <a:prstGeom prst="line">
                <a:avLst/>
              </a:prstGeom>
              <a:noFill/>
              <a:ln w="12700" cap="flat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0327313" y="4457304"/>
                    <a:ext cx="741961" cy="2755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ctr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=−6</m:t>
                          </m:r>
                        </m:oMath>
                      </m:oMathPara>
                    </a14:m>
                    <a:endParaRPr kumimoji="0" lang="en-US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3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327313" y="4457304"/>
                    <a:ext cx="741961" cy="27552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4" name="Line 113"/>
              <p:cNvSpPr>
                <a:spLocks noChangeShapeType="1"/>
              </p:cNvSpPr>
              <p:nvPr/>
            </p:nvSpPr>
            <p:spPr bwMode="auto">
              <a:xfrm>
                <a:off x="10107232" y="4590318"/>
                <a:ext cx="182880" cy="0"/>
              </a:xfrm>
              <a:prstGeom prst="line">
                <a:avLst/>
              </a:prstGeom>
              <a:noFill/>
              <a:ln w="1270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10327313" y="4658065"/>
                    <a:ext cx="741961" cy="2755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ctr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=−3</m:t>
                          </m:r>
                        </m:oMath>
                      </m:oMathPara>
                    </a14:m>
                    <a:endParaRPr kumimoji="0" lang="en-US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5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327313" y="4658065"/>
                    <a:ext cx="741961" cy="27552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6" name="Line 125"/>
              <p:cNvSpPr>
                <a:spLocks noChangeShapeType="1"/>
              </p:cNvSpPr>
              <p:nvPr/>
            </p:nvSpPr>
            <p:spPr bwMode="auto">
              <a:xfrm>
                <a:off x="10107232" y="4789648"/>
                <a:ext cx="182880" cy="0"/>
              </a:xfrm>
              <a:prstGeom prst="line">
                <a:avLst/>
              </a:prstGeom>
              <a:noFill/>
              <a:ln w="12700" cap="flat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10436951" y="4156404"/>
                  <a:ext cx="574003" cy="252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sz="1000" dirty="0"/>
                    <a:t> </a:t>
                  </a: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951" y="4156404"/>
                  <a:ext cx="574003" cy="25257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177"/>
                <p:cNvSpPr>
                  <a:spLocks noChangeArrowheads="1"/>
                </p:cNvSpPr>
                <p:nvPr/>
              </p:nvSpPr>
              <p:spPr bwMode="auto">
                <a:xfrm>
                  <a:off x="9922136" y="5879364"/>
                  <a:ext cx="203116" cy="290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kumimoji="0" lang="en-US" altLang="en-US" sz="36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22136" y="5879364"/>
                  <a:ext cx="203116" cy="29030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95"/>
              <p:cNvSpPr>
                <a:spLocks noChangeArrowheads="1"/>
              </p:cNvSpPr>
              <p:nvPr/>
            </p:nvSpPr>
            <p:spPr bwMode="auto">
              <a:xfrm>
                <a:off x="2395092" y="3709510"/>
                <a:ext cx="622606" cy="247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38100" tIns="38100" rIns="38100" bIns="3810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0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5092" y="3709510"/>
                <a:ext cx="622606" cy="24750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/>
              <p:cNvSpPr/>
              <p:nvPr/>
            </p:nvSpPr>
            <p:spPr>
              <a:xfrm>
                <a:off x="2385567" y="3510880"/>
                <a:ext cx="574003" cy="252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ac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 xmlns="">
          <p:sp>
            <p:nvSpPr>
              <p:cNvPr id="226" name="Rectangle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567" y="3510880"/>
                <a:ext cx="574003" cy="25257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7803082" y="2912352"/>
                <a:ext cx="3960700" cy="879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b="1" dirty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082" y="2912352"/>
                <a:ext cx="3960700" cy="8799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Rectangle 226"/>
          <p:cNvSpPr/>
          <p:nvPr/>
        </p:nvSpPr>
        <p:spPr>
          <a:xfrm>
            <a:off x="146245" y="5358468"/>
            <a:ext cx="7062961" cy="1286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8" name="Rectangle 227"/>
          <p:cNvSpPr/>
          <p:nvPr/>
        </p:nvSpPr>
        <p:spPr>
          <a:xfrm>
            <a:off x="303629" y="5392221"/>
            <a:ext cx="184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Interpretation (2)</a:t>
            </a:r>
            <a:endParaRPr lang="en-US" b="1" dirty="0"/>
          </a:p>
        </p:txBody>
      </p:sp>
      <p:sp>
        <p:nvSpPr>
          <p:cNvPr id="229" name="Rectangle 228"/>
          <p:cNvSpPr/>
          <p:nvPr/>
        </p:nvSpPr>
        <p:spPr>
          <a:xfrm>
            <a:off x="260361" y="5720735"/>
            <a:ext cx="7034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Norms ~ what can be expected to be accepted in a population distribution.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Formal but intuitive definition of fairness norm !!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79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291"/>
          <p:cNvSpPr/>
          <p:nvPr/>
        </p:nvSpPr>
        <p:spPr>
          <a:xfrm>
            <a:off x="6213654" y="1349829"/>
            <a:ext cx="4802688" cy="5095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Expected value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95980" y="1763882"/>
            <a:ext cx="5396667" cy="4239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5" name="Rectangle 54"/>
          <p:cNvSpPr/>
          <p:nvPr/>
        </p:nvSpPr>
        <p:spPr>
          <a:xfrm>
            <a:off x="722193" y="1843543"/>
            <a:ext cx="2678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Expected value of an offer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59481" y="2343336"/>
                <a:ext cx="5233462" cy="3495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smtClean="0"/>
                  <a:t>Proposer makes an offer x and gets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1600" b="1" dirty="0" smtClean="0"/>
                  <a:t> 	</a:t>
                </a:r>
                <a:r>
                  <a:rPr lang="en-US" sz="1600" dirty="0" smtClean="0"/>
                  <a:t>if accepted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dirty="0" smtClean="0"/>
                  <a:t> 	</a:t>
                </a:r>
                <a:r>
                  <a:rPr lang="en-US" sz="1600" dirty="0" smtClean="0"/>
                  <a:t>if rejected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/>
                  <a:t>Therefore,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dirty="0" smtClean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𝐸𝑉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+0∗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600" b="0" dirty="0" smtClean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𝐸𝑉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⁡(−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600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Arial Narrow"/>
                    <a:cs typeface="Arial Narrow"/>
                  </a:rPr>
                  <a:t>, </a:t>
                </a:r>
                <a:r>
                  <a:rPr lang="en-US" sz="1600" dirty="0" smtClean="0">
                    <a:cs typeface="Arial Narrow"/>
                  </a:rPr>
                  <a:t>(see preceding slide) we get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𝐸𝑉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⁡(−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 smtClean="0">
                  <a:latin typeface="Arial Narrow"/>
                  <a:cs typeface="Arial Narrow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81" y="2343336"/>
                <a:ext cx="5233462" cy="3495637"/>
              </a:xfrm>
              <a:prstGeom prst="rect">
                <a:avLst/>
              </a:prstGeom>
              <a:blipFill rotWithShape="0">
                <a:blip r:embed="rId2"/>
                <a:stretch>
                  <a:fillRect l="-582" r="-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1" name="Group 290"/>
          <p:cNvGrpSpPr/>
          <p:nvPr/>
        </p:nvGrpSpPr>
        <p:grpSpPr>
          <a:xfrm>
            <a:off x="7690020" y="3731870"/>
            <a:ext cx="1855113" cy="1452872"/>
            <a:chOff x="6373716" y="3933054"/>
            <a:chExt cx="1855113" cy="14528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6563765" y="3933054"/>
              <a:ext cx="1665064" cy="1452872"/>
              <a:chOff x="4640098" y="4040986"/>
              <a:chExt cx="1938433" cy="1738445"/>
            </a:xfrm>
          </p:grpSpPr>
          <p:sp>
            <p:nvSpPr>
              <p:cNvPr id="158" name="Rectangle 279"/>
              <p:cNvSpPr>
                <a:spLocks noChangeArrowheads="1"/>
              </p:cNvSpPr>
              <p:nvPr/>
            </p:nvSpPr>
            <p:spPr bwMode="auto">
              <a:xfrm>
                <a:off x="4866953" y="4132390"/>
                <a:ext cx="1632952" cy="12014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grpSp>
            <p:nvGrpSpPr>
              <p:cNvPr id="159" name="Group 158"/>
              <p:cNvGrpSpPr/>
              <p:nvPr/>
            </p:nvGrpSpPr>
            <p:grpSpPr>
              <a:xfrm>
                <a:off x="4866953" y="4270029"/>
                <a:ext cx="1632952" cy="1063806"/>
                <a:chOff x="5472113" y="319088"/>
                <a:chExt cx="1692275" cy="1312863"/>
              </a:xfrm>
            </p:grpSpPr>
            <p:sp>
              <p:nvSpPr>
                <p:cNvPr id="198" name="Freeform 183"/>
                <p:cNvSpPr>
                  <a:spLocks/>
                </p:cNvSpPr>
                <p:nvPr/>
              </p:nvSpPr>
              <p:spPr bwMode="auto">
                <a:xfrm>
                  <a:off x="5472113" y="1165225"/>
                  <a:ext cx="414338" cy="460375"/>
                </a:xfrm>
                <a:custGeom>
                  <a:avLst/>
                  <a:gdLst>
                    <a:gd name="T0" fmla="*/ 0 w 261"/>
                    <a:gd name="T1" fmla="*/ 290 h 290"/>
                    <a:gd name="T2" fmla="*/ 5 w 261"/>
                    <a:gd name="T3" fmla="*/ 290 h 290"/>
                    <a:gd name="T4" fmla="*/ 11 w 261"/>
                    <a:gd name="T5" fmla="*/ 289 h 290"/>
                    <a:gd name="T6" fmla="*/ 16 w 261"/>
                    <a:gd name="T7" fmla="*/ 289 h 290"/>
                    <a:gd name="T8" fmla="*/ 21 w 261"/>
                    <a:gd name="T9" fmla="*/ 288 h 290"/>
                    <a:gd name="T10" fmla="*/ 27 w 261"/>
                    <a:gd name="T11" fmla="*/ 288 h 290"/>
                    <a:gd name="T12" fmla="*/ 32 w 261"/>
                    <a:gd name="T13" fmla="*/ 287 h 290"/>
                    <a:gd name="T14" fmla="*/ 37 w 261"/>
                    <a:gd name="T15" fmla="*/ 286 h 290"/>
                    <a:gd name="T16" fmla="*/ 43 w 261"/>
                    <a:gd name="T17" fmla="*/ 286 h 290"/>
                    <a:gd name="T18" fmla="*/ 48 w 261"/>
                    <a:gd name="T19" fmla="*/ 285 h 290"/>
                    <a:gd name="T20" fmla="*/ 53 w 261"/>
                    <a:gd name="T21" fmla="*/ 284 h 290"/>
                    <a:gd name="T22" fmla="*/ 59 w 261"/>
                    <a:gd name="T23" fmla="*/ 283 h 290"/>
                    <a:gd name="T24" fmla="*/ 64 w 261"/>
                    <a:gd name="T25" fmla="*/ 282 h 290"/>
                    <a:gd name="T26" fmla="*/ 69 w 261"/>
                    <a:gd name="T27" fmla="*/ 281 h 290"/>
                    <a:gd name="T28" fmla="*/ 75 w 261"/>
                    <a:gd name="T29" fmla="*/ 280 h 290"/>
                    <a:gd name="T30" fmla="*/ 80 w 261"/>
                    <a:gd name="T31" fmla="*/ 278 h 290"/>
                    <a:gd name="T32" fmla="*/ 85 w 261"/>
                    <a:gd name="T33" fmla="*/ 276 h 290"/>
                    <a:gd name="T34" fmla="*/ 91 w 261"/>
                    <a:gd name="T35" fmla="*/ 275 h 290"/>
                    <a:gd name="T36" fmla="*/ 96 w 261"/>
                    <a:gd name="T37" fmla="*/ 273 h 290"/>
                    <a:gd name="T38" fmla="*/ 101 w 261"/>
                    <a:gd name="T39" fmla="*/ 271 h 290"/>
                    <a:gd name="T40" fmla="*/ 106 w 261"/>
                    <a:gd name="T41" fmla="*/ 269 h 290"/>
                    <a:gd name="T42" fmla="*/ 112 w 261"/>
                    <a:gd name="T43" fmla="*/ 266 h 290"/>
                    <a:gd name="T44" fmla="*/ 117 w 261"/>
                    <a:gd name="T45" fmla="*/ 263 h 290"/>
                    <a:gd name="T46" fmla="*/ 122 w 261"/>
                    <a:gd name="T47" fmla="*/ 261 h 290"/>
                    <a:gd name="T48" fmla="*/ 128 w 261"/>
                    <a:gd name="T49" fmla="*/ 257 h 290"/>
                    <a:gd name="T50" fmla="*/ 133 w 261"/>
                    <a:gd name="T51" fmla="*/ 254 h 290"/>
                    <a:gd name="T52" fmla="*/ 138 w 261"/>
                    <a:gd name="T53" fmla="*/ 250 h 290"/>
                    <a:gd name="T54" fmla="*/ 144 w 261"/>
                    <a:gd name="T55" fmla="*/ 246 h 290"/>
                    <a:gd name="T56" fmla="*/ 149 w 261"/>
                    <a:gd name="T57" fmla="*/ 242 h 290"/>
                    <a:gd name="T58" fmla="*/ 154 w 261"/>
                    <a:gd name="T59" fmla="*/ 236 h 290"/>
                    <a:gd name="T60" fmla="*/ 160 w 261"/>
                    <a:gd name="T61" fmla="*/ 231 h 290"/>
                    <a:gd name="T62" fmla="*/ 165 w 261"/>
                    <a:gd name="T63" fmla="*/ 225 h 290"/>
                    <a:gd name="T64" fmla="*/ 170 w 261"/>
                    <a:gd name="T65" fmla="*/ 219 h 290"/>
                    <a:gd name="T66" fmla="*/ 176 w 261"/>
                    <a:gd name="T67" fmla="*/ 212 h 290"/>
                    <a:gd name="T68" fmla="*/ 181 w 261"/>
                    <a:gd name="T69" fmla="*/ 204 h 290"/>
                    <a:gd name="T70" fmla="*/ 186 w 261"/>
                    <a:gd name="T71" fmla="*/ 196 h 290"/>
                    <a:gd name="T72" fmla="*/ 192 w 261"/>
                    <a:gd name="T73" fmla="*/ 187 h 290"/>
                    <a:gd name="T74" fmla="*/ 197 w 261"/>
                    <a:gd name="T75" fmla="*/ 178 h 290"/>
                    <a:gd name="T76" fmla="*/ 202 w 261"/>
                    <a:gd name="T77" fmla="*/ 168 h 290"/>
                    <a:gd name="T78" fmla="*/ 208 w 261"/>
                    <a:gd name="T79" fmla="*/ 157 h 290"/>
                    <a:gd name="T80" fmla="*/ 213 w 261"/>
                    <a:gd name="T81" fmla="*/ 146 h 290"/>
                    <a:gd name="T82" fmla="*/ 218 w 261"/>
                    <a:gd name="T83" fmla="*/ 133 h 290"/>
                    <a:gd name="T84" fmla="*/ 224 w 261"/>
                    <a:gd name="T85" fmla="*/ 119 h 290"/>
                    <a:gd name="T86" fmla="*/ 229 w 261"/>
                    <a:gd name="T87" fmla="*/ 105 h 290"/>
                    <a:gd name="T88" fmla="*/ 234 w 261"/>
                    <a:gd name="T89" fmla="*/ 90 h 290"/>
                    <a:gd name="T90" fmla="*/ 240 w 261"/>
                    <a:gd name="T91" fmla="*/ 74 h 290"/>
                    <a:gd name="T92" fmla="*/ 245 w 261"/>
                    <a:gd name="T93" fmla="*/ 57 h 290"/>
                    <a:gd name="T94" fmla="*/ 250 w 261"/>
                    <a:gd name="T95" fmla="*/ 39 h 290"/>
                    <a:gd name="T96" fmla="*/ 256 w 261"/>
                    <a:gd name="T97" fmla="*/ 20 h 290"/>
                    <a:gd name="T98" fmla="*/ 261 w 261"/>
                    <a:gd name="T99" fmla="*/ 0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1" h="290">
                      <a:moveTo>
                        <a:pt x="0" y="290"/>
                      </a:moveTo>
                      <a:lnTo>
                        <a:pt x="5" y="290"/>
                      </a:lnTo>
                      <a:lnTo>
                        <a:pt x="11" y="289"/>
                      </a:lnTo>
                      <a:lnTo>
                        <a:pt x="16" y="289"/>
                      </a:lnTo>
                      <a:lnTo>
                        <a:pt x="21" y="288"/>
                      </a:lnTo>
                      <a:lnTo>
                        <a:pt x="27" y="288"/>
                      </a:lnTo>
                      <a:lnTo>
                        <a:pt x="32" y="287"/>
                      </a:lnTo>
                      <a:lnTo>
                        <a:pt x="37" y="286"/>
                      </a:lnTo>
                      <a:lnTo>
                        <a:pt x="43" y="286"/>
                      </a:lnTo>
                      <a:lnTo>
                        <a:pt x="48" y="285"/>
                      </a:lnTo>
                      <a:lnTo>
                        <a:pt x="53" y="284"/>
                      </a:lnTo>
                      <a:lnTo>
                        <a:pt x="59" y="283"/>
                      </a:lnTo>
                      <a:lnTo>
                        <a:pt x="64" y="282"/>
                      </a:lnTo>
                      <a:lnTo>
                        <a:pt x="69" y="281"/>
                      </a:lnTo>
                      <a:lnTo>
                        <a:pt x="75" y="280"/>
                      </a:lnTo>
                      <a:lnTo>
                        <a:pt x="80" y="278"/>
                      </a:lnTo>
                      <a:lnTo>
                        <a:pt x="85" y="276"/>
                      </a:lnTo>
                      <a:lnTo>
                        <a:pt x="91" y="275"/>
                      </a:lnTo>
                      <a:lnTo>
                        <a:pt x="96" y="273"/>
                      </a:lnTo>
                      <a:lnTo>
                        <a:pt x="101" y="271"/>
                      </a:lnTo>
                      <a:lnTo>
                        <a:pt x="106" y="269"/>
                      </a:lnTo>
                      <a:lnTo>
                        <a:pt x="112" y="266"/>
                      </a:lnTo>
                      <a:lnTo>
                        <a:pt x="117" y="263"/>
                      </a:lnTo>
                      <a:lnTo>
                        <a:pt x="122" y="261"/>
                      </a:lnTo>
                      <a:lnTo>
                        <a:pt x="128" y="257"/>
                      </a:lnTo>
                      <a:lnTo>
                        <a:pt x="133" y="254"/>
                      </a:lnTo>
                      <a:lnTo>
                        <a:pt x="138" y="250"/>
                      </a:lnTo>
                      <a:lnTo>
                        <a:pt x="144" y="246"/>
                      </a:lnTo>
                      <a:lnTo>
                        <a:pt x="149" y="242"/>
                      </a:lnTo>
                      <a:lnTo>
                        <a:pt x="154" y="236"/>
                      </a:lnTo>
                      <a:lnTo>
                        <a:pt x="160" y="231"/>
                      </a:lnTo>
                      <a:lnTo>
                        <a:pt x="165" y="225"/>
                      </a:lnTo>
                      <a:lnTo>
                        <a:pt x="170" y="219"/>
                      </a:lnTo>
                      <a:lnTo>
                        <a:pt x="176" y="212"/>
                      </a:lnTo>
                      <a:lnTo>
                        <a:pt x="181" y="204"/>
                      </a:lnTo>
                      <a:lnTo>
                        <a:pt x="186" y="196"/>
                      </a:lnTo>
                      <a:lnTo>
                        <a:pt x="192" y="187"/>
                      </a:lnTo>
                      <a:lnTo>
                        <a:pt x="197" y="178"/>
                      </a:lnTo>
                      <a:lnTo>
                        <a:pt x="202" y="168"/>
                      </a:lnTo>
                      <a:lnTo>
                        <a:pt x="208" y="157"/>
                      </a:lnTo>
                      <a:lnTo>
                        <a:pt x="213" y="146"/>
                      </a:lnTo>
                      <a:lnTo>
                        <a:pt x="218" y="133"/>
                      </a:lnTo>
                      <a:lnTo>
                        <a:pt x="224" y="119"/>
                      </a:lnTo>
                      <a:lnTo>
                        <a:pt x="229" y="105"/>
                      </a:lnTo>
                      <a:lnTo>
                        <a:pt x="234" y="90"/>
                      </a:lnTo>
                      <a:lnTo>
                        <a:pt x="240" y="74"/>
                      </a:lnTo>
                      <a:lnTo>
                        <a:pt x="245" y="57"/>
                      </a:lnTo>
                      <a:lnTo>
                        <a:pt x="250" y="39"/>
                      </a:lnTo>
                      <a:lnTo>
                        <a:pt x="256" y="20"/>
                      </a:lnTo>
                      <a:lnTo>
                        <a:pt x="261" y="0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9" name="Freeform 184"/>
                <p:cNvSpPr>
                  <a:spLocks/>
                </p:cNvSpPr>
                <p:nvPr/>
              </p:nvSpPr>
              <p:spPr bwMode="auto">
                <a:xfrm>
                  <a:off x="5886450" y="319088"/>
                  <a:ext cx="414338" cy="846138"/>
                </a:xfrm>
                <a:custGeom>
                  <a:avLst/>
                  <a:gdLst>
                    <a:gd name="T0" fmla="*/ 0 w 261"/>
                    <a:gd name="T1" fmla="*/ 533 h 533"/>
                    <a:gd name="T2" fmla="*/ 5 w 261"/>
                    <a:gd name="T3" fmla="*/ 513 h 533"/>
                    <a:gd name="T4" fmla="*/ 11 w 261"/>
                    <a:gd name="T5" fmla="*/ 492 h 533"/>
                    <a:gd name="T6" fmla="*/ 16 w 261"/>
                    <a:gd name="T7" fmla="*/ 470 h 533"/>
                    <a:gd name="T8" fmla="*/ 22 w 261"/>
                    <a:gd name="T9" fmla="*/ 447 h 533"/>
                    <a:gd name="T10" fmla="*/ 27 w 261"/>
                    <a:gd name="T11" fmla="*/ 424 h 533"/>
                    <a:gd name="T12" fmla="*/ 32 w 261"/>
                    <a:gd name="T13" fmla="*/ 401 h 533"/>
                    <a:gd name="T14" fmla="*/ 38 w 261"/>
                    <a:gd name="T15" fmla="*/ 377 h 533"/>
                    <a:gd name="T16" fmla="*/ 43 w 261"/>
                    <a:gd name="T17" fmla="*/ 353 h 533"/>
                    <a:gd name="T18" fmla="*/ 48 w 261"/>
                    <a:gd name="T19" fmla="*/ 330 h 533"/>
                    <a:gd name="T20" fmla="*/ 54 w 261"/>
                    <a:gd name="T21" fmla="*/ 306 h 533"/>
                    <a:gd name="T22" fmla="*/ 59 w 261"/>
                    <a:gd name="T23" fmla="*/ 282 h 533"/>
                    <a:gd name="T24" fmla="*/ 64 w 261"/>
                    <a:gd name="T25" fmla="*/ 259 h 533"/>
                    <a:gd name="T26" fmla="*/ 69 w 261"/>
                    <a:gd name="T27" fmla="*/ 236 h 533"/>
                    <a:gd name="T28" fmla="*/ 75 w 261"/>
                    <a:gd name="T29" fmla="*/ 215 h 533"/>
                    <a:gd name="T30" fmla="*/ 80 w 261"/>
                    <a:gd name="T31" fmla="*/ 193 h 533"/>
                    <a:gd name="T32" fmla="*/ 85 w 261"/>
                    <a:gd name="T33" fmla="*/ 173 h 533"/>
                    <a:gd name="T34" fmla="*/ 91 w 261"/>
                    <a:gd name="T35" fmla="*/ 154 h 533"/>
                    <a:gd name="T36" fmla="*/ 96 w 261"/>
                    <a:gd name="T37" fmla="*/ 135 h 533"/>
                    <a:gd name="T38" fmla="*/ 101 w 261"/>
                    <a:gd name="T39" fmla="*/ 118 h 533"/>
                    <a:gd name="T40" fmla="*/ 106 w 261"/>
                    <a:gd name="T41" fmla="*/ 102 h 533"/>
                    <a:gd name="T42" fmla="*/ 112 w 261"/>
                    <a:gd name="T43" fmla="*/ 87 h 533"/>
                    <a:gd name="T44" fmla="*/ 117 w 261"/>
                    <a:gd name="T45" fmla="*/ 74 h 533"/>
                    <a:gd name="T46" fmla="*/ 122 w 261"/>
                    <a:gd name="T47" fmla="*/ 61 h 533"/>
                    <a:gd name="T48" fmla="*/ 128 w 261"/>
                    <a:gd name="T49" fmla="*/ 50 h 533"/>
                    <a:gd name="T50" fmla="*/ 133 w 261"/>
                    <a:gd name="T51" fmla="*/ 40 h 533"/>
                    <a:gd name="T52" fmla="*/ 138 w 261"/>
                    <a:gd name="T53" fmla="*/ 32 h 533"/>
                    <a:gd name="T54" fmla="*/ 144 w 261"/>
                    <a:gd name="T55" fmla="*/ 24 h 533"/>
                    <a:gd name="T56" fmla="*/ 149 w 261"/>
                    <a:gd name="T57" fmla="*/ 18 h 533"/>
                    <a:gd name="T58" fmla="*/ 155 w 261"/>
                    <a:gd name="T59" fmla="*/ 12 h 533"/>
                    <a:gd name="T60" fmla="*/ 160 w 261"/>
                    <a:gd name="T61" fmla="*/ 8 h 533"/>
                    <a:gd name="T62" fmla="*/ 165 w 261"/>
                    <a:gd name="T63" fmla="*/ 5 h 533"/>
                    <a:gd name="T64" fmla="*/ 171 w 261"/>
                    <a:gd name="T65" fmla="*/ 2 h 533"/>
                    <a:gd name="T66" fmla="*/ 176 w 261"/>
                    <a:gd name="T67" fmla="*/ 0 h 533"/>
                    <a:gd name="T68" fmla="*/ 181 w 261"/>
                    <a:gd name="T69" fmla="*/ 0 h 533"/>
                    <a:gd name="T70" fmla="*/ 187 w 261"/>
                    <a:gd name="T71" fmla="*/ 0 h 533"/>
                    <a:gd name="T72" fmla="*/ 192 w 261"/>
                    <a:gd name="T73" fmla="*/ 0 h 533"/>
                    <a:gd name="T74" fmla="*/ 197 w 261"/>
                    <a:gd name="T75" fmla="*/ 1 h 533"/>
                    <a:gd name="T76" fmla="*/ 203 w 261"/>
                    <a:gd name="T77" fmla="*/ 3 h 533"/>
                    <a:gd name="T78" fmla="*/ 208 w 261"/>
                    <a:gd name="T79" fmla="*/ 5 h 533"/>
                    <a:gd name="T80" fmla="*/ 213 w 261"/>
                    <a:gd name="T81" fmla="*/ 8 h 533"/>
                    <a:gd name="T82" fmla="*/ 219 w 261"/>
                    <a:gd name="T83" fmla="*/ 12 h 533"/>
                    <a:gd name="T84" fmla="*/ 224 w 261"/>
                    <a:gd name="T85" fmla="*/ 15 h 533"/>
                    <a:gd name="T86" fmla="*/ 229 w 261"/>
                    <a:gd name="T87" fmla="*/ 20 h 533"/>
                    <a:gd name="T88" fmla="*/ 235 w 261"/>
                    <a:gd name="T89" fmla="*/ 24 h 533"/>
                    <a:gd name="T90" fmla="*/ 240 w 261"/>
                    <a:gd name="T91" fmla="*/ 29 h 533"/>
                    <a:gd name="T92" fmla="*/ 245 w 261"/>
                    <a:gd name="T93" fmla="*/ 34 h 533"/>
                    <a:gd name="T94" fmla="*/ 251 w 261"/>
                    <a:gd name="T95" fmla="*/ 39 h 533"/>
                    <a:gd name="T96" fmla="*/ 256 w 261"/>
                    <a:gd name="T97" fmla="*/ 45 h 533"/>
                    <a:gd name="T98" fmla="*/ 261 w 261"/>
                    <a:gd name="T99" fmla="*/ 50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1" h="533">
                      <a:moveTo>
                        <a:pt x="0" y="533"/>
                      </a:moveTo>
                      <a:lnTo>
                        <a:pt x="5" y="513"/>
                      </a:lnTo>
                      <a:lnTo>
                        <a:pt x="11" y="492"/>
                      </a:lnTo>
                      <a:lnTo>
                        <a:pt x="16" y="470"/>
                      </a:lnTo>
                      <a:lnTo>
                        <a:pt x="22" y="447"/>
                      </a:lnTo>
                      <a:lnTo>
                        <a:pt x="27" y="424"/>
                      </a:lnTo>
                      <a:lnTo>
                        <a:pt x="32" y="401"/>
                      </a:lnTo>
                      <a:lnTo>
                        <a:pt x="38" y="377"/>
                      </a:lnTo>
                      <a:lnTo>
                        <a:pt x="43" y="353"/>
                      </a:lnTo>
                      <a:lnTo>
                        <a:pt x="48" y="330"/>
                      </a:lnTo>
                      <a:lnTo>
                        <a:pt x="54" y="306"/>
                      </a:lnTo>
                      <a:lnTo>
                        <a:pt x="59" y="282"/>
                      </a:lnTo>
                      <a:lnTo>
                        <a:pt x="64" y="259"/>
                      </a:lnTo>
                      <a:lnTo>
                        <a:pt x="69" y="236"/>
                      </a:lnTo>
                      <a:lnTo>
                        <a:pt x="75" y="215"/>
                      </a:lnTo>
                      <a:lnTo>
                        <a:pt x="80" y="193"/>
                      </a:lnTo>
                      <a:lnTo>
                        <a:pt x="85" y="173"/>
                      </a:lnTo>
                      <a:lnTo>
                        <a:pt x="91" y="154"/>
                      </a:lnTo>
                      <a:lnTo>
                        <a:pt x="96" y="135"/>
                      </a:lnTo>
                      <a:lnTo>
                        <a:pt x="101" y="118"/>
                      </a:lnTo>
                      <a:lnTo>
                        <a:pt x="106" y="102"/>
                      </a:lnTo>
                      <a:lnTo>
                        <a:pt x="112" y="87"/>
                      </a:lnTo>
                      <a:lnTo>
                        <a:pt x="117" y="74"/>
                      </a:lnTo>
                      <a:lnTo>
                        <a:pt x="122" y="61"/>
                      </a:lnTo>
                      <a:lnTo>
                        <a:pt x="128" y="50"/>
                      </a:lnTo>
                      <a:lnTo>
                        <a:pt x="133" y="40"/>
                      </a:lnTo>
                      <a:lnTo>
                        <a:pt x="138" y="32"/>
                      </a:lnTo>
                      <a:lnTo>
                        <a:pt x="144" y="24"/>
                      </a:lnTo>
                      <a:lnTo>
                        <a:pt x="149" y="18"/>
                      </a:lnTo>
                      <a:lnTo>
                        <a:pt x="155" y="12"/>
                      </a:lnTo>
                      <a:lnTo>
                        <a:pt x="160" y="8"/>
                      </a:lnTo>
                      <a:lnTo>
                        <a:pt x="165" y="5"/>
                      </a:lnTo>
                      <a:lnTo>
                        <a:pt x="171" y="2"/>
                      </a:lnTo>
                      <a:lnTo>
                        <a:pt x="176" y="0"/>
                      </a:lnTo>
                      <a:lnTo>
                        <a:pt x="181" y="0"/>
                      </a:lnTo>
                      <a:lnTo>
                        <a:pt x="187" y="0"/>
                      </a:lnTo>
                      <a:lnTo>
                        <a:pt x="192" y="0"/>
                      </a:lnTo>
                      <a:lnTo>
                        <a:pt x="197" y="1"/>
                      </a:lnTo>
                      <a:lnTo>
                        <a:pt x="203" y="3"/>
                      </a:lnTo>
                      <a:lnTo>
                        <a:pt x="208" y="5"/>
                      </a:lnTo>
                      <a:lnTo>
                        <a:pt x="213" y="8"/>
                      </a:lnTo>
                      <a:lnTo>
                        <a:pt x="219" y="12"/>
                      </a:lnTo>
                      <a:lnTo>
                        <a:pt x="224" y="15"/>
                      </a:lnTo>
                      <a:lnTo>
                        <a:pt x="229" y="20"/>
                      </a:lnTo>
                      <a:lnTo>
                        <a:pt x="235" y="24"/>
                      </a:lnTo>
                      <a:lnTo>
                        <a:pt x="240" y="29"/>
                      </a:lnTo>
                      <a:lnTo>
                        <a:pt x="245" y="34"/>
                      </a:lnTo>
                      <a:lnTo>
                        <a:pt x="251" y="39"/>
                      </a:lnTo>
                      <a:lnTo>
                        <a:pt x="256" y="45"/>
                      </a:lnTo>
                      <a:lnTo>
                        <a:pt x="261" y="50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00" name="Freeform 185"/>
                <p:cNvSpPr>
                  <a:spLocks/>
                </p:cNvSpPr>
                <p:nvPr/>
              </p:nvSpPr>
              <p:spPr bwMode="auto">
                <a:xfrm>
                  <a:off x="6300788" y="398463"/>
                  <a:ext cx="414338" cy="579438"/>
                </a:xfrm>
                <a:custGeom>
                  <a:avLst/>
                  <a:gdLst>
                    <a:gd name="T0" fmla="*/ 0 w 261"/>
                    <a:gd name="T1" fmla="*/ 0 h 365"/>
                    <a:gd name="T2" fmla="*/ 6 w 261"/>
                    <a:gd name="T3" fmla="*/ 7 h 365"/>
                    <a:gd name="T4" fmla="*/ 11 w 261"/>
                    <a:gd name="T5" fmla="*/ 13 h 365"/>
                    <a:gd name="T6" fmla="*/ 16 w 261"/>
                    <a:gd name="T7" fmla="*/ 19 h 365"/>
                    <a:gd name="T8" fmla="*/ 22 w 261"/>
                    <a:gd name="T9" fmla="*/ 26 h 365"/>
                    <a:gd name="T10" fmla="*/ 27 w 261"/>
                    <a:gd name="T11" fmla="*/ 32 h 365"/>
                    <a:gd name="T12" fmla="*/ 32 w 261"/>
                    <a:gd name="T13" fmla="*/ 39 h 365"/>
                    <a:gd name="T14" fmla="*/ 38 w 261"/>
                    <a:gd name="T15" fmla="*/ 46 h 365"/>
                    <a:gd name="T16" fmla="*/ 43 w 261"/>
                    <a:gd name="T17" fmla="*/ 53 h 365"/>
                    <a:gd name="T18" fmla="*/ 48 w 261"/>
                    <a:gd name="T19" fmla="*/ 60 h 365"/>
                    <a:gd name="T20" fmla="*/ 53 w 261"/>
                    <a:gd name="T21" fmla="*/ 67 h 365"/>
                    <a:gd name="T22" fmla="*/ 59 w 261"/>
                    <a:gd name="T23" fmla="*/ 74 h 365"/>
                    <a:gd name="T24" fmla="*/ 64 w 261"/>
                    <a:gd name="T25" fmla="*/ 81 h 365"/>
                    <a:gd name="T26" fmla="*/ 69 w 261"/>
                    <a:gd name="T27" fmla="*/ 89 h 365"/>
                    <a:gd name="T28" fmla="*/ 75 w 261"/>
                    <a:gd name="T29" fmla="*/ 96 h 365"/>
                    <a:gd name="T30" fmla="*/ 80 w 261"/>
                    <a:gd name="T31" fmla="*/ 103 h 365"/>
                    <a:gd name="T32" fmla="*/ 85 w 261"/>
                    <a:gd name="T33" fmla="*/ 111 h 365"/>
                    <a:gd name="T34" fmla="*/ 91 w 261"/>
                    <a:gd name="T35" fmla="*/ 118 h 365"/>
                    <a:gd name="T36" fmla="*/ 96 w 261"/>
                    <a:gd name="T37" fmla="*/ 126 h 365"/>
                    <a:gd name="T38" fmla="*/ 101 w 261"/>
                    <a:gd name="T39" fmla="*/ 133 h 365"/>
                    <a:gd name="T40" fmla="*/ 107 w 261"/>
                    <a:gd name="T41" fmla="*/ 141 h 365"/>
                    <a:gd name="T42" fmla="*/ 112 w 261"/>
                    <a:gd name="T43" fmla="*/ 148 h 365"/>
                    <a:gd name="T44" fmla="*/ 117 w 261"/>
                    <a:gd name="T45" fmla="*/ 156 h 365"/>
                    <a:gd name="T46" fmla="*/ 123 w 261"/>
                    <a:gd name="T47" fmla="*/ 164 h 365"/>
                    <a:gd name="T48" fmla="*/ 128 w 261"/>
                    <a:gd name="T49" fmla="*/ 171 h 365"/>
                    <a:gd name="T50" fmla="*/ 133 w 261"/>
                    <a:gd name="T51" fmla="*/ 179 h 365"/>
                    <a:gd name="T52" fmla="*/ 139 w 261"/>
                    <a:gd name="T53" fmla="*/ 186 h 365"/>
                    <a:gd name="T54" fmla="*/ 144 w 261"/>
                    <a:gd name="T55" fmla="*/ 194 h 365"/>
                    <a:gd name="T56" fmla="*/ 149 w 261"/>
                    <a:gd name="T57" fmla="*/ 202 h 365"/>
                    <a:gd name="T58" fmla="*/ 155 w 261"/>
                    <a:gd name="T59" fmla="*/ 210 h 365"/>
                    <a:gd name="T60" fmla="*/ 160 w 261"/>
                    <a:gd name="T61" fmla="*/ 217 h 365"/>
                    <a:gd name="T62" fmla="*/ 165 w 261"/>
                    <a:gd name="T63" fmla="*/ 225 h 365"/>
                    <a:gd name="T64" fmla="*/ 171 w 261"/>
                    <a:gd name="T65" fmla="*/ 233 h 365"/>
                    <a:gd name="T66" fmla="*/ 176 w 261"/>
                    <a:gd name="T67" fmla="*/ 241 h 365"/>
                    <a:gd name="T68" fmla="*/ 181 w 261"/>
                    <a:gd name="T69" fmla="*/ 248 h 365"/>
                    <a:gd name="T70" fmla="*/ 187 w 261"/>
                    <a:gd name="T71" fmla="*/ 256 h 365"/>
                    <a:gd name="T72" fmla="*/ 192 w 261"/>
                    <a:gd name="T73" fmla="*/ 264 h 365"/>
                    <a:gd name="T74" fmla="*/ 197 w 261"/>
                    <a:gd name="T75" fmla="*/ 271 h 365"/>
                    <a:gd name="T76" fmla="*/ 203 w 261"/>
                    <a:gd name="T77" fmla="*/ 279 h 365"/>
                    <a:gd name="T78" fmla="*/ 208 w 261"/>
                    <a:gd name="T79" fmla="*/ 287 h 365"/>
                    <a:gd name="T80" fmla="*/ 213 w 261"/>
                    <a:gd name="T81" fmla="*/ 295 h 365"/>
                    <a:gd name="T82" fmla="*/ 219 w 261"/>
                    <a:gd name="T83" fmla="*/ 302 h 365"/>
                    <a:gd name="T84" fmla="*/ 224 w 261"/>
                    <a:gd name="T85" fmla="*/ 310 h 365"/>
                    <a:gd name="T86" fmla="*/ 229 w 261"/>
                    <a:gd name="T87" fmla="*/ 318 h 365"/>
                    <a:gd name="T88" fmla="*/ 235 w 261"/>
                    <a:gd name="T89" fmla="*/ 326 h 365"/>
                    <a:gd name="T90" fmla="*/ 240 w 261"/>
                    <a:gd name="T91" fmla="*/ 333 h 365"/>
                    <a:gd name="T92" fmla="*/ 245 w 261"/>
                    <a:gd name="T93" fmla="*/ 341 h 365"/>
                    <a:gd name="T94" fmla="*/ 251 w 261"/>
                    <a:gd name="T95" fmla="*/ 349 h 365"/>
                    <a:gd name="T96" fmla="*/ 256 w 261"/>
                    <a:gd name="T97" fmla="*/ 357 h 365"/>
                    <a:gd name="T98" fmla="*/ 261 w 261"/>
                    <a:gd name="T9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1" h="365">
                      <a:moveTo>
                        <a:pt x="0" y="0"/>
                      </a:moveTo>
                      <a:lnTo>
                        <a:pt x="6" y="7"/>
                      </a:lnTo>
                      <a:lnTo>
                        <a:pt x="11" y="13"/>
                      </a:lnTo>
                      <a:lnTo>
                        <a:pt x="16" y="19"/>
                      </a:lnTo>
                      <a:lnTo>
                        <a:pt x="22" y="26"/>
                      </a:lnTo>
                      <a:lnTo>
                        <a:pt x="27" y="32"/>
                      </a:lnTo>
                      <a:lnTo>
                        <a:pt x="32" y="39"/>
                      </a:lnTo>
                      <a:lnTo>
                        <a:pt x="38" y="46"/>
                      </a:lnTo>
                      <a:lnTo>
                        <a:pt x="43" y="53"/>
                      </a:lnTo>
                      <a:lnTo>
                        <a:pt x="48" y="60"/>
                      </a:lnTo>
                      <a:lnTo>
                        <a:pt x="53" y="67"/>
                      </a:lnTo>
                      <a:lnTo>
                        <a:pt x="59" y="74"/>
                      </a:lnTo>
                      <a:lnTo>
                        <a:pt x="64" y="81"/>
                      </a:lnTo>
                      <a:lnTo>
                        <a:pt x="69" y="89"/>
                      </a:lnTo>
                      <a:lnTo>
                        <a:pt x="75" y="96"/>
                      </a:lnTo>
                      <a:lnTo>
                        <a:pt x="80" y="103"/>
                      </a:lnTo>
                      <a:lnTo>
                        <a:pt x="85" y="111"/>
                      </a:lnTo>
                      <a:lnTo>
                        <a:pt x="91" y="118"/>
                      </a:lnTo>
                      <a:lnTo>
                        <a:pt x="96" y="126"/>
                      </a:lnTo>
                      <a:lnTo>
                        <a:pt x="101" y="133"/>
                      </a:lnTo>
                      <a:lnTo>
                        <a:pt x="107" y="141"/>
                      </a:lnTo>
                      <a:lnTo>
                        <a:pt x="112" y="148"/>
                      </a:lnTo>
                      <a:lnTo>
                        <a:pt x="117" y="156"/>
                      </a:lnTo>
                      <a:lnTo>
                        <a:pt x="123" y="164"/>
                      </a:lnTo>
                      <a:lnTo>
                        <a:pt x="128" y="171"/>
                      </a:lnTo>
                      <a:lnTo>
                        <a:pt x="133" y="179"/>
                      </a:lnTo>
                      <a:lnTo>
                        <a:pt x="139" y="186"/>
                      </a:lnTo>
                      <a:lnTo>
                        <a:pt x="144" y="194"/>
                      </a:lnTo>
                      <a:lnTo>
                        <a:pt x="149" y="202"/>
                      </a:lnTo>
                      <a:lnTo>
                        <a:pt x="155" y="210"/>
                      </a:lnTo>
                      <a:lnTo>
                        <a:pt x="160" y="217"/>
                      </a:lnTo>
                      <a:lnTo>
                        <a:pt x="165" y="225"/>
                      </a:lnTo>
                      <a:lnTo>
                        <a:pt x="171" y="233"/>
                      </a:lnTo>
                      <a:lnTo>
                        <a:pt x="176" y="241"/>
                      </a:lnTo>
                      <a:lnTo>
                        <a:pt x="181" y="248"/>
                      </a:lnTo>
                      <a:lnTo>
                        <a:pt x="187" y="256"/>
                      </a:lnTo>
                      <a:lnTo>
                        <a:pt x="192" y="264"/>
                      </a:lnTo>
                      <a:lnTo>
                        <a:pt x="197" y="271"/>
                      </a:lnTo>
                      <a:lnTo>
                        <a:pt x="203" y="279"/>
                      </a:lnTo>
                      <a:lnTo>
                        <a:pt x="208" y="287"/>
                      </a:lnTo>
                      <a:lnTo>
                        <a:pt x="213" y="295"/>
                      </a:lnTo>
                      <a:lnTo>
                        <a:pt x="219" y="302"/>
                      </a:lnTo>
                      <a:lnTo>
                        <a:pt x="224" y="310"/>
                      </a:lnTo>
                      <a:lnTo>
                        <a:pt x="229" y="318"/>
                      </a:lnTo>
                      <a:lnTo>
                        <a:pt x="235" y="326"/>
                      </a:lnTo>
                      <a:lnTo>
                        <a:pt x="240" y="333"/>
                      </a:lnTo>
                      <a:lnTo>
                        <a:pt x="245" y="341"/>
                      </a:lnTo>
                      <a:lnTo>
                        <a:pt x="251" y="349"/>
                      </a:lnTo>
                      <a:lnTo>
                        <a:pt x="256" y="357"/>
                      </a:lnTo>
                      <a:lnTo>
                        <a:pt x="261" y="365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01" name="Freeform 186"/>
                <p:cNvSpPr>
                  <a:spLocks/>
                </p:cNvSpPr>
                <p:nvPr/>
              </p:nvSpPr>
              <p:spPr bwMode="auto">
                <a:xfrm>
                  <a:off x="6715125" y="977900"/>
                  <a:ext cx="415925" cy="604838"/>
                </a:xfrm>
                <a:custGeom>
                  <a:avLst/>
                  <a:gdLst>
                    <a:gd name="T0" fmla="*/ 0 w 262"/>
                    <a:gd name="T1" fmla="*/ 0 h 381"/>
                    <a:gd name="T2" fmla="*/ 6 w 262"/>
                    <a:gd name="T3" fmla="*/ 7 h 381"/>
                    <a:gd name="T4" fmla="*/ 11 w 262"/>
                    <a:gd name="T5" fmla="*/ 15 h 381"/>
                    <a:gd name="T6" fmla="*/ 16 w 262"/>
                    <a:gd name="T7" fmla="*/ 23 h 381"/>
                    <a:gd name="T8" fmla="*/ 22 w 262"/>
                    <a:gd name="T9" fmla="*/ 31 h 381"/>
                    <a:gd name="T10" fmla="*/ 27 w 262"/>
                    <a:gd name="T11" fmla="*/ 38 h 381"/>
                    <a:gd name="T12" fmla="*/ 32 w 262"/>
                    <a:gd name="T13" fmla="*/ 46 h 381"/>
                    <a:gd name="T14" fmla="*/ 38 w 262"/>
                    <a:gd name="T15" fmla="*/ 54 h 381"/>
                    <a:gd name="T16" fmla="*/ 43 w 262"/>
                    <a:gd name="T17" fmla="*/ 62 h 381"/>
                    <a:gd name="T18" fmla="*/ 48 w 262"/>
                    <a:gd name="T19" fmla="*/ 69 h 381"/>
                    <a:gd name="T20" fmla="*/ 53 w 262"/>
                    <a:gd name="T21" fmla="*/ 77 h 381"/>
                    <a:gd name="T22" fmla="*/ 59 w 262"/>
                    <a:gd name="T23" fmla="*/ 85 h 381"/>
                    <a:gd name="T24" fmla="*/ 64 w 262"/>
                    <a:gd name="T25" fmla="*/ 93 h 381"/>
                    <a:gd name="T26" fmla="*/ 69 w 262"/>
                    <a:gd name="T27" fmla="*/ 101 h 381"/>
                    <a:gd name="T28" fmla="*/ 75 w 262"/>
                    <a:gd name="T29" fmla="*/ 109 h 381"/>
                    <a:gd name="T30" fmla="*/ 80 w 262"/>
                    <a:gd name="T31" fmla="*/ 116 h 381"/>
                    <a:gd name="T32" fmla="*/ 85 w 262"/>
                    <a:gd name="T33" fmla="*/ 124 h 381"/>
                    <a:gd name="T34" fmla="*/ 91 w 262"/>
                    <a:gd name="T35" fmla="*/ 132 h 381"/>
                    <a:gd name="T36" fmla="*/ 96 w 262"/>
                    <a:gd name="T37" fmla="*/ 139 h 381"/>
                    <a:gd name="T38" fmla="*/ 101 w 262"/>
                    <a:gd name="T39" fmla="*/ 147 h 381"/>
                    <a:gd name="T40" fmla="*/ 107 w 262"/>
                    <a:gd name="T41" fmla="*/ 155 h 381"/>
                    <a:gd name="T42" fmla="*/ 112 w 262"/>
                    <a:gd name="T43" fmla="*/ 163 h 381"/>
                    <a:gd name="T44" fmla="*/ 117 w 262"/>
                    <a:gd name="T45" fmla="*/ 171 h 381"/>
                    <a:gd name="T46" fmla="*/ 123 w 262"/>
                    <a:gd name="T47" fmla="*/ 178 h 381"/>
                    <a:gd name="T48" fmla="*/ 128 w 262"/>
                    <a:gd name="T49" fmla="*/ 186 h 381"/>
                    <a:gd name="T50" fmla="*/ 133 w 262"/>
                    <a:gd name="T51" fmla="*/ 194 h 381"/>
                    <a:gd name="T52" fmla="*/ 139 w 262"/>
                    <a:gd name="T53" fmla="*/ 202 h 381"/>
                    <a:gd name="T54" fmla="*/ 144 w 262"/>
                    <a:gd name="T55" fmla="*/ 210 h 381"/>
                    <a:gd name="T56" fmla="*/ 149 w 262"/>
                    <a:gd name="T57" fmla="*/ 217 h 381"/>
                    <a:gd name="T58" fmla="*/ 155 w 262"/>
                    <a:gd name="T59" fmla="*/ 225 h 381"/>
                    <a:gd name="T60" fmla="*/ 160 w 262"/>
                    <a:gd name="T61" fmla="*/ 233 h 381"/>
                    <a:gd name="T62" fmla="*/ 166 w 262"/>
                    <a:gd name="T63" fmla="*/ 240 h 381"/>
                    <a:gd name="T64" fmla="*/ 171 w 262"/>
                    <a:gd name="T65" fmla="*/ 248 h 381"/>
                    <a:gd name="T66" fmla="*/ 176 w 262"/>
                    <a:gd name="T67" fmla="*/ 256 h 381"/>
                    <a:gd name="T68" fmla="*/ 182 w 262"/>
                    <a:gd name="T69" fmla="*/ 264 h 381"/>
                    <a:gd name="T70" fmla="*/ 187 w 262"/>
                    <a:gd name="T71" fmla="*/ 272 h 381"/>
                    <a:gd name="T72" fmla="*/ 192 w 262"/>
                    <a:gd name="T73" fmla="*/ 280 h 381"/>
                    <a:gd name="T74" fmla="*/ 198 w 262"/>
                    <a:gd name="T75" fmla="*/ 287 h 381"/>
                    <a:gd name="T76" fmla="*/ 203 w 262"/>
                    <a:gd name="T77" fmla="*/ 295 h 381"/>
                    <a:gd name="T78" fmla="*/ 208 w 262"/>
                    <a:gd name="T79" fmla="*/ 303 h 381"/>
                    <a:gd name="T80" fmla="*/ 214 w 262"/>
                    <a:gd name="T81" fmla="*/ 311 h 381"/>
                    <a:gd name="T82" fmla="*/ 219 w 262"/>
                    <a:gd name="T83" fmla="*/ 318 h 381"/>
                    <a:gd name="T84" fmla="*/ 224 w 262"/>
                    <a:gd name="T85" fmla="*/ 326 h 381"/>
                    <a:gd name="T86" fmla="*/ 230 w 262"/>
                    <a:gd name="T87" fmla="*/ 334 h 381"/>
                    <a:gd name="T88" fmla="*/ 235 w 262"/>
                    <a:gd name="T89" fmla="*/ 342 h 381"/>
                    <a:gd name="T90" fmla="*/ 240 w 262"/>
                    <a:gd name="T91" fmla="*/ 350 h 381"/>
                    <a:gd name="T92" fmla="*/ 246 w 262"/>
                    <a:gd name="T93" fmla="*/ 357 h 381"/>
                    <a:gd name="T94" fmla="*/ 251 w 262"/>
                    <a:gd name="T95" fmla="*/ 365 h 381"/>
                    <a:gd name="T96" fmla="*/ 256 w 262"/>
                    <a:gd name="T97" fmla="*/ 373 h 381"/>
                    <a:gd name="T98" fmla="*/ 262 w 262"/>
                    <a:gd name="T99" fmla="*/ 381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2" h="381">
                      <a:moveTo>
                        <a:pt x="0" y="0"/>
                      </a:moveTo>
                      <a:lnTo>
                        <a:pt x="6" y="7"/>
                      </a:lnTo>
                      <a:lnTo>
                        <a:pt x="11" y="15"/>
                      </a:lnTo>
                      <a:lnTo>
                        <a:pt x="16" y="23"/>
                      </a:lnTo>
                      <a:lnTo>
                        <a:pt x="22" y="31"/>
                      </a:lnTo>
                      <a:lnTo>
                        <a:pt x="27" y="38"/>
                      </a:lnTo>
                      <a:lnTo>
                        <a:pt x="32" y="46"/>
                      </a:lnTo>
                      <a:lnTo>
                        <a:pt x="38" y="54"/>
                      </a:lnTo>
                      <a:lnTo>
                        <a:pt x="43" y="62"/>
                      </a:lnTo>
                      <a:lnTo>
                        <a:pt x="48" y="69"/>
                      </a:lnTo>
                      <a:lnTo>
                        <a:pt x="53" y="77"/>
                      </a:lnTo>
                      <a:lnTo>
                        <a:pt x="59" y="85"/>
                      </a:lnTo>
                      <a:lnTo>
                        <a:pt x="64" y="93"/>
                      </a:lnTo>
                      <a:lnTo>
                        <a:pt x="69" y="101"/>
                      </a:lnTo>
                      <a:lnTo>
                        <a:pt x="75" y="109"/>
                      </a:lnTo>
                      <a:lnTo>
                        <a:pt x="80" y="116"/>
                      </a:lnTo>
                      <a:lnTo>
                        <a:pt x="85" y="124"/>
                      </a:lnTo>
                      <a:lnTo>
                        <a:pt x="91" y="132"/>
                      </a:lnTo>
                      <a:lnTo>
                        <a:pt x="96" y="139"/>
                      </a:lnTo>
                      <a:lnTo>
                        <a:pt x="101" y="147"/>
                      </a:lnTo>
                      <a:lnTo>
                        <a:pt x="107" y="155"/>
                      </a:lnTo>
                      <a:lnTo>
                        <a:pt x="112" y="163"/>
                      </a:lnTo>
                      <a:lnTo>
                        <a:pt x="117" y="171"/>
                      </a:lnTo>
                      <a:lnTo>
                        <a:pt x="123" y="178"/>
                      </a:lnTo>
                      <a:lnTo>
                        <a:pt x="128" y="186"/>
                      </a:lnTo>
                      <a:lnTo>
                        <a:pt x="133" y="194"/>
                      </a:lnTo>
                      <a:lnTo>
                        <a:pt x="139" y="202"/>
                      </a:lnTo>
                      <a:lnTo>
                        <a:pt x="144" y="210"/>
                      </a:lnTo>
                      <a:lnTo>
                        <a:pt x="149" y="217"/>
                      </a:lnTo>
                      <a:lnTo>
                        <a:pt x="155" y="225"/>
                      </a:lnTo>
                      <a:lnTo>
                        <a:pt x="160" y="233"/>
                      </a:lnTo>
                      <a:lnTo>
                        <a:pt x="166" y="240"/>
                      </a:lnTo>
                      <a:lnTo>
                        <a:pt x="171" y="248"/>
                      </a:lnTo>
                      <a:lnTo>
                        <a:pt x="176" y="256"/>
                      </a:lnTo>
                      <a:lnTo>
                        <a:pt x="182" y="264"/>
                      </a:lnTo>
                      <a:lnTo>
                        <a:pt x="187" y="272"/>
                      </a:lnTo>
                      <a:lnTo>
                        <a:pt x="192" y="280"/>
                      </a:lnTo>
                      <a:lnTo>
                        <a:pt x="198" y="287"/>
                      </a:lnTo>
                      <a:lnTo>
                        <a:pt x="203" y="295"/>
                      </a:lnTo>
                      <a:lnTo>
                        <a:pt x="208" y="303"/>
                      </a:lnTo>
                      <a:lnTo>
                        <a:pt x="214" y="311"/>
                      </a:lnTo>
                      <a:lnTo>
                        <a:pt x="219" y="318"/>
                      </a:lnTo>
                      <a:lnTo>
                        <a:pt x="224" y="326"/>
                      </a:lnTo>
                      <a:lnTo>
                        <a:pt x="230" y="334"/>
                      </a:lnTo>
                      <a:lnTo>
                        <a:pt x="235" y="342"/>
                      </a:lnTo>
                      <a:lnTo>
                        <a:pt x="240" y="350"/>
                      </a:lnTo>
                      <a:lnTo>
                        <a:pt x="246" y="357"/>
                      </a:lnTo>
                      <a:lnTo>
                        <a:pt x="251" y="365"/>
                      </a:lnTo>
                      <a:lnTo>
                        <a:pt x="256" y="373"/>
                      </a:lnTo>
                      <a:lnTo>
                        <a:pt x="262" y="381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02" name="Freeform 187"/>
                <p:cNvSpPr>
                  <a:spLocks/>
                </p:cNvSpPr>
                <p:nvPr/>
              </p:nvSpPr>
              <p:spPr bwMode="auto">
                <a:xfrm>
                  <a:off x="7131050" y="1582738"/>
                  <a:ext cx="33338" cy="49213"/>
                </a:xfrm>
                <a:custGeom>
                  <a:avLst/>
                  <a:gdLst>
                    <a:gd name="T0" fmla="*/ 0 w 21"/>
                    <a:gd name="T1" fmla="*/ 0 h 31"/>
                    <a:gd name="T2" fmla="*/ 5 w 21"/>
                    <a:gd name="T3" fmla="*/ 8 h 31"/>
                    <a:gd name="T4" fmla="*/ 10 w 21"/>
                    <a:gd name="T5" fmla="*/ 15 h 31"/>
                    <a:gd name="T6" fmla="*/ 15 w 21"/>
                    <a:gd name="T7" fmla="*/ 23 h 31"/>
                    <a:gd name="T8" fmla="*/ 21 w 21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1">
                      <a:moveTo>
                        <a:pt x="0" y="0"/>
                      </a:moveTo>
                      <a:lnTo>
                        <a:pt x="5" y="8"/>
                      </a:lnTo>
                      <a:lnTo>
                        <a:pt x="10" y="15"/>
                      </a:lnTo>
                      <a:lnTo>
                        <a:pt x="15" y="23"/>
                      </a:lnTo>
                      <a:lnTo>
                        <a:pt x="21" y="31"/>
                      </a:lnTo>
                    </a:path>
                  </a:pathLst>
                </a:custGeom>
                <a:noFill/>
                <a:ln w="9525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5586004" y="5502346"/>
                    <a:ext cx="211283" cy="2770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38100" tIns="38100" rIns="38100" bIns="3810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oMath>
                      </m:oMathPara>
                    </a14:m>
                    <a:endParaRPr kumimoji="0" lang="en-US" altLang="en-US" sz="24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61" name="Rectangle 2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86004" y="5502346"/>
                    <a:ext cx="211283" cy="27708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1" name="Line 280"/>
              <p:cNvSpPr>
                <a:spLocks noChangeShapeType="1"/>
              </p:cNvSpPr>
              <p:nvPr/>
            </p:nvSpPr>
            <p:spPr bwMode="auto">
              <a:xfrm>
                <a:off x="4866953" y="5333834"/>
                <a:ext cx="1632952" cy="0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2" name="Line 281"/>
              <p:cNvSpPr>
                <a:spLocks noChangeShapeType="1"/>
              </p:cNvSpPr>
              <p:nvPr/>
            </p:nvSpPr>
            <p:spPr bwMode="auto">
              <a:xfrm>
                <a:off x="4866953" y="4132390"/>
                <a:ext cx="1632952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3" name="Line 282"/>
              <p:cNvSpPr>
                <a:spLocks noChangeShapeType="1"/>
              </p:cNvSpPr>
              <p:nvPr/>
            </p:nvSpPr>
            <p:spPr bwMode="auto">
              <a:xfrm flipV="1">
                <a:off x="4866953" y="5319685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4" name="Line 283"/>
              <p:cNvSpPr>
                <a:spLocks noChangeShapeType="1"/>
              </p:cNvSpPr>
              <p:nvPr/>
            </p:nvSpPr>
            <p:spPr bwMode="auto">
              <a:xfrm flipV="1">
                <a:off x="5274425" y="5319685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5" name="Line 284"/>
              <p:cNvSpPr>
                <a:spLocks noChangeShapeType="1"/>
              </p:cNvSpPr>
              <p:nvPr/>
            </p:nvSpPr>
            <p:spPr bwMode="auto">
              <a:xfrm flipV="1">
                <a:off x="5683429" y="5319685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6" name="Line 285"/>
              <p:cNvSpPr>
                <a:spLocks noChangeShapeType="1"/>
              </p:cNvSpPr>
              <p:nvPr/>
            </p:nvSpPr>
            <p:spPr bwMode="auto">
              <a:xfrm flipV="1">
                <a:off x="6090901" y="5319685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7" name="Line 286"/>
              <p:cNvSpPr>
                <a:spLocks noChangeShapeType="1"/>
              </p:cNvSpPr>
              <p:nvPr/>
            </p:nvSpPr>
            <p:spPr bwMode="auto">
              <a:xfrm flipV="1">
                <a:off x="6499906" y="5319685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8" name="Line 287"/>
              <p:cNvSpPr>
                <a:spLocks noChangeShapeType="1"/>
              </p:cNvSpPr>
              <p:nvPr/>
            </p:nvSpPr>
            <p:spPr bwMode="auto">
              <a:xfrm>
                <a:off x="4866953" y="4132390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9" name="Line 288"/>
              <p:cNvSpPr>
                <a:spLocks noChangeShapeType="1"/>
              </p:cNvSpPr>
              <p:nvPr/>
            </p:nvSpPr>
            <p:spPr bwMode="auto">
              <a:xfrm>
                <a:off x="5274425" y="4132390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0" name="Line 289"/>
              <p:cNvSpPr>
                <a:spLocks noChangeShapeType="1"/>
              </p:cNvSpPr>
              <p:nvPr/>
            </p:nvSpPr>
            <p:spPr bwMode="auto">
              <a:xfrm>
                <a:off x="5683429" y="4132390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1" name="Line 290"/>
              <p:cNvSpPr>
                <a:spLocks noChangeShapeType="1"/>
              </p:cNvSpPr>
              <p:nvPr/>
            </p:nvSpPr>
            <p:spPr bwMode="auto">
              <a:xfrm>
                <a:off x="6090901" y="4132390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2" name="Line 291"/>
              <p:cNvSpPr>
                <a:spLocks noChangeShapeType="1"/>
              </p:cNvSpPr>
              <p:nvPr/>
            </p:nvSpPr>
            <p:spPr bwMode="auto">
              <a:xfrm>
                <a:off x="6499906" y="4132390"/>
                <a:ext cx="0" cy="1415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3" name="Rectangle 292"/>
              <p:cNvSpPr>
                <a:spLocks noChangeArrowheads="1"/>
              </p:cNvSpPr>
              <p:nvPr/>
            </p:nvSpPr>
            <p:spPr bwMode="auto">
              <a:xfrm>
                <a:off x="4826707" y="5381428"/>
                <a:ext cx="84156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293"/>
              <p:cNvSpPr>
                <a:spLocks noChangeArrowheads="1"/>
              </p:cNvSpPr>
              <p:nvPr/>
            </p:nvSpPr>
            <p:spPr bwMode="auto">
              <a:xfrm>
                <a:off x="5237240" y="5381428"/>
                <a:ext cx="84156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Rectangle 294"/>
              <p:cNvSpPr>
                <a:spLocks noChangeArrowheads="1"/>
              </p:cNvSpPr>
              <p:nvPr/>
            </p:nvSpPr>
            <p:spPr bwMode="auto">
              <a:xfrm>
                <a:off x="5598341" y="5381428"/>
                <a:ext cx="168311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Rectangle 295"/>
              <p:cNvSpPr>
                <a:spLocks noChangeArrowheads="1"/>
              </p:cNvSpPr>
              <p:nvPr/>
            </p:nvSpPr>
            <p:spPr bwMode="auto">
              <a:xfrm>
                <a:off x="5999685" y="5381428"/>
                <a:ext cx="168311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296"/>
              <p:cNvSpPr>
                <a:spLocks noChangeArrowheads="1"/>
              </p:cNvSpPr>
              <p:nvPr/>
            </p:nvSpPr>
            <p:spPr bwMode="auto">
              <a:xfrm>
                <a:off x="6410220" y="5381428"/>
                <a:ext cx="168311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Line 297"/>
              <p:cNvSpPr>
                <a:spLocks noChangeShapeType="1"/>
              </p:cNvSpPr>
              <p:nvPr/>
            </p:nvSpPr>
            <p:spPr bwMode="auto">
              <a:xfrm flipV="1">
                <a:off x="4866953" y="4132390"/>
                <a:ext cx="0" cy="120144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9" name="Line 298"/>
              <p:cNvSpPr>
                <a:spLocks noChangeShapeType="1"/>
              </p:cNvSpPr>
              <p:nvPr/>
            </p:nvSpPr>
            <p:spPr bwMode="auto">
              <a:xfrm flipV="1">
                <a:off x="6499906" y="4132390"/>
                <a:ext cx="0" cy="1201444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0" name="Line 299"/>
              <p:cNvSpPr>
                <a:spLocks noChangeShapeType="1"/>
              </p:cNvSpPr>
              <p:nvPr/>
            </p:nvSpPr>
            <p:spPr bwMode="auto">
              <a:xfrm>
                <a:off x="4866953" y="5333834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1" name="Line 300"/>
              <p:cNvSpPr>
                <a:spLocks noChangeShapeType="1"/>
              </p:cNvSpPr>
              <p:nvPr/>
            </p:nvSpPr>
            <p:spPr bwMode="auto">
              <a:xfrm>
                <a:off x="4866953" y="5133165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2" name="Line 301"/>
              <p:cNvSpPr>
                <a:spLocks noChangeShapeType="1"/>
              </p:cNvSpPr>
              <p:nvPr/>
            </p:nvSpPr>
            <p:spPr bwMode="auto">
              <a:xfrm>
                <a:off x="4866953" y="4933782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3" name="Line 302"/>
              <p:cNvSpPr>
                <a:spLocks noChangeShapeType="1"/>
              </p:cNvSpPr>
              <p:nvPr/>
            </p:nvSpPr>
            <p:spPr bwMode="auto">
              <a:xfrm>
                <a:off x="4866953" y="4733112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4" name="Line 303"/>
              <p:cNvSpPr>
                <a:spLocks noChangeShapeType="1"/>
              </p:cNvSpPr>
              <p:nvPr/>
            </p:nvSpPr>
            <p:spPr bwMode="auto">
              <a:xfrm>
                <a:off x="4866953" y="4532443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5" name="Line 304"/>
              <p:cNvSpPr>
                <a:spLocks noChangeShapeType="1"/>
              </p:cNvSpPr>
              <p:nvPr/>
            </p:nvSpPr>
            <p:spPr bwMode="auto">
              <a:xfrm>
                <a:off x="4866953" y="4333059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6" name="Line 305"/>
              <p:cNvSpPr>
                <a:spLocks noChangeShapeType="1"/>
              </p:cNvSpPr>
              <p:nvPr/>
            </p:nvSpPr>
            <p:spPr bwMode="auto">
              <a:xfrm>
                <a:off x="4866953" y="4132390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7" name="Line 306"/>
              <p:cNvSpPr>
                <a:spLocks noChangeShapeType="1"/>
              </p:cNvSpPr>
              <p:nvPr/>
            </p:nvSpPr>
            <p:spPr bwMode="auto">
              <a:xfrm flipH="1">
                <a:off x="6483055" y="5333834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8" name="Line 307"/>
              <p:cNvSpPr>
                <a:spLocks noChangeShapeType="1"/>
              </p:cNvSpPr>
              <p:nvPr/>
            </p:nvSpPr>
            <p:spPr bwMode="auto">
              <a:xfrm flipH="1">
                <a:off x="6483055" y="5133165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9" name="Line 308"/>
              <p:cNvSpPr>
                <a:spLocks noChangeShapeType="1"/>
              </p:cNvSpPr>
              <p:nvPr/>
            </p:nvSpPr>
            <p:spPr bwMode="auto">
              <a:xfrm flipH="1">
                <a:off x="6483055" y="4933782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0" name="Line 309"/>
              <p:cNvSpPr>
                <a:spLocks noChangeShapeType="1"/>
              </p:cNvSpPr>
              <p:nvPr/>
            </p:nvSpPr>
            <p:spPr bwMode="auto">
              <a:xfrm flipH="1">
                <a:off x="6483055" y="4733112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1" name="Line 310"/>
              <p:cNvSpPr>
                <a:spLocks noChangeShapeType="1"/>
              </p:cNvSpPr>
              <p:nvPr/>
            </p:nvSpPr>
            <p:spPr bwMode="auto">
              <a:xfrm flipH="1">
                <a:off x="6483055" y="4532443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2" name="Line 311"/>
              <p:cNvSpPr>
                <a:spLocks noChangeShapeType="1"/>
              </p:cNvSpPr>
              <p:nvPr/>
            </p:nvSpPr>
            <p:spPr bwMode="auto">
              <a:xfrm flipH="1">
                <a:off x="6483055" y="4333059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3" name="Line 312"/>
              <p:cNvSpPr>
                <a:spLocks noChangeShapeType="1"/>
              </p:cNvSpPr>
              <p:nvPr/>
            </p:nvSpPr>
            <p:spPr bwMode="auto">
              <a:xfrm flipH="1">
                <a:off x="6483055" y="4132390"/>
                <a:ext cx="16851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4" name="Rectangle 313"/>
              <p:cNvSpPr>
                <a:spLocks noChangeArrowheads="1"/>
              </p:cNvSpPr>
              <p:nvPr/>
            </p:nvSpPr>
            <p:spPr bwMode="auto">
              <a:xfrm>
                <a:off x="4729781" y="5242430"/>
                <a:ext cx="84156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Rectangle 315"/>
              <p:cNvSpPr>
                <a:spLocks noChangeArrowheads="1"/>
              </p:cNvSpPr>
              <p:nvPr/>
            </p:nvSpPr>
            <p:spPr bwMode="auto">
              <a:xfrm>
                <a:off x="4729780" y="4838519"/>
                <a:ext cx="84156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317"/>
              <p:cNvSpPr>
                <a:spLocks noChangeArrowheads="1"/>
              </p:cNvSpPr>
              <p:nvPr/>
            </p:nvSpPr>
            <p:spPr bwMode="auto">
              <a:xfrm>
                <a:off x="4729780" y="4443611"/>
                <a:ext cx="84156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Rectangle 319"/>
              <p:cNvSpPr>
                <a:spLocks noChangeArrowheads="1"/>
              </p:cNvSpPr>
              <p:nvPr/>
            </p:nvSpPr>
            <p:spPr bwMode="auto">
              <a:xfrm>
                <a:off x="4640098" y="4040986"/>
                <a:ext cx="168310" cy="18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12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6259303" y="4402000"/>
                  <a:ext cx="465066" cy="236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𝐸𝑉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en-U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9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6259303" y="4402000"/>
                  <a:ext cx="465066" cy="2362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299" r="-15385" b="-389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0" name="TextBox 239"/>
          <p:cNvSpPr txBox="1"/>
          <p:nvPr/>
        </p:nvSpPr>
        <p:spPr>
          <a:xfrm>
            <a:off x="8187815" y="2517657"/>
            <a:ext cx="712217" cy="34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US" dirty="0"/>
          </a:p>
        </p:txBody>
      </p:sp>
      <p:cxnSp>
        <p:nvCxnSpPr>
          <p:cNvPr id="241" name="Connecteur droit avec flèche 87"/>
          <p:cNvCxnSpPr/>
          <p:nvPr/>
        </p:nvCxnSpPr>
        <p:spPr>
          <a:xfrm flipH="1">
            <a:off x="8664529" y="3918349"/>
            <a:ext cx="0" cy="914400"/>
          </a:xfrm>
          <a:prstGeom prst="straightConnector1">
            <a:avLst/>
          </a:prstGeom>
          <a:ln w="19050" cmpd="sng">
            <a:solidFill>
              <a:schemeClr val="accent4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/>
          <p:cNvGrpSpPr/>
          <p:nvPr/>
        </p:nvGrpSpPr>
        <p:grpSpPr>
          <a:xfrm>
            <a:off x="8776263" y="1957283"/>
            <a:ext cx="1803886" cy="1452874"/>
            <a:chOff x="3804126" y="2228434"/>
            <a:chExt cx="1803886" cy="1452874"/>
          </a:xfrm>
        </p:grpSpPr>
        <p:sp>
          <p:nvSpPr>
            <p:cNvPr id="245" name="Rectangle 279"/>
            <p:cNvSpPr>
              <a:spLocks noChangeArrowheads="1"/>
            </p:cNvSpPr>
            <p:nvPr/>
          </p:nvSpPr>
          <p:spPr bwMode="auto">
            <a:xfrm>
              <a:off x="4140443" y="2304824"/>
              <a:ext cx="1402662" cy="10040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150"/>
            <p:cNvSpPr>
              <a:spLocks/>
            </p:cNvSpPr>
            <p:nvPr/>
          </p:nvSpPr>
          <p:spPr bwMode="auto">
            <a:xfrm>
              <a:off x="4145706" y="3058426"/>
              <a:ext cx="340797" cy="248334"/>
            </a:xfrm>
            <a:custGeom>
              <a:avLst/>
              <a:gdLst>
                <a:gd name="T0" fmla="*/ 0 w 259"/>
                <a:gd name="T1" fmla="*/ 231 h 231"/>
                <a:gd name="T2" fmla="*/ 5 w 259"/>
                <a:gd name="T3" fmla="*/ 230 h 231"/>
                <a:gd name="T4" fmla="*/ 11 w 259"/>
                <a:gd name="T5" fmla="*/ 230 h 231"/>
                <a:gd name="T6" fmla="*/ 16 w 259"/>
                <a:gd name="T7" fmla="*/ 230 h 231"/>
                <a:gd name="T8" fmla="*/ 21 w 259"/>
                <a:gd name="T9" fmla="*/ 229 h 231"/>
                <a:gd name="T10" fmla="*/ 26 w 259"/>
                <a:gd name="T11" fmla="*/ 229 h 231"/>
                <a:gd name="T12" fmla="*/ 32 w 259"/>
                <a:gd name="T13" fmla="*/ 229 h 231"/>
                <a:gd name="T14" fmla="*/ 37 w 259"/>
                <a:gd name="T15" fmla="*/ 228 h 231"/>
                <a:gd name="T16" fmla="*/ 42 w 259"/>
                <a:gd name="T17" fmla="*/ 228 h 231"/>
                <a:gd name="T18" fmla="*/ 48 w 259"/>
                <a:gd name="T19" fmla="*/ 227 h 231"/>
                <a:gd name="T20" fmla="*/ 53 w 259"/>
                <a:gd name="T21" fmla="*/ 227 h 231"/>
                <a:gd name="T22" fmla="*/ 58 w 259"/>
                <a:gd name="T23" fmla="*/ 226 h 231"/>
                <a:gd name="T24" fmla="*/ 63 w 259"/>
                <a:gd name="T25" fmla="*/ 225 h 231"/>
                <a:gd name="T26" fmla="*/ 69 w 259"/>
                <a:gd name="T27" fmla="*/ 224 h 231"/>
                <a:gd name="T28" fmla="*/ 74 w 259"/>
                <a:gd name="T29" fmla="*/ 224 h 231"/>
                <a:gd name="T30" fmla="*/ 79 w 259"/>
                <a:gd name="T31" fmla="*/ 222 h 231"/>
                <a:gd name="T32" fmla="*/ 85 w 259"/>
                <a:gd name="T33" fmla="*/ 222 h 231"/>
                <a:gd name="T34" fmla="*/ 90 w 259"/>
                <a:gd name="T35" fmla="*/ 220 h 231"/>
                <a:gd name="T36" fmla="*/ 95 w 259"/>
                <a:gd name="T37" fmla="*/ 219 h 231"/>
                <a:gd name="T38" fmla="*/ 101 w 259"/>
                <a:gd name="T39" fmla="*/ 218 h 231"/>
                <a:gd name="T40" fmla="*/ 106 w 259"/>
                <a:gd name="T41" fmla="*/ 216 h 231"/>
                <a:gd name="T42" fmla="*/ 111 w 259"/>
                <a:gd name="T43" fmla="*/ 214 h 231"/>
                <a:gd name="T44" fmla="*/ 116 w 259"/>
                <a:gd name="T45" fmla="*/ 212 h 231"/>
                <a:gd name="T46" fmla="*/ 122 w 259"/>
                <a:gd name="T47" fmla="*/ 210 h 231"/>
                <a:gd name="T48" fmla="*/ 127 w 259"/>
                <a:gd name="T49" fmla="*/ 208 h 231"/>
                <a:gd name="T50" fmla="*/ 132 w 259"/>
                <a:gd name="T51" fmla="*/ 206 h 231"/>
                <a:gd name="T52" fmla="*/ 138 w 259"/>
                <a:gd name="T53" fmla="*/ 202 h 231"/>
                <a:gd name="T54" fmla="*/ 143 w 259"/>
                <a:gd name="T55" fmla="*/ 200 h 231"/>
                <a:gd name="T56" fmla="*/ 148 w 259"/>
                <a:gd name="T57" fmla="*/ 196 h 231"/>
                <a:gd name="T58" fmla="*/ 153 w 259"/>
                <a:gd name="T59" fmla="*/ 193 h 231"/>
                <a:gd name="T60" fmla="*/ 159 w 259"/>
                <a:gd name="T61" fmla="*/ 188 h 231"/>
                <a:gd name="T62" fmla="*/ 164 w 259"/>
                <a:gd name="T63" fmla="*/ 184 h 231"/>
                <a:gd name="T64" fmla="*/ 169 w 259"/>
                <a:gd name="T65" fmla="*/ 179 h 231"/>
                <a:gd name="T66" fmla="*/ 175 w 259"/>
                <a:gd name="T67" fmla="*/ 174 h 231"/>
                <a:gd name="T68" fmla="*/ 180 w 259"/>
                <a:gd name="T69" fmla="*/ 168 h 231"/>
                <a:gd name="T70" fmla="*/ 185 w 259"/>
                <a:gd name="T71" fmla="*/ 162 h 231"/>
                <a:gd name="T72" fmla="*/ 190 w 259"/>
                <a:gd name="T73" fmla="*/ 155 h 231"/>
                <a:gd name="T74" fmla="*/ 196 w 259"/>
                <a:gd name="T75" fmla="*/ 148 h 231"/>
                <a:gd name="T76" fmla="*/ 201 w 259"/>
                <a:gd name="T77" fmla="*/ 140 h 231"/>
                <a:gd name="T78" fmla="*/ 206 w 259"/>
                <a:gd name="T79" fmla="*/ 131 h 231"/>
                <a:gd name="T80" fmla="*/ 212 w 259"/>
                <a:gd name="T81" fmla="*/ 121 h 231"/>
                <a:gd name="T82" fmla="*/ 217 w 259"/>
                <a:gd name="T83" fmla="*/ 111 h 231"/>
                <a:gd name="T84" fmla="*/ 222 w 259"/>
                <a:gd name="T85" fmla="*/ 100 h 231"/>
                <a:gd name="T86" fmla="*/ 227 w 259"/>
                <a:gd name="T87" fmla="*/ 89 h 231"/>
                <a:gd name="T88" fmla="*/ 233 w 259"/>
                <a:gd name="T89" fmla="*/ 76 h 231"/>
                <a:gd name="T90" fmla="*/ 238 w 259"/>
                <a:gd name="T91" fmla="*/ 63 h 231"/>
                <a:gd name="T92" fmla="*/ 243 w 259"/>
                <a:gd name="T93" fmla="*/ 48 h 231"/>
                <a:gd name="T94" fmla="*/ 249 w 259"/>
                <a:gd name="T95" fmla="*/ 33 h 231"/>
                <a:gd name="T96" fmla="*/ 254 w 259"/>
                <a:gd name="T97" fmla="*/ 17 h 231"/>
                <a:gd name="T98" fmla="*/ 259 w 259"/>
                <a:gd name="T9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" h="231">
                  <a:moveTo>
                    <a:pt x="0" y="231"/>
                  </a:moveTo>
                  <a:lnTo>
                    <a:pt x="5" y="230"/>
                  </a:lnTo>
                  <a:lnTo>
                    <a:pt x="11" y="230"/>
                  </a:lnTo>
                  <a:lnTo>
                    <a:pt x="16" y="230"/>
                  </a:lnTo>
                  <a:lnTo>
                    <a:pt x="21" y="229"/>
                  </a:lnTo>
                  <a:lnTo>
                    <a:pt x="26" y="229"/>
                  </a:lnTo>
                  <a:lnTo>
                    <a:pt x="32" y="229"/>
                  </a:lnTo>
                  <a:lnTo>
                    <a:pt x="37" y="228"/>
                  </a:lnTo>
                  <a:lnTo>
                    <a:pt x="42" y="228"/>
                  </a:lnTo>
                  <a:lnTo>
                    <a:pt x="48" y="227"/>
                  </a:lnTo>
                  <a:lnTo>
                    <a:pt x="53" y="227"/>
                  </a:lnTo>
                  <a:lnTo>
                    <a:pt x="58" y="226"/>
                  </a:lnTo>
                  <a:lnTo>
                    <a:pt x="63" y="225"/>
                  </a:lnTo>
                  <a:lnTo>
                    <a:pt x="69" y="224"/>
                  </a:lnTo>
                  <a:lnTo>
                    <a:pt x="74" y="224"/>
                  </a:lnTo>
                  <a:lnTo>
                    <a:pt x="79" y="222"/>
                  </a:lnTo>
                  <a:lnTo>
                    <a:pt x="85" y="222"/>
                  </a:lnTo>
                  <a:lnTo>
                    <a:pt x="90" y="220"/>
                  </a:lnTo>
                  <a:lnTo>
                    <a:pt x="95" y="219"/>
                  </a:lnTo>
                  <a:lnTo>
                    <a:pt x="101" y="218"/>
                  </a:lnTo>
                  <a:lnTo>
                    <a:pt x="106" y="216"/>
                  </a:lnTo>
                  <a:lnTo>
                    <a:pt x="111" y="214"/>
                  </a:lnTo>
                  <a:lnTo>
                    <a:pt x="116" y="212"/>
                  </a:lnTo>
                  <a:lnTo>
                    <a:pt x="122" y="210"/>
                  </a:lnTo>
                  <a:lnTo>
                    <a:pt x="127" y="208"/>
                  </a:lnTo>
                  <a:lnTo>
                    <a:pt x="132" y="206"/>
                  </a:lnTo>
                  <a:lnTo>
                    <a:pt x="138" y="202"/>
                  </a:lnTo>
                  <a:lnTo>
                    <a:pt x="143" y="200"/>
                  </a:lnTo>
                  <a:lnTo>
                    <a:pt x="148" y="196"/>
                  </a:lnTo>
                  <a:lnTo>
                    <a:pt x="153" y="193"/>
                  </a:lnTo>
                  <a:lnTo>
                    <a:pt x="159" y="188"/>
                  </a:lnTo>
                  <a:lnTo>
                    <a:pt x="164" y="184"/>
                  </a:lnTo>
                  <a:lnTo>
                    <a:pt x="169" y="179"/>
                  </a:lnTo>
                  <a:lnTo>
                    <a:pt x="175" y="174"/>
                  </a:lnTo>
                  <a:lnTo>
                    <a:pt x="180" y="168"/>
                  </a:lnTo>
                  <a:lnTo>
                    <a:pt x="185" y="162"/>
                  </a:lnTo>
                  <a:lnTo>
                    <a:pt x="190" y="155"/>
                  </a:lnTo>
                  <a:lnTo>
                    <a:pt x="196" y="148"/>
                  </a:lnTo>
                  <a:lnTo>
                    <a:pt x="201" y="140"/>
                  </a:lnTo>
                  <a:lnTo>
                    <a:pt x="206" y="131"/>
                  </a:lnTo>
                  <a:lnTo>
                    <a:pt x="212" y="121"/>
                  </a:lnTo>
                  <a:lnTo>
                    <a:pt x="217" y="111"/>
                  </a:lnTo>
                  <a:lnTo>
                    <a:pt x="222" y="100"/>
                  </a:lnTo>
                  <a:lnTo>
                    <a:pt x="227" y="89"/>
                  </a:lnTo>
                  <a:lnTo>
                    <a:pt x="233" y="76"/>
                  </a:lnTo>
                  <a:lnTo>
                    <a:pt x="238" y="63"/>
                  </a:lnTo>
                  <a:lnTo>
                    <a:pt x="243" y="48"/>
                  </a:lnTo>
                  <a:lnTo>
                    <a:pt x="249" y="33"/>
                  </a:lnTo>
                  <a:lnTo>
                    <a:pt x="254" y="17"/>
                  </a:lnTo>
                  <a:lnTo>
                    <a:pt x="259" y="0"/>
                  </a:lnTo>
                </a:path>
              </a:pathLst>
            </a:cu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151"/>
            <p:cNvSpPr>
              <a:spLocks/>
            </p:cNvSpPr>
            <p:nvPr/>
          </p:nvSpPr>
          <p:spPr bwMode="auto">
            <a:xfrm>
              <a:off x="4486503" y="2327400"/>
              <a:ext cx="342113" cy="731026"/>
            </a:xfrm>
            <a:custGeom>
              <a:avLst/>
              <a:gdLst>
                <a:gd name="T0" fmla="*/ 0 w 260"/>
                <a:gd name="T1" fmla="*/ 680 h 680"/>
                <a:gd name="T2" fmla="*/ 6 w 260"/>
                <a:gd name="T3" fmla="*/ 662 h 680"/>
                <a:gd name="T4" fmla="*/ 11 w 260"/>
                <a:gd name="T5" fmla="*/ 643 h 680"/>
                <a:gd name="T6" fmla="*/ 16 w 260"/>
                <a:gd name="T7" fmla="*/ 623 h 680"/>
                <a:gd name="T8" fmla="*/ 21 w 260"/>
                <a:gd name="T9" fmla="*/ 603 h 680"/>
                <a:gd name="T10" fmla="*/ 27 w 260"/>
                <a:gd name="T11" fmla="*/ 582 h 680"/>
                <a:gd name="T12" fmla="*/ 32 w 260"/>
                <a:gd name="T13" fmla="*/ 560 h 680"/>
                <a:gd name="T14" fmla="*/ 37 w 260"/>
                <a:gd name="T15" fmla="*/ 538 h 680"/>
                <a:gd name="T16" fmla="*/ 43 w 260"/>
                <a:gd name="T17" fmla="*/ 516 h 680"/>
                <a:gd name="T18" fmla="*/ 48 w 260"/>
                <a:gd name="T19" fmla="*/ 492 h 680"/>
                <a:gd name="T20" fmla="*/ 53 w 260"/>
                <a:gd name="T21" fmla="*/ 469 h 680"/>
                <a:gd name="T22" fmla="*/ 58 w 260"/>
                <a:gd name="T23" fmla="*/ 446 h 680"/>
                <a:gd name="T24" fmla="*/ 64 w 260"/>
                <a:gd name="T25" fmla="*/ 423 h 680"/>
                <a:gd name="T26" fmla="*/ 69 w 260"/>
                <a:gd name="T27" fmla="*/ 400 h 680"/>
                <a:gd name="T28" fmla="*/ 74 w 260"/>
                <a:gd name="T29" fmla="*/ 377 h 680"/>
                <a:gd name="T30" fmla="*/ 80 w 260"/>
                <a:gd name="T31" fmla="*/ 354 h 680"/>
                <a:gd name="T32" fmla="*/ 85 w 260"/>
                <a:gd name="T33" fmla="*/ 332 h 680"/>
                <a:gd name="T34" fmla="*/ 90 w 260"/>
                <a:gd name="T35" fmla="*/ 310 h 680"/>
                <a:gd name="T36" fmla="*/ 96 w 260"/>
                <a:gd name="T37" fmla="*/ 289 h 680"/>
                <a:gd name="T38" fmla="*/ 101 w 260"/>
                <a:gd name="T39" fmla="*/ 269 h 680"/>
                <a:gd name="T40" fmla="*/ 106 w 260"/>
                <a:gd name="T41" fmla="*/ 249 h 680"/>
                <a:gd name="T42" fmla="*/ 111 w 260"/>
                <a:gd name="T43" fmla="*/ 230 h 680"/>
                <a:gd name="T44" fmla="*/ 117 w 260"/>
                <a:gd name="T45" fmla="*/ 212 h 680"/>
                <a:gd name="T46" fmla="*/ 122 w 260"/>
                <a:gd name="T47" fmla="*/ 195 h 680"/>
                <a:gd name="T48" fmla="*/ 127 w 260"/>
                <a:gd name="T49" fmla="*/ 179 h 680"/>
                <a:gd name="T50" fmla="*/ 133 w 260"/>
                <a:gd name="T51" fmla="*/ 164 h 680"/>
                <a:gd name="T52" fmla="*/ 138 w 260"/>
                <a:gd name="T53" fmla="*/ 149 h 680"/>
                <a:gd name="T54" fmla="*/ 143 w 260"/>
                <a:gd name="T55" fmla="*/ 136 h 680"/>
                <a:gd name="T56" fmla="*/ 149 w 260"/>
                <a:gd name="T57" fmla="*/ 124 h 680"/>
                <a:gd name="T58" fmla="*/ 154 w 260"/>
                <a:gd name="T59" fmla="*/ 112 h 680"/>
                <a:gd name="T60" fmla="*/ 159 w 260"/>
                <a:gd name="T61" fmla="*/ 101 h 680"/>
                <a:gd name="T62" fmla="*/ 164 w 260"/>
                <a:gd name="T63" fmla="*/ 91 h 680"/>
                <a:gd name="T64" fmla="*/ 170 w 260"/>
                <a:gd name="T65" fmla="*/ 81 h 680"/>
                <a:gd name="T66" fmla="*/ 175 w 260"/>
                <a:gd name="T67" fmla="*/ 72 h 680"/>
                <a:gd name="T68" fmla="*/ 180 w 260"/>
                <a:gd name="T69" fmla="*/ 64 h 680"/>
                <a:gd name="T70" fmla="*/ 186 w 260"/>
                <a:gd name="T71" fmla="*/ 57 h 680"/>
                <a:gd name="T72" fmla="*/ 191 w 260"/>
                <a:gd name="T73" fmla="*/ 50 h 680"/>
                <a:gd name="T74" fmla="*/ 196 w 260"/>
                <a:gd name="T75" fmla="*/ 44 h 680"/>
                <a:gd name="T76" fmla="*/ 202 w 260"/>
                <a:gd name="T77" fmla="*/ 38 h 680"/>
                <a:gd name="T78" fmla="*/ 207 w 260"/>
                <a:gd name="T79" fmla="*/ 33 h 680"/>
                <a:gd name="T80" fmla="*/ 212 w 260"/>
                <a:gd name="T81" fmla="*/ 28 h 680"/>
                <a:gd name="T82" fmla="*/ 217 w 260"/>
                <a:gd name="T83" fmla="*/ 24 h 680"/>
                <a:gd name="T84" fmla="*/ 223 w 260"/>
                <a:gd name="T85" fmla="*/ 19 h 680"/>
                <a:gd name="T86" fmla="*/ 228 w 260"/>
                <a:gd name="T87" fmla="*/ 16 h 680"/>
                <a:gd name="T88" fmla="*/ 233 w 260"/>
                <a:gd name="T89" fmla="*/ 12 h 680"/>
                <a:gd name="T90" fmla="*/ 239 w 260"/>
                <a:gd name="T91" fmla="*/ 9 h 680"/>
                <a:gd name="T92" fmla="*/ 244 w 260"/>
                <a:gd name="T93" fmla="*/ 6 h 680"/>
                <a:gd name="T94" fmla="*/ 249 w 260"/>
                <a:gd name="T95" fmla="*/ 4 h 680"/>
                <a:gd name="T96" fmla="*/ 255 w 260"/>
                <a:gd name="T97" fmla="*/ 2 h 680"/>
                <a:gd name="T98" fmla="*/ 260 w 260"/>
                <a:gd name="T99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680">
                  <a:moveTo>
                    <a:pt x="0" y="680"/>
                  </a:moveTo>
                  <a:lnTo>
                    <a:pt x="6" y="662"/>
                  </a:lnTo>
                  <a:lnTo>
                    <a:pt x="11" y="643"/>
                  </a:lnTo>
                  <a:lnTo>
                    <a:pt x="16" y="623"/>
                  </a:lnTo>
                  <a:lnTo>
                    <a:pt x="21" y="603"/>
                  </a:lnTo>
                  <a:lnTo>
                    <a:pt x="27" y="582"/>
                  </a:lnTo>
                  <a:lnTo>
                    <a:pt x="32" y="560"/>
                  </a:lnTo>
                  <a:lnTo>
                    <a:pt x="37" y="538"/>
                  </a:lnTo>
                  <a:lnTo>
                    <a:pt x="43" y="516"/>
                  </a:lnTo>
                  <a:lnTo>
                    <a:pt x="48" y="492"/>
                  </a:lnTo>
                  <a:lnTo>
                    <a:pt x="53" y="469"/>
                  </a:lnTo>
                  <a:lnTo>
                    <a:pt x="58" y="446"/>
                  </a:lnTo>
                  <a:lnTo>
                    <a:pt x="64" y="423"/>
                  </a:lnTo>
                  <a:lnTo>
                    <a:pt x="69" y="400"/>
                  </a:lnTo>
                  <a:lnTo>
                    <a:pt x="74" y="377"/>
                  </a:lnTo>
                  <a:lnTo>
                    <a:pt x="80" y="354"/>
                  </a:lnTo>
                  <a:lnTo>
                    <a:pt x="85" y="332"/>
                  </a:lnTo>
                  <a:lnTo>
                    <a:pt x="90" y="310"/>
                  </a:lnTo>
                  <a:lnTo>
                    <a:pt x="96" y="289"/>
                  </a:lnTo>
                  <a:lnTo>
                    <a:pt x="101" y="269"/>
                  </a:lnTo>
                  <a:lnTo>
                    <a:pt x="106" y="249"/>
                  </a:lnTo>
                  <a:lnTo>
                    <a:pt x="111" y="230"/>
                  </a:lnTo>
                  <a:lnTo>
                    <a:pt x="117" y="212"/>
                  </a:lnTo>
                  <a:lnTo>
                    <a:pt x="122" y="195"/>
                  </a:lnTo>
                  <a:lnTo>
                    <a:pt x="127" y="179"/>
                  </a:lnTo>
                  <a:lnTo>
                    <a:pt x="133" y="164"/>
                  </a:lnTo>
                  <a:lnTo>
                    <a:pt x="138" y="149"/>
                  </a:lnTo>
                  <a:lnTo>
                    <a:pt x="143" y="136"/>
                  </a:lnTo>
                  <a:lnTo>
                    <a:pt x="149" y="124"/>
                  </a:lnTo>
                  <a:lnTo>
                    <a:pt x="154" y="112"/>
                  </a:lnTo>
                  <a:lnTo>
                    <a:pt x="159" y="101"/>
                  </a:lnTo>
                  <a:lnTo>
                    <a:pt x="164" y="91"/>
                  </a:lnTo>
                  <a:lnTo>
                    <a:pt x="170" y="81"/>
                  </a:lnTo>
                  <a:lnTo>
                    <a:pt x="175" y="72"/>
                  </a:lnTo>
                  <a:lnTo>
                    <a:pt x="180" y="64"/>
                  </a:lnTo>
                  <a:lnTo>
                    <a:pt x="186" y="57"/>
                  </a:lnTo>
                  <a:lnTo>
                    <a:pt x="191" y="50"/>
                  </a:lnTo>
                  <a:lnTo>
                    <a:pt x="196" y="44"/>
                  </a:lnTo>
                  <a:lnTo>
                    <a:pt x="202" y="38"/>
                  </a:lnTo>
                  <a:lnTo>
                    <a:pt x="207" y="33"/>
                  </a:lnTo>
                  <a:lnTo>
                    <a:pt x="212" y="28"/>
                  </a:lnTo>
                  <a:lnTo>
                    <a:pt x="217" y="24"/>
                  </a:lnTo>
                  <a:lnTo>
                    <a:pt x="223" y="19"/>
                  </a:lnTo>
                  <a:lnTo>
                    <a:pt x="228" y="16"/>
                  </a:lnTo>
                  <a:lnTo>
                    <a:pt x="233" y="12"/>
                  </a:lnTo>
                  <a:lnTo>
                    <a:pt x="239" y="9"/>
                  </a:lnTo>
                  <a:lnTo>
                    <a:pt x="244" y="6"/>
                  </a:lnTo>
                  <a:lnTo>
                    <a:pt x="249" y="4"/>
                  </a:lnTo>
                  <a:lnTo>
                    <a:pt x="255" y="2"/>
                  </a:lnTo>
                  <a:lnTo>
                    <a:pt x="260" y="0"/>
                  </a:lnTo>
                </a:path>
              </a:pathLst>
            </a:cu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152"/>
            <p:cNvSpPr>
              <a:spLocks/>
            </p:cNvSpPr>
            <p:nvPr/>
          </p:nvSpPr>
          <p:spPr bwMode="auto">
            <a:xfrm>
              <a:off x="4828615" y="2304824"/>
              <a:ext cx="342113" cy="22576"/>
            </a:xfrm>
            <a:custGeom>
              <a:avLst/>
              <a:gdLst>
                <a:gd name="T0" fmla="*/ 0 w 260"/>
                <a:gd name="T1" fmla="*/ 21 h 21"/>
                <a:gd name="T2" fmla="*/ 5 w 260"/>
                <a:gd name="T3" fmla="*/ 19 h 21"/>
                <a:gd name="T4" fmla="*/ 10 w 260"/>
                <a:gd name="T5" fmla="*/ 17 h 21"/>
                <a:gd name="T6" fmla="*/ 16 w 260"/>
                <a:gd name="T7" fmla="*/ 15 h 21"/>
                <a:gd name="T8" fmla="*/ 21 w 260"/>
                <a:gd name="T9" fmla="*/ 14 h 21"/>
                <a:gd name="T10" fmla="*/ 26 w 260"/>
                <a:gd name="T11" fmla="*/ 13 h 21"/>
                <a:gd name="T12" fmla="*/ 32 w 260"/>
                <a:gd name="T13" fmla="*/ 11 h 21"/>
                <a:gd name="T14" fmla="*/ 37 w 260"/>
                <a:gd name="T15" fmla="*/ 11 h 21"/>
                <a:gd name="T16" fmla="*/ 42 w 260"/>
                <a:gd name="T17" fmla="*/ 9 h 21"/>
                <a:gd name="T18" fmla="*/ 48 w 260"/>
                <a:gd name="T19" fmla="*/ 9 h 21"/>
                <a:gd name="T20" fmla="*/ 53 w 260"/>
                <a:gd name="T21" fmla="*/ 8 h 21"/>
                <a:gd name="T22" fmla="*/ 58 w 260"/>
                <a:gd name="T23" fmla="*/ 7 h 21"/>
                <a:gd name="T24" fmla="*/ 63 w 260"/>
                <a:gd name="T25" fmla="*/ 6 h 21"/>
                <a:gd name="T26" fmla="*/ 69 w 260"/>
                <a:gd name="T27" fmla="*/ 6 h 21"/>
                <a:gd name="T28" fmla="*/ 74 w 260"/>
                <a:gd name="T29" fmla="*/ 6 h 21"/>
                <a:gd name="T30" fmla="*/ 79 w 260"/>
                <a:gd name="T31" fmla="*/ 5 h 21"/>
                <a:gd name="T32" fmla="*/ 85 w 260"/>
                <a:gd name="T33" fmla="*/ 4 h 21"/>
                <a:gd name="T34" fmla="*/ 90 w 260"/>
                <a:gd name="T35" fmla="*/ 4 h 21"/>
                <a:gd name="T36" fmla="*/ 95 w 260"/>
                <a:gd name="T37" fmla="*/ 4 h 21"/>
                <a:gd name="T38" fmla="*/ 101 w 260"/>
                <a:gd name="T39" fmla="*/ 3 h 21"/>
                <a:gd name="T40" fmla="*/ 106 w 260"/>
                <a:gd name="T41" fmla="*/ 3 h 21"/>
                <a:gd name="T42" fmla="*/ 111 w 260"/>
                <a:gd name="T43" fmla="*/ 3 h 21"/>
                <a:gd name="T44" fmla="*/ 116 w 260"/>
                <a:gd name="T45" fmla="*/ 2 h 21"/>
                <a:gd name="T46" fmla="*/ 122 w 260"/>
                <a:gd name="T47" fmla="*/ 2 h 21"/>
                <a:gd name="T48" fmla="*/ 127 w 260"/>
                <a:gd name="T49" fmla="*/ 2 h 21"/>
                <a:gd name="T50" fmla="*/ 132 w 260"/>
                <a:gd name="T51" fmla="*/ 2 h 21"/>
                <a:gd name="T52" fmla="*/ 138 w 260"/>
                <a:gd name="T53" fmla="*/ 2 h 21"/>
                <a:gd name="T54" fmla="*/ 143 w 260"/>
                <a:gd name="T55" fmla="*/ 2 h 21"/>
                <a:gd name="T56" fmla="*/ 148 w 260"/>
                <a:gd name="T57" fmla="*/ 2 h 21"/>
                <a:gd name="T58" fmla="*/ 154 w 260"/>
                <a:gd name="T59" fmla="*/ 1 h 21"/>
                <a:gd name="T60" fmla="*/ 159 w 260"/>
                <a:gd name="T61" fmla="*/ 1 h 21"/>
                <a:gd name="T62" fmla="*/ 164 w 260"/>
                <a:gd name="T63" fmla="*/ 1 h 21"/>
                <a:gd name="T64" fmla="*/ 169 w 260"/>
                <a:gd name="T65" fmla="*/ 1 h 21"/>
                <a:gd name="T66" fmla="*/ 175 w 260"/>
                <a:gd name="T67" fmla="*/ 1 h 21"/>
                <a:gd name="T68" fmla="*/ 180 w 260"/>
                <a:gd name="T69" fmla="*/ 1 h 21"/>
                <a:gd name="T70" fmla="*/ 185 w 260"/>
                <a:gd name="T71" fmla="*/ 1 h 21"/>
                <a:gd name="T72" fmla="*/ 191 w 260"/>
                <a:gd name="T73" fmla="*/ 1 h 21"/>
                <a:gd name="T74" fmla="*/ 196 w 260"/>
                <a:gd name="T75" fmla="*/ 1 h 21"/>
                <a:gd name="T76" fmla="*/ 201 w 260"/>
                <a:gd name="T77" fmla="*/ 1 h 21"/>
                <a:gd name="T78" fmla="*/ 207 w 260"/>
                <a:gd name="T79" fmla="*/ 1 h 21"/>
                <a:gd name="T80" fmla="*/ 212 w 260"/>
                <a:gd name="T81" fmla="*/ 0 h 21"/>
                <a:gd name="T82" fmla="*/ 217 w 260"/>
                <a:gd name="T83" fmla="*/ 0 h 21"/>
                <a:gd name="T84" fmla="*/ 222 w 260"/>
                <a:gd name="T85" fmla="*/ 0 h 21"/>
                <a:gd name="T86" fmla="*/ 228 w 260"/>
                <a:gd name="T87" fmla="*/ 0 h 21"/>
                <a:gd name="T88" fmla="*/ 233 w 260"/>
                <a:gd name="T89" fmla="*/ 0 h 21"/>
                <a:gd name="T90" fmla="*/ 238 w 260"/>
                <a:gd name="T91" fmla="*/ 0 h 21"/>
                <a:gd name="T92" fmla="*/ 244 w 260"/>
                <a:gd name="T93" fmla="*/ 0 h 21"/>
                <a:gd name="T94" fmla="*/ 249 w 260"/>
                <a:gd name="T95" fmla="*/ 0 h 21"/>
                <a:gd name="T96" fmla="*/ 254 w 260"/>
                <a:gd name="T97" fmla="*/ 0 h 21"/>
                <a:gd name="T98" fmla="*/ 260 w 260"/>
                <a:gd name="T9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21">
                  <a:moveTo>
                    <a:pt x="0" y="21"/>
                  </a:moveTo>
                  <a:lnTo>
                    <a:pt x="5" y="19"/>
                  </a:lnTo>
                  <a:lnTo>
                    <a:pt x="10" y="17"/>
                  </a:lnTo>
                  <a:lnTo>
                    <a:pt x="16" y="15"/>
                  </a:lnTo>
                  <a:lnTo>
                    <a:pt x="21" y="14"/>
                  </a:lnTo>
                  <a:lnTo>
                    <a:pt x="26" y="13"/>
                  </a:lnTo>
                  <a:lnTo>
                    <a:pt x="32" y="11"/>
                  </a:lnTo>
                  <a:lnTo>
                    <a:pt x="37" y="11"/>
                  </a:lnTo>
                  <a:lnTo>
                    <a:pt x="42" y="9"/>
                  </a:lnTo>
                  <a:lnTo>
                    <a:pt x="48" y="9"/>
                  </a:lnTo>
                  <a:lnTo>
                    <a:pt x="53" y="8"/>
                  </a:lnTo>
                  <a:lnTo>
                    <a:pt x="58" y="7"/>
                  </a:lnTo>
                  <a:lnTo>
                    <a:pt x="63" y="6"/>
                  </a:lnTo>
                  <a:lnTo>
                    <a:pt x="69" y="6"/>
                  </a:lnTo>
                  <a:lnTo>
                    <a:pt x="74" y="6"/>
                  </a:lnTo>
                  <a:lnTo>
                    <a:pt x="79" y="5"/>
                  </a:lnTo>
                  <a:lnTo>
                    <a:pt x="85" y="4"/>
                  </a:lnTo>
                  <a:lnTo>
                    <a:pt x="90" y="4"/>
                  </a:lnTo>
                  <a:lnTo>
                    <a:pt x="95" y="4"/>
                  </a:lnTo>
                  <a:lnTo>
                    <a:pt x="101" y="3"/>
                  </a:lnTo>
                  <a:lnTo>
                    <a:pt x="106" y="3"/>
                  </a:lnTo>
                  <a:lnTo>
                    <a:pt x="111" y="3"/>
                  </a:lnTo>
                  <a:lnTo>
                    <a:pt x="116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2" y="2"/>
                  </a:lnTo>
                  <a:lnTo>
                    <a:pt x="138" y="2"/>
                  </a:lnTo>
                  <a:lnTo>
                    <a:pt x="143" y="2"/>
                  </a:lnTo>
                  <a:lnTo>
                    <a:pt x="148" y="2"/>
                  </a:lnTo>
                  <a:lnTo>
                    <a:pt x="154" y="1"/>
                  </a:lnTo>
                  <a:lnTo>
                    <a:pt x="159" y="1"/>
                  </a:lnTo>
                  <a:lnTo>
                    <a:pt x="164" y="1"/>
                  </a:lnTo>
                  <a:lnTo>
                    <a:pt x="169" y="1"/>
                  </a:lnTo>
                  <a:lnTo>
                    <a:pt x="175" y="1"/>
                  </a:lnTo>
                  <a:lnTo>
                    <a:pt x="180" y="1"/>
                  </a:lnTo>
                  <a:lnTo>
                    <a:pt x="185" y="1"/>
                  </a:lnTo>
                  <a:lnTo>
                    <a:pt x="191" y="1"/>
                  </a:lnTo>
                  <a:lnTo>
                    <a:pt x="196" y="1"/>
                  </a:lnTo>
                  <a:lnTo>
                    <a:pt x="201" y="1"/>
                  </a:lnTo>
                  <a:lnTo>
                    <a:pt x="207" y="1"/>
                  </a:lnTo>
                  <a:lnTo>
                    <a:pt x="212" y="0"/>
                  </a:lnTo>
                  <a:lnTo>
                    <a:pt x="217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4" y="0"/>
                  </a:lnTo>
                  <a:lnTo>
                    <a:pt x="249" y="0"/>
                  </a:lnTo>
                  <a:lnTo>
                    <a:pt x="254" y="0"/>
                  </a:lnTo>
                  <a:lnTo>
                    <a:pt x="260" y="0"/>
                  </a:lnTo>
                </a:path>
              </a:pathLst>
            </a:cu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153"/>
            <p:cNvSpPr>
              <a:spLocks/>
            </p:cNvSpPr>
            <p:nvPr/>
          </p:nvSpPr>
          <p:spPr bwMode="auto">
            <a:xfrm>
              <a:off x="5170728" y="2304824"/>
              <a:ext cx="340797" cy="0"/>
            </a:xfrm>
            <a:custGeom>
              <a:avLst/>
              <a:gdLst>
                <a:gd name="T0" fmla="*/ 0 w 259"/>
                <a:gd name="T1" fmla="*/ 5 w 259"/>
                <a:gd name="T2" fmla="*/ 10 w 259"/>
                <a:gd name="T3" fmla="*/ 15 w 259"/>
                <a:gd name="T4" fmla="*/ 21 w 259"/>
                <a:gd name="T5" fmla="*/ 26 w 259"/>
                <a:gd name="T6" fmla="*/ 31 w 259"/>
                <a:gd name="T7" fmla="*/ 37 w 259"/>
                <a:gd name="T8" fmla="*/ 42 w 259"/>
                <a:gd name="T9" fmla="*/ 47 w 259"/>
                <a:gd name="T10" fmla="*/ 53 w 259"/>
                <a:gd name="T11" fmla="*/ 58 w 259"/>
                <a:gd name="T12" fmla="*/ 63 w 259"/>
                <a:gd name="T13" fmla="*/ 68 w 259"/>
                <a:gd name="T14" fmla="*/ 74 w 259"/>
                <a:gd name="T15" fmla="*/ 79 w 259"/>
                <a:gd name="T16" fmla="*/ 84 w 259"/>
                <a:gd name="T17" fmla="*/ 90 w 259"/>
                <a:gd name="T18" fmla="*/ 95 w 259"/>
                <a:gd name="T19" fmla="*/ 100 w 259"/>
                <a:gd name="T20" fmla="*/ 106 w 259"/>
                <a:gd name="T21" fmla="*/ 111 w 259"/>
                <a:gd name="T22" fmla="*/ 116 w 259"/>
                <a:gd name="T23" fmla="*/ 121 w 259"/>
                <a:gd name="T24" fmla="*/ 127 w 259"/>
                <a:gd name="T25" fmla="*/ 132 w 259"/>
                <a:gd name="T26" fmla="*/ 137 w 259"/>
                <a:gd name="T27" fmla="*/ 143 w 259"/>
                <a:gd name="T28" fmla="*/ 148 w 259"/>
                <a:gd name="T29" fmla="*/ 153 w 259"/>
                <a:gd name="T30" fmla="*/ 159 w 259"/>
                <a:gd name="T31" fmla="*/ 164 w 259"/>
                <a:gd name="T32" fmla="*/ 169 w 259"/>
                <a:gd name="T33" fmla="*/ 174 w 259"/>
                <a:gd name="T34" fmla="*/ 180 w 259"/>
                <a:gd name="T35" fmla="*/ 185 w 259"/>
                <a:gd name="T36" fmla="*/ 190 w 259"/>
                <a:gd name="T37" fmla="*/ 196 w 259"/>
                <a:gd name="T38" fmla="*/ 201 w 259"/>
                <a:gd name="T39" fmla="*/ 206 w 259"/>
                <a:gd name="T40" fmla="*/ 212 w 259"/>
                <a:gd name="T41" fmla="*/ 217 w 259"/>
                <a:gd name="T42" fmla="*/ 222 w 259"/>
                <a:gd name="T43" fmla="*/ 227 w 259"/>
                <a:gd name="T44" fmla="*/ 233 w 259"/>
                <a:gd name="T45" fmla="*/ 238 w 259"/>
                <a:gd name="T46" fmla="*/ 243 w 259"/>
                <a:gd name="T47" fmla="*/ 249 w 259"/>
                <a:gd name="T48" fmla="*/ 254 w 259"/>
                <a:gd name="T49" fmla="*/ 259 w 25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</a:cxnLst>
              <a:rect l="0" t="0" r="r" b="b"/>
              <a:pathLst>
                <a:path w="259">
                  <a:moveTo>
                    <a:pt x="0" y="0"/>
                  </a:moveTo>
                  <a:lnTo>
                    <a:pt x="5" y="0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3" y="0"/>
                  </a:lnTo>
                  <a:lnTo>
                    <a:pt x="68" y="0"/>
                  </a:lnTo>
                  <a:lnTo>
                    <a:pt x="74" y="0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11" y="0"/>
                  </a:lnTo>
                  <a:lnTo>
                    <a:pt x="116" y="0"/>
                  </a:lnTo>
                  <a:lnTo>
                    <a:pt x="121" y="0"/>
                  </a:lnTo>
                  <a:lnTo>
                    <a:pt x="127" y="0"/>
                  </a:lnTo>
                  <a:lnTo>
                    <a:pt x="132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48" y="0"/>
                  </a:lnTo>
                  <a:lnTo>
                    <a:pt x="153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5" y="0"/>
                  </a:lnTo>
                  <a:lnTo>
                    <a:pt x="190" y="0"/>
                  </a:lnTo>
                  <a:lnTo>
                    <a:pt x="196" y="0"/>
                  </a:lnTo>
                  <a:lnTo>
                    <a:pt x="201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7" y="0"/>
                  </a:lnTo>
                  <a:lnTo>
                    <a:pt x="222" y="0"/>
                  </a:lnTo>
                  <a:lnTo>
                    <a:pt x="227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9" y="0"/>
                  </a:lnTo>
                  <a:lnTo>
                    <a:pt x="254" y="0"/>
                  </a:lnTo>
                  <a:lnTo>
                    <a:pt x="259" y="0"/>
                  </a:lnTo>
                </a:path>
              </a:pathLst>
            </a:cu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154"/>
            <p:cNvSpPr>
              <a:spLocks/>
            </p:cNvSpPr>
            <p:nvPr/>
          </p:nvSpPr>
          <p:spPr bwMode="auto">
            <a:xfrm>
              <a:off x="5511525" y="2304824"/>
              <a:ext cx="27633" cy="0"/>
            </a:xfrm>
            <a:custGeom>
              <a:avLst/>
              <a:gdLst>
                <a:gd name="T0" fmla="*/ 0 w 21"/>
                <a:gd name="T1" fmla="*/ 6 w 21"/>
                <a:gd name="T2" fmla="*/ 11 w 21"/>
                <a:gd name="T3" fmla="*/ 16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1" y="0"/>
                  </a:lnTo>
                </a:path>
              </a:pathLst>
            </a:cu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Rectangle 177"/>
                <p:cNvSpPr>
                  <a:spLocks noChangeArrowheads="1"/>
                </p:cNvSpPr>
                <p:nvPr/>
              </p:nvSpPr>
              <p:spPr bwMode="auto">
                <a:xfrm>
                  <a:off x="4754143" y="3449740"/>
                  <a:ext cx="181487" cy="2315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kumimoji="0" lang="en-US" altLang="en-US" sz="24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9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4143" y="3449740"/>
                  <a:ext cx="181487" cy="23156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2" name="Line 242"/>
            <p:cNvSpPr>
              <a:spLocks noChangeShapeType="1"/>
            </p:cNvSpPr>
            <p:nvPr/>
          </p:nvSpPr>
          <p:spPr bwMode="auto">
            <a:xfrm>
              <a:off x="4145706" y="3308909"/>
              <a:ext cx="1393452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Line 243"/>
            <p:cNvSpPr>
              <a:spLocks noChangeShapeType="1"/>
            </p:cNvSpPr>
            <p:nvPr/>
          </p:nvSpPr>
          <p:spPr bwMode="auto">
            <a:xfrm>
              <a:off x="4145706" y="2304824"/>
              <a:ext cx="1393452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Line 244"/>
            <p:cNvSpPr>
              <a:spLocks noChangeShapeType="1"/>
            </p:cNvSpPr>
            <p:nvPr/>
          </p:nvSpPr>
          <p:spPr bwMode="auto">
            <a:xfrm flipV="1">
              <a:off x="4145706" y="329708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Line 245"/>
            <p:cNvSpPr>
              <a:spLocks noChangeShapeType="1"/>
            </p:cNvSpPr>
            <p:nvPr/>
          </p:nvSpPr>
          <p:spPr bwMode="auto">
            <a:xfrm flipV="1">
              <a:off x="4494397" y="329708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Line 246"/>
            <p:cNvSpPr>
              <a:spLocks noChangeShapeType="1"/>
            </p:cNvSpPr>
            <p:nvPr/>
          </p:nvSpPr>
          <p:spPr bwMode="auto">
            <a:xfrm flipV="1">
              <a:off x="4841774" y="329708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Line 247"/>
            <p:cNvSpPr>
              <a:spLocks noChangeShapeType="1"/>
            </p:cNvSpPr>
            <p:nvPr/>
          </p:nvSpPr>
          <p:spPr bwMode="auto">
            <a:xfrm flipV="1">
              <a:off x="5190466" y="329708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Line 248"/>
            <p:cNvSpPr>
              <a:spLocks noChangeShapeType="1"/>
            </p:cNvSpPr>
            <p:nvPr/>
          </p:nvSpPr>
          <p:spPr bwMode="auto">
            <a:xfrm flipV="1">
              <a:off x="5539158" y="329708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Line 249"/>
            <p:cNvSpPr>
              <a:spLocks noChangeShapeType="1"/>
            </p:cNvSpPr>
            <p:nvPr/>
          </p:nvSpPr>
          <p:spPr bwMode="auto">
            <a:xfrm>
              <a:off x="4145706" y="230482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Line 250"/>
            <p:cNvSpPr>
              <a:spLocks noChangeShapeType="1"/>
            </p:cNvSpPr>
            <p:nvPr/>
          </p:nvSpPr>
          <p:spPr bwMode="auto">
            <a:xfrm>
              <a:off x="4494397" y="230482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Line 251"/>
            <p:cNvSpPr>
              <a:spLocks noChangeShapeType="1"/>
            </p:cNvSpPr>
            <p:nvPr/>
          </p:nvSpPr>
          <p:spPr bwMode="auto">
            <a:xfrm>
              <a:off x="4841774" y="230482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Line 252"/>
            <p:cNvSpPr>
              <a:spLocks noChangeShapeType="1"/>
            </p:cNvSpPr>
            <p:nvPr/>
          </p:nvSpPr>
          <p:spPr bwMode="auto">
            <a:xfrm>
              <a:off x="5190466" y="230482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Line 253"/>
            <p:cNvSpPr>
              <a:spLocks noChangeShapeType="1"/>
            </p:cNvSpPr>
            <p:nvPr/>
          </p:nvSpPr>
          <p:spPr bwMode="auto">
            <a:xfrm>
              <a:off x="5539158" y="2304824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2400"/>
            </a:p>
          </p:txBody>
        </p:sp>
        <p:sp>
          <p:nvSpPr>
            <p:cNvPr id="264" name="Rectangle 254"/>
            <p:cNvSpPr>
              <a:spLocks noChangeArrowheads="1"/>
            </p:cNvSpPr>
            <p:nvPr/>
          </p:nvSpPr>
          <p:spPr bwMode="auto">
            <a:xfrm>
              <a:off x="4111135" y="3348685"/>
              <a:ext cx="72288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5" name="Rectangle 255"/>
            <p:cNvSpPr>
              <a:spLocks noChangeArrowheads="1"/>
            </p:cNvSpPr>
            <p:nvPr/>
          </p:nvSpPr>
          <p:spPr bwMode="auto">
            <a:xfrm>
              <a:off x="4463774" y="3348685"/>
              <a:ext cx="72288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" name="Rectangle 256"/>
            <p:cNvSpPr>
              <a:spLocks noChangeArrowheads="1"/>
            </p:cNvSpPr>
            <p:nvPr/>
          </p:nvSpPr>
          <p:spPr bwMode="auto">
            <a:xfrm>
              <a:off x="4766054" y="3348685"/>
              <a:ext cx="144575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7" name="Rectangle 257"/>
            <p:cNvSpPr>
              <a:spLocks noChangeArrowheads="1"/>
            </p:cNvSpPr>
            <p:nvPr/>
          </p:nvSpPr>
          <p:spPr bwMode="auto">
            <a:xfrm>
              <a:off x="5118693" y="3348685"/>
              <a:ext cx="144575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8" name="Rectangle 258"/>
            <p:cNvSpPr>
              <a:spLocks noChangeArrowheads="1"/>
            </p:cNvSpPr>
            <p:nvPr/>
          </p:nvSpPr>
          <p:spPr bwMode="auto">
            <a:xfrm>
              <a:off x="5463437" y="3348685"/>
              <a:ext cx="144575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9" name="Line 259"/>
            <p:cNvSpPr>
              <a:spLocks noChangeShapeType="1"/>
            </p:cNvSpPr>
            <p:nvPr/>
          </p:nvSpPr>
          <p:spPr bwMode="auto">
            <a:xfrm flipV="1">
              <a:off x="4145706" y="2304824"/>
              <a:ext cx="0" cy="100408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Line 260"/>
            <p:cNvSpPr>
              <a:spLocks noChangeShapeType="1"/>
            </p:cNvSpPr>
            <p:nvPr/>
          </p:nvSpPr>
          <p:spPr bwMode="auto">
            <a:xfrm flipV="1">
              <a:off x="5539158" y="2304824"/>
              <a:ext cx="0" cy="100408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Line 261"/>
            <p:cNvSpPr>
              <a:spLocks noChangeShapeType="1"/>
            </p:cNvSpPr>
            <p:nvPr/>
          </p:nvSpPr>
          <p:spPr bwMode="auto">
            <a:xfrm>
              <a:off x="4145706" y="3308909"/>
              <a:ext cx="1447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Line 262"/>
            <p:cNvSpPr>
              <a:spLocks noChangeShapeType="1"/>
            </p:cNvSpPr>
            <p:nvPr/>
          </p:nvSpPr>
          <p:spPr bwMode="auto">
            <a:xfrm>
              <a:off x="4145706" y="3107877"/>
              <a:ext cx="1447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Line 263"/>
            <p:cNvSpPr>
              <a:spLocks noChangeShapeType="1"/>
            </p:cNvSpPr>
            <p:nvPr/>
          </p:nvSpPr>
          <p:spPr bwMode="auto">
            <a:xfrm>
              <a:off x="4145706" y="2906845"/>
              <a:ext cx="1447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Line 264"/>
            <p:cNvSpPr>
              <a:spLocks noChangeShapeType="1"/>
            </p:cNvSpPr>
            <p:nvPr/>
          </p:nvSpPr>
          <p:spPr bwMode="auto">
            <a:xfrm>
              <a:off x="4145706" y="2706888"/>
              <a:ext cx="1447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Line 265"/>
            <p:cNvSpPr>
              <a:spLocks noChangeShapeType="1"/>
            </p:cNvSpPr>
            <p:nvPr/>
          </p:nvSpPr>
          <p:spPr bwMode="auto">
            <a:xfrm>
              <a:off x="4145706" y="2505856"/>
              <a:ext cx="1447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Line 266"/>
            <p:cNvSpPr>
              <a:spLocks noChangeShapeType="1"/>
            </p:cNvSpPr>
            <p:nvPr/>
          </p:nvSpPr>
          <p:spPr bwMode="auto">
            <a:xfrm>
              <a:off x="4145706" y="2304824"/>
              <a:ext cx="1447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Line 267"/>
            <p:cNvSpPr>
              <a:spLocks noChangeShapeType="1"/>
            </p:cNvSpPr>
            <p:nvPr/>
          </p:nvSpPr>
          <p:spPr bwMode="auto">
            <a:xfrm flipH="1">
              <a:off x="5526000" y="3308909"/>
              <a:ext cx="1315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8" name="Line 268"/>
            <p:cNvSpPr>
              <a:spLocks noChangeShapeType="1"/>
            </p:cNvSpPr>
            <p:nvPr/>
          </p:nvSpPr>
          <p:spPr bwMode="auto">
            <a:xfrm flipH="1">
              <a:off x="5526000" y="3107877"/>
              <a:ext cx="1315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9" name="Line 269"/>
            <p:cNvSpPr>
              <a:spLocks noChangeShapeType="1"/>
            </p:cNvSpPr>
            <p:nvPr/>
          </p:nvSpPr>
          <p:spPr bwMode="auto">
            <a:xfrm flipH="1">
              <a:off x="5526000" y="2906845"/>
              <a:ext cx="1315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Line 270"/>
            <p:cNvSpPr>
              <a:spLocks noChangeShapeType="1"/>
            </p:cNvSpPr>
            <p:nvPr/>
          </p:nvSpPr>
          <p:spPr bwMode="auto">
            <a:xfrm flipH="1">
              <a:off x="5526000" y="2706888"/>
              <a:ext cx="1315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Line 271"/>
            <p:cNvSpPr>
              <a:spLocks noChangeShapeType="1"/>
            </p:cNvSpPr>
            <p:nvPr/>
          </p:nvSpPr>
          <p:spPr bwMode="auto">
            <a:xfrm flipH="1">
              <a:off x="5526000" y="2505856"/>
              <a:ext cx="1315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Line 272"/>
            <p:cNvSpPr>
              <a:spLocks noChangeShapeType="1"/>
            </p:cNvSpPr>
            <p:nvPr/>
          </p:nvSpPr>
          <p:spPr bwMode="auto">
            <a:xfrm flipH="1">
              <a:off x="5526000" y="2304824"/>
              <a:ext cx="13158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2400"/>
            </a:p>
          </p:txBody>
        </p:sp>
        <p:sp>
          <p:nvSpPr>
            <p:cNvPr id="283" name="Rectangle 273"/>
            <p:cNvSpPr>
              <a:spLocks noChangeArrowheads="1"/>
            </p:cNvSpPr>
            <p:nvPr/>
          </p:nvSpPr>
          <p:spPr bwMode="auto">
            <a:xfrm>
              <a:off x="4027878" y="3232520"/>
              <a:ext cx="72288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" name="Rectangle 278"/>
            <p:cNvSpPr>
              <a:spLocks noChangeArrowheads="1"/>
            </p:cNvSpPr>
            <p:nvPr/>
          </p:nvSpPr>
          <p:spPr bwMode="auto">
            <a:xfrm>
              <a:off x="3883304" y="2228434"/>
              <a:ext cx="216862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3718846" y="2656409"/>
                  <a:ext cx="416781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3718846" y="2656409"/>
                  <a:ext cx="416781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10000" b="-294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3" name="Group 292"/>
          <p:cNvGrpSpPr/>
          <p:nvPr/>
        </p:nvGrpSpPr>
        <p:grpSpPr>
          <a:xfrm>
            <a:off x="6461470" y="1961111"/>
            <a:ext cx="1889339" cy="1456053"/>
            <a:chOff x="1418579" y="2215137"/>
            <a:chExt cx="1889339" cy="1456053"/>
          </a:xfrm>
        </p:grpSpPr>
        <p:sp>
          <p:nvSpPr>
            <p:cNvPr id="294" name="Rectangle 279"/>
            <p:cNvSpPr>
              <a:spLocks noChangeArrowheads="1"/>
            </p:cNvSpPr>
            <p:nvPr/>
          </p:nvSpPr>
          <p:spPr bwMode="auto">
            <a:xfrm>
              <a:off x="1837716" y="2290680"/>
              <a:ext cx="1402663" cy="10040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1837716" y="2291526"/>
              <a:ext cx="1402664" cy="1004085"/>
              <a:chOff x="1028700" y="149225"/>
              <a:chExt cx="1692276" cy="1482726"/>
            </a:xfrm>
          </p:grpSpPr>
          <p:sp>
            <p:nvSpPr>
              <p:cNvPr id="344" name="Freeform 343"/>
              <p:cNvSpPr>
                <a:spLocks/>
              </p:cNvSpPr>
              <p:nvPr/>
            </p:nvSpPr>
            <p:spPr bwMode="auto">
              <a:xfrm>
                <a:off x="1028700" y="149225"/>
                <a:ext cx="415925" cy="363538"/>
              </a:xfrm>
              <a:custGeom>
                <a:avLst/>
                <a:gdLst>
                  <a:gd name="T0" fmla="*/ 0 w 262"/>
                  <a:gd name="T1" fmla="*/ 0 h 229"/>
                  <a:gd name="T2" fmla="*/ 6 w 262"/>
                  <a:gd name="T3" fmla="*/ 5 h 229"/>
                  <a:gd name="T4" fmla="*/ 11 w 262"/>
                  <a:gd name="T5" fmla="*/ 9 h 229"/>
                  <a:gd name="T6" fmla="*/ 17 w 262"/>
                  <a:gd name="T7" fmla="*/ 14 h 229"/>
                  <a:gd name="T8" fmla="*/ 22 w 262"/>
                  <a:gd name="T9" fmla="*/ 19 h 229"/>
                  <a:gd name="T10" fmla="*/ 27 w 262"/>
                  <a:gd name="T11" fmla="*/ 24 h 229"/>
                  <a:gd name="T12" fmla="*/ 33 w 262"/>
                  <a:gd name="T13" fmla="*/ 28 h 229"/>
                  <a:gd name="T14" fmla="*/ 38 w 262"/>
                  <a:gd name="T15" fmla="*/ 33 h 229"/>
                  <a:gd name="T16" fmla="*/ 43 w 262"/>
                  <a:gd name="T17" fmla="*/ 38 h 229"/>
                  <a:gd name="T18" fmla="*/ 49 w 262"/>
                  <a:gd name="T19" fmla="*/ 42 h 229"/>
                  <a:gd name="T20" fmla="*/ 54 w 262"/>
                  <a:gd name="T21" fmla="*/ 47 h 229"/>
                  <a:gd name="T22" fmla="*/ 59 w 262"/>
                  <a:gd name="T23" fmla="*/ 52 h 229"/>
                  <a:gd name="T24" fmla="*/ 65 w 262"/>
                  <a:gd name="T25" fmla="*/ 56 h 229"/>
                  <a:gd name="T26" fmla="*/ 70 w 262"/>
                  <a:gd name="T27" fmla="*/ 61 h 229"/>
                  <a:gd name="T28" fmla="*/ 75 w 262"/>
                  <a:gd name="T29" fmla="*/ 65 h 229"/>
                  <a:gd name="T30" fmla="*/ 80 w 262"/>
                  <a:gd name="T31" fmla="*/ 70 h 229"/>
                  <a:gd name="T32" fmla="*/ 86 w 262"/>
                  <a:gd name="T33" fmla="*/ 75 h 229"/>
                  <a:gd name="T34" fmla="*/ 91 w 262"/>
                  <a:gd name="T35" fmla="*/ 80 h 229"/>
                  <a:gd name="T36" fmla="*/ 96 w 262"/>
                  <a:gd name="T37" fmla="*/ 84 h 229"/>
                  <a:gd name="T38" fmla="*/ 102 w 262"/>
                  <a:gd name="T39" fmla="*/ 89 h 229"/>
                  <a:gd name="T40" fmla="*/ 107 w 262"/>
                  <a:gd name="T41" fmla="*/ 94 h 229"/>
                  <a:gd name="T42" fmla="*/ 112 w 262"/>
                  <a:gd name="T43" fmla="*/ 98 h 229"/>
                  <a:gd name="T44" fmla="*/ 117 w 262"/>
                  <a:gd name="T45" fmla="*/ 103 h 229"/>
                  <a:gd name="T46" fmla="*/ 123 w 262"/>
                  <a:gd name="T47" fmla="*/ 108 h 229"/>
                  <a:gd name="T48" fmla="*/ 128 w 262"/>
                  <a:gd name="T49" fmla="*/ 112 h 229"/>
                  <a:gd name="T50" fmla="*/ 133 w 262"/>
                  <a:gd name="T51" fmla="*/ 117 h 229"/>
                  <a:gd name="T52" fmla="*/ 139 w 262"/>
                  <a:gd name="T53" fmla="*/ 121 h 229"/>
                  <a:gd name="T54" fmla="*/ 144 w 262"/>
                  <a:gd name="T55" fmla="*/ 126 h 229"/>
                  <a:gd name="T56" fmla="*/ 150 w 262"/>
                  <a:gd name="T57" fmla="*/ 131 h 229"/>
                  <a:gd name="T58" fmla="*/ 155 w 262"/>
                  <a:gd name="T59" fmla="*/ 136 h 229"/>
                  <a:gd name="T60" fmla="*/ 160 w 262"/>
                  <a:gd name="T61" fmla="*/ 140 h 229"/>
                  <a:gd name="T62" fmla="*/ 166 w 262"/>
                  <a:gd name="T63" fmla="*/ 145 h 229"/>
                  <a:gd name="T64" fmla="*/ 171 w 262"/>
                  <a:gd name="T65" fmla="*/ 150 h 229"/>
                  <a:gd name="T66" fmla="*/ 176 w 262"/>
                  <a:gd name="T67" fmla="*/ 154 h 229"/>
                  <a:gd name="T68" fmla="*/ 182 w 262"/>
                  <a:gd name="T69" fmla="*/ 159 h 229"/>
                  <a:gd name="T70" fmla="*/ 187 w 262"/>
                  <a:gd name="T71" fmla="*/ 164 h 229"/>
                  <a:gd name="T72" fmla="*/ 192 w 262"/>
                  <a:gd name="T73" fmla="*/ 168 h 229"/>
                  <a:gd name="T74" fmla="*/ 198 w 262"/>
                  <a:gd name="T75" fmla="*/ 173 h 229"/>
                  <a:gd name="T76" fmla="*/ 203 w 262"/>
                  <a:gd name="T77" fmla="*/ 177 h 229"/>
                  <a:gd name="T78" fmla="*/ 208 w 262"/>
                  <a:gd name="T79" fmla="*/ 182 h 229"/>
                  <a:gd name="T80" fmla="*/ 214 w 262"/>
                  <a:gd name="T81" fmla="*/ 187 h 229"/>
                  <a:gd name="T82" fmla="*/ 219 w 262"/>
                  <a:gd name="T83" fmla="*/ 192 h 229"/>
                  <a:gd name="T84" fmla="*/ 224 w 262"/>
                  <a:gd name="T85" fmla="*/ 196 h 229"/>
                  <a:gd name="T86" fmla="*/ 230 w 262"/>
                  <a:gd name="T87" fmla="*/ 201 h 229"/>
                  <a:gd name="T88" fmla="*/ 235 w 262"/>
                  <a:gd name="T89" fmla="*/ 206 h 229"/>
                  <a:gd name="T90" fmla="*/ 240 w 262"/>
                  <a:gd name="T91" fmla="*/ 210 h 229"/>
                  <a:gd name="T92" fmla="*/ 246 w 262"/>
                  <a:gd name="T93" fmla="*/ 215 h 229"/>
                  <a:gd name="T94" fmla="*/ 251 w 262"/>
                  <a:gd name="T95" fmla="*/ 220 h 229"/>
                  <a:gd name="T96" fmla="*/ 256 w 262"/>
                  <a:gd name="T97" fmla="*/ 224 h 229"/>
                  <a:gd name="T98" fmla="*/ 262 w 262"/>
                  <a:gd name="T99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2" h="229">
                    <a:moveTo>
                      <a:pt x="0" y="0"/>
                    </a:moveTo>
                    <a:lnTo>
                      <a:pt x="6" y="5"/>
                    </a:lnTo>
                    <a:lnTo>
                      <a:pt x="11" y="9"/>
                    </a:lnTo>
                    <a:lnTo>
                      <a:pt x="17" y="14"/>
                    </a:lnTo>
                    <a:lnTo>
                      <a:pt x="22" y="19"/>
                    </a:lnTo>
                    <a:lnTo>
                      <a:pt x="27" y="24"/>
                    </a:lnTo>
                    <a:lnTo>
                      <a:pt x="33" y="28"/>
                    </a:lnTo>
                    <a:lnTo>
                      <a:pt x="38" y="33"/>
                    </a:lnTo>
                    <a:lnTo>
                      <a:pt x="43" y="38"/>
                    </a:lnTo>
                    <a:lnTo>
                      <a:pt x="49" y="42"/>
                    </a:lnTo>
                    <a:lnTo>
                      <a:pt x="54" y="47"/>
                    </a:lnTo>
                    <a:lnTo>
                      <a:pt x="59" y="52"/>
                    </a:lnTo>
                    <a:lnTo>
                      <a:pt x="65" y="56"/>
                    </a:lnTo>
                    <a:lnTo>
                      <a:pt x="70" y="61"/>
                    </a:lnTo>
                    <a:lnTo>
                      <a:pt x="75" y="65"/>
                    </a:lnTo>
                    <a:lnTo>
                      <a:pt x="80" y="70"/>
                    </a:lnTo>
                    <a:lnTo>
                      <a:pt x="86" y="75"/>
                    </a:lnTo>
                    <a:lnTo>
                      <a:pt x="91" y="80"/>
                    </a:lnTo>
                    <a:lnTo>
                      <a:pt x="96" y="84"/>
                    </a:lnTo>
                    <a:lnTo>
                      <a:pt x="102" y="89"/>
                    </a:lnTo>
                    <a:lnTo>
                      <a:pt x="107" y="94"/>
                    </a:lnTo>
                    <a:lnTo>
                      <a:pt x="112" y="98"/>
                    </a:lnTo>
                    <a:lnTo>
                      <a:pt x="117" y="103"/>
                    </a:lnTo>
                    <a:lnTo>
                      <a:pt x="123" y="108"/>
                    </a:lnTo>
                    <a:lnTo>
                      <a:pt x="128" y="112"/>
                    </a:lnTo>
                    <a:lnTo>
                      <a:pt x="133" y="117"/>
                    </a:lnTo>
                    <a:lnTo>
                      <a:pt x="139" y="121"/>
                    </a:lnTo>
                    <a:lnTo>
                      <a:pt x="144" y="126"/>
                    </a:lnTo>
                    <a:lnTo>
                      <a:pt x="150" y="131"/>
                    </a:lnTo>
                    <a:lnTo>
                      <a:pt x="155" y="136"/>
                    </a:lnTo>
                    <a:lnTo>
                      <a:pt x="160" y="140"/>
                    </a:lnTo>
                    <a:lnTo>
                      <a:pt x="166" y="145"/>
                    </a:lnTo>
                    <a:lnTo>
                      <a:pt x="171" y="150"/>
                    </a:lnTo>
                    <a:lnTo>
                      <a:pt x="176" y="154"/>
                    </a:lnTo>
                    <a:lnTo>
                      <a:pt x="182" y="159"/>
                    </a:lnTo>
                    <a:lnTo>
                      <a:pt x="187" y="164"/>
                    </a:lnTo>
                    <a:lnTo>
                      <a:pt x="192" y="168"/>
                    </a:lnTo>
                    <a:lnTo>
                      <a:pt x="198" y="173"/>
                    </a:lnTo>
                    <a:lnTo>
                      <a:pt x="203" y="177"/>
                    </a:lnTo>
                    <a:lnTo>
                      <a:pt x="208" y="182"/>
                    </a:lnTo>
                    <a:lnTo>
                      <a:pt x="214" y="187"/>
                    </a:lnTo>
                    <a:lnTo>
                      <a:pt x="219" y="192"/>
                    </a:lnTo>
                    <a:lnTo>
                      <a:pt x="224" y="196"/>
                    </a:lnTo>
                    <a:lnTo>
                      <a:pt x="230" y="201"/>
                    </a:lnTo>
                    <a:lnTo>
                      <a:pt x="235" y="206"/>
                    </a:lnTo>
                    <a:lnTo>
                      <a:pt x="240" y="210"/>
                    </a:lnTo>
                    <a:lnTo>
                      <a:pt x="246" y="215"/>
                    </a:lnTo>
                    <a:lnTo>
                      <a:pt x="251" y="220"/>
                    </a:lnTo>
                    <a:lnTo>
                      <a:pt x="256" y="224"/>
                    </a:lnTo>
                    <a:lnTo>
                      <a:pt x="262" y="229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5" name="Freeform 344"/>
              <p:cNvSpPr>
                <a:spLocks/>
              </p:cNvSpPr>
              <p:nvPr/>
            </p:nvSpPr>
            <p:spPr bwMode="auto">
              <a:xfrm>
                <a:off x="1444625" y="512763"/>
                <a:ext cx="414338" cy="363538"/>
              </a:xfrm>
              <a:custGeom>
                <a:avLst/>
                <a:gdLst>
                  <a:gd name="T0" fmla="*/ 0 w 261"/>
                  <a:gd name="T1" fmla="*/ 0 h 229"/>
                  <a:gd name="T2" fmla="*/ 5 w 261"/>
                  <a:gd name="T3" fmla="*/ 4 h 229"/>
                  <a:gd name="T4" fmla="*/ 10 w 261"/>
                  <a:gd name="T5" fmla="*/ 9 h 229"/>
                  <a:gd name="T6" fmla="*/ 16 w 261"/>
                  <a:gd name="T7" fmla="*/ 14 h 229"/>
                  <a:gd name="T8" fmla="*/ 21 w 261"/>
                  <a:gd name="T9" fmla="*/ 19 h 229"/>
                  <a:gd name="T10" fmla="*/ 26 w 261"/>
                  <a:gd name="T11" fmla="*/ 23 h 229"/>
                  <a:gd name="T12" fmla="*/ 32 w 261"/>
                  <a:gd name="T13" fmla="*/ 28 h 229"/>
                  <a:gd name="T14" fmla="*/ 37 w 261"/>
                  <a:gd name="T15" fmla="*/ 33 h 229"/>
                  <a:gd name="T16" fmla="*/ 42 w 261"/>
                  <a:gd name="T17" fmla="*/ 37 h 229"/>
                  <a:gd name="T18" fmla="*/ 48 w 261"/>
                  <a:gd name="T19" fmla="*/ 42 h 229"/>
                  <a:gd name="T20" fmla="*/ 53 w 261"/>
                  <a:gd name="T21" fmla="*/ 47 h 229"/>
                  <a:gd name="T22" fmla="*/ 58 w 261"/>
                  <a:gd name="T23" fmla="*/ 51 h 229"/>
                  <a:gd name="T24" fmla="*/ 64 w 261"/>
                  <a:gd name="T25" fmla="*/ 56 h 229"/>
                  <a:gd name="T26" fmla="*/ 69 w 261"/>
                  <a:gd name="T27" fmla="*/ 61 h 229"/>
                  <a:gd name="T28" fmla="*/ 74 w 261"/>
                  <a:gd name="T29" fmla="*/ 65 h 229"/>
                  <a:gd name="T30" fmla="*/ 79 w 261"/>
                  <a:gd name="T31" fmla="*/ 70 h 229"/>
                  <a:gd name="T32" fmla="*/ 85 w 261"/>
                  <a:gd name="T33" fmla="*/ 75 h 229"/>
                  <a:gd name="T34" fmla="*/ 90 w 261"/>
                  <a:gd name="T35" fmla="*/ 79 h 229"/>
                  <a:gd name="T36" fmla="*/ 95 w 261"/>
                  <a:gd name="T37" fmla="*/ 84 h 229"/>
                  <a:gd name="T38" fmla="*/ 101 w 261"/>
                  <a:gd name="T39" fmla="*/ 89 h 229"/>
                  <a:gd name="T40" fmla="*/ 106 w 261"/>
                  <a:gd name="T41" fmla="*/ 93 h 229"/>
                  <a:gd name="T42" fmla="*/ 111 w 261"/>
                  <a:gd name="T43" fmla="*/ 98 h 229"/>
                  <a:gd name="T44" fmla="*/ 117 w 261"/>
                  <a:gd name="T45" fmla="*/ 103 h 229"/>
                  <a:gd name="T46" fmla="*/ 122 w 261"/>
                  <a:gd name="T47" fmla="*/ 107 h 229"/>
                  <a:gd name="T48" fmla="*/ 127 w 261"/>
                  <a:gd name="T49" fmla="*/ 112 h 229"/>
                  <a:gd name="T50" fmla="*/ 133 w 261"/>
                  <a:gd name="T51" fmla="*/ 117 h 229"/>
                  <a:gd name="T52" fmla="*/ 138 w 261"/>
                  <a:gd name="T53" fmla="*/ 121 h 229"/>
                  <a:gd name="T54" fmla="*/ 143 w 261"/>
                  <a:gd name="T55" fmla="*/ 126 h 229"/>
                  <a:gd name="T56" fmla="*/ 149 w 261"/>
                  <a:gd name="T57" fmla="*/ 131 h 229"/>
                  <a:gd name="T58" fmla="*/ 154 w 261"/>
                  <a:gd name="T59" fmla="*/ 135 h 229"/>
                  <a:gd name="T60" fmla="*/ 159 w 261"/>
                  <a:gd name="T61" fmla="*/ 140 h 229"/>
                  <a:gd name="T62" fmla="*/ 165 w 261"/>
                  <a:gd name="T63" fmla="*/ 145 h 229"/>
                  <a:gd name="T64" fmla="*/ 170 w 261"/>
                  <a:gd name="T65" fmla="*/ 149 h 229"/>
                  <a:gd name="T66" fmla="*/ 175 w 261"/>
                  <a:gd name="T67" fmla="*/ 154 h 229"/>
                  <a:gd name="T68" fmla="*/ 181 w 261"/>
                  <a:gd name="T69" fmla="*/ 159 h 229"/>
                  <a:gd name="T70" fmla="*/ 186 w 261"/>
                  <a:gd name="T71" fmla="*/ 163 h 229"/>
                  <a:gd name="T72" fmla="*/ 191 w 261"/>
                  <a:gd name="T73" fmla="*/ 168 h 229"/>
                  <a:gd name="T74" fmla="*/ 197 w 261"/>
                  <a:gd name="T75" fmla="*/ 173 h 229"/>
                  <a:gd name="T76" fmla="*/ 202 w 261"/>
                  <a:gd name="T77" fmla="*/ 178 h 229"/>
                  <a:gd name="T78" fmla="*/ 207 w 261"/>
                  <a:gd name="T79" fmla="*/ 182 h 229"/>
                  <a:gd name="T80" fmla="*/ 213 w 261"/>
                  <a:gd name="T81" fmla="*/ 187 h 229"/>
                  <a:gd name="T82" fmla="*/ 218 w 261"/>
                  <a:gd name="T83" fmla="*/ 191 h 229"/>
                  <a:gd name="T84" fmla="*/ 223 w 261"/>
                  <a:gd name="T85" fmla="*/ 196 h 229"/>
                  <a:gd name="T86" fmla="*/ 229 w 261"/>
                  <a:gd name="T87" fmla="*/ 201 h 229"/>
                  <a:gd name="T88" fmla="*/ 234 w 261"/>
                  <a:gd name="T89" fmla="*/ 205 h 229"/>
                  <a:gd name="T90" fmla="*/ 239 w 261"/>
                  <a:gd name="T91" fmla="*/ 210 h 229"/>
                  <a:gd name="T92" fmla="*/ 245 w 261"/>
                  <a:gd name="T93" fmla="*/ 215 h 229"/>
                  <a:gd name="T94" fmla="*/ 250 w 261"/>
                  <a:gd name="T95" fmla="*/ 219 h 229"/>
                  <a:gd name="T96" fmla="*/ 255 w 261"/>
                  <a:gd name="T97" fmla="*/ 224 h 229"/>
                  <a:gd name="T98" fmla="*/ 261 w 261"/>
                  <a:gd name="T99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1" h="229">
                    <a:moveTo>
                      <a:pt x="0" y="0"/>
                    </a:moveTo>
                    <a:lnTo>
                      <a:pt x="5" y="4"/>
                    </a:lnTo>
                    <a:lnTo>
                      <a:pt x="10" y="9"/>
                    </a:lnTo>
                    <a:lnTo>
                      <a:pt x="16" y="14"/>
                    </a:lnTo>
                    <a:lnTo>
                      <a:pt x="21" y="19"/>
                    </a:lnTo>
                    <a:lnTo>
                      <a:pt x="26" y="23"/>
                    </a:lnTo>
                    <a:lnTo>
                      <a:pt x="32" y="28"/>
                    </a:lnTo>
                    <a:lnTo>
                      <a:pt x="37" y="33"/>
                    </a:lnTo>
                    <a:lnTo>
                      <a:pt x="42" y="37"/>
                    </a:lnTo>
                    <a:lnTo>
                      <a:pt x="48" y="42"/>
                    </a:lnTo>
                    <a:lnTo>
                      <a:pt x="53" y="47"/>
                    </a:lnTo>
                    <a:lnTo>
                      <a:pt x="58" y="51"/>
                    </a:lnTo>
                    <a:lnTo>
                      <a:pt x="64" y="56"/>
                    </a:lnTo>
                    <a:lnTo>
                      <a:pt x="69" y="61"/>
                    </a:lnTo>
                    <a:lnTo>
                      <a:pt x="74" y="65"/>
                    </a:lnTo>
                    <a:lnTo>
                      <a:pt x="79" y="70"/>
                    </a:lnTo>
                    <a:lnTo>
                      <a:pt x="85" y="75"/>
                    </a:lnTo>
                    <a:lnTo>
                      <a:pt x="90" y="79"/>
                    </a:lnTo>
                    <a:lnTo>
                      <a:pt x="95" y="84"/>
                    </a:lnTo>
                    <a:lnTo>
                      <a:pt x="101" y="89"/>
                    </a:lnTo>
                    <a:lnTo>
                      <a:pt x="106" y="93"/>
                    </a:lnTo>
                    <a:lnTo>
                      <a:pt x="111" y="98"/>
                    </a:lnTo>
                    <a:lnTo>
                      <a:pt x="117" y="103"/>
                    </a:lnTo>
                    <a:lnTo>
                      <a:pt x="122" y="107"/>
                    </a:lnTo>
                    <a:lnTo>
                      <a:pt x="127" y="112"/>
                    </a:lnTo>
                    <a:lnTo>
                      <a:pt x="133" y="117"/>
                    </a:lnTo>
                    <a:lnTo>
                      <a:pt x="138" y="121"/>
                    </a:lnTo>
                    <a:lnTo>
                      <a:pt x="143" y="126"/>
                    </a:lnTo>
                    <a:lnTo>
                      <a:pt x="149" y="131"/>
                    </a:lnTo>
                    <a:lnTo>
                      <a:pt x="154" y="135"/>
                    </a:lnTo>
                    <a:lnTo>
                      <a:pt x="159" y="140"/>
                    </a:lnTo>
                    <a:lnTo>
                      <a:pt x="165" y="145"/>
                    </a:lnTo>
                    <a:lnTo>
                      <a:pt x="170" y="149"/>
                    </a:lnTo>
                    <a:lnTo>
                      <a:pt x="175" y="154"/>
                    </a:lnTo>
                    <a:lnTo>
                      <a:pt x="181" y="159"/>
                    </a:lnTo>
                    <a:lnTo>
                      <a:pt x="186" y="163"/>
                    </a:lnTo>
                    <a:lnTo>
                      <a:pt x="191" y="168"/>
                    </a:lnTo>
                    <a:lnTo>
                      <a:pt x="197" y="173"/>
                    </a:lnTo>
                    <a:lnTo>
                      <a:pt x="202" y="178"/>
                    </a:lnTo>
                    <a:lnTo>
                      <a:pt x="207" y="182"/>
                    </a:lnTo>
                    <a:lnTo>
                      <a:pt x="213" y="187"/>
                    </a:lnTo>
                    <a:lnTo>
                      <a:pt x="218" y="191"/>
                    </a:lnTo>
                    <a:lnTo>
                      <a:pt x="223" y="196"/>
                    </a:lnTo>
                    <a:lnTo>
                      <a:pt x="229" y="201"/>
                    </a:lnTo>
                    <a:lnTo>
                      <a:pt x="234" y="205"/>
                    </a:lnTo>
                    <a:lnTo>
                      <a:pt x="239" y="210"/>
                    </a:lnTo>
                    <a:lnTo>
                      <a:pt x="245" y="215"/>
                    </a:lnTo>
                    <a:lnTo>
                      <a:pt x="250" y="219"/>
                    </a:lnTo>
                    <a:lnTo>
                      <a:pt x="255" y="224"/>
                    </a:lnTo>
                    <a:lnTo>
                      <a:pt x="261" y="229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6" name="Freeform 345"/>
              <p:cNvSpPr>
                <a:spLocks/>
              </p:cNvSpPr>
              <p:nvPr/>
            </p:nvSpPr>
            <p:spPr bwMode="auto">
              <a:xfrm>
                <a:off x="1858963" y="876300"/>
                <a:ext cx="414338" cy="363538"/>
              </a:xfrm>
              <a:custGeom>
                <a:avLst/>
                <a:gdLst>
                  <a:gd name="T0" fmla="*/ 0 w 261"/>
                  <a:gd name="T1" fmla="*/ 0 h 229"/>
                  <a:gd name="T2" fmla="*/ 5 w 261"/>
                  <a:gd name="T3" fmla="*/ 5 h 229"/>
                  <a:gd name="T4" fmla="*/ 10 w 261"/>
                  <a:gd name="T5" fmla="*/ 9 h 229"/>
                  <a:gd name="T6" fmla="*/ 16 w 261"/>
                  <a:gd name="T7" fmla="*/ 14 h 229"/>
                  <a:gd name="T8" fmla="*/ 21 w 261"/>
                  <a:gd name="T9" fmla="*/ 18 h 229"/>
                  <a:gd name="T10" fmla="*/ 27 w 261"/>
                  <a:gd name="T11" fmla="*/ 23 h 229"/>
                  <a:gd name="T12" fmla="*/ 32 w 261"/>
                  <a:gd name="T13" fmla="*/ 28 h 229"/>
                  <a:gd name="T14" fmla="*/ 37 w 261"/>
                  <a:gd name="T15" fmla="*/ 32 h 229"/>
                  <a:gd name="T16" fmla="*/ 42 w 261"/>
                  <a:gd name="T17" fmla="*/ 37 h 229"/>
                  <a:gd name="T18" fmla="*/ 48 w 261"/>
                  <a:gd name="T19" fmla="*/ 42 h 229"/>
                  <a:gd name="T20" fmla="*/ 53 w 261"/>
                  <a:gd name="T21" fmla="*/ 46 h 229"/>
                  <a:gd name="T22" fmla="*/ 58 w 261"/>
                  <a:gd name="T23" fmla="*/ 51 h 229"/>
                  <a:gd name="T24" fmla="*/ 64 w 261"/>
                  <a:gd name="T25" fmla="*/ 56 h 229"/>
                  <a:gd name="T26" fmla="*/ 69 w 261"/>
                  <a:gd name="T27" fmla="*/ 61 h 229"/>
                  <a:gd name="T28" fmla="*/ 74 w 261"/>
                  <a:gd name="T29" fmla="*/ 65 h 229"/>
                  <a:gd name="T30" fmla="*/ 79 w 261"/>
                  <a:gd name="T31" fmla="*/ 70 h 229"/>
                  <a:gd name="T32" fmla="*/ 85 w 261"/>
                  <a:gd name="T33" fmla="*/ 74 h 229"/>
                  <a:gd name="T34" fmla="*/ 90 w 261"/>
                  <a:gd name="T35" fmla="*/ 79 h 229"/>
                  <a:gd name="T36" fmla="*/ 95 w 261"/>
                  <a:gd name="T37" fmla="*/ 84 h 229"/>
                  <a:gd name="T38" fmla="*/ 101 w 261"/>
                  <a:gd name="T39" fmla="*/ 88 h 229"/>
                  <a:gd name="T40" fmla="*/ 106 w 261"/>
                  <a:gd name="T41" fmla="*/ 93 h 229"/>
                  <a:gd name="T42" fmla="*/ 111 w 261"/>
                  <a:gd name="T43" fmla="*/ 98 h 229"/>
                  <a:gd name="T44" fmla="*/ 117 w 261"/>
                  <a:gd name="T45" fmla="*/ 102 h 229"/>
                  <a:gd name="T46" fmla="*/ 122 w 261"/>
                  <a:gd name="T47" fmla="*/ 107 h 229"/>
                  <a:gd name="T48" fmla="*/ 127 w 261"/>
                  <a:gd name="T49" fmla="*/ 112 h 229"/>
                  <a:gd name="T50" fmla="*/ 133 w 261"/>
                  <a:gd name="T51" fmla="*/ 117 h 229"/>
                  <a:gd name="T52" fmla="*/ 138 w 261"/>
                  <a:gd name="T53" fmla="*/ 121 h 229"/>
                  <a:gd name="T54" fmla="*/ 143 w 261"/>
                  <a:gd name="T55" fmla="*/ 126 h 229"/>
                  <a:gd name="T56" fmla="*/ 149 w 261"/>
                  <a:gd name="T57" fmla="*/ 130 h 229"/>
                  <a:gd name="T58" fmla="*/ 154 w 261"/>
                  <a:gd name="T59" fmla="*/ 135 h 229"/>
                  <a:gd name="T60" fmla="*/ 160 w 261"/>
                  <a:gd name="T61" fmla="*/ 140 h 229"/>
                  <a:gd name="T62" fmla="*/ 165 w 261"/>
                  <a:gd name="T63" fmla="*/ 144 h 229"/>
                  <a:gd name="T64" fmla="*/ 170 w 261"/>
                  <a:gd name="T65" fmla="*/ 149 h 229"/>
                  <a:gd name="T66" fmla="*/ 176 w 261"/>
                  <a:gd name="T67" fmla="*/ 154 h 229"/>
                  <a:gd name="T68" fmla="*/ 181 w 261"/>
                  <a:gd name="T69" fmla="*/ 158 h 229"/>
                  <a:gd name="T70" fmla="*/ 186 w 261"/>
                  <a:gd name="T71" fmla="*/ 163 h 229"/>
                  <a:gd name="T72" fmla="*/ 192 w 261"/>
                  <a:gd name="T73" fmla="*/ 168 h 229"/>
                  <a:gd name="T74" fmla="*/ 197 w 261"/>
                  <a:gd name="T75" fmla="*/ 173 h 229"/>
                  <a:gd name="T76" fmla="*/ 202 w 261"/>
                  <a:gd name="T77" fmla="*/ 177 h 229"/>
                  <a:gd name="T78" fmla="*/ 208 w 261"/>
                  <a:gd name="T79" fmla="*/ 182 h 229"/>
                  <a:gd name="T80" fmla="*/ 213 w 261"/>
                  <a:gd name="T81" fmla="*/ 186 h 229"/>
                  <a:gd name="T82" fmla="*/ 218 w 261"/>
                  <a:gd name="T83" fmla="*/ 191 h 229"/>
                  <a:gd name="T84" fmla="*/ 224 w 261"/>
                  <a:gd name="T85" fmla="*/ 196 h 229"/>
                  <a:gd name="T86" fmla="*/ 229 w 261"/>
                  <a:gd name="T87" fmla="*/ 200 h 229"/>
                  <a:gd name="T88" fmla="*/ 234 w 261"/>
                  <a:gd name="T89" fmla="*/ 205 h 229"/>
                  <a:gd name="T90" fmla="*/ 240 w 261"/>
                  <a:gd name="T91" fmla="*/ 210 h 229"/>
                  <a:gd name="T92" fmla="*/ 245 w 261"/>
                  <a:gd name="T93" fmla="*/ 214 h 229"/>
                  <a:gd name="T94" fmla="*/ 250 w 261"/>
                  <a:gd name="T95" fmla="*/ 219 h 229"/>
                  <a:gd name="T96" fmla="*/ 256 w 261"/>
                  <a:gd name="T97" fmla="*/ 224 h 229"/>
                  <a:gd name="T98" fmla="*/ 261 w 261"/>
                  <a:gd name="T99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1" h="229">
                    <a:moveTo>
                      <a:pt x="0" y="0"/>
                    </a:moveTo>
                    <a:lnTo>
                      <a:pt x="5" y="5"/>
                    </a:lnTo>
                    <a:lnTo>
                      <a:pt x="10" y="9"/>
                    </a:lnTo>
                    <a:lnTo>
                      <a:pt x="16" y="14"/>
                    </a:lnTo>
                    <a:lnTo>
                      <a:pt x="21" y="18"/>
                    </a:lnTo>
                    <a:lnTo>
                      <a:pt x="27" y="23"/>
                    </a:lnTo>
                    <a:lnTo>
                      <a:pt x="32" y="28"/>
                    </a:lnTo>
                    <a:lnTo>
                      <a:pt x="37" y="32"/>
                    </a:lnTo>
                    <a:lnTo>
                      <a:pt x="42" y="37"/>
                    </a:lnTo>
                    <a:lnTo>
                      <a:pt x="48" y="42"/>
                    </a:lnTo>
                    <a:lnTo>
                      <a:pt x="53" y="46"/>
                    </a:lnTo>
                    <a:lnTo>
                      <a:pt x="58" y="51"/>
                    </a:lnTo>
                    <a:lnTo>
                      <a:pt x="64" y="56"/>
                    </a:lnTo>
                    <a:lnTo>
                      <a:pt x="69" y="61"/>
                    </a:lnTo>
                    <a:lnTo>
                      <a:pt x="74" y="65"/>
                    </a:lnTo>
                    <a:lnTo>
                      <a:pt x="79" y="70"/>
                    </a:lnTo>
                    <a:lnTo>
                      <a:pt x="85" y="74"/>
                    </a:lnTo>
                    <a:lnTo>
                      <a:pt x="90" y="79"/>
                    </a:lnTo>
                    <a:lnTo>
                      <a:pt x="95" y="84"/>
                    </a:lnTo>
                    <a:lnTo>
                      <a:pt x="101" y="88"/>
                    </a:lnTo>
                    <a:lnTo>
                      <a:pt x="106" y="93"/>
                    </a:lnTo>
                    <a:lnTo>
                      <a:pt x="111" y="98"/>
                    </a:lnTo>
                    <a:lnTo>
                      <a:pt x="117" y="102"/>
                    </a:lnTo>
                    <a:lnTo>
                      <a:pt x="122" y="107"/>
                    </a:lnTo>
                    <a:lnTo>
                      <a:pt x="127" y="112"/>
                    </a:lnTo>
                    <a:lnTo>
                      <a:pt x="133" y="117"/>
                    </a:lnTo>
                    <a:lnTo>
                      <a:pt x="138" y="121"/>
                    </a:lnTo>
                    <a:lnTo>
                      <a:pt x="143" y="126"/>
                    </a:lnTo>
                    <a:lnTo>
                      <a:pt x="149" y="130"/>
                    </a:lnTo>
                    <a:lnTo>
                      <a:pt x="154" y="135"/>
                    </a:lnTo>
                    <a:lnTo>
                      <a:pt x="160" y="140"/>
                    </a:lnTo>
                    <a:lnTo>
                      <a:pt x="165" y="144"/>
                    </a:lnTo>
                    <a:lnTo>
                      <a:pt x="170" y="149"/>
                    </a:lnTo>
                    <a:lnTo>
                      <a:pt x="176" y="154"/>
                    </a:lnTo>
                    <a:lnTo>
                      <a:pt x="181" y="158"/>
                    </a:lnTo>
                    <a:lnTo>
                      <a:pt x="186" y="163"/>
                    </a:lnTo>
                    <a:lnTo>
                      <a:pt x="192" y="168"/>
                    </a:lnTo>
                    <a:lnTo>
                      <a:pt x="197" y="173"/>
                    </a:lnTo>
                    <a:lnTo>
                      <a:pt x="202" y="177"/>
                    </a:lnTo>
                    <a:lnTo>
                      <a:pt x="208" y="182"/>
                    </a:lnTo>
                    <a:lnTo>
                      <a:pt x="213" y="186"/>
                    </a:lnTo>
                    <a:lnTo>
                      <a:pt x="218" y="191"/>
                    </a:lnTo>
                    <a:lnTo>
                      <a:pt x="224" y="196"/>
                    </a:lnTo>
                    <a:lnTo>
                      <a:pt x="229" y="200"/>
                    </a:lnTo>
                    <a:lnTo>
                      <a:pt x="234" y="205"/>
                    </a:lnTo>
                    <a:lnTo>
                      <a:pt x="240" y="210"/>
                    </a:lnTo>
                    <a:lnTo>
                      <a:pt x="245" y="214"/>
                    </a:lnTo>
                    <a:lnTo>
                      <a:pt x="250" y="219"/>
                    </a:lnTo>
                    <a:lnTo>
                      <a:pt x="256" y="224"/>
                    </a:lnTo>
                    <a:lnTo>
                      <a:pt x="261" y="229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7" name="Freeform 346"/>
              <p:cNvSpPr>
                <a:spLocks/>
              </p:cNvSpPr>
              <p:nvPr/>
            </p:nvSpPr>
            <p:spPr bwMode="auto">
              <a:xfrm>
                <a:off x="2273300" y="1239838"/>
                <a:ext cx="414338" cy="361950"/>
              </a:xfrm>
              <a:custGeom>
                <a:avLst/>
                <a:gdLst>
                  <a:gd name="T0" fmla="*/ 0 w 261"/>
                  <a:gd name="T1" fmla="*/ 0 h 228"/>
                  <a:gd name="T2" fmla="*/ 5 w 261"/>
                  <a:gd name="T3" fmla="*/ 4 h 228"/>
                  <a:gd name="T4" fmla="*/ 11 w 261"/>
                  <a:gd name="T5" fmla="*/ 9 h 228"/>
                  <a:gd name="T6" fmla="*/ 16 w 261"/>
                  <a:gd name="T7" fmla="*/ 13 h 228"/>
                  <a:gd name="T8" fmla="*/ 21 w 261"/>
                  <a:gd name="T9" fmla="*/ 18 h 228"/>
                  <a:gd name="T10" fmla="*/ 26 w 261"/>
                  <a:gd name="T11" fmla="*/ 23 h 228"/>
                  <a:gd name="T12" fmla="*/ 32 w 261"/>
                  <a:gd name="T13" fmla="*/ 27 h 228"/>
                  <a:gd name="T14" fmla="*/ 37 w 261"/>
                  <a:gd name="T15" fmla="*/ 32 h 228"/>
                  <a:gd name="T16" fmla="*/ 42 w 261"/>
                  <a:gd name="T17" fmla="*/ 37 h 228"/>
                  <a:gd name="T18" fmla="*/ 48 w 261"/>
                  <a:gd name="T19" fmla="*/ 41 h 228"/>
                  <a:gd name="T20" fmla="*/ 53 w 261"/>
                  <a:gd name="T21" fmla="*/ 46 h 228"/>
                  <a:gd name="T22" fmla="*/ 58 w 261"/>
                  <a:gd name="T23" fmla="*/ 51 h 228"/>
                  <a:gd name="T24" fmla="*/ 64 w 261"/>
                  <a:gd name="T25" fmla="*/ 56 h 228"/>
                  <a:gd name="T26" fmla="*/ 69 w 261"/>
                  <a:gd name="T27" fmla="*/ 60 h 228"/>
                  <a:gd name="T28" fmla="*/ 74 w 261"/>
                  <a:gd name="T29" fmla="*/ 65 h 228"/>
                  <a:gd name="T30" fmla="*/ 80 w 261"/>
                  <a:gd name="T31" fmla="*/ 70 h 228"/>
                  <a:gd name="T32" fmla="*/ 85 w 261"/>
                  <a:gd name="T33" fmla="*/ 74 h 228"/>
                  <a:gd name="T34" fmla="*/ 90 w 261"/>
                  <a:gd name="T35" fmla="*/ 79 h 228"/>
                  <a:gd name="T36" fmla="*/ 96 w 261"/>
                  <a:gd name="T37" fmla="*/ 83 h 228"/>
                  <a:gd name="T38" fmla="*/ 101 w 261"/>
                  <a:gd name="T39" fmla="*/ 88 h 228"/>
                  <a:gd name="T40" fmla="*/ 106 w 261"/>
                  <a:gd name="T41" fmla="*/ 93 h 228"/>
                  <a:gd name="T42" fmla="*/ 112 w 261"/>
                  <a:gd name="T43" fmla="*/ 97 h 228"/>
                  <a:gd name="T44" fmla="*/ 117 w 261"/>
                  <a:gd name="T45" fmla="*/ 102 h 228"/>
                  <a:gd name="T46" fmla="*/ 122 w 261"/>
                  <a:gd name="T47" fmla="*/ 107 h 228"/>
                  <a:gd name="T48" fmla="*/ 128 w 261"/>
                  <a:gd name="T49" fmla="*/ 112 h 228"/>
                  <a:gd name="T50" fmla="*/ 133 w 261"/>
                  <a:gd name="T51" fmla="*/ 116 h 228"/>
                  <a:gd name="T52" fmla="*/ 138 w 261"/>
                  <a:gd name="T53" fmla="*/ 121 h 228"/>
                  <a:gd name="T54" fmla="*/ 144 w 261"/>
                  <a:gd name="T55" fmla="*/ 126 h 228"/>
                  <a:gd name="T56" fmla="*/ 149 w 261"/>
                  <a:gd name="T57" fmla="*/ 130 h 228"/>
                  <a:gd name="T58" fmla="*/ 154 w 261"/>
                  <a:gd name="T59" fmla="*/ 135 h 228"/>
                  <a:gd name="T60" fmla="*/ 160 w 261"/>
                  <a:gd name="T61" fmla="*/ 139 h 228"/>
                  <a:gd name="T62" fmla="*/ 165 w 261"/>
                  <a:gd name="T63" fmla="*/ 144 h 228"/>
                  <a:gd name="T64" fmla="*/ 170 w 261"/>
                  <a:gd name="T65" fmla="*/ 149 h 228"/>
                  <a:gd name="T66" fmla="*/ 176 w 261"/>
                  <a:gd name="T67" fmla="*/ 153 h 228"/>
                  <a:gd name="T68" fmla="*/ 181 w 261"/>
                  <a:gd name="T69" fmla="*/ 158 h 228"/>
                  <a:gd name="T70" fmla="*/ 186 w 261"/>
                  <a:gd name="T71" fmla="*/ 163 h 228"/>
                  <a:gd name="T72" fmla="*/ 192 w 261"/>
                  <a:gd name="T73" fmla="*/ 168 h 228"/>
                  <a:gd name="T74" fmla="*/ 197 w 261"/>
                  <a:gd name="T75" fmla="*/ 172 h 228"/>
                  <a:gd name="T76" fmla="*/ 202 w 261"/>
                  <a:gd name="T77" fmla="*/ 177 h 228"/>
                  <a:gd name="T78" fmla="*/ 208 w 261"/>
                  <a:gd name="T79" fmla="*/ 182 h 228"/>
                  <a:gd name="T80" fmla="*/ 213 w 261"/>
                  <a:gd name="T81" fmla="*/ 186 h 228"/>
                  <a:gd name="T82" fmla="*/ 218 w 261"/>
                  <a:gd name="T83" fmla="*/ 191 h 228"/>
                  <a:gd name="T84" fmla="*/ 224 w 261"/>
                  <a:gd name="T85" fmla="*/ 195 h 228"/>
                  <a:gd name="T86" fmla="*/ 229 w 261"/>
                  <a:gd name="T87" fmla="*/ 200 h 228"/>
                  <a:gd name="T88" fmla="*/ 234 w 261"/>
                  <a:gd name="T89" fmla="*/ 205 h 228"/>
                  <a:gd name="T90" fmla="*/ 240 w 261"/>
                  <a:gd name="T91" fmla="*/ 209 h 228"/>
                  <a:gd name="T92" fmla="*/ 245 w 261"/>
                  <a:gd name="T93" fmla="*/ 214 h 228"/>
                  <a:gd name="T94" fmla="*/ 250 w 261"/>
                  <a:gd name="T95" fmla="*/ 219 h 228"/>
                  <a:gd name="T96" fmla="*/ 256 w 261"/>
                  <a:gd name="T97" fmla="*/ 224 h 228"/>
                  <a:gd name="T98" fmla="*/ 261 w 261"/>
                  <a:gd name="T99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1" h="228">
                    <a:moveTo>
                      <a:pt x="0" y="0"/>
                    </a:moveTo>
                    <a:lnTo>
                      <a:pt x="5" y="4"/>
                    </a:lnTo>
                    <a:lnTo>
                      <a:pt x="11" y="9"/>
                    </a:lnTo>
                    <a:lnTo>
                      <a:pt x="16" y="13"/>
                    </a:lnTo>
                    <a:lnTo>
                      <a:pt x="21" y="18"/>
                    </a:lnTo>
                    <a:lnTo>
                      <a:pt x="26" y="23"/>
                    </a:lnTo>
                    <a:lnTo>
                      <a:pt x="32" y="27"/>
                    </a:lnTo>
                    <a:lnTo>
                      <a:pt x="37" y="32"/>
                    </a:lnTo>
                    <a:lnTo>
                      <a:pt x="42" y="37"/>
                    </a:lnTo>
                    <a:lnTo>
                      <a:pt x="48" y="41"/>
                    </a:lnTo>
                    <a:lnTo>
                      <a:pt x="53" y="46"/>
                    </a:lnTo>
                    <a:lnTo>
                      <a:pt x="58" y="51"/>
                    </a:lnTo>
                    <a:lnTo>
                      <a:pt x="64" y="56"/>
                    </a:lnTo>
                    <a:lnTo>
                      <a:pt x="69" y="60"/>
                    </a:lnTo>
                    <a:lnTo>
                      <a:pt x="74" y="65"/>
                    </a:lnTo>
                    <a:lnTo>
                      <a:pt x="80" y="70"/>
                    </a:lnTo>
                    <a:lnTo>
                      <a:pt x="85" y="74"/>
                    </a:lnTo>
                    <a:lnTo>
                      <a:pt x="90" y="79"/>
                    </a:lnTo>
                    <a:lnTo>
                      <a:pt x="96" y="83"/>
                    </a:lnTo>
                    <a:lnTo>
                      <a:pt x="101" y="88"/>
                    </a:lnTo>
                    <a:lnTo>
                      <a:pt x="106" y="93"/>
                    </a:lnTo>
                    <a:lnTo>
                      <a:pt x="112" y="97"/>
                    </a:lnTo>
                    <a:lnTo>
                      <a:pt x="117" y="102"/>
                    </a:lnTo>
                    <a:lnTo>
                      <a:pt x="122" y="107"/>
                    </a:lnTo>
                    <a:lnTo>
                      <a:pt x="128" y="112"/>
                    </a:lnTo>
                    <a:lnTo>
                      <a:pt x="133" y="116"/>
                    </a:lnTo>
                    <a:lnTo>
                      <a:pt x="138" y="121"/>
                    </a:lnTo>
                    <a:lnTo>
                      <a:pt x="144" y="126"/>
                    </a:lnTo>
                    <a:lnTo>
                      <a:pt x="149" y="130"/>
                    </a:lnTo>
                    <a:lnTo>
                      <a:pt x="154" y="135"/>
                    </a:lnTo>
                    <a:lnTo>
                      <a:pt x="160" y="139"/>
                    </a:lnTo>
                    <a:lnTo>
                      <a:pt x="165" y="144"/>
                    </a:lnTo>
                    <a:lnTo>
                      <a:pt x="170" y="149"/>
                    </a:lnTo>
                    <a:lnTo>
                      <a:pt x="176" y="153"/>
                    </a:lnTo>
                    <a:lnTo>
                      <a:pt x="181" y="158"/>
                    </a:lnTo>
                    <a:lnTo>
                      <a:pt x="186" y="163"/>
                    </a:lnTo>
                    <a:lnTo>
                      <a:pt x="192" y="168"/>
                    </a:lnTo>
                    <a:lnTo>
                      <a:pt x="197" y="172"/>
                    </a:lnTo>
                    <a:lnTo>
                      <a:pt x="202" y="177"/>
                    </a:lnTo>
                    <a:lnTo>
                      <a:pt x="208" y="182"/>
                    </a:lnTo>
                    <a:lnTo>
                      <a:pt x="213" y="186"/>
                    </a:lnTo>
                    <a:lnTo>
                      <a:pt x="218" y="191"/>
                    </a:lnTo>
                    <a:lnTo>
                      <a:pt x="224" y="195"/>
                    </a:lnTo>
                    <a:lnTo>
                      <a:pt x="229" y="200"/>
                    </a:lnTo>
                    <a:lnTo>
                      <a:pt x="234" y="205"/>
                    </a:lnTo>
                    <a:lnTo>
                      <a:pt x="240" y="209"/>
                    </a:lnTo>
                    <a:lnTo>
                      <a:pt x="245" y="214"/>
                    </a:lnTo>
                    <a:lnTo>
                      <a:pt x="250" y="219"/>
                    </a:lnTo>
                    <a:lnTo>
                      <a:pt x="256" y="224"/>
                    </a:lnTo>
                    <a:lnTo>
                      <a:pt x="261" y="228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8" name="Freeform 347"/>
              <p:cNvSpPr>
                <a:spLocks/>
              </p:cNvSpPr>
              <p:nvPr/>
            </p:nvSpPr>
            <p:spPr bwMode="auto">
              <a:xfrm>
                <a:off x="2687638" y="1601788"/>
                <a:ext cx="33338" cy="30163"/>
              </a:xfrm>
              <a:custGeom>
                <a:avLst/>
                <a:gdLst>
                  <a:gd name="T0" fmla="*/ 0 w 21"/>
                  <a:gd name="T1" fmla="*/ 0 h 19"/>
                  <a:gd name="T2" fmla="*/ 5 w 21"/>
                  <a:gd name="T3" fmla="*/ 5 h 19"/>
                  <a:gd name="T4" fmla="*/ 11 w 21"/>
                  <a:gd name="T5" fmla="*/ 10 h 19"/>
                  <a:gd name="T6" fmla="*/ 16 w 21"/>
                  <a:gd name="T7" fmla="*/ 14 h 19"/>
                  <a:gd name="T8" fmla="*/ 21 w 2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5" y="5"/>
                    </a:lnTo>
                    <a:lnTo>
                      <a:pt x="11" y="10"/>
                    </a:lnTo>
                    <a:lnTo>
                      <a:pt x="16" y="14"/>
                    </a:lnTo>
                    <a:lnTo>
                      <a:pt x="21" y="19"/>
                    </a:lnTo>
                  </a:path>
                </a:pathLst>
              </a:custGeom>
              <a:noFill/>
              <a:ln w="9525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1837716" y="3295611"/>
              <a:ext cx="1402664" cy="0"/>
              <a:chOff x="1028700" y="1631950"/>
              <a:chExt cx="1692276" cy="0"/>
            </a:xfrm>
          </p:grpSpPr>
          <p:sp>
            <p:nvSpPr>
              <p:cNvPr id="339" name="Freeform 124"/>
              <p:cNvSpPr>
                <a:spLocks/>
              </p:cNvSpPr>
              <p:nvPr/>
            </p:nvSpPr>
            <p:spPr bwMode="auto">
              <a:xfrm>
                <a:off x="1028700" y="1631950"/>
                <a:ext cx="415925" cy="0"/>
              </a:xfrm>
              <a:custGeom>
                <a:avLst/>
                <a:gdLst>
                  <a:gd name="T0" fmla="*/ 0 w 262"/>
                  <a:gd name="T1" fmla="*/ 6 w 262"/>
                  <a:gd name="T2" fmla="*/ 11 w 262"/>
                  <a:gd name="T3" fmla="*/ 17 w 262"/>
                  <a:gd name="T4" fmla="*/ 22 w 262"/>
                  <a:gd name="T5" fmla="*/ 27 w 262"/>
                  <a:gd name="T6" fmla="*/ 33 w 262"/>
                  <a:gd name="T7" fmla="*/ 38 w 262"/>
                  <a:gd name="T8" fmla="*/ 43 w 262"/>
                  <a:gd name="T9" fmla="*/ 49 w 262"/>
                  <a:gd name="T10" fmla="*/ 54 w 262"/>
                  <a:gd name="T11" fmla="*/ 59 w 262"/>
                  <a:gd name="T12" fmla="*/ 65 w 262"/>
                  <a:gd name="T13" fmla="*/ 70 w 262"/>
                  <a:gd name="T14" fmla="*/ 75 w 262"/>
                  <a:gd name="T15" fmla="*/ 80 w 262"/>
                  <a:gd name="T16" fmla="*/ 86 w 262"/>
                  <a:gd name="T17" fmla="*/ 91 w 262"/>
                  <a:gd name="T18" fmla="*/ 96 w 262"/>
                  <a:gd name="T19" fmla="*/ 102 w 262"/>
                  <a:gd name="T20" fmla="*/ 107 w 262"/>
                  <a:gd name="T21" fmla="*/ 112 w 262"/>
                  <a:gd name="T22" fmla="*/ 117 w 262"/>
                  <a:gd name="T23" fmla="*/ 123 w 262"/>
                  <a:gd name="T24" fmla="*/ 128 w 262"/>
                  <a:gd name="T25" fmla="*/ 133 w 262"/>
                  <a:gd name="T26" fmla="*/ 139 w 262"/>
                  <a:gd name="T27" fmla="*/ 144 w 262"/>
                  <a:gd name="T28" fmla="*/ 150 w 262"/>
                  <a:gd name="T29" fmla="*/ 155 w 262"/>
                  <a:gd name="T30" fmla="*/ 160 w 262"/>
                  <a:gd name="T31" fmla="*/ 166 w 262"/>
                  <a:gd name="T32" fmla="*/ 171 w 262"/>
                  <a:gd name="T33" fmla="*/ 176 w 262"/>
                  <a:gd name="T34" fmla="*/ 182 w 262"/>
                  <a:gd name="T35" fmla="*/ 187 w 262"/>
                  <a:gd name="T36" fmla="*/ 192 w 262"/>
                  <a:gd name="T37" fmla="*/ 198 w 262"/>
                  <a:gd name="T38" fmla="*/ 203 w 262"/>
                  <a:gd name="T39" fmla="*/ 208 w 262"/>
                  <a:gd name="T40" fmla="*/ 214 w 262"/>
                  <a:gd name="T41" fmla="*/ 219 w 262"/>
                  <a:gd name="T42" fmla="*/ 224 w 262"/>
                  <a:gd name="T43" fmla="*/ 230 w 262"/>
                  <a:gd name="T44" fmla="*/ 235 w 262"/>
                  <a:gd name="T45" fmla="*/ 240 w 262"/>
                  <a:gd name="T46" fmla="*/ 246 w 262"/>
                  <a:gd name="T47" fmla="*/ 251 w 262"/>
                  <a:gd name="T48" fmla="*/ 256 w 262"/>
                  <a:gd name="T49" fmla="*/ 262 w 26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262">
                    <a:moveTo>
                      <a:pt x="0" y="0"/>
                    </a:moveTo>
                    <a:lnTo>
                      <a:pt x="6" y="0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33" y="0"/>
                    </a:lnTo>
                    <a:lnTo>
                      <a:pt x="38" y="0"/>
                    </a:lnTo>
                    <a:lnTo>
                      <a:pt x="43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6" y="0"/>
                    </a:lnTo>
                    <a:lnTo>
                      <a:pt x="91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12" y="0"/>
                    </a:lnTo>
                    <a:lnTo>
                      <a:pt x="117" y="0"/>
                    </a:lnTo>
                    <a:lnTo>
                      <a:pt x="123" y="0"/>
                    </a:lnTo>
                    <a:lnTo>
                      <a:pt x="128" y="0"/>
                    </a:lnTo>
                    <a:lnTo>
                      <a:pt x="133" y="0"/>
                    </a:lnTo>
                    <a:lnTo>
                      <a:pt x="139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5" y="0"/>
                    </a:lnTo>
                    <a:lnTo>
                      <a:pt x="160" y="0"/>
                    </a:lnTo>
                    <a:lnTo>
                      <a:pt x="166" y="0"/>
                    </a:lnTo>
                    <a:lnTo>
                      <a:pt x="171" y="0"/>
                    </a:lnTo>
                    <a:lnTo>
                      <a:pt x="176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8" y="0"/>
                    </a:lnTo>
                    <a:lnTo>
                      <a:pt x="214" y="0"/>
                    </a:lnTo>
                    <a:lnTo>
                      <a:pt x="219" y="0"/>
                    </a:lnTo>
                    <a:lnTo>
                      <a:pt x="224" y="0"/>
                    </a:lnTo>
                    <a:lnTo>
                      <a:pt x="230" y="0"/>
                    </a:lnTo>
                    <a:lnTo>
                      <a:pt x="235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1" y="0"/>
                    </a:lnTo>
                    <a:lnTo>
                      <a:pt x="256" y="0"/>
                    </a:lnTo>
                    <a:lnTo>
                      <a:pt x="262" y="0"/>
                    </a:lnTo>
                  </a:path>
                </a:pathLst>
              </a:custGeom>
              <a:noFill/>
              <a:ln w="9525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0" name="Freeform 125"/>
              <p:cNvSpPr>
                <a:spLocks/>
              </p:cNvSpPr>
              <p:nvPr/>
            </p:nvSpPr>
            <p:spPr bwMode="auto">
              <a:xfrm>
                <a:off x="1444625" y="1631950"/>
                <a:ext cx="414338" cy="0"/>
              </a:xfrm>
              <a:custGeom>
                <a:avLst/>
                <a:gdLst>
                  <a:gd name="T0" fmla="*/ 0 w 261"/>
                  <a:gd name="T1" fmla="*/ 5 w 261"/>
                  <a:gd name="T2" fmla="*/ 10 w 261"/>
                  <a:gd name="T3" fmla="*/ 16 w 261"/>
                  <a:gd name="T4" fmla="*/ 21 w 261"/>
                  <a:gd name="T5" fmla="*/ 26 w 261"/>
                  <a:gd name="T6" fmla="*/ 32 w 261"/>
                  <a:gd name="T7" fmla="*/ 37 w 261"/>
                  <a:gd name="T8" fmla="*/ 42 w 261"/>
                  <a:gd name="T9" fmla="*/ 48 w 261"/>
                  <a:gd name="T10" fmla="*/ 53 w 261"/>
                  <a:gd name="T11" fmla="*/ 58 w 261"/>
                  <a:gd name="T12" fmla="*/ 64 w 261"/>
                  <a:gd name="T13" fmla="*/ 69 w 261"/>
                  <a:gd name="T14" fmla="*/ 74 w 261"/>
                  <a:gd name="T15" fmla="*/ 79 w 261"/>
                  <a:gd name="T16" fmla="*/ 85 w 261"/>
                  <a:gd name="T17" fmla="*/ 90 w 261"/>
                  <a:gd name="T18" fmla="*/ 95 w 261"/>
                  <a:gd name="T19" fmla="*/ 101 w 261"/>
                  <a:gd name="T20" fmla="*/ 106 w 261"/>
                  <a:gd name="T21" fmla="*/ 111 w 261"/>
                  <a:gd name="T22" fmla="*/ 117 w 261"/>
                  <a:gd name="T23" fmla="*/ 122 w 261"/>
                  <a:gd name="T24" fmla="*/ 127 w 261"/>
                  <a:gd name="T25" fmla="*/ 133 w 261"/>
                  <a:gd name="T26" fmla="*/ 138 w 261"/>
                  <a:gd name="T27" fmla="*/ 143 w 261"/>
                  <a:gd name="T28" fmla="*/ 149 w 261"/>
                  <a:gd name="T29" fmla="*/ 154 w 261"/>
                  <a:gd name="T30" fmla="*/ 159 w 261"/>
                  <a:gd name="T31" fmla="*/ 165 w 261"/>
                  <a:gd name="T32" fmla="*/ 170 w 261"/>
                  <a:gd name="T33" fmla="*/ 175 w 261"/>
                  <a:gd name="T34" fmla="*/ 181 w 261"/>
                  <a:gd name="T35" fmla="*/ 186 w 261"/>
                  <a:gd name="T36" fmla="*/ 191 w 261"/>
                  <a:gd name="T37" fmla="*/ 197 w 261"/>
                  <a:gd name="T38" fmla="*/ 202 w 261"/>
                  <a:gd name="T39" fmla="*/ 207 w 261"/>
                  <a:gd name="T40" fmla="*/ 213 w 261"/>
                  <a:gd name="T41" fmla="*/ 218 w 261"/>
                  <a:gd name="T42" fmla="*/ 223 w 261"/>
                  <a:gd name="T43" fmla="*/ 229 w 261"/>
                  <a:gd name="T44" fmla="*/ 234 w 261"/>
                  <a:gd name="T45" fmla="*/ 239 w 261"/>
                  <a:gd name="T46" fmla="*/ 245 w 261"/>
                  <a:gd name="T47" fmla="*/ 250 w 261"/>
                  <a:gd name="T48" fmla="*/ 255 w 261"/>
                  <a:gd name="T49" fmla="*/ 261 w 26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261">
                    <a:moveTo>
                      <a:pt x="0" y="0"/>
                    </a:moveTo>
                    <a:lnTo>
                      <a:pt x="5" y="0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6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85" y="0"/>
                    </a:lnTo>
                    <a:lnTo>
                      <a:pt x="90" y="0"/>
                    </a:lnTo>
                    <a:lnTo>
                      <a:pt x="95" y="0"/>
                    </a:lnTo>
                    <a:lnTo>
                      <a:pt x="101" y="0"/>
                    </a:lnTo>
                    <a:lnTo>
                      <a:pt x="106" y="0"/>
                    </a:lnTo>
                    <a:lnTo>
                      <a:pt x="111" y="0"/>
                    </a:lnTo>
                    <a:lnTo>
                      <a:pt x="117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3" y="0"/>
                    </a:lnTo>
                    <a:lnTo>
                      <a:pt x="138" y="0"/>
                    </a:lnTo>
                    <a:lnTo>
                      <a:pt x="143" y="0"/>
                    </a:lnTo>
                    <a:lnTo>
                      <a:pt x="149" y="0"/>
                    </a:lnTo>
                    <a:lnTo>
                      <a:pt x="154" y="0"/>
                    </a:lnTo>
                    <a:lnTo>
                      <a:pt x="159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75" y="0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0"/>
                    </a:lnTo>
                    <a:lnTo>
                      <a:pt x="197" y="0"/>
                    </a:lnTo>
                    <a:lnTo>
                      <a:pt x="202" y="0"/>
                    </a:lnTo>
                    <a:lnTo>
                      <a:pt x="207" y="0"/>
                    </a:lnTo>
                    <a:lnTo>
                      <a:pt x="213" y="0"/>
                    </a:lnTo>
                    <a:lnTo>
                      <a:pt x="218" y="0"/>
                    </a:lnTo>
                    <a:lnTo>
                      <a:pt x="223" y="0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0" y="0"/>
                    </a:lnTo>
                    <a:lnTo>
                      <a:pt x="255" y="0"/>
                    </a:lnTo>
                    <a:lnTo>
                      <a:pt x="261" y="0"/>
                    </a:lnTo>
                  </a:path>
                </a:pathLst>
              </a:custGeom>
              <a:noFill/>
              <a:ln w="9525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1" name="Freeform 126"/>
              <p:cNvSpPr>
                <a:spLocks/>
              </p:cNvSpPr>
              <p:nvPr/>
            </p:nvSpPr>
            <p:spPr bwMode="auto">
              <a:xfrm>
                <a:off x="1858963" y="1631950"/>
                <a:ext cx="414338" cy="0"/>
              </a:xfrm>
              <a:custGeom>
                <a:avLst/>
                <a:gdLst>
                  <a:gd name="T0" fmla="*/ 0 w 261"/>
                  <a:gd name="T1" fmla="*/ 5 w 261"/>
                  <a:gd name="T2" fmla="*/ 10 w 261"/>
                  <a:gd name="T3" fmla="*/ 16 w 261"/>
                  <a:gd name="T4" fmla="*/ 21 w 261"/>
                  <a:gd name="T5" fmla="*/ 27 w 261"/>
                  <a:gd name="T6" fmla="*/ 32 w 261"/>
                  <a:gd name="T7" fmla="*/ 37 w 261"/>
                  <a:gd name="T8" fmla="*/ 42 w 261"/>
                  <a:gd name="T9" fmla="*/ 48 w 261"/>
                  <a:gd name="T10" fmla="*/ 53 w 261"/>
                  <a:gd name="T11" fmla="*/ 58 w 261"/>
                  <a:gd name="T12" fmla="*/ 64 w 261"/>
                  <a:gd name="T13" fmla="*/ 69 w 261"/>
                  <a:gd name="T14" fmla="*/ 74 w 261"/>
                  <a:gd name="T15" fmla="*/ 79 w 261"/>
                  <a:gd name="T16" fmla="*/ 85 w 261"/>
                  <a:gd name="T17" fmla="*/ 90 w 261"/>
                  <a:gd name="T18" fmla="*/ 95 w 261"/>
                  <a:gd name="T19" fmla="*/ 101 w 261"/>
                  <a:gd name="T20" fmla="*/ 106 w 261"/>
                  <a:gd name="T21" fmla="*/ 111 w 261"/>
                  <a:gd name="T22" fmla="*/ 117 w 261"/>
                  <a:gd name="T23" fmla="*/ 122 w 261"/>
                  <a:gd name="T24" fmla="*/ 127 w 261"/>
                  <a:gd name="T25" fmla="*/ 133 w 261"/>
                  <a:gd name="T26" fmla="*/ 138 w 261"/>
                  <a:gd name="T27" fmla="*/ 143 w 261"/>
                  <a:gd name="T28" fmla="*/ 149 w 261"/>
                  <a:gd name="T29" fmla="*/ 154 w 261"/>
                  <a:gd name="T30" fmla="*/ 160 w 261"/>
                  <a:gd name="T31" fmla="*/ 165 w 261"/>
                  <a:gd name="T32" fmla="*/ 170 w 261"/>
                  <a:gd name="T33" fmla="*/ 176 w 261"/>
                  <a:gd name="T34" fmla="*/ 181 w 261"/>
                  <a:gd name="T35" fmla="*/ 186 w 261"/>
                  <a:gd name="T36" fmla="*/ 192 w 261"/>
                  <a:gd name="T37" fmla="*/ 197 w 261"/>
                  <a:gd name="T38" fmla="*/ 202 w 261"/>
                  <a:gd name="T39" fmla="*/ 208 w 261"/>
                  <a:gd name="T40" fmla="*/ 213 w 261"/>
                  <a:gd name="T41" fmla="*/ 218 w 261"/>
                  <a:gd name="T42" fmla="*/ 224 w 261"/>
                  <a:gd name="T43" fmla="*/ 229 w 261"/>
                  <a:gd name="T44" fmla="*/ 234 w 261"/>
                  <a:gd name="T45" fmla="*/ 240 w 261"/>
                  <a:gd name="T46" fmla="*/ 245 w 261"/>
                  <a:gd name="T47" fmla="*/ 250 w 261"/>
                  <a:gd name="T48" fmla="*/ 256 w 261"/>
                  <a:gd name="T49" fmla="*/ 261 w 26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261">
                    <a:moveTo>
                      <a:pt x="0" y="0"/>
                    </a:moveTo>
                    <a:lnTo>
                      <a:pt x="5" y="0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6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85" y="0"/>
                    </a:lnTo>
                    <a:lnTo>
                      <a:pt x="90" y="0"/>
                    </a:lnTo>
                    <a:lnTo>
                      <a:pt x="95" y="0"/>
                    </a:lnTo>
                    <a:lnTo>
                      <a:pt x="101" y="0"/>
                    </a:lnTo>
                    <a:lnTo>
                      <a:pt x="106" y="0"/>
                    </a:lnTo>
                    <a:lnTo>
                      <a:pt x="111" y="0"/>
                    </a:lnTo>
                    <a:lnTo>
                      <a:pt x="117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3" y="0"/>
                    </a:lnTo>
                    <a:lnTo>
                      <a:pt x="138" y="0"/>
                    </a:lnTo>
                    <a:lnTo>
                      <a:pt x="143" y="0"/>
                    </a:lnTo>
                    <a:lnTo>
                      <a:pt x="149" y="0"/>
                    </a:lnTo>
                    <a:lnTo>
                      <a:pt x="154" y="0"/>
                    </a:lnTo>
                    <a:lnTo>
                      <a:pt x="160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76" y="0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7" y="0"/>
                    </a:lnTo>
                    <a:lnTo>
                      <a:pt x="202" y="0"/>
                    </a:lnTo>
                    <a:lnTo>
                      <a:pt x="208" y="0"/>
                    </a:lnTo>
                    <a:lnTo>
                      <a:pt x="213" y="0"/>
                    </a:lnTo>
                    <a:lnTo>
                      <a:pt x="218" y="0"/>
                    </a:lnTo>
                    <a:lnTo>
                      <a:pt x="224" y="0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5" y="0"/>
                    </a:lnTo>
                    <a:lnTo>
                      <a:pt x="250" y="0"/>
                    </a:lnTo>
                    <a:lnTo>
                      <a:pt x="256" y="0"/>
                    </a:lnTo>
                    <a:lnTo>
                      <a:pt x="261" y="0"/>
                    </a:lnTo>
                  </a:path>
                </a:pathLst>
              </a:custGeom>
              <a:noFill/>
              <a:ln w="9525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2" name="Freeform 127"/>
              <p:cNvSpPr>
                <a:spLocks/>
              </p:cNvSpPr>
              <p:nvPr/>
            </p:nvSpPr>
            <p:spPr bwMode="auto">
              <a:xfrm>
                <a:off x="2273300" y="1631950"/>
                <a:ext cx="414338" cy="0"/>
              </a:xfrm>
              <a:custGeom>
                <a:avLst/>
                <a:gdLst>
                  <a:gd name="T0" fmla="*/ 0 w 261"/>
                  <a:gd name="T1" fmla="*/ 5 w 261"/>
                  <a:gd name="T2" fmla="*/ 11 w 261"/>
                  <a:gd name="T3" fmla="*/ 16 w 261"/>
                  <a:gd name="T4" fmla="*/ 21 w 261"/>
                  <a:gd name="T5" fmla="*/ 26 w 261"/>
                  <a:gd name="T6" fmla="*/ 32 w 261"/>
                  <a:gd name="T7" fmla="*/ 37 w 261"/>
                  <a:gd name="T8" fmla="*/ 42 w 261"/>
                  <a:gd name="T9" fmla="*/ 48 w 261"/>
                  <a:gd name="T10" fmla="*/ 53 w 261"/>
                  <a:gd name="T11" fmla="*/ 58 w 261"/>
                  <a:gd name="T12" fmla="*/ 64 w 261"/>
                  <a:gd name="T13" fmla="*/ 69 w 261"/>
                  <a:gd name="T14" fmla="*/ 74 w 261"/>
                  <a:gd name="T15" fmla="*/ 80 w 261"/>
                  <a:gd name="T16" fmla="*/ 85 w 261"/>
                  <a:gd name="T17" fmla="*/ 90 w 261"/>
                  <a:gd name="T18" fmla="*/ 96 w 261"/>
                  <a:gd name="T19" fmla="*/ 101 w 261"/>
                  <a:gd name="T20" fmla="*/ 106 w 261"/>
                  <a:gd name="T21" fmla="*/ 112 w 261"/>
                  <a:gd name="T22" fmla="*/ 117 w 261"/>
                  <a:gd name="T23" fmla="*/ 122 w 261"/>
                  <a:gd name="T24" fmla="*/ 128 w 261"/>
                  <a:gd name="T25" fmla="*/ 133 w 261"/>
                  <a:gd name="T26" fmla="*/ 138 w 261"/>
                  <a:gd name="T27" fmla="*/ 144 w 261"/>
                  <a:gd name="T28" fmla="*/ 149 w 261"/>
                  <a:gd name="T29" fmla="*/ 154 w 261"/>
                  <a:gd name="T30" fmla="*/ 160 w 261"/>
                  <a:gd name="T31" fmla="*/ 165 w 261"/>
                  <a:gd name="T32" fmla="*/ 170 w 261"/>
                  <a:gd name="T33" fmla="*/ 176 w 261"/>
                  <a:gd name="T34" fmla="*/ 181 w 261"/>
                  <a:gd name="T35" fmla="*/ 186 w 261"/>
                  <a:gd name="T36" fmla="*/ 192 w 261"/>
                  <a:gd name="T37" fmla="*/ 197 w 261"/>
                  <a:gd name="T38" fmla="*/ 202 w 261"/>
                  <a:gd name="T39" fmla="*/ 208 w 261"/>
                  <a:gd name="T40" fmla="*/ 213 w 261"/>
                  <a:gd name="T41" fmla="*/ 218 w 261"/>
                  <a:gd name="T42" fmla="*/ 224 w 261"/>
                  <a:gd name="T43" fmla="*/ 229 w 261"/>
                  <a:gd name="T44" fmla="*/ 234 w 261"/>
                  <a:gd name="T45" fmla="*/ 240 w 261"/>
                  <a:gd name="T46" fmla="*/ 245 w 261"/>
                  <a:gd name="T47" fmla="*/ 250 w 261"/>
                  <a:gd name="T48" fmla="*/ 256 w 261"/>
                  <a:gd name="T49" fmla="*/ 261 w 26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261">
                    <a:moveTo>
                      <a:pt x="0" y="0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69" y="0"/>
                    </a:lnTo>
                    <a:lnTo>
                      <a:pt x="74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1" y="0"/>
                    </a:lnTo>
                    <a:lnTo>
                      <a:pt x="106" y="0"/>
                    </a:lnTo>
                    <a:lnTo>
                      <a:pt x="112" y="0"/>
                    </a:lnTo>
                    <a:lnTo>
                      <a:pt x="117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3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49" y="0"/>
                    </a:lnTo>
                    <a:lnTo>
                      <a:pt x="154" y="0"/>
                    </a:lnTo>
                    <a:lnTo>
                      <a:pt x="160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76" y="0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7" y="0"/>
                    </a:lnTo>
                    <a:lnTo>
                      <a:pt x="202" y="0"/>
                    </a:lnTo>
                    <a:lnTo>
                      <a:pt x="208" y="0"/>
                    </a:lnTo>
                    <a:lnTo>
                      <a:pt x="213" y="0"/>
                    </a:lnTo>
                    <a:lnTo>
                      <a:pt x="218" y="0"/>
                    </a:lnTo>
                    <a:lnTo>
                      <a:pt x="224" y="0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5" y="0"/>
                    </a:lnTo>
                    <a:lnTo>
                      <a:pt x="250" y="0"/>
                    </a:lnTo>
                    <a:lnTo>
                      <a:pt x="256" y="0"/>
                    </a:lnTo>
                    <a:lnTo>
                      <a:pt x="261" y="0"/>
                    </a:lnTo>
                  </a:path>
                </a:pathLst>
              </a:custGeom>
              <a:noFill/>
              <a:ln w="9525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3" name="Freeform 128"/>
              <p:cNvSpPr>
                <a:spLocks/>
              </p:cNvSpPr>
              <p:nvPr/>
            </p:nvSpPr>
            <p:spPr bwMode="auto">
              <a:xfrm>
                <a:off x="2687638" y="1631950"/>
                <a:ext cx="33338" cy="0"/>
              </a:xfrm>
              <a:custGeom>
                <a:avLst/>
                <a:gdLst>
                  <a:gd name="T0" fmla="*/ 0 w 21"/>
                  <a:gd name="T1" fmla="*/ 5 w 21"/>
                  <a:gd name="T2" fmla="*/ 11 w 21"/>
                  <a:gd name="T3" fmla="*/ 16 w 21"/>
                  <a:gd name="T4" fmla="*/ 21 w 2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1">
                    <a:moveTo>
                      <a:pt x="0" y="0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97" name="Line 221"/>
            <p:cNvSpPr>
              <a:spLocks noChangeShapeType="1"/>
            </p:cNvSpPr>
            <p:nvPr/>
          </p:nvSpPr>
          <p:spPr bwMode="auto">
            <a:xfrm flipV="1">
              <a:off x="2189041" y="3283786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8" name="Line 222"/>
            <p:cNvSpPr>
              <a:spLocks noChangeShapeType="1"/>
            </p:cNvSpPr>
            <p:nvPr/>
          </p:nvSpPr>
          <p:spPr bwMode="auto">
            <a:xfrm flipV="1">
              <a:off x="2539049" y="3283786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Line 223"/>
            <p:cNvSpPr>
              <a:spLocks noChangeShapeType="1"/>
            </p:cNvSpPr>
            <p:nvPr/>
          </p:nvSpPr>
          <p:spPr bwMode="auto">
            <a:xfrm flipV="1">
              <a:off x="2890372" y="3283786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2400"/>
            </a:p>
          </p:txBody>
        </p:sp>
        <p:sp>
          <p:nvSpPr>
            <p:cNvPr id="300" name="Line 224"/>
            <p:cNvSpPr>
              <a:spLocks noChangeShapeType="1"/>
            </p:cNvSpPr>
            <p:nvPr/>
          </p:nvSpPr>
          <p:spPr bwMode="auto">
            <a:xfrm flipV="1">
              <a:off x="3240380" y="3283786"/>
              <a:ext cx="0" cy="1182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2400"/>
            </a:p>
          </p:txBody>
        </p:sp>
        <p:sp>
          <p:nvSpPr>
            <p:cNvPr id="301" name="Rectangle 225"/>
            <p:cNvSpPr>
              <a:spLocks noChangeArrowheads="1"/>
            </p:cNvSpPr>
            <p:nvPr/>
          </p:nvSpPr>
          <p:spPr bwMode="auto">
            <a:xfrm>
              <a:off x="1804462" y="3335388"/>
              <a:ext cx="72288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2" name="Rectangle 226"/>
            <p:cNvSpPr>
              <a:spLocks noChangeArrowheads="1"/>
            </p:cNvSpPr>
            <p:nvPr/>
          </p:nvSpPr>
          <p:spPr bwMode="auto">
            <a:xfrm>
              <a:off x="2157102" y="3335388"/>
              <a:ext cx="72288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3" name="Rectangle 227"/>
            <p:cNvSpPr>
              <a:spLocks noChangeArrowheads="1"/>
            </p:cNvSpPr>
            <p:nvPr/>
          </p:nvSpPr>
          <p:spPr bwMode="auto">
            <a:xfrm>
              <a:off x="2467276" y="3335388"/>
              <a:ext cx="144575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4" name="Rectangle 228"/>
            <p:cNvSpPr>
              <a:spLocks noChangeArrowheads="1"/>
            </p:cNvSpPr>
            <p:nvPr/>
          </p:nvSpPr>
          <p:spPr bwMode="auto">
            <a:xfrm>
              <a:off x="2810704" y="3335388"/>
              <a:ext cx="144575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5" name="Rectangle 229"/>
            <p:cNvSpPr>
              <a:spLocks noChangeArrowheads="1"/>
            </p:cNvSpPr>
            <p:nvPr/>
          </p:nvSpPr>
          <p:spPr bwMode="auto">
            <a:xfrm>
              <a:off x="3163343" y="3335388"/>
              <a:ext cx="144575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1837716" y="2291526"/>
              <a:ext cx="14475" cy="1004086"/>
              <a:chOff x="1837716" y="2291526"/>
              <a:chExt cx="14475" cy="1004086"/>
            </a:xfrm>
          </p:grpSpPr>
          <p:sp>
            <p:nvSpPr>
              <p:cNvPr id="332" name="Line 220"/>
              <p:cNvSpPr>
                <a:spLocks noChangeShapeType="1"/>
              </p:cNvSpPr>
              <p:nvPr/>
            </p:nvSpPr>
            <p:spPr bwMode="auto">
              <a:xfrm flipV="1">
                <a:off x="1837716" y="3283786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3" name="Line 230"/>
              <p:cNvSpPr>
                <a:spLocks noChangeShapeType="1"/>
              </p:cNvSpPr>
              <p:nvPr/>
            </p:nvSpPr>
            <p:spPr bwMode="auto">
              <a:xfrm flipV="1">
                <a:off x="1837716" y="2291526"/>
                <a:ext cx="0" cy="100408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4" name="Line 231"/>
              <p:cNvSpPr>
                <a:spLocks noChangeShapeType="1"/>
              </p:cNvSpPr>
              <p:nvPr/>
            </p:nvSpPr>
            <p:spPr bwMode="auto">
              <a:xfrm>
                <a:off x="1837716" y="3295611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5" name="Line 232"/>
              <p:cNvSpPr>
                <a:spLocks noChangeShapeType="1"/>
              </p:cNvSpPr>
              <p:nvPr/>
            </p:nvSpPr>
            <p:spPr bwMode="auto">
              <a:xfrm>
                <a:off x="1837716" y="3044052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6" name="Line 233"/>
              <p:cNvSpPr>
                <a:spLocks noChangeShapeType="1"/>
              </p:cNvSpPr>
              <p:nvPr/>
            </p:nvSpPr>
            <p:spPr bwMode="auto">
              <a:xfrm>
                <a:off x="1837716" y="2793568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7" name="Line 234"/>
              <p:cNvSpPr>
                <a:spLocks noChangeShapeType="1"/>
              </p:cNvSpPr>
              <p:nvPr/>
            </p:nvSpPr>
            <p:spPr bwMode="auto">
              <a:xfrm>
                <a:off x="1837716" y="2542010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338" name="Line 235"/>
              <p:cNvSpPr>
                <a:spLocks noChangeShapeType="1"/>
              </p:cNvSpPr>
              <p:nvPr/>
            </p:nvSpPr>
            <p:spPr bwMode="auto">
              <a:xfrm>
                <a:off x="1837716" y="2291526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</p:grpSp>
        <p:sp>
          <p:nvSpPr>
            <p:cNvPr id="307" name="Rectangle 236"/>
            <p:cNvSpPr>
              <a:spLocks noChangeArrowheads="1"/>
            </p:cNvSpPr>
            <p:nvPr/>
          </p:nvSpPr>
          <p:spPr bwMode="auto">
            <a:xfrm>
              <a:off x="1719890" y="3219221"/>
              <a:ext cx="72288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" name="Rectangle 238"/>
            <p:cNvSpPr>
              <a:spLocks noChangeArrowheads="1"/>
            </p:cNvSpPr>
            <p:nvPr/>
          </p:nvSpPr>
          <p:spPr bwMode="auto">
            <a:xfrm>
              <a:off x="1644171" y="2720403"/>
              <a:ext cx="144574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" name="Rectangle 240"/>
            <p:cNvSpPr>
              <a:spLocks noChangeArrowheads="1"/>
            </p:cNvSpPr>
            <p:nvPr/>
          </p:nvSpPr>
          <p:spPr bwMode="auto">
            <a:xfrm>
              <a:off x="1644169" y="2215137"/>
              <a:ext cx="144574" cy="1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" name="Rectangle 227"/>
            <p:cNvSpPr>
              <a:spLocks noChangeArrowheads="1"/>
            </p:cNvSpPr>
            <p:nvPr/>
          </p:nvSpPr>
          <p:spPr bwMode="auto">
            <a:xfrm>
              <a:off x="1905704" y="2904445"/>
              <a:ext cx="65883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accent6"/>
                  </a:solidFill>
                  <a:effectLst/>
                </a:rPr>
                <a:t>If</a:t>
              </a:r>
              <a:r>
                <a:rPr kumimoji="0" lang="en-US" altLang="en-US" sz="1050" b="0" i="0" u="none" strike="noStrike" cap="none" normalizeH="0" dirty="0" smtClean="0">
                  <a:ln>
                    <a:noFill/>
                  </a:ln>
                  <a:solidFill>
                    <a:schemeClr val="accent6"/>
                  </a:solidFill>
                  <a:effectLst/>
                </a:rPr>
                <a:t> accepted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50" baseline="0" dirty="0" smtClean="0">
                  <a:solidFill>
                    <a:srgbClr val="FF0000"/>
                  </a:solidFill>
                </a:rPr>
                <a:t>If rejected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Rectangle 144"/>
                <p:cNvSpPr>
                  <a:spLocks noChangeArrowheads="1"/>
                </p:cNvSpPr>
                <p:nvPr/>
              </p:nvSpPr>
              <p:spPr bwMode="auto">
                <a:xfrm rot="16200000">
                  <a:off x="1345624" y="2734527"/>
                  <a:ext cx="382149" cy="236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en-U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kumimoji="0" lang="en-US" altLang="en-US" sz="11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4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1345624" y="2734527"/>
                  <a:ext cx="382149" cy="23624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1613" r="-15789" b="-48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177"/>
                <p:cNvSpPr>
                  <a:spLocks noChangeArrowheads="1"/>
                </p:cNvSpPr>
                <p:nvPr/>
              </p:nvSpPr>
              <p:spPr bwMode="auto">
                <a:xfrm>
                  <a:off x="2450985" y="3439622"/>
                  <a:ext cx="181487" cy="2315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38100" tIns="38100" rIns="38100" bIns="3810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kumimoji="0" lang="en-US" altLang="en-US" sz="24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83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0985" y="3439622"/>
                  <a:ext cx="181487" cy="23156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3" name="Group 312"/>
            <p:cNvGrpSpPr/>
            <p:nvPr/>
          </p:nvGrpSpPr>
          <p:grpSpPr>
            <a:xfrm flipH="1">
              <a:off x="3226407" y="2290679"/>
              <a:ext cx="14475" cy="1004086"/>
              <a:chOff x="1837716" y="2291526"/>
              <a:chExt cx="14475" cy="1004086"/>
            </a:xfrm>
          </p:grpSpPr>
          <p:sp>
            <p:nvSpPr>
              <p:cNvPr id="325" name="Line 220"/>
              <p:cNvSpPr>
                <a:spLocks noChangeShapeType="1"/>
              </p:cNvSpPr>
              <p:nvPr/>
            </p:nvSpPr>
            <p:spPr bwMode="auto">
              <a:xfrm flipV="1">
                <a:off x="1837716" y="3283786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6" name="Line 230"/>
              <p:cNvSpPr>
                <a:spLocks noChangeShapeType="1"/>
              </p:cNvSpPr>
              <p:nvPr/>
            </p:nvSpPr>
            <p:spPr bwMode="auto">
              <a:xfrm flipV="1">
                <a:off x="1837716" y="2291526"/>
                <a:ext cx="0" cy="1004084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7" name="Line 231"/>
              <p:cNvSpPr>
                <a:spLocks noChangeShapeType="1"/>
              </p:cNvSpPr>
              <p:nvPr/>
            </p:nvSpPr>
            <p:spPr bwMode="auto">
              <a:xfrm>
                <a:off x="1837716" y="3295611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8" name="Line 232"/>
              <p:cNvSpPr>
                <a:spLocks noChangeShapeType="1"/>
              </p:cNvSpPr>
              <p:nvPr/>
            </p:nvSpPr>
            <p:spPr bwMode="auto">
              <a:xfrm>
                <a:off x="1837716" y="3044052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9" name="Line 233"/>
              <p:cNvSpPr>
                <a:spLocks noChangeShapeType="1"/>
              </p:cNvSpPr>
              <p:nvPr/>
            </p:nvSpPr>
            <p:spPr bwMode="auto">
              <a:xfrm>
                <a:off x="1837716" y="2793568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0" name="Line 234"/>
              <p:cNvSpPr>
                <a:spLocks noChangeShapeType="1"/>
              </p:cNvSpPr>
              <p:nvPr/>
            </p:nvSpPr>
            <p:spPr bwMode="auto">
              <a:xfrm>
                <a:off x="1837716" y="2542010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331" name="Line 235"/>
              <p:cNvSpPr>
                <a:spLocks noChangeShapeType="1"/>
              </p:cNvSpPr>
              <p:nvPr/>
            </p:nvSpPr>
            <p:spPr bwMode="auto">
              <a:xfrm>
                <a:off x="1837716" y="2291526"/>
                <a:ext cx="144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 flipV="1">
              <a:off x="1837300" y="2289992"/>
              <a:ext cx="1402664" cy="11826"/>
              <a:chOff x="353370" y="3976947"/>
              <a:chExt cx="1402664" cy="11826"/>
            </a:xfrm>
          </p:grpSpPr>
          <p:grpSp>
            <p:nvGrpSpPr>
              <p:cNvPr id="315" name="Group 314"/>
              <p:cNvGrpSpPr/>
              <p:nvPr/>
            </p:nvGrpSpPr>
            <p:grpSpPr>
              <a:xfrm>
                <a:off x="353370" y="3988772"/>
                <a:ext cx="1402664" cy="0"/>
                <a:chOff x="1028700" y="1631950"/>
                <a:chExt cx="1692276" cy="0"/>
              </a:xfrm>
            </p:grpSpPr>
            <p:sp>
              <p:nvSpPr>
                <p:cNvPr id="320" name="Freeform 124"/>
                <p:cNvSpPr>
                  <a:spLocks/>
                </p:cNvSpPr>
                <p:nvPr/>
              </p:nvSpPr>
              <p:spPr bwMode="auto">
                <a:xfrm>
                  <a:off x="1028700" y="1631950"/>
                  <a:ext cx="415925" cy="0"/>
                </a:xfrm>
                <a:custGeom>
                  <a:avLst/>
                  <a:gdLst>
                    <a:gd name="T0" fmla="*/ 0 w 262"/>
                    <a:gd name="T1" fmla="*/ 6 w 262"/>
                    <a:gd name="T2" fmla="*/ 11 w 262"/>
                    <a:gd name="T3" fmla="*/ 17 w 262"/>
                    <a:gd name="T4" fmla="*/ 22 w 262"/>
                    <a:gd name="T5" fmla="*/ 27 w 262"/>
                    <a:gd name="T6" fmla="*/ 33 w 262"/>
                    <a:gd name="T7" fmla="*/ 38 w 262"/>
                    <a:gd name="T8" fmla="*/ 43 w 262"/>
                    <a:gd name="T9" fmla="*/ 49 w 262"/>
                    <a:gd name="T10" fmla="*/ 54 w 262"/>
                    <a:gd name="T11" fmla="*/ 59 w 262"/>
                    <a:gd name="T12" fmla="*/ 65 w 262"/>
                    <a:gd name="T13" fmla="*/ 70 w 262"/>
                    <a:gd name="T14" fmla="*/ 75 w 262"/>
                    <a:gd name="T15" fmla="*/ 80 w 262"/>
                    <a:gd name="T16" fmla="*/ 86 w 262"/>
                    <a:gd name="T17" fmla="*/ 91 w 262"/>
                    <a:gd name="T18" fmla="*/ 96 w 262"/>
                    <a:gd name="T19" fmla="*/ 102 w 262"/>
                    <a:gd name="T20" fmla="*/ 107 w 262"/>
                    <a:gd name="T21" fmla="*/ 112 w 262"/>
                    <a:gd name="T22" fmla="*/ 117 w 262"/>
                    <a:gd name="T23" fmla="*/ 123 w 262"/>
                    <a:gd name="T24" fmla="*/ 128 w 262"/>
                    <a:gd name="T25" fmla="*/ 133 w 262"/>
                    <a:gd name="T26" fmla="*/ 139 w 262"/>
                    <a:gd name="T27" fmla="*/ 144 w 262"/>
                    <a:gd name="T28" fmla="*/ 150 w 262"/>
                    <a:gd name="T29" fmla="*/ 155 w 262"/>
                    <a:gd name="T30" fmla="*/ 160 w 262"/>
                    <a:gd name="T31" fmla="*/ 166 w 262"/>
                    <a:gd name="T32" fmla="*/ 171 w 262"/>
                    <a:gd name="T33" fmla="*/ 176 w 262"/>
                    <a:gd name="T34" fmla="*/ 182 w 262"/>
                    <a:gd name="T35" fmla="*/ 187 w 262"/>
                    <a:gd name="T36" fmla="*/ 192 w 262"/>
                    <a:gd name="T37" fmla="*/ 198 w 262"/>
                    <a:gd name="T38" fmla="*/ 203 w 262"/>
                    <a:gd name="T39" fmla="*/ 208 w 262"/>
                    <a:gd name="T40" fmla="*/ 214 w 262"/>
                    <a:gd name="T41" fmla="*/ 219 w 262"/>
                    <a:gd name="T42" fmla="*/ 224 w 262"/>
                    <a:gd name="T43" fmla="*/ 230 w 262"/>
                    <a:gd name="T44" fmla="*/ 235 w 262"/>
                    <a:gd name="T45" fmla="*/ 240 w 262"/>
                    <a:gd name="T46" fmla="*/ 246 w 262"/>
                    <a:gd name="T47" fmla="*/ 251 w 262"/>
                    <a:gd name="T48" fmla="*/ 256 w 262"/>
                    <a:gd name="T49" fmla="*/ 262 w 26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</a:cxnLst>
                  <a:rect l="0" t="0" r="r" b="b"/>
                  <a:pathLst>
                    <a:path w="262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2" y="0"/>
                      </a:lnTo>
                      <a:lnTo>
                        <a:pt x="27" y="0"/>
                      </a:lnTo>
                      <a:lnTo>
                        <a:pt x="33" y="0"/>
                      </a:lnTo>
                      <a:lnTo>
                        <a:pt x="38" y="0"/>
                      </a:lnTo>
                      <a:lnTo>
                        <a:pt x="43" y="0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59" y="0"/>
                      </a:lnTo>
                      <a:lnTo>
                        <a:pt x="65" y="0"/>
                      </a:lnTo>
                      <a:lnTo>
                        <a:pt x="70" y="0"/>
                      </a:lnTo>
                      <a:lnTo>
                        <a:pt x="75" y="0"/>
                      </a:lnTo>
                      <a:lnTo>
                        <a:pt x="80" y="0"/>
                      </a:lnTo>
                      <a:lnTo>
                        <a:pt x="86" y="0"/>
                      </a:lnTo>
                      <a:lnTo>
                        <a:pt x="91" y="0"/>
                      </a:lnTo>
                      <a:lnTo>
                        <a:pt x="96" y="0"/>
                      </a:lnTo>
                      <a:lnTo>
                        <a:pt x="102" y="0"/>
                      </a:lnTo>
                      <a:lnTo>
                        <a:pt x="107" y="0"/>
                      </a:lnTo>
                      <a:lnTo>
                        <a:pt x="112" y="0"/>
                      </a:lnTo>
                      <a:lnTo>
                        <a:pt x="117" y="0"/>
                      </a:lnTo>
                      <a:lnTo>
                        <a:pt x="123" y="0"/>
                      </a:lnTo>
                      <a:lnTo>
                        <a:pt x="128" y="0"/>
                      </a:lnTo>
                      <a:lnTo>
                        <a:pt x="133" y="0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50" y="0"/>
                      </a:lnTo>
                      <a:lnTo>
                        <a:pt x="155" y="0"/>
                      </a:lnTo>
                      <a:lnTo>
                        <a:pt x="160" y="0"/>
                      </a:lnTo>
                      <a:lnTo>
                        <a:pt x="166" y="0"/>
                      </a:lnTo>
                      <a:lnTo>
                        <a:pt x="171" y="0"/>
                      </a:lnTo>
                      <a:lnTo>
                        <a:pt x="176" y="0"/>
                      </a:lnTo>
                      <a:lnTo>
                        <a:pt x="182" y="0"/>
                      </a:lnTo>
                      <a:lnTo>
                        <a:pt x="187" y="0"/>
                      </a:lnTo>
                      <a:lnTo>
                        <a:pt x="192" y="0"/>
                      </a:lnTo>
                      <a:lnTo>
                        <a:pt x="198" y="0"/>
                      </a:lnTo>
                      <a:lnTo>
                        <a:pt x="203" y="0"/>
                      </a:lnTo>
                      <a:lnTo>
                        <a:pt x="208" y="0"/>
                      </a:lnTo>
                      <a:lnTo>
                        <a:pt x="214" y="0"/>
                      </a:lnTo>
                      <a:lnTo>
                        <a:pt x="219" y="0"/>
                      </a:lnTo>
                      <a:lnTo>
                        <a:pt x="224" y="0"/>
                      </a:lnTo>
                      <a:lnTo>
                        <a:pt x="230" y="0"/>
                      </a:lnTo>
                      <a:lnTo>
                        <a:pt x="235" y="0"/>
                      </a:lnTo>
                      <a:lnTo>
                        <a:pt x="240" y="0"/>
                      </a:lnTo>
                      <a:lnTo>
                        <a:pt x="246" y="0"/>
                      </a:lnTo>
                      <a:lnTo>
                        <a:pt x="251" y="0"/>
                      </a:lnTo>
                      <a:lnTo>
                        <a:pt x="256" y="0"/>
                      </a:lnTo>
                      <a:lnTo>
                        <a:pt x="262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21" name="Freeform 125"/>
                <p:cNvSpPr>
                  <a:spLocks/>
                </p:cNvSpPr>
                <p:nvPr/>
              </p:nvSpPr>
              <p:spPr bwMode="auto">
                <a:xfrm>
                  <a:off x="1444625" y="1631950"/>
                  <a:ext cx="414338" cy="0"/>
                </a:xfrm>
                <a:custGeom>
                  <a:avLst/>
                  <a:gdLst>
                    <a:gd name="T0" fmla="*/ 0 w 261"/>
                    <a:gd name="T1" fmla="*/ 5 w 261"/>
                    <a:gd name="T2" fmla="*/ 10 w 261"/>
                    <a:gd name="T3" fmla="*/ 16 w 261"/>
                    <a:gd name="T4" fmla="*/ 21 w 261"/>
                    <a:gd name="T5" fmla="*/ 26 w 261"/>
                    <a:gd name="T6" fmla="*/ 32 w 261"/>
                    <a:gd name="T7" fmla="*/ 37 w 261"/>
                    <a:gd name="T8" fmla="*/ 42 w 261"/>
                    <a:gd name="T9" fmla="*/ 48 w 261"/>
                    <a:gd name="T10" fmla="*/ 53 w 261"/>
                    <a:gd name="T11" fmla="*/ 58 w 261"/>
                    <a:gd name="T12" fmla="*/ 64 w 261"/>
                    <a:gd name="T13" fmla="*/ 69 w 261"/>
                    <a:gd name="T14" fmla="*/ 74 w 261"/>
                    <a:gd name="T15" fmla="*/ 79 w 261"/>
                    <a:gd name="T16" fmla="*/ 85 w 261"/>
                    <a:gd name="T17" fmla="*/ 90 w 261"/>
                    <a:gd name="T18" fmla="*/ 95 w 261"/>
                    <a:gd name="T19" fmla="*/ 101 w 261"/>
                    <a:gd name="T20" fmla="*/ 106 w 261"/>
                    <a:gd name="T21" fmla="*/ 111 w 261"/>
                    <a:gd name="T22" fmla="*/ 117 w 261"/>
                    <a:gd name="T23" fmla="*/ 122 w 261"/>
                    <a:gd name="T24" fmla="*/ 127 w 261"/>
                    <a:gd name="T25" fmla="*/ 133 w 261"/>
                    <a:gd name="T26" fmla="*/ 138 w 261"/>
                    <a:gd name="T27" fmla="*/ 143 w 261"/>
                    <a:gd name="T28" fmla="*/ 149 w 261"/>
                    <a:gd name="T29" fmla="*/ 154 w 261"/>
                    <a:gd name="T30" fmla="*/ 159 w 261"/>
                    <a:gd name="T31" fmla="*/ 165 w 261"/>
                    <a:gd name="T32" fmla="*/ 170 w 261"/>
                    <a:gd name="T33" fmla="*/ 175 w 261"/>
                    <a:gd name="T34" fmla="*/ 181 w 261"/>
                    <a:gd name="T35" fmla="*/ 186 w 261"/>
                    <a:gd name="T36" fmla="*/ 191 w 261"/>
                    <a:gd name="T37" fmla="*/ 197 w 261"/>
                    <a:gd name="T38" fmla="*/ 202 w 261"/>
                    <a:gd name="T39" fmla="*/ 207 w 261"/>
                    <a:gd name="T40" fmla="*/ 213 w 261"/>
                    <a:gd name="T41" fmla="*/ 218 w 261"/>
                    <a:gd name="T42" fmla="*/ 223 w 261"/>
                    <a:gd name="T43" fmla="*/ 229 w 261"/>
                    <a:gd name="T44" fmla="*/ 234 w 261"/>
                    <a:gd name="T45" fmla="*/ 239 w 261"/>
                    <a:gd name="T46" fmla="*/ 245 w 261"/>
                    <a:gd name="T47" fmla="*/ 250 w 261"/>
                    <a:gd name="T48" fmla="*/ 255 w 261"/>
                    <a:gd name="T49" fmla="*/ 261 w 26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</a:cxnLst>
                  <a:rect l="0" t="0" r="r" b="b"/>
                  <a:pathLst>
                    <a:path w="26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0" y="0"/>
                      </a:lnTo>
                      <a:lnTo>
                        <a:pt x="16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2" y="0"/>
                      </a:lnTo>
                      <a:lnTo>
                        <a:pt x="48" y="0"/>
                      </a:lnTo>
                      <a:lnTo>
                        <a:pt x="53" y="0"/>
                      </a:lnTo>
                      <a:lnTo>
                        <a:pt x="58" y="0"/>
                      </a:lnTo>
                      <a:lnTo>
                        <a:pt x="64" y="0"/>
                      </a:lnTo>
                      <a:lnTo>
                        <a:pt x="69" y="0"/>
                      </a:lnTo>
                      <a:lnTo>
                        <a:pt x="74" y="0"/>
                      </a:lnTo>
                      <a:lnTo>
                        <a:pt x="79" y="0"/>
                      </a:lnTo>
                      <a:lnTo>
                        <a:pt x="85" y="0"/>
                      </a:lnTo>
                      <a:lnTo>
                        <a:pt x="90" y="0"/>
                      </a:lnTo>
                      <a:lnTo>
                        <a:pt x="95" y="0"/>
                      </a:lnTo>
                      <a:lnTo>
                        <a:pt x="101" y="0"/>
                      </a:lnTo>
                      <a:lnTo>
                        <a:pt x="106" y="0"/>
                      </a:lnTo>
                      <a:lnTo>
                        <a:pt x="111" y="0"/>
                      </a:lnTo>
                      <a:lnTo>
                        <a:pt x="117" y="0"/>
                      </a:lnTo>
                      <a:lnTo>
                        <a:pt x="122" y="0"/>
                      </a:lnTo>
                      <a:lnTo>
                        <a:pt x="127" y="0"/>
                      </a:lnTo>
                      <a:lnTo>
                        <a:pt x="133" y="0"/>
                      </a:lnTo>
                      <a:lnTo>
                        <a:pt x="138" y="0"/>
                      </a:lnTo>
                      <a:lnTo>
                        <a:pt x="143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5" y="0"/>
                      </a:lnTo>
                      <a:lnTo>
                        <a:pt x="170" y="0"/>
                      </a:lnTo>
                      <a:lnTo>
                        <a:pt x="175" y="0"/>
                      </a:lnTo>
                      <a:lnTo>
                        <a:pt x="181" y="0"/>
                      </a:lnTo>
                      <a:lnTo>
                        <a:pt x="186" y="0"/>
                      </a:lnTo>
                      <a:lnTo>
                        <a:pt x="191" y="0"/>
                      </a:lnTo>
                      <a:lnTo>
                        <a:pt x="197" y="0"/>
                      </a:lnTo>
                      <a:lnTo>
                        <a:pt x="202" y="0"/>
                      </a:lnTo>
                      <a:lnTo>
                        <a:pt x="207" y="0"/>
                      </a:lnTo>
                      <a:lnTo>
                        <a:pt x="213" y="0"/>
                      </a:lnTo>
                      <a:lnTo>
                        <a:pt x="218" y="0"/>
                      </a:lnTo>
                      <a:lnTo>
                        <a:pt x="223" y="0"/>
                      </a:lnTo>
                      <a:lnTo>
                        <a:pt x="229" y="0"/>
                      </a:lnTo>
                      <a:lnTo>
                        <a:pt x="234" y="0"/>
                      </a:lnTo>
                      <a:lnTo>
                        <a:pt x="239" y="0"/>
                      </a:lnTo>
                      <a:lnTo>
                        <a:pt x="245" y="0"/>
                      </a:lnTo>
                      <a:lnTo>
                        <a:pt x="250" y="0"/>
                      </a:lnTo>
                      <a:lnTo>
                        <a:pt x="255" y="0"/>
                      </a:lnTo>
                      <a:lnTo>
                        <a:pt x="261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22" name="Freeform 126"/>
                <p:cNvSpPr>
                  <a:spLocks/>
                </p:cNvSpPr>
                <p:nvPr/>
              </p:nvSpPr>
              <p:spPr bwMode="auto">
                <a:xfrm>
                  <a:off x="1858963" y="1631950"/>
                  <a:ext cx="414338" cy="0"/>
                </a:xfrm>
                <a:custGeom>
                  <a:avLst/>
                  <a:gdLst>
                    <a:gd name="T0" fmla="*/ 0 w 261"/>
                    <a:gd name="T1" fmla="*/ 5 w 261"/>
                    <a:gd name="T2" fmla="*/ 10 w 261"/>
                    <a:gd name="T3" fmla="*/ 16 w 261"/>
                    <a:gd name="T4" fmla="*/ 21 w 261"/>
                    <a:gd name="T5" fmla="*/ 27 w 261"/>
                    <a:gd name="T6" fmla="*/ 32 w 261"/>
                    <a:gd name="T7" fmla="*/ 37 w 261"/>
                    <a:gd name="T8" fmla="*/ 42 w 261"/>
                    <a:gd name="T9" fmla="*/ 48 w 261"/>
                    <a:gd name="T10" fmla="*/ 53 w 261"/>
                    <a:gd name="T11" fmla="*/ 58 w 261"/>
                    <a:gd name="T12" fmla="*/ 64 w 261"/>
                    <a:gd name="T13" fmla="*/ 69 w 261"/>
                    <a:gd name="T14" fmla="*/ 74 w 261"/>
                    <a:gd name="T15" fmla="*/ 79 w 261"/>
                    <a:gd name="T16" fmla="*/ 85 w 261"/>
                    <a:gd name="T17" fmla="*/ 90 w 261"/>
                    <a:gd name="T18" fmla="*/ 95 w 261"/>
                    <a:gd name="T19" fmla="*/ 101 w 261"/>
                    <a:gd name="T20" fmla="*/ 106 w 261"/>
                    <a:gd name="T21" fmla="*/ 111 w 261"/>
                    <a:gd name="T22" fmla="*/ 117 w 261"/>
                    <a:gd name="T23" fmla="*/ 122 w 261"/>
                    <a:gd name="T24" fmla="*/ 127 w 261"/>
                    <a:gd name="T25" fmla="*/ 133 w 261"/>
                    <a:gd name="T26" fmla="*/ 138 w 261"/>
                    <a:gd name="T27" fmla="*/ 143 w 261"/>
                    <a:gd name="T28" fmla="*/ 149 w 261"/>
                    <a:gd name="T29" fmla="*/ 154 w 261"/>
                    <a:gd name="T30" fmla="*/ 160 w 261"/>
                    <a:gd name="T31" fmla="*/ 165 w 261"/>
                    <a:gd name="T32" fmla="*/ 170 w 261"/>
                    <a:gd name="T33" fmla="*/ 176 w 261"/>
                    <a:gd name="T34" fmla="*/ 181 w 261"/>
                    <a:gd name="T35" fmla="*/ 186 w 261"/>
                    <a:gd name="T36" fmla="*/ 192 w 261"/>
                    <a:gd name="T37" fmla="*/ 197 w 261"/>
                    <a:gd name="T38" fmla="*/ 202 w 261"/>
                    <a:gd name="T39" fmla="*/ 208 w 261"/>
                    <a:gd name="T40" fmla="*/ 213 w 261"/>
                    <a:gd name="T41" fmla="*/ 218 w 261"/>
                    <a:gd name="T42" fmla="*/ 224 w 261"/>
                    <a:gd name="T43" fmla="*/ 229 w 261"/>
                    <a:gd name="T44" fmla="*/ 234 w 261"/>
                    <a:gd name="T45" fmla="*/ 240 w 261"/>
                    <a:gd name="T46" fmla="*/ 245 w 261"/>
                    <a:gd name="T47" fmla="*/ 250 w 261"/>
                    <a:gd name="T48" fmla="*/ 256 w 261"/>
                    <a:gd name="T49" fmla="*/ 261 w 26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</a:cxnLst>
                  <a:rect l="0" t="0" r="r" b="b"/>
                  <a:pathLst>
                    <a:path w="26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0" y="0"/>
                      </a:lnTo>
                      <a:lnTo>
                        <a:pt x="16" y="0"/>
                      </a:lnTo>
                      <a:lnTo>
                        <a:pt x="21" y="0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2" y="0"/>
                      </a:lnTo>
                      <a:lnTo>
                        <a:pt x="48" y="0"/>
                      </a:lnTo>
                      <a:lnTo>
                        <a:pt x="53" y="0"/>
                      </a:lnTo>
                      <a:lnTo>
                        <a:pt x="58" y="0"/>
                      </a:lnTo>
                      <a:lnTo>
                        <a:pt x="64" y="0"/>
                      </a:lnTo>
                      <a:lnTo>
                        <a:pt x="69" y="0"/>
                      </a:lnTo>
                      <a:lnTo>
                        <a:pt x="74" y="0"/>
                      </a:lnTo>
                      <a:lnTo>
                        <a:pt x="79" y="0"/>
                      </a:lnTo>
                      <a:lnTo>
                        <a:pt x="85" y="0"/>
                      </a:lnTo>
                      <a:lnTo>
                        <a:pt x="90" y="0"/>
                      </a:lnTo>
                      <a:lnTo>
                        <a:pt x="95" y="0"/>
                      </a:lnTo>
                      <a:lnTo>
                        <a:pt x="101" y="0"/>
                      </a:lnTo>
                      <a:lnTo>
                        <a:pt x="106" y="0"/>
                      </a:lnTo>
                      <a:lnTo>
                        <a:pt x="111" y="0"/>
                      </a:lnTo>
                      <a:lnTo>
                        <a:pt x="117" y="0"/>
                      </a:lnTo>
                      <a:lnTo>
                        <a:pt x="122" y="0"/>
                      </a:lnTo>
                      <a:lnTo>
                        <a:pt x="127" y="0"/>
                      </a:lnTo>
                      <a:lnTo>
                        <a:pt x="133" y="0"/>
                      </a:lnTo>
                      <a:lnTo>
                        <a:pt x="138" y="0"/>
                      </a:lnTo>
                      <a:lnTo>
                        <a:pt x="143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60" y="0"/>
                      </a:lnTo>
                      <a:lnTo>
                        <a:pt x="165" y="0"/>
                      </a:lnTo>
                      <a:lnTo>
                        <a:pt x="170" y="0"/>
                      </a:lnTo>
                      <a:lnTo>
                        <a:pt x="176" y="0"/>
                      </a:lnTo>
                      <a:lnTo>
                        <a:pt x="181" y="0"/>
                      </a:lnTo>
                      <a:lnTo>
                        <a:pt x="186" y="0"/>
                      </a:lnTo>
                      <a:lnTo>
                        <a:pt x="192" y="0"/>
                      </a:lnTo>
                      <a:lnTo>
                        <a:pt x="197" y="0"/>
                      </a:lnTo>
                      <a:lnTo>
                        <a:pt x="202" y="0"/>
                      </a:lnTo>
                      <a:lnTo>
                        <a:pt x="208" y="0"/>
                      </a:lnTo>
                      <a:lnTo>
                        <a:pt x="213" y="0"/>
                      </a:lnTo>
                      <a:lnTo>
                        <a:pt x="218" y="0"/>
                      </a:lnTo>
                      <a:lnTo>
                        <a:pt x="224" y="0"/>
                      </a:lnTo>
                      <a:lnTo>
                        <a:pt x="229" y="0"/>
                      </a:lnTo>
                      <a:lnTo>
                        <a:pt x="234" y="0"/>
                      </a:lnTo>
                      <a:lnTo>
                        <a:pt x="240" y="0"/>
                      </a:lnTo>
                      <a:lnTo>
                        <a:pt x="245" y="0"/>
                      </a:lnTo>
                      <a:lnTo>
                        <a:pt x="250" y="0"/>
                      </a:lnTo>
                      <a:lnTo>
                        <a:pt x="256" y="0"/>
                      </a:lnTo>
                      <a:lnTo>
                        <a:pt x="261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23" name="Freeform 127"/>
                <p:cNvSpPr>
                  <a:spLocks/>
                </p:cNvSpPr>
                <p:nvPr/>
              </p:nvSpPr>
              <p:spPr bwMode="auto">
                <a:xfrm>
                  <a:off x="2273300" y="1631950"/>
                  <a:ext cx="414338" cy="0"/>
                </a:xfrm>
                <a:custGeom>
                  <a:avLst/>
                  <a:gdLst>
                    <a:gd name="T0" fmla="*/ 0 w 261"/>
                    <a:gd name="T1" fmla="*/ 5 w 261"/>
                    <a:gd name="T2" fmla="*/ 11 w 261"/>
                    <a:gd name="T3" fmla="*/ 16 w 261"/>
                    <a:gd name="T4" fmla="*/ 21 w 261"/>
                    <a:gd name="T5" fmla="*/ 26 w 261"/>
                    <a:gd name="T6" fmla="*/ 32 w 261"/>
                    <a:gd name="T7" fmla="*/ 37 w 261"/>
                    <a:gd name="T8" fmla="*/ 42 w 261"/>
                    <a:gd name="T9" fmla="*/ 48 w 261"/>
                    <a:gd name="T10" fmla="*/ 53 w 261"/>
                    <a:gd name="T11" fmla="*/ 58 w 261"/>
                    <a:gd name="T12" fmla="*/ 64 w 261"/>
                    <a:gd name="T13" fmla="*/ 69 w 261"/>
                    <a:gd name="T14" fmla="*/ 74 w 261"/>
                    <a:gd name="T15" fmla="*/ 80 w 261"/>
                    <a:gd name="T16" fmla="*/ 85 w 261"/>
                    <a:gd name="T17" fmla="*/ 90 w 261"/>
                    <a:gd name="T18" fmla="*/ 96 w 261"/>
                    <a:gd name="T19" fmla="*/ 101 w 261"/>
                    <a:gd name="T20" fmla="*/ 106 w 261"/>
                    <a:gd name="T21" fmla="*/ 112 w 261"/>
                    <a:gd name="T22" fmla="*/ 117 w 261"/>
                    <a:gd name="T23" fmla="*/ 122 w 261"/>
                    <a:gd name="T24" fmla="*/ 128 w 261"/>
                    <a:gd name="T25" fmla="*/ 133 w 261"/>
                    <a:gd name="T26" fmla="*/ 138 w 261"/>
                    <a:gd name="T27" fmla="*/ 144 w 261"/>
                    <a:gd name="T28" fmla="*/ 149 w 261"/>
                    <a:gd name="T29" fmla="*/ 154 w 261"/>
                    <a:gd name="T30" fmla="*/ 160 w 261"/>
                    <a:gd name="T31" fmla="*/ 165 w 261"/>
                    <a:gd name="T32" fmla="*/ 170 w 261"/>
                    <a:gd name="T33" fmla="*/ 176 w 261"/>
                    <a:gd name="T34" fmla="*/ 181 w 261"/>
                    <a:gd name="T35" fmla="*/ 186 w 261"/>
                    <a:gd name="T36" fmla="*/ 192 w 261"/>
                    <a:gd name="T37" fmla="*/ 197 w 261"/>
                    <a:gd name="T38" fmla="*/ 202 w 261"/>
                    <a:gd name="T39" fmla="*/ 208 w 261"/>
                    <a:gd name="T40" fmla="*/ 213 w 261"/>
                    <a:gd name="T41" fmla="*/ 218 w 261"/>
                    <a:gd name="T42" fmla="*/ 224 w 261"/>
                    <a:gd name="T43" fmla="*/ 229 w 261"/>
                    <a:gd name="T44" fmla="*/ 234 w 261"/>
                    <a:gd name="T45" fmla="*/ 240 w 261"/>
                    <a:gd name="T46" fmla="*/ 245 w 261"/>
                    <a:gd name="T47" fmla="*/ 250 w 261"/>
                    <a:gd name="T48" fmla="*/ 256 w 261"/>
                    <a:gd name="T49" fmla="*/ 261 w 26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</a:cxnLst>
                  <a:rect l="0" t="0" r="r" b="b"/>
                  <a:pathLst>
                    <a:path w="26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2" y="0"/>
                      </a:lnTo>
                      <a:lnTo>
                        <a:pt x="48" y="0"/>
                      </a:lnTo>
                      <a:lnTo>
                        <a:pt x="53" y="0"/>
                      </a:lnTo>
                      <a:lnTo>
                        <a:pt x="58" y="0"/>
                      </a:lnTo>
                      <a:lnTo>
                        <a:pt x="64" y="0"/>
                      </a:lnTo>
                      <a:lnTo>
                        <a:pt x="69" y="0"/>
                      </a:lnTo>
                      <a:lnTo>
                        <a:pt x="74" y="0"/>
                      </a:lnTo>
                      <a:lnTo>
                        <a:pt x="80" y="0"/>
                      </a:lnTo>
                      <a:lnTo>
                        <a:pt x="85" y="0"/>
                      </a:lnTo>
                      <a:lnTo>
                        <a:pt x="90" y="0"/>
                      </a:lnTo>
                      <a:lnTo>
                        <a:pt x="96" y="0"/>
                      </a:lnTo>
                      <a:lnTo>
                        <a:pt x="101" y="0"/>
                      </a:lnTo>
                      <a:lnTo>
                        <a:pt x="106" y="0"/>
                      </a:lnTo>
                      <a:lnTo>
                        <a:pt x="112" y="0"/>
                      </a:lnTo>
                      <a:lnTo>
                        <a:pt x="117" y="0"/>
                      </a:lnTo>
                      <a:lnTo>
                        <a:pt x="122" y="0"/>
                      </a:lnTo>
                      <a:lnTo>
                        <a:pt x="128" y="0"/>
                      </a:lnTo>
                      <a:lnTo>
                        <a:pt x="133" y="0"/>
                      </a:lnTo>
                      <a:lnTo>
                        <a:pt x="138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60" y="0"/>
                      </a:lnTo>
                      <a:lnTo>
                        <a:pt x="165" y="0"/>
                      </a:lnTo>
                      <a:lnTo>
                        <a:pt x="170" y="0"/>
                      </a:lnTo>
                      <a:lnTo>
                        <a:pt x="176" y="0"/>
                      </a:lnTo>
                      <a:lnTo>
                        <a:pt x="181" y="0"/>
                      </a:lnTo>
                      <a:lnTo>
                        <a:pt x="186" y="0"/>
                      </a:lnTo>
                      <a:lnTo>
                        <a:pt x="192" y="0"/>
                      </a:lnTo>
                      <a:lnTo>
                        <a:pt x="197" y="0"/>
                      </a:lnTo>
                      <a:lnTo>
                        <a:pt x="202" y="0"/>
                      </a:lnTo>
                      <a:lnTo>
                        <a:pt x="208" y="0"/>
                      </a:lnTo>
                      <a:lnTo>
                        <a:pt x="213" y="0"/>
                      </a:lnTo>
                      <a:lnTo>
                        <a:pt x="218" y="0"/>
                      </a:lnTo>
                      <a:lnTo>
                        <a:pt x="224" y="0"/>
                      </a:lnTo>
                      <a:lnTo>
                        <a:pt x="229" y="0"/>
                      </a:lnTo>
                      <a:lnTo>
                        <a:pt x="234" y="0"/>
                      </a:lnTo>
                      <a:lnTo>
                        <a:pt x="240" y="0"/>
                      </a:lnTo>
                      <a:lnTo>
                        <a:pt x="245" y="0"/>
                      </a:lnTo>
                      <a:lnTo>
                        <a:pt x="250" y="0"/>
                      </a:lnTo>
                      <a:lnTo>
                        <a:pt x="256" y="0"/>
                      </a:lnTo>
                      <a:lnTo>
                        <a:pt x="261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24" name="Freeform 128"/>
                <p:cNvSpPr>
                  <a:spLocks/>
                </p:cNvSpPr>
                <p:nvPr/>
              </p:nvSpPr>
              <p:spPr bwMode="auto">
                <a:xfrm>
                  <a:off x="2687638" y="1631950"/>
                  <a:ext cx="33338" cy="0"/>
                </a:xfrm>
                <a:custGeom>
                  <a:avLst/>
                  <a:gdLst>
                    <a:gd name="T0" fmla="*/ 0 w 21"/>
                    <a:gd name="T1" fmla="*/ 5 w 21"/>
                    <a:gd name="T2" fmla="*/ 11 w 21"/>
                    <a:gd name="T3" fmla="*/ 16 w 21"/>
                    <a:gd name="T4" fmla="*/ 21 w 2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2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1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sp>
            <p:nvSpPr>
              <p:cNvPr id="316" name="Line 221"/>
              <p:cNvSpPr>
                <a:spLocks noChangeShapeType="1"/>
              </p:cNvSpPr>
              <p:nvPr/>
            </p:nvSpPr>
            <p:spPr bwMode="auto">
              <a:xfrm flipV="1">
                <a:off x="704695" y="397694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7" name="Line 222"/>
              <p:cNvSpPr>
                <a:spLocks noChangeShapeType="1"/>
              </p:cNvSpPr>
              <p:nvPr/>
            </p:nvSpPr>
            <p:spPr bwMode="auto">
              <a:xfrm flipV="1">
                <a:off x="1054703" y="397694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8" name="Line 223"/>
              <p:cNvSpPr>
                <a:spLocks noChangeShapeType="1"/>
              </p:cNvSpPr>
              <p:nvPr/>
            </p:nvSpPr>
            <p:spPr bwMode="auto">
              <a:xfrm flipV="1">
                <a:off x="1406026" y="397694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319" name="Line 224"/>
              <p:cNvSpPr>
                <a:spLocks noChangeShapeType="1"/>
              </p:cNvSpPr>
              <p:nvPr/>
            </p:nvSpPr>
            <p:spPr bwMode="auto">
              <a:xfrm flipV="1">
                <a:off x="1756034" y="3976947"/>
                <a:ext cx="0" cy="11826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351" name="Rectangle 350"/>
          <p:cNvSpPr/>
          <p:nvPr/>
        </p:nvSpPr>
        <p:spPr>
          <a:xfrm>
            <a:off x="6374385" y="1921236"/>
            <a:ext cx="4337159" cy="150343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2" name="Connecteur droit avec flèche 87"/>
          <p:cNvCxnSpPr/>
          <p:nvPr/>
        </p:nvCxnSpPr>
        <p:spPr>
          <a:xfrm flipH="1">
            <a:off x="8728365" y="3446127"/>
            <a:ext cx="0" cy="27432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Rectangle 352"/>
              <p:cNvSpPr/>
              <p:nvPr/>
            </p:nvSpPr>
            <p:spPr>
              <a:xfrm>
                <a:off x="6252894" y="5106429"/>
                <a:ext cx="4763448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dirty="0" smtClean="0"/>
                  <a:t>The Proposer </a:t>
                </a:r>
                <a:r>
                  <a:rPr lang="en-US" sz="1600" dirty="0"/>
                  <a:t>makes </a:t>
                </a:r>
                <a:r>
                  <a:rPr lang="en-US" sz="1600" dirty="0" smtClean="0"/>
                  <a:t>the </a:t>
                </a:r>
                <a:r>
                  <a:rPr lang="en-US" sz="1600" dirty="0"/>
                  <a:t>offer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which (softly) maximize the expected value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en-US" altLang="en-US" sz="1600" i="1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1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sz="1600" i="1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3600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16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8.50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53" name="Rectangle 3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94" y="5106429"/>
                <a:ext cx="4763448" cy="124649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" name="Rectangle 353"/>
          <p:cNvSpPr/>
          <p:nvPr/>
        </p:nvSpPr>
        <p:spPr>
          <a:xfrm>
            <a:off x="6344187" y="1365669"/>
            <a:ext cx="379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Expected values along the offer-space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30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1372</Words>
  <Application>Microsoft Office PowerPoint</Application>
  <PresentationFormat>Widescreen</PresentationFormat>
  <Paragraphs>630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Cambria Math</vt:lpstr>
      <vt:lpstr>Wingdings</vt:lpstr>
      <vt:lpstr>Office Theme</vt:lpstr>
      <vt:lpstr>Learning to balance fairness and self-interest: a reinforcement-learning account </vt:lpstr>
      <vt:lpstr>Fairness &amp; Ultimatum game</vt:lpstr>
      <vt:lpstr>Hypotheses</vt:lpstr>
      <vt:lpstr>What is fairness?</vt:lpstr>
      <vt:lpstr>Core idea</vt:lpstr>
      <vt:lpstr>Outline</vt:lpstr>
      <vt:lpstr>Computational Framework: General</vt:lpstr>
      <vt:lpstr>Estimated acceptance probability</vt:lpstr>
      <vt:lpstr>Expected value</vt:lpstr>
      <vt:lpstr>Intermediary: Deriving optimal policy</vt:lpstr>
      <vt:lpstr>Choice function</vt:lpstr>
      <vt:lpstr>Updated rule</vt:lpstr>
      <vt:lpstr>Computational Framework: Reminder</vt:lpstr>
      <vt:lpstr>Computational Framework: Generative QC (1)</vt:lpstr>
      <vt:lpstr>Computational Framework: Generative QC (2)</vt:lpstr>
      <vt:lpstr>Computational Framework: Generative QC (3)</vt:lpstr>
      <vt:lpstr>Computational Framework: Recovery QC</vt:lpstr>
      <vt:lpstr>Computational Framework: Recovery QC</vt:lpstr>
      <vt:lpstr>Computational Framework: Conclusion</vt:lpstr>
      <vt:lpstr>Experimental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balance fairness and self-interest: a comput</dc:title>
  <dc:creator>MAEL</dc:creator>
  <cp:lastModifiedBy>MAEL</cp:lastModifiedBy>
  <cp:revision>96</cp:revision>
  <dcterms:created xsi:type="dcterms:W3CDTF">2018-03-12T13:37:17Z</dcterms:created>
  <dcterms:modified xsi:type="dcterms:W3CDTF">2018-03-15T16:14:49Z</dcterms:modified>
</cp:coreProperties>
</file>