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307" r:id="rId14"/>
    <p:sldId id="283" r:id="rId15"/>
    <p:sldId id="285" r:id="rId16"/>
    <p:sldId id="287" r:id="rId17"/>
    <p:sldId id="290" r:id="rId18"/>
    <p:sldId id="279" r:id="rId19"/>
    <p:sldId id="292" r:id="rId20"/>
    <p:sldId id="309" r:id="rId21"/>
    <p:sldId id="310" r:id="rId22"/>
    <p:sldId id="311" r:id="rId23"/>
    <p:sldId id="308" r:id="rId24"/>
    <p:sldId id="294" r:id="rId25"/>
    <p:sldId id="304" r:id="rId26"/>
    <p:sldId id="298" r:id="rId27"/>
    <p:sldId id="297" r:id="rId28"/>
    <p:sldId id="300" r:id="rId29"/>
    <p:sldId id="299" r:id="rId30"/>
    <p:sldId id="293" r:id="rId31"/>
    <p:sldId id="302" r:id="rId32"/>
    <p:sldId id="303" r:id="rId33"/>
    <p:sldId id="301" r:id="rId34"/>
    <p:sldId id="286" r:id="rId35"/>
    <p:sldId id="305" r:id="rId36"/>
    <p:sldId id="306" r:id="rId37"/>
    <p:sldId id="274" r:id="rId38"/>
    <p:sldId id="275" r:id="rId39"/>
    <p:sldId id="276"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95022"/>
  </p:normalViewPr>
  <p:slideViewPr>
    <p:cSldViewPr snapToGrid="0" snapToObjects="1">
      <p:cViewPr>
        <p:scale>
          <a:sx n="92" d="100"/>
          <a:sy n="92" d="100"/>
        </p:scale>
        <p:origin x="97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19</a:t>
            </a:fld>
            <a:endParaRPr lang="en-US"/>
          </a:p>
        </p:txBody>
      </p:sp>
    </p:spTree>
    <p:extLst>
      <p:ext uri="{BB962C8B-B14F-4D97-AF65-F5344CB8AC3E}">
        <p14:creationId xmlns:p14="http://schemas.microsoft.com/office/powerpoint/2010/main" val="208238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21</a:t>
            </a:fld>
            <a:endParaRPr lang="en-US"/>
          </a:p>
        </p:txBody>
      </p:sp>
    </p:spTree>
    <p:extLst>
      <p:ext uri="{BB962C8B-B14F-4D97-AF65-F5344CB8AC3E}">
        <p14:creationId xmlns:p14="http://schemas.microsoft.com/office/powerpoint/2010/main" val="38547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31</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32</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38</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39</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40</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2154436"/>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27 simulated subjects in predator role with 20 trials over 3 sessions (so reset to priors 3 times </a:t>
            </a:r>
            <a:r>
              <a:rPr lang="mr-IN" sz="1600" dirty="0" smtClean="0"/>
              <a:t>–</a:t>
            </a:r>
            <a:r>
              <a:rPr lang="en-US" sz="1600" dirty="0" smtClean="0"/>
              <a:t> i.e. mimicking fMRI dataset). Simulations were all playing against acceptance function estimated from actual distribution against which real subjects were playing.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598615" y="3669475"/>
            <a:ext cx="2909771" cy="276999"/>
          </a:xfrm>
          <a:prstGeom prst="rect">
            <a:avLst/>
          </a:prstGeom>
          <a:noFill/>
        </p:spPr>
        <p:txBody>
          <a:bodyPr wrap="none" rtlCol="0">
            <a:spAutoFit/>
          </a:bodyPr>
          <a:lstStyle/>
          <a:p>
            <a:r>
              <a:rPr lang="en-US" sz="1200" dirty="0" smtClean="0"/>
              <a:t>from PPG/</a:t>
            </a:r>
            <a:r>
              <a:rPr lang="en-US" sz="1200" dirty="0" err="1" smtClean="0"/>
              <a:t>test_recovery_models_MG.m</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9" y="1921060"/>
            <a:ext cx="4636381" cy="34762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144" y="1900655"/>
            <a:ext cx="4636381" cy="3476293"/>
          </a:xfrm>
          <a:prstGeom prst="rect">
            <a:avLst/>
          </a:prstGeom>
        </p:spPr>
      </p:pic>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a:t>27 simulated subjects in predator role with 20 trials over 3 sessions (so reset to priors 3 times </a:t>
            </a:r>
            <a:r>
              <a:rPr lang="mr-IN" sz="1600" dirty="0"/>
              <a:t>–</a:t>
            </a:r>
            <a:r>
              <a:rPr lang="en-US" sz="1600" dirty="0"/>
              <a:t> i.e. mimicking fMRI dataset).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8" y="1908215"/>
            <a:ext cx="5228751" cy="39204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665" y="2034282"/>
            <a:ext cx="5228751" cy="3920443"/>
          </a:xfrm>
          <a:prstGeom prst="rect">
            <a:avLst/>
          </a:prstGeom>
        </p:spPr>
      </p:pic>
    </p:spTree>
    <p:extLst>
      <p:ext uri="{BB962C8B-B14F-4D97-AF65-F5344CB8AC3E}">
        <p14:creationId xmlns:p14="http://schemas.microsoft.com/office/powerpoint/2010/main" val="1609195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a:t>
            </a:r>
            <a:r>
              <a:rPr lang="en-US" sz="1600" dirty="0" smtClean="0"/>
              <a:t>prey role </a:t>
            </a:r>
            <a:r>
              <a:rPr lang="en-US" sz="1600" dirty="0"/>
              <a:t>with 20 trials over 3 sessions (so reset to priors 3 times </a:t>
            </a:r>
            <a:r>
              <a:rPr lang="mr-IN" sz="1600" dirty="0"/>
              <a:t>–</a:t>
            </a:r>
            <a:r>
              <a:rPr lang="en-US" sz="1600" dirty="0"/>
              <a:t> i.e. mimicking fMRI dataset). For </a:t>
            </a:r>
            <a:r>
              <a:rPr lang="en-US" sz="1600" dirty="0" smtClean="0"/>
              <a:t>each simulation, model parameters were randomly selected.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79" y="1820097"/>
            <a:ext cx="4990286" cy="37416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396" y="1908215"/>
            <a:ext cx="4990286" cy="3741645"/>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prey role with 20 trials over 3 sessions (so reset to priors 3 times </a:t>
            </a:r>
            <a:r>
              <a:rPr lang="mr-IN" sz="1600" dirty="0"/>
              <a:t>–</a:t>
            </a:r>
            <a:r>
              <a:rPr lang="en-US" sz="1600" dirty="0"/>
              <a:t> i.e. mimicking fMRI dataset).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13" y="1908215"/>
            <a:ext cx="4946679" cy="37089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472" y="1908215"/>
            <a:ext cx="4946679" cy="3708949"/>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1077218"/>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Darkness of cell indicates evidence in favor of model, gleaned from </a:t>
            </a:r>
            <a:r>
              <a:rPr lang="en-US" sz="1600" dirty="0" err="1"/>
              <a:t>V</a:t>
            </a:r>
            <a:r>
              <a:rPr lang="en-US" sz="1600" dirty="0" err="1" smtClean="0"/>
              <a:t>ariational</a:t>
            </a:r>
            <a:r>
              <a:rPr lang="en-US" sz="1600" dirty="0" smtClean="0"/>
              <a:t> </a:t>
            </a:r>
            <a:r>
              <a:rPr lang="en-US" sz="1600" dirty="0"/>
              <a:t>B</a:t>
            </a:r>
            <a:r>
              <a:rPr lang="en-US" sz="1600" dirty="0" smtClean="0"/>
              <a:t>ayesian Analysis implemented in the VBA toolbox for MATLAB (</a:t>
            </a:r>
            <a:r>
              <a:rPr lang="en-US" sz="1600" dirty="0" err="1" smtClean="0"/>
              <a:t>Daunizeau</a:t>
            </a:r>
            <a:r>
              <a:rPr lang="en-US" sz="1600" dirty="0" smtClean="0"/>
              <a:t> et al., 2014). The black diagonal and white off-diagonal indicate that models are sufficiently identifiable with respect to one-another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88" y="886713"/>
            <a:ext cx="4636354" cy="34772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754" y="886713"/>
            <a:ext cx="4636354" cy="3477266"/>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12005953" cy="1969770"/>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The left plot is model fits to predator data, and the right plot are model fits to prey data. The top row is </a:t>
            </a:r>
            <a:r>
              <a:rPr lang="en-US" sz="1600" dirty="0"/>
              <a:t>the result of a fixed effect analysis in which BIC’s were summed across subjects. Lower BIC indicates better fit to the data. As can be seen, (more clearly or predators than for prey), model 2 wins in both cases (albeit by a very slim margin).</a:t>
            </a:r>
          </a:p>
          <a:p>
            <a:endParaRPr lang="en-US" dirty="0" smtClean="0"/>
          </a:p>
          <a:p>
            <a:endParaRPr lang="en-US" sz="1600" dirty="0"/>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560" t="33923" r="48270" b="36668"/>
          <a:stretch/>
        </p:blipFill>
        <p:spPr>
          <a:xfrm>
            <a:off x="8899685" y="4326627"/>
            <a:ext cx="2963860" cy="2164434"/>
          </a:xfrm>
          <a:prstGeom prst="rect">
            <a:avLst/>
          </a:prstGeom>
        </p:spPr>
      </p:pic>
      <p:grpSp>
        <p:nvGrpSpPr>
          <p:cNvPr id="30" name="Group 29"/>
          <p:cNvGrpSpPr/>
          <p:nvPr/>
        </p:nvGrpSpPr>
        <p:grpSpPr>
          <a:xfrm>
            <a:off x="9228140" y="2253713"/>
            <a:ext cx="2635405" cy="1924243"/>
            <a:chOff x="9366731" y="4600355"/>
            <a:chExt cx="2635405" cy="1924243"/>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731" y="4600355"/>
              <a:ext cx="2635405" cy="1924243"/>
            </a:xfrm>
            <a:prstGeom prst="rect">
              <a:avLst/>
            </a:prstGeom>
          </p:spPr>
        </p:pic>
        <p:cxnSp>
          <p:nvCxnSpPr>
            <p:cNvPr id="41" name="Straight Connector 40"/>
            <p:cNvCxnSpPr/>
            <p:nvPr/>
          </p:nvCxnSpPr>
          <p:spPr>
            <a:xfrm>
              <a:off x="9694738" y="4808576"/>
              <a:ext cx="2081901" cy="4387"/>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688" y="1922464"/>
            <a:ext cx="3873500" cy="3785652"/>
          </a:xfrm>
          <a:prstGeom prst="rect">
            <a:avLst/>
          </a:prstGeom>
          <a:noFill/>
        </p:spPr>
        <p:txBody>
          <a:bodyPr wrap="square" rtlCol="0">
            <a:spAutoFit/>
          </a:bodyPr>
          <a:lstStyle/>
          <a:p>
            <a:endParaRPr lang="en-US" sz="1600" dirty="0"/>
          </a:p>
          <a:p>
            <a:r>
              <a:rPr lang="en-US" sz="1600" dirty="0"/>
              <a:t>The bottom row indicates the evidence in favor of each model as result of random effect analysis across </a:t>
            </a:r>
            <a:r>
              <a:rPr lang="en-US" sz="1600" dirty="0" smtClean="0"/>
              <a:t>subjects using </a:t>
            </a:r>
            <a:r>
              <a:rPr lang="en-US" sz="1600" dirty="0" err="1">
                <a:latin typeface="Arial" charset="0"/>
                <a:ea typeface="Arial" charset="0"/>
                <a:cs typeface="Arial" charset="0"/>
              </a:rPr>
              <a:t>Variational</a:t>
            </a:r>
            <a:r>
              <a:rPr lang="en-US" sz="1600" dirty="0">
                <a:latin typeface="Arial" charset="0"/>
                <a:ea typeface="Arial" charset="0"/>
                <a:cs typeface="Arial" charset="0"/>
              </a:rPr>
              <a:t> Bayesian Analysis implemented in the VBA toolbox </a:t>
            </a:r>
            <a:r>
              <a:rPr lang="en-US" sz="1600" dirty="0"/>
              <a:t>(</a:t>
            </a:r>
            <a:r>
              <a:rPr lang="en-US" sz="1600" dirty="0" err="1"/>
              <a:t>Daunizeau</a:t>
            </a:r>
            <a:r>
              <a:rPr lang="en-US" sz="1600" dirty="0"/>
              <a:t> et al., 2014</a:t>
            </a:r>
            <a:r>
              <a:rPr lang="en-US" sz="1600" dirty="0" smtClean="0"/>
              <a:t>). </a:t>
            </a:r>
            <a:r>
              <a:rPr lang="en-US" sz="1600" dirty="0"/>
              <a:t>As can be seen, for predators model 2 is the clear winner, while the results of prey are more ambiguous. </a:t>
            </a:r>
            <a:endParaRPr lang="en-US" sz="1600" dirty="0">
              <a:latin typeface="Arial" charset="0"/>
              <a:ea typeface="Arial" charset="0"/>
              <a:cs typeface="Arial" charset="0"/>
            </a:endParaRPr>
          </a:p>
          <a:p>
            <a:endParaRPr lang="en-US" sz="1600" dirty="0" smtClean="0"/>
          </a:p>
          <a:p>
            <a:endParaRPr lang="en-US" sz="1600" dirty="0"/>
          </a:p>
          <a:p>
            <a:r>
              <a:rPr lang="en-US" sz="1600" dirty="0" smtClean="0"/>
              <a:t>Note to self </a:t>
            </a:r>
            <a:r>
              <a:rPr lang="mr-IN" sz="1600" dirty="0" smtClean="0"/>
              <a:t>–</a:t>
            </a:r>
            <a:r>
              <a:rPr lang="en-US" sz="1600" dirty="0" smtClean="0"/>
              <a:t> make these plots in ggplot2 if we decide to stick with this analysis, need to have values at the top</a:t>
            </a:r>
            <a:endParaRPr lang="en-US" sz="1600" dirty="0"/>
          </a:p>
        </p:txBody>
      </p:sp>
      <p:sp>
        <p:nvSpPr>
          <p:cNvPr id="45" name="TextBox 44"/>
          <p:cNvSpPr txBox="1"/>
          <p:nvPr/>
        </p:nvSpPr>
        <p:spPr>
          <a:xfrm>
            <a:off x="11034565" y="1808781"/>
            <a:ext cx="659155" cy="369332"/>
          </a:xfrm>
          <a:prstGeom prst="rect">
            <a:avLst/>
          </a:prstGeom>
          <a:noFill/>
        </p:spPr>
        <p:txBody>
          <a:bodyPr wrap="none" rtlCol="0">
            <a:spAutoFit/>
          </a:bodyPr>
          <a:lstStyle/>
          <a:p>
            <a:r>
              <a:rPr lang="en-US" dirty="0" smtClean="0"/>
              <a:t>Prey</a:t>
            </a:r>
            <a:endParaRPr lang="en-US" dirty="0"/>
          </a:p>
        </p:txBody>
      </p:sp>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l="6843" t="34159" r="48356" b="35309"/>
          <a:stretch/>
        </p:blipFill>
        <p:spPr>
          <a:xfrm>
            <a:off x="5431943" y="4271207"/>
            <a:ext cx="3021981" cy="2412297"/>
          </a:xfrm>
          <a:prstGeom prst="rect">
            <a:avLst/>
          </a:prstGeom>
        </p:spPr>
      </p:pic>
      <p:sp>
        <p:nvSpPr>
          <p:cNvPr id="47" name="TextBox 46"/>
          <p:cNvSpPr txBox="1"/>
          <p:nvPr/>
        </p:nvSpPr>
        <p:spPr>
          <a:xfrm>
            <a:off x="6723473" y="1834419"/>
            <a:ext cx="1069524" cy="369332"/>
          </a:xfrm>
          <a:prstGeom prst="rect">
            <a:avLst/>
          </a:prstGeom>
          <a:noFill/>
        </p:spPr>
        <p:txBody>
          <a:bodyPr wrap="none" rtlCol="0">
            <a:spAutoFit/>
          </a:bodyPr>
          <a:lstStyle/>
          <a:p>
            <a:r>
              <a:rPr lang="en-US" dirty="0" smtClean="0"/>
              <a:t>Predator</a:t>
            </a:r>
            <a:endParaRPr lang="en-US" dirty="0"/>
          </a:p>
        </p:txBody>
      </p:sp>
      <p:grpSp>
        <p:nvGrpSpPr>
          <p:cNvPr id="29" name="Group 28"/>
          <p:cNvGrpSpPr/>
          <p:nvPr/>
        </p:nvGrpSpPr>
        <p:grpSpPr>
          <a:xfrm>
            <a:off x="5488712" y="2223067"/>
            <a:ext cx="2699279" cy="2035600"/>
            <a:chOff x="5627303" y="4637589"/>
            <a:chExt cx="2623625" cy="1967719"/>
          </a:xfrm>
        </p:grpSpPr>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7303" y="4637589"/>
              <a:ext cx="2623625" cy="1967719"/>
            </a:xfrm>
            <a:prstGeom prst="rect">
              <a:avLst/>
            </a:prstGeom>
          </p:spPr>
        </p:pic>
        <p:cxnSp>
          <p:nvCxnSpPr>
            <p:cNvPr id="50" name="Straight Connector 49"/>
            <p:cNvCxnSpPr/>
            <p:nvPr/>
          </p:nvCxnSpPr>
          <p:spPr>
            <a:xfrm>
              <a:off x="5934736" y="5025167"/>
              <a:ext cx="2081901" cy="4387"/>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661719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 then used as parametric </a:t>
            </a:r>
            <a:r>
              <a:rPr lang="en-US" sz="1600" dirty="0" err="1" smtClean="0">
                <a:latin typeface="Arial" charset="0"/>
                <a:ea typeface="Arial" charset="0"/>
                <a:cs typeface="Arial" charset="0"/>
              </a:rPr>
              <a:t>regressors</a:t>
            </a:r>
            <a:r>
              <a:rPr lang="en-US" sz="1600" dirty="0" smtClean="0">
                <a:latin typeface="Arial" charset="0"/>
                <a:ea typeface="Arial" charset="0"/>
                <a:cs typeface="Arial" charset="0"/>
              </a:rPr>
              <a:t>: expected value, expected risk (with a 5 second delay as recommended by </a:t>
            </a:r>
            <a:r>
              <a:rPr lang="en-US" sz="1600" dirty="0" err="1" smtClean="0">
                <a:latin typeface="Arial" charset="0"/>
                <a:ea typeface="Arial" charset="0"/>
                <a:cs typeface="Arial" charset="0"/>
              </a:rPr>
              <a:t>Preuschoff</a:t>
            </a:r>
            <a:r>
              <a:rPr lang="en-US" sz="1600" dirty="0" smtClean="0">
                <a:latin typeface="Arial" charset="0"/>
                <a:ea typeface="Arial" charset="0"/>
                <a:cs typeface="Arial" charset="0"/>
              </a:rPr>
              <a:t> et al., 2008), prediction error, and risk prediction error. What I found is:</a:t>
            </a:r>
          </a:p>
          <a:p>
            <a:pPr>
              <a:lnSpc>
                <a:spcPct val="200000"/>
              </a:lnSpc>
            </a:pPr>
            <a:r>
              <a:rPr lang="en-US" sz="1600" dirty="0" smtClean="0">
                <a:latin typeface="Arial" charset="0"/>
                <a:ea typeface="Arial" charset="0"/>
                <a:cs typeface="Arial" charset="0"/>
              </a:rPr>
              <a:t>Expected Reward/ prediction errors (expected reward in selection and prediction errors in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VMPFC: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=0.0706</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Negative activation everywhere (not sure why or how this happened)</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306335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602081"/>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Here is delayed risk and risk prediction errors</a:t>
            </a:r>
          </a:p>
          <a:p>
            <a:pPr>
              <a:lnSpc>
                <a:spcPct val="200000"/>
              </a:lnSpc>
            </a:pPr>
            <a:r>
              <a:rPr lang="en-US" sz="1600" dirty="0" smtClean="0">
                <a:latin typeface="Arial" charset="0"/>
                <a:ea typeface="Arial" charset="0"/>
                <a:cs typeface="Arial" charset="0"/>
              </a:rPr>
              <a:t>Expected risk/ risk prediction errors (expected risk 5 seconds after selection, risk prediction error during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Amygdala (negative):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=0.033</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Ventral Striatum (negative):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=0.028</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Amygdala </a:t>
            </a:r>
            <a:r>
              <a:rPr lang="en-US" sz="1600" dirty="0" smtClean="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=0.0608</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Anterior Insula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=0.0214</a:t>
            </a:r>
          </a:p>
          <a:p>
            <a:pPr>
              <a:lnSpc>
                <a:spcPct val="200000"/>
              </a:lnSpc>
            </a:pPr>
            <a:r>
              <a:rPr lang="en-US" sz="1600" dirty="0" smtClean="0">
                <a:latin typeface="Arial" charset="0"/>
                <a:ea typeface="Arial" charset="0"/>
                <a:cs typeface="Arial" charset="0"/>
              </a:rPr>
              <a:t>		DLPFC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=0.0254</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VMPFC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=0.0254</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Whole brain (positive): lots of places,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&gt;</a:t>
            </a:r>
            <a:r>
              <a:rPr lang="en-US" sz="1600" dirty="0" smtClean="0">
                <a:latin typeface="Arial" charset="0"/>
                <a:ea typeface="Arial" charset="0"/>
                <a:cs typeface="Arial" charset="0"/>
              </a:rPr>
              <a:t>0.025</a:t>
            </a:r>
            <a:r>
              <a:rPr lang="en-US" sz="1600" dirty="0" smtClean="0">
                <a:latin typeface="Arial" charset="0"/>
                <a:ea typeface="Arial" charset="0"/>
                <a:cs typeface="Arial" charset="0"/>
              </a:rPr>
              <a:t>: IFG, thalamus, TPJ, </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723139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4154984"/>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Here is delayed risk and risk prediction errors</a:t>
            </a:r>
          </a:p>
          <a:p>
            <a:pPr>
              <a:lnSpc>
                <a:spcPct val="200000"/>
              </a:lnSpc>
            </a:pPr>
            <a:r>
              <a:rPr lang="en-US" sz="1600" dirty="0" smtClean="0">
                <a:latin typeface="Arial" charset="0"/>
                <a:ea typeface="Arial" charset="0"/>
                <a:cs typeface="Arial" charset="0"/>
              </a:rPr>
              <a:t>Expected risk/ risk prediction errors (expected risk 5 seconds after selection, risk prediction error during feedback)</a:t>
            </a: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Amygdala (positive):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=0.069</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DLPFC (positive):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=0.0302</a:t>
            </a: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305242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41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a:t>
            </a:r>
            <a:r>
              <a:rPr lang="en-US" smtClean="0"/>
              <a:t>prey </a:t>
            </a:r>
            <a:r>
              <a:rPr lang="en-US" b="1" smtClean="0"/>
              <a:t>selection</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143972"/>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51886</TotalTime>
  <Words>3762</Words>
  <Application>Microsoft Macintosh PowerPoint</Application>
  <PresentationFormat>Widescreen</PresentationFormat>
  <Paragraphs>379</Paragraphs>
  <Slides>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 Math</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643</cp:revision>
  <cp:lastPrinted>2017-10-09T13:23:51Z</cp:lastPrinted>
  <dcterms:created xsi:type="dcterms:W3CDTF">2017-09-26T12:36:56Z</dcterms:created>
  <dcterms:modified xsi:type="dcterms:W3CDTF">2017-11-09T16:01:17Z</dcterms:modified>
</cp:coreProperties>
</file>