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5" r:id="rId2"/>
    <p:sldId id="256" r:id="rId3"/>
    <p:sldId id="267" r:id="rId4"/>
    <p:sldId id="268" r:id="rId5"/>
    <p:sldId id="269" r:id="rId6"/>
    <p:sldId id="270" r:id="rId7"/>
    <p:sldId id="271" r:id="rId8"/>
    <p:sldId id="272" r:id="rId9"/>
    <p:sldId id="273" r:id="rId10"/>
    <p:sldId id="274" r:id="rId11"/>
    <p:sldId id="283" r:id="rId12"/>
    <p:sldId id="278" r:id="rId13"/>
    <p:sldId id="281" r:id="rId14"/>
    <p:sldId id="282" r:id="rId15"/>
    <p:sldId id="275" r:id="rId16"/>
    <p:sldId id="280" r:id="rId17"/>
    <p:sldId id="277" r:id="rId18"/>
    <p:sldId id="259" r:id="rId19"/>
    <p:sldId id="276"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03FF"/>
    <a:srgbClr val="EE2A3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8" autoAdjust="0"/>
    <p:restoredTop sz="94660"/>
  </p:normalViewPr>
  <p:slideViewPr>
    <p:cSldViewPr snapToGrid="0">
      <p:cViewPr>
        <p:scale>
          <a:sx n="158" d="100"/>
          <a:sy n="158" d="100"/>
        </p:scale>
        <p:origin x="40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E9B87-5100-4146-9200-862C5D9958BA}"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A2F76-A273-8349-881A-094DD1CC266C}" type="slidenum">
              <a:rPr lang="en-US" smtClean="0"/>
              <a:t>‹#›</a:t>
            </a:fld>
            <a:endParaRPr lang="en-US"/>
          </a:p>
        </p:txBody>
      </p:sp>
    </p:spTree>
    <p:extLst>
      <p:ext uri="{BB962C8B-B14F-4D97-AF65-F5344CB8AC3E}">
        <p14:creationId xmlns:p14="http://schemas.microsoft.com/office/powerpoint/2010/main" val="1085737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3</a:t>
            </a:fld>
            <a:endParaRPr lang="en-US"/>
          </a:p>
        </p:txBody>
      </p:sp>
    </p:spTree>
    <p:extLst>
      <p:ext uri="{BB962C8B-B14F-4D97-AF65-F5344CB8AC3E}">
        <p14:creationId xmlns:p14="http://schemas.microsoft.com/office/powerpoint/2010/main" val="1854796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A52DA-B0BC-A24E-B717-007855D4CE0B}" type="slidenum">
              <a:rPr lang="en-US" smtClean="0"/>
              <a:t>4</a:t>
            </a:fld>
            <a:endParaRPr lang="en-US"/>
          </a:p>
        </p:txBody>
      </p:sp>
    </p:spTree>
    <p:extLst>
      <p:ext uri="{BB962C8B-B14F-4D97-AF65-F5344CB8AC3E}">
        <p14:creationId xmlns:p14="http://schemas.microsoft.com/office/powerpoint/2010/main" val="17202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A2F76-A273-8349-881A-094DD1CC266C}" type="slidenum">
              <a:rPr lang="en-US" smtClean="0"/>
              <a:t>13</a:t>
            </a:fld>
            <a:endParaRPr lang="en-US"/>
          </a:p>
        </p:txBody>
      </p:sp>
    </p:spTree>
    <p:extLst>
      <p:ext uri="{BB962C8B-B14F-4D97-AF65-F5344CB8AC3E}">
        <p14:creationId xmlns:p14="http://schemas.microsoft.com/office/powerpoint/2010/main" val="85773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A2F76-A273-8349-881A-094DD1CC266C}" type="slidenum">
              <a:rPr lang="en-US" smtClean="0"/>
              <a:t>14</a:t>
            </a:fld>
            <a:endParaRPr lang="en-US"/>
          </a:p>
        </p:txBody>
      </p:sp>
    </p:spTree>
    <p:extLst>
      <p:ext uri="{BB962C8B-B14F-4D97-AF65-F5344CB8AC3E}">
        <p14:creationId xmlns:p14="http://schemas.microsoft.com/office/powerpoint/2010/main" val="673946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18951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44253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11512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59330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AE026E-8436-447E-BAF7-68AA9CBCBCC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4319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76215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AE026E-8436-447E-BAF7-68AA9CBCBCC7}"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226717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AE026E-8436-447E-BAF7-68AA9CBCBCC7}" type="datetimeFigureOut">
              <a:rPr lang="en-US" smtClean="0"/>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96033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E026E-8436-447E-BAF7-68AA9CBCBCC7}" type="datetimeFigureOut">
              <a:rPr lang="en-US" smtClean="0"/>
              <a:t>10/31/17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46080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393028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E026E-8436-447E-BAF7-68AA9CBCBCC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D8DF9-AD21-4015-B93C-3AE3AA73B7EF}" type="slidenum">
              <a:rPr lang="en-US" smtClean="0"/>
              <a:t>‹#›</a:t>
            </a:fld>
            <a:endParaRPr lang="en-US"/>
          </a:p>
        </p:txBody>
      </p:sp>
    </p:spTree>
    <p:extLst>
      <p:ext uri="{BB962C8B-B14F-4D97-AF65-F5344CB8AC3E}">
        <p14:creationId xmlns:p14="http://schemas.microsoft.com/office/powerpoint/2010/main" val="2533572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E026E-8436-447E-BAF7-68AA9CBCBCC7}" type="datetimeFigureOut">
              <a:rPr lang="en-US" smtClean="0"/>
              <a:t>10/31/17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D8DF9-AD21-4015-B93C-3AE3AA73B7EF}" type="slidenum">
              <a:rPr lang="en-US" smtClean="0"/>
              <a:t>‹#›</a:t>
            </a:fld>
            <a:endParaRPr lang="en-US"/>
          </a:p>
        </p:txBody>
      </p:sp>
    </p:spTree>
    <p:extLst>
      <p:ext uri="{BB962C8B-B14F-4D97-AF65-F5344CB8AC3E}">
        <p14:creationId xmlns:p14="http://schemas.microsoft.com/office/powerpoint/2010/main" val="3487656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UG </a:t>
            </a:r>
            <a:endParaRPr lang="en-US" dirty="0"/>
          </a:p>
        </p:txBody>
      </p:sp>
    </p:spTree>
    <p:extLst>
      <p:ext uri="{BB962C8B-B14F-4D97-AF65-F5344CB8AC3E}">
        <p14:creationId xmlns:p14="http://schemas.microsoft.com/office/powerpoint/2010/main" val="12051164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4524315"/>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Our design will consist of both a within (social vs. nonsocial) and a between (known vs. unknown) manipulation. </a:t>
            </a: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Each </a:t>
            </a:r>
            <a:r>
              <a:rPr lang="en-US" sz="1600" dirty="0" smtClean="0">
                <a:latin typeface="Arial" charset="0"/>
                <a:ea typeface="Arial" charset="0"/>
                <a:cs typeface="Arial" charset="0"/>
              </a:rPr>
              <a:t>subject will play both against real opponents as well as computer generated lotteries. </a:t>
            </a: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a:t>
            </a:r>
            <a:r>
              <a:rPr lang="en-US" sz="1600" dirty="0" smtClean="0">
                <a:latin typeface="Arial" charset="0"/>
                <a:ea typeface="Arial" charset="0"/>
                <a:cs typeface="Arial" charset="0"/>
              </a:rPr>
              <a:t>ithin </a:t>
            </a:r>
            <a:r>
              <a:rPr lang="en-US" sz="1600" dirty="0" smtClean="0">
                <a:latin typeface="Arial" charset="0"/>
                <a:ea typeface="Arial" charset="0"/>
                <a:cs typeface="Arial" charset="0"/>
              </a:rPr>
              <a:t>the social condition, half of our subjects will be informed that they are playing against responders who have received different starting endowments (known), while half of our subjects will be informed that they are playing against responders who, for no given reason, have different acceptance thresholds (unknown). </a:t>
            </a: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441694" cy="369332"/>
          </a:xfrm>
          <a:prstGeom prst="rect">
            <a:avLst/>
          </a:prstGeom>
          <a:noFill/>
        </p:spPr>
        <p:txBody>
          <a:bodyPr wrap="none" rtlCol="0">
            <a:spAutoFit/>
          </a:bodyPr>
          <a:lstStyle/>
          <a:p>
            <a:r>
              <a:rPr lang="en-US" b="1" dirty="0" smtClean="0">
                <a:latin typeface="Arial" charset="0"/>
                <a:ea typeface="Arial" charset="0"/>
                <a:cs typeface="Arial" charset="0"/>
              </a:rPr>
              <a:t>Experimental design</a:t>
            </a:r>
            <a:endParaRPr lang="en-US" b="1" dirty="0">
              <a:latin typeface="Arial" charset="0"/>
              <a:ea typeface="Arial" charset="0"/>
              <a:cs typeface="Arial" charset="0"/>
            </a:endParaRPr>
          </a:p>
        </p:txBody>
      </p:sp>
    </p:spTree>
    <p:extLst>
      <p:ext uri="{BB962C8B-B14F-4D97-AF65-F5344CB8AC3E}">
        <p14:creationId xmlns:p14="http://schemas.microsoft.com/office/powerpoint/2010/main" val="582594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403187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In </a:t>
            </a:r>
            <a:r>
              <a:rPr lang="en-US" sz="1600" dirty="0" smtClean="0">
                <a:latin typeface="Arial" charset="0"/>
                <a:ea typeface="Arial" charset="0"/>
                <a:cs typeface="Arial" charset="0"/>
              </a:rPr>
              <a:t>each of these conditions, the resistance points 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 will be identical, and must be learned by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through trial and error. </a:t>
            </a: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However</a:t>
            </a:r>
            <a:r>
              <a:rPr lang="en-US" sz="1600" dirty="0" smtClean="0">
                <a:latin typeface="Arial" charset="0"/>
                <a:ea typeface="Arial" charset="0"/>
                <a:cs typeface="Arial" charset="0"/>
              </a:rPr>
              <a:t>, in the known condition (where subjects know the reason for the different thresholds), subjects will be aware that the fairness norm </a:t>
            </a:r>
            <a:r>
              <a:rPr lang="en-US" sz="1600" dirty="0" smtClean="0">
                <a:latin typeface="Arial" charset="0"/>
                <a:ea typeface="Arial" charset="0"/>
                <a:cs typeface="Arial" charset="0"/>
              </a:rPr>
              <a:t>is not violated by low </a:t>
            </a:r>
            <a:r>
              <a:rPr lang="en-US" sz="1600" dirty="0" smtClean="0">
                <a:latin typeface="Arial" charset="0"/>
                <a:ea typeface="Arial" charset="0"/>
                <a:cs typeface="Arial" charset="0"/>
              </a:rPr>
              <a:t>offers, while in the unknown condition this fact is never made explicit. </a:t>
            </a: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Therefore</a:t>
            </a:r>
            <a:r>
              <a:rPr lang="en-US" sz="1600" dirty="0" smtClean="0">
                <a:latin typeface="Arial" charset="0"/>
                <a:ea typeface="Arial" charset="0"/>
                <a:cs typeface="Arial" charset="0"/>
              </a:rPr>
              <a:t>, in the known condition, subjects could explore the full acceptance range in an attempt either </a:t>
            </a:r>
            <a:r>
              <a:rPr lang="en-US" sz="1600" dirty="0" smtClean="0">
                <a:latin typeface="Arial" charset="0"/>
                <a:ea typeface="Arial" charset="0"/>
                <a:cs typeface="Arial" charset="0"/>
              </a:rPr>
              <a:t>to (</a:t>
            </a:r>
            <a:r>
              <a:rPr lang="en-US" sz="1600" dirty="0" err="1" smtClean="0">
                <a:latin typeface="Arial" charset="0"/>
                <a:ea typeface="Arial" charset="0"/>
                <a:cs typeface="Arial" charset="0"/>
              </a:rPr>
              <a:t>i</a:t>
            </a:r>
            <a:r>
              <a:rPr lang="en-US" sz="1600" dirty="0" smtClean="0">
                <a:latin typeface="Arial" charset="0"/>
                <a:ea typeface="Arial" charset="0"/>
                <a:cs typeface="Arial" charset="0"/>
              </a:rPr>
              <a:t>) </a:t>
            </a:r>
            <a:r>
              <a:rPr lang="en-US" sz="1600" dirty="0" smtClean="0">
                <a:latin typeface="Arial" charset="0"/>
                <a:ea typeface="Arial" charset="0"/>
                <a:cs typeface="Arial" charset="0"/>
              </a:rPr>
              <a:t>learn what behavior is fair </a:t>
            </a:r>
            <a:r>
              <a:rPr lang="en-US" sz="1600" i="1" dirty="0" smtClean="0">
                <a:latin typeface="Arial" charset="0"/>
                <a:ea typeface="Arial" charset="0"/>
                <a:cs typeface="Arial" charset="0"/>
              </a:rPr>
              <a:t>or</a:t>
            </a:r>
            <a:r>
              <a:rPr lang="en-US" sz="1600" dirty="0" smtClean="0">
                <a:latin typeface="Arial" charset="0"/>
                <a:ea typeface="Arial" charset="0"/>
                <a:cs typeface="Arial" charset="0"/>
              </a:rPr>
              <a:t> </a:t>
            </a:r>
            <a:r>
              <a:rPr lang="en-US" sz="1600" dirty="0" smtClean="0">
                <a:latin typeface="Arial" charset="0"/>
                <a:ea typeface="Arial" charset="0"/>
                <a:cs typeface="Arial" charset="0"/>
              </a:rPr>
              <a:t>(ii) to </a:t>
            </a:r>
            <a:r>
              <a:rPr lang="en-US" sz="1600" dirty="0" smtClean="0">
                <a:latin typeface="Arial" charset="0"/>
                <a:ea typeface="Arial" charset="0"/>
                <a:cs typeface="Arial" charset="0"/>
              </a:rPr>
              <a:t>maximize profit. </a:t>
            </a: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441694" cy="369332"/>
          </a:xfrm>
          <a:prstGeom prst="rect">
            <a:avLst/>
          </a:prstGeom>
          <a:noFill/>
        </p:spPr>
        <p:txBody>
          <a:bodyPr wrap="none" rtlCol="0">
            <a:spAutoFit/>
          </a:bodyPr>
          <a:lstStyle/>
          <a:p>
            <a:r>
              <a:rPr lang="en-US" b="1" dirty="0" smtClean="0">
                <a:latin typeface="Arial" charset="0"/>
                <a:ea typeface="Arial" charset="0"/>
                <a:cs typeface="Arial" charset="0"/>
              </a:rPr>
              <a:t>Experimental design</a:t>
            </a:r>
            <a:endParaRPr lang="en-US" b="1" dirty="0">
              <a:latin typeface="Arial" charset="0"/>
              <a:ea typeface="Arial" charset="0"/>
              <a:cs typeface="Arial" charset="0"/>
            </a:endParaRPr>
          </a:p>
        </p:txBody>
      </p:sp>
    </p:spTree>
    <p:extLst>
      <p:ext uri="{BB962C8B-B14F-4D97-AF65-F5344CB8AC3E}">
        <p14:creationId xmlns:p14="http://schemas.microsoft.com/office/powerpoint/2010/main" val="679103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5458" y="792522"/>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extBox 5"/>
          <p:cNvSpPr txBox="1"/>
          <p:nvPr/>
        </p:nvSpPr>
        <p:spPr>
          <a:xfrm>
            <a:off x="70743" y="-30091"/>
            <a:ext cx="10087407"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1: generate different environments, where fairness norm differs. </a:t>
            </a:r>
          </a:p>
          <a:p>
            <a:r>
              <a:rPr lang="en-US" dirty="0" smtClean="0">
                <a:latin typeface="Arial" panose="020B0604020202020204" pitchFamily="34" charset="0"/>
                <a:cs typeface="Arial" panose="020B0604020202020204" pitchFamily="34" charset="0"/>
              </a:rPr>
              <a:t>Strategy method, </a:t>
            </a:r>
            <a:r>
              <a:rPr lang="en-US" i="1" dirty="0" smtClean="0">
                <a:latin typeface="Arial" panose="020B0604020202020204" pitchFamily="34" charset="0"/>
                <a:cs typeface="Arial" panose="020B0604020202020204" pitchFamily="34" charset="0"/>
              </a:rPr>
              <a:t>without feedback</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nterested in the </a:t>
            </a:r>
            <a:r>
              <a:rPr lang="en-US" dirty="0" smtClean="0">
                <a:solidFill>
                  <a:srgbClr val="FF0000"/>
                </a:solidFill>
                <a:latin typeface="Arial" panose="020B0604020202020204" pitchFamily="34" charset="0"/>
                <a:cs typeface="Arial" panose="020B0604020202020204" pitchFamily="34" charset="0"/>
              </a:rPr>
              <a:t>Responder’s</a:t>
            </a:r>
            <a:r>
              <a:rPr lang="en-US" dirty="0" smtClean="0">
                <a:latin typeface="Arial" panose="020B0604020202020204" pitchFamily="34" charset="0"/>
                <a:cs typeface="Arial" panose="020B0604020202020204" pitchFamily="34" charset="0"/>
              </a:rPr>
              <a:t> behavior</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184269" y="810890"/>
            <a:ext cx="3670302" cy="523220"/>
          </a:xfrm>
          <a:prstGeom prst="rect">
            <a:avLst/>
          </a:prstGeom>
          <a:noFill/>
        </p:spPr>
        <p:txBody>
          <a:bodyPr wrap="square" rtlCol="0">
            <a:spAutoFit/>
          </a:bodyPr>
          <a:lstStyle/>
          <a:p>
            <a:r>
              <a:rPr lang="en-US" sz="1400" b="1" dirty="0">
                <a:solidFill>
                  <a:srgbClr val="0000FF"/>
                </a:solidFill>
                <a:latin typeface="Arial" panose="020B0604020202020204" pitchFamily="34" charset="0"/>
                <a:cs typeface="Arial" panose="020B0604020202020204" pitchFamily="34" charset="0"/>
              </a:rPr>
              <a:t>P</a:t>
            </a:r>
            <a:r>
              <a:rPr lang="en-US" sz="1400" dirty="0" smtClean="0">
                <a:latin typeface="Arial" panose="020B0604020202020204" pitchFamily="34" charset="0"/>
                <a:cs typeface="Arial" panose="020B0604020202020204" pitchFamily="34" charset="0"/>
              </a:rPr>
              <a:t> received an endowment of 20€</a:t>
            </a:r>
          </a:p>
          <a:p>
            <a:r>
              <a:rPr lang="en-US" sz="1400" b="1" dirty="0" smtClean="0">
                <a:solidFill>
                  <a:srgbClr val="FF0000"/>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X€</a:t>
            </a:r>
          </a:p>
        </p:txBody>
      </p:sp>
      <p:sp>
        <p:nvSpPr>
          <p:cNvPr id="10" name="TextBox 9"/>
          <p:cNvSpPr txBox="1"/>
          <p:nvPr/>
        </p:nvSpPr>
        <p:spPr>
          <a:xfrm>
            <a:off x="379108" y="1334743"/>
            <a:ext cx="2933536" cy="1600438"/>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5</a:t>
            </a:r>
            <a:r>
              <a:rPr lang="en-US" sz="1400" b="1" dirty="0" smtClean="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Scenarios/Environments: </a:t>
            </a:r>
          </a:p>
          <a:p>
            <a:r>
              <a:rPr lang="en-US" sz="1400" b="1" dirty="0">
                <a:solidFill>
                  <a:schemeClr val="accent6"/>
                </a:solidFill>
                <a:latin typeface="Arial" panose="020B0604020202020204" pitchFamily="34" charset="0"/>
                <a:cs typeface="Arial" panose="020B0604020202020204" pitchFamily="34" charset="0"/>
              </a:rPr>
              <a:t>1</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0€     ~  fair 50/50 is 10€</a:t>
            </a:r>
          </a:p>
          <a:p>
            <a:r>
              <a:rPr lang="en-US" sz="1400" b="1" dirty="0">
                <a:solidFill>
                  <a:schemeClr val="accent4"/>
                </a:solidFill>
                <a:latin typeface="Arial" panose="020B0604020202020204" pitchFamily="34" charset="0"/>
                <a:cs typeface="Arial" panose="020B0604020202020204" pitchFamily="34" charset="0"/>
              </a:rPr>
              <a:t>2</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5€     ~  fair 50/50 is </a:t>
            </a:r>
            <a:r>
              <a:rPr lang="en-US" sz="1400" dirty="0">
                <a:latin typeface="Arial" panose="020B0604020202020204" pitchFamily="34" charset="0"/>
                <a:cs typeface="Arial" panose="020B0604020202020204" pitchFamily="34" charset="0"/>
              </a:rPr>
              <a:t>7</a:t>
            </a:r>
            <a:r>
              <a:rPr lang="en-US" sz="1400" dirty="0" smtClean="0">
                <a:latin typeface="Arial" panose="020B0604020202020204" pitchFamily="34" charset="0"/>
                <a:cs typeface="Arial" panose="020B0604020202020204" pitchFamily="34" charset="0"/>
              </a:rPr>
              <a:t>.5€</a:t>
            </a:r>
          </a:p>
          <a:p>
            <a:r>
              <a:rPr lang="en-US" sz="1400" b="1" dirty="0">
                <a:solidFill>
                  <a:schemeClr val="accent2"/>
                </a:solidFill>
                <a:latin typeface="Arial" panose="020B0604020202020204" pitchFamily="34" charset="0"/>
                <a:cs typeface="Arial" panose="020B0604020202020204" pitchFamily="34" charset="0"/>
              </a:rPr>
              <a:t>3</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X = 10€   ~  fair 50/50 is 5€</a:t>
            </a:r>
          </a:p>
          <a:p>
            <a:r>
              <a:rPr lang="en-US" sz="1400" b="1" dirty="0" smtClean="0">
                <a:solidFill>
                  <a:srgbClr val="0000FF"/>
                </a:solidFill>
                <a:latin typeface="Arial" panose="020B0604020202020204" pitchFamily="34" charset="0"/>
                <a:cs typeface="Arial" panose="020B0604020202020204" pitchFamily="34" charset="0"/>
              </a:rPr>
              <a:t>4</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 = </a:t>
            </a:r>
            <a:r>
              <a:rPr lang="en-US" sz="1400" dirty="0" smtClean="0">
                <a:latin typeface="Arial" panose="020B0604020202020204" pitchFamily="34" charset="0"/>
                <a:cs typeface="Arial" panose="020B0604020202020204" pitchFamily="34" charset="0"/>
              </a:rPr>
              <a:t>15€   </a:t>
            </a:r>
            <a:r>
              <a:rPr lang="en-US" sz="1400" dirty="0">
                <a:latin typeface="Arial" panose="020B0604020202020204" pitchFamily="34" charset="0"/>
                <a:cs typeface="Arial" panose="020B0604020202020204" pitchFamily="34" charset="0"/>
              </a:rPr>
              <a:t>~  fair 50/50 is 2</a:t>
            </a:r>
            <a:r>
              <a:rPr lang="en-US" sz="1400" dirty="0" smtClean="0">
                <a:latin typeface="Arial" panose="020B0604020202020204" pitchFamily="34" charset="0"/>
                <a:cs typeface="Arial" panose="020B0604020202020204" pitchFamily="34" charset="0"/>
              </a:rPr>
              <a:t>.5€</a:t>
            </a:r>
            <a:endParaRPr lang="en-US" sz="1400" dirty="0">
              <a:latin typeface="Arial" panose="020B0604020202020204" pitchFamily="34" charset="0"/>
              <a:cs typeface="Arial" panose="020B0604020202020204" pitchFamily="34" charset="0"/>
            </a:endParaRPr>
          </a:p>
          <a:p>
            <a:r>
              <a:rPr lang="en-US" sz="1400" b="1" dirty="0" smtClean="0">
                <a:solidFill>
                  <a:srgbClr val="7030A0"/>
                </a:solidFill>
                <a:latin typeface="Arial" panose="020B0604020202020204" pitchFamily="34" charset="0"/>
                <a:cs typeface="Arial" panose="020B0604020202020204" pitchFamily="34" charset="0"/>
              </a:rPr>
              <a:t>5</a:t>
            </a:r>
            <a:r>
              <a:rPr lang="en-US" sz="1400" b="1" dirty="0" smtClean="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X = </a:t>
            </a:r>
            <a:r>
              <a:rPr lang="en-US" sz="1400" dirty="0" smtClean="0">
                <a:latin typeface="Arial" panose="020B0604020202020204" pitchFamily="34" charset="0"/>
                <a:cs typeface="Arial" panose="020B0604020202020204" pitchFamily="34" charset="0"/>
              </a:rPr>
              <a:t>20€   </a:t>
            </a:r>
            <a:r>
              <a:rPr lang="en-US" sz="1400" dirty="0">
                <a:latin typeface="Arial" panose="020B0604020202020204" pitchFamily="34" charset="0"/>
                <a:cs typeface="Arial" panose="020B0604020202020204" pitchFamily="34" charset="0"/>
              </a:rPr>
              <a:t>~  fair 50/50 is 0€</a:t>
            </a:r>
          </a:p>
          <a:p>
            <a:endParaRPr lang="en-US" sz="1400" dirty="0" smtClean="0">
              <a:latin typeface="Arial" panose="020B0604020202020204" pitchFamily="34" charset="0"/>
              <a:cs typeface="Arial" panose="020B0604020202020204" pitchFamily="34" charset="0"/>
            </a:endParaRPr>
          </a:p>
        </p:txBody>
      </p:sp>
      <p:sp>
        <p:nvSpPr>
          <p:cNvPr id="12" name="Arc 11"/>
          <p:cNvSpPr/>
          <p:nvPr/>
        </p:nvSpPr>
        <p:spPr>
          <a:xfrm rot="2614796">
            <a:off x="9713314" y="3921126"/>
            <a:ext cx="889669" cy="2471350"/>
          </a:xfrm>
          <a:prstGeom prst="arc">
            <a:avLst>
              <a:gd name="adj1" fmla="val 15393886"/>
              <a:gd name="adj2" fmla="val 38057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Right Arrow 15"/>
          <p:cNvSpPr/>
          <p:nvPr/>
        </p:nvSpPr>
        <p:spPr>
          <a:xfrm>
            <a:off x="4600464" y="1267563"/>
            <a:ext cx="458791" cy="36479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446517" y="965334"/>
            <a:ext cx="2592851" cy="276999"/>
          </a:xfrm>
          <a:prstGeom prst="rect">
            <a:avLst/>
          </a:prstGeom>
          <a:noFill/>
        </p:spPr>
        <p:txBody>
          <a:bodyPr wrap="square" rtlCol="0">
            <a:spAutoFit/>
          </a:bodyPr>
          <a:lstStyle/>
          <a:p>
            <a:pPr algn="ctr"/>
            <a:r>
              <a:rPr lang="en-US" sz="1200" i="1" dirty="0" smtClean="0">
                <a:latin typeface="Arial" panose="020B0604020202020204" pitchFamily="34" charset="0"/>
                <a:cs typeface="Arial" panose="020B0604020202020204" pitchFamily="34" charset="0"/>
              </a:rPr>
              <a:t>What participants saw</a:t>
            </a:r>
            <a:endParaRPr lang="en-US" sz="1200" i="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659" r="7887" b="-2120"/>
          <a:stretch/>
        </p:blipFill>
        <p:spPr>
          <a:xfrm>
            <a:off x="110191" y="2939643"/>
            <a:ext cx="10514096" cy="1756565"/>
          </a:xfrm>
          <a:prstGeom prst="rect">
            <a:avLst/>
          </a:prstGeom>
        </p:spPr>
      </p:pic>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l="5798" t="675" r="7058" b="3985"/>
          <a:stretch/>
        </p:blipFill>
        <p:spPr>
          <a:xfrm>
            <a:off x="7786637" y="4646780"/>
            <a:ext cx="2621003" cy="2150627"/>
          </a:xfrm>
          <a:prstGeom prst="rect">
            <a:avLst/>
          </a:prstGeom>
        </p:spPr>
      </p:pic>
      <p:grpSp>
        <p:nvGrpSpPr>
          <p:cNvPr id="24" name="Group 23"/>
          <p:cNvGrpSpPr/>
          <p:nvPr/>
        </p:nvGrpSpPr>
        <p:grpSpPr>
          <a:xfrm>
            <a:off x="10514517" y="3054417"/>
            <a:ext cx="1461571" cy="706781"/>
            <a:chOff x="10435240" y="89600"/>
            <a:chExt cx="1756759" cy="816582"/>
          </a:xfrm>
        </p:grpSpPr>
        <p:sp>
          <p:nvSpPr>
            <p:cNvPr id="25" name="Rectangle 24"/>
            <p:cNvSpPr/>
            <p:nvPr/>
          </p:nvSpPr>
          <p:spPr>
            <a:xfrm>
              <a:off x="10435240" y="89600"/>
              <a:ext cx="1756759" cy="5275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10631905" y="152521"/>
              <a:ext cx="93785" cy="212711"/>
            </a:xfrm>
            <a:prstGeom prst="rect">
              <a:avLst/>
            </a:prstGeom>
            <a:solidFill>
              <a:srgbClr val="320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678799" y="89600"/>
              <a:ext cx="1440591" cy="284472"/>
            </a:xfrm>
            <a:prstGeom prst="rect">
              <a:avLst/>
            </a:prstGeom>
            <a:noFill/>
          </p:spPr>
          <p:txBody>
            <a:bodyPr wrap="none" rtlCol="0">
              <a:spAutoFit/>
            </a:bodyPr>
            <a:lstStyle/>
            <a:p>
              <a:r>
                <a:rPr lang="en-US" sz="1000" dirty="0" smtClean="0">
                  <a:solidFill>
                    <a:srgbClr val="FF0000"/>
                  </a:solidFill>
                </a:rPr>
                <a:t>Responder’s</a:t>
              </a:r>
              <a:r>
                <a:rPr lang="en-US" sz="1000" dirty="0" smtClean="0"/>
                <a:t> behavior</a:t>
              </a:r>
              <a:endParaRPr lang="en-US" sz="1000" dirty="0"/>
            </a:p>
          </p:txBody>
        </p:sp>
        <p:sp>
          <p:nvSpPr>
            <p:cNvPr id="28" name="Arc 27"/>
            <p:cNvSpPr/>
            <p:nvPr/>
          </p:nvSpPr>
          <p:spPr>
            <a:xfrm rot="18312097">
              <a:off x="10386494" y="498959"/>
              <a:ext cx="500525" cy="313921"/>
            </a:xfrm>
            <a:prstGeom prst="arc">
              <a:avLst/>
            </a:prstGeom>
            <a:ln w="19050">
              <a:solidFill>
                <a:srgbClr val="EE2A3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0715582" y="325404"/>
              <a:ext cx="647914" cy="291754"/>
            </a:xfrm>
            <a:prstGeom prst="rect">
              <a:avLst/>
            </a:prstGeom>
            <a:noFill/>
          </p:spPr>
          <p:txBody>
            <a:bodyPr wrap="none" rtlCol="0">
              <a:spAutoFit/>
            </a:bodyPr>
            <a:lstStyle/>
            <a:p>
              <a:r>
                <a:rPr lang="en-US" sz="1000" dirty="0" smtClean="0"/>
                <a:t>Logit fit</a:t>
              </a:r>
              <a:endParaRPr lang="en-US" sz="1000" dirty="0"/>
            </a:p>
          </p:txBody>
        </p:sp>
      </p:grpSp>
      <p:grpSp>
        <p:nvGrpSpPr>
          <p:cNvPr id="3" name="Group 2"/>
          <p:cNvGrpSpPr/>
          <p:nvPr/>
        </p:nvGrpSpPr>
        <p:grpSpPr>
          <a:xfrm>
            <a:off x="6218404" y="670700"/>
            <a:ext cx="5757685" cy="2165818"/>
            <a:chOff x="6218404" y="744842"/>
            <a:chExt cx="5757685" cy="2165818"/>
          </a:xfrm>
        </p:grpSpPr>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11333" t="2290" r="11340" b="85047"/>
            <a:stretch/>
          </p:blipFill>
          <p:spPr>
            <a:xfrm>
              <a:off x="6218405" y="744842"/>
              <a:ext cx="5757684" cy="589268"/>
            </a:xfrm>
            <a:prstGeom prst="rect">
              <a:avLst/>
            </a:prstGeom>
          </p:spPr>
        </p:pic>
        <p:pic>
          <p:nvPicPr>
            <p:cNvPr id="30" name="Picture 29"/>
            <p:cNvPicPr>
              <a:picLocks noChangeAspect="1"/>
            </p:cNvPicPr>
            <p:nvPr/>
          </p:nvPicPr>
          <p:blipFill rotWithShape="1">
            <a:blip r:embed="rId4">
              <a:extLst>
                <a:ext uri="{28A0092B-C50C-407E-A947-70E740481C1C}">
                  <a14:useLocalDpi xmlns:a14="http://schemas.microsoft.com/office/drawing/2010/main" val="0"/>
                </a:ext>
              </a:extLst>
            </a:blip>
            <a:srcRect l="11333" t="24106" r="11340" b="41494"/>
            <a:stretch/>
          </p:blipFill>
          <p:spPr>
            <a:xfrm>
              <a:off x="6218404" y="1309812"/>
              <a:ext cx="5757684" cy="1600848"/>
            </a:xfrm>
            <a:prstGeom prst="rect">
              <a:avLst/>
            </a:prstGeom>
          </p:spPr>
        </p:pic>
      </p:grpSp>
      <p:sp>
        <p:nvSpPr>
          <p:cNvPr id="32" name="TextBox 31"/>
          <p:cNvSpPr txBox="1"/>
          <p:nvPr/>
        </p:nvSpPr>
        <p:spPr>
          <a:xfrm>
            <a:off x="10466784" y="3551003"/>
            <a:ext cx="744114" cy="307777"/>
          </a:xfrm>
          <a:prstGeom prst="rect">
            <a:avLst/>
          </a:prstGeom>
          <a:noFill/>
        </p:spPr>
        <p:txBody>
          <a:bodyPr wrap="none" rtlCol="0">
            <a:spAutoFit/>
          </a:bodyPr>
          <a:lstStyle/>
          <a:p>
            <a:r>
              <a:rPr lang="en-US" sz="1400" dirty="0" smtClean="0"/>
              <a:t>N = 210</a:t>
            </a:r>
            <a:endParaRPr lang="en-US" sz="1400" dirty="0"/>
          </a:p>
        </p:txBody>
      </p:sp>
      <p:sp>
        <p:nvSpPr>
          <p:cNvPr id="33" name="TextBox 32"/>
          <p:cNvSpPr txBox="1"/>
          <p:nvPr/>
        </p:nvSpPr>
        <p:spPr>
          <a:xfrm>
            <a:off x="177068" y="4873190"/>
            <a:ext cx="7526549" cy="1815882"/>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This generated different acceptance functions of the responders, </a:t>
            </a:r>
            <a:r>
              <a:rPr lang="en-US" sz="1600" dirty="0" smtClean="0">
                <a:latin typeface="Arial" panose="020B0604020202020204" pitchFamily="34" charset="0"/>
                <a:cs typeface="Arial" panose="020B0604020202020204" pitchFamily="34" charset="0"/>
              </a:rPr>
              <a:t>with </a:t>
            </a:r>
            <a:r>
              <a:rPr lang="en-US" sz="1600" dirty="0" smtClean="0">
                <a:latin typeface="Arial" panose="020B0604020202020204" pitchFamily="34" charset="0"/>
                <a:cs typeface="Arial" panose="020B0604020202020204" pitchFamily="34" charset="0"/>
              </a:rPr>
              <a:t>higher starting endowments creating lower resistance </a:t>
            </a:r>
            <a:r>
              <a:rPr lang="en-US" sz="1600" dirty="0" smtClean="0">
                <a:latin typeface="Arial" panose="020B0604020202020204" pitchFamily="34" charset="0"/>
                <a:cs typeface="Arial" panose="020B0604020202020204" pitchFamily="34" charset="0"/>
              </a:rPr>
              <a:t>points.</a:t>
            </a:r>
          </a:p>
          <a:p>
            <a:endParaRPr lang="en-US" sz="16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We used these acceptance functions to simulate behavioral data in order to determine how many trials would be required for optimal model recovery/identifiability</a:t>
            </a:r>
            <a:endParaRPr lang="en-US" sz="1600" dirty="0">
              <a:latin typeface="Arial" panose="020B0604020202020204" pitchFamily="34" charset="0"/>
              <a:cs typeface="Arial" panose="020B0604020202020204" pitchFamily="34" charset="0"/>
            </a:endParaRPr>
          </a:p>
        </p:txBody>
      </p:sp>
      <p:sp>
        <p:nvSpPr>
          <p:cNvPr id="22" name="Arc 21"/>
          <p:cNvSpPr/>
          <p:nvPr/>
        </p:nvSpPr>
        <p:spPr>
          <a:xfrm rot="5141753" flipV="1">
            <a:off x="7258783" y="4092149"/>
            <a:ext cx="889669" cy="2463659"/>
          </a:xfrm>
          <a:prstGeom prst="arc">
            <a:avLst>
              <a:gd name="adj1" fmla="val 15393886"/>
              <a:gd name="adj2" fmla="val 38057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9223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499" y="1266113"/>
            <a:ext cx="11863458" cy="499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8538" y="1313443"/>
            <a:ext cx="11343001" cy="153928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114849" y="896781"/>
            <a:ext cx="5758761"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Phase 2a/b: social norms VS maximizing reward.</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298538" y="1287139"/>
            <a:ext cx="11465831" cy="1600438"/>
          </a:xfrm>
          <a:prstGeom prst="rect">
            <a:avLst/>
          </a:prstGeom>
          <a:noFill/>
        </p:spPr>
        <p:txBody>
          <a:bodyPr wrap="square" rtlCol="0">
            <a:spAutoFit/>
          </a:bodyPr>
          <a:lstStyle/>
          <a:p>
            <a:r>
              <a:rPr lang="en-US" sz="1400" b="1" dirty="0" smtClean="0">
                <a:solidFill>
                  <a:srgbClr val="0000FF"/>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20€.</a:t>
            </a:r>
          </a:p>
          <a:p>
            <a:r>
              <a:rPr lang="en-US" sz="1400" b="1" dirty="0" smtClean="0">
                <a:latin typeface="Arial" panose="020B0604020202020204" pitchFamily="34" charset="0"/>
                <a:cs typeface="Arial" panose="020B0604020202020204" pitchFamily="34" charset="0"/>
              </a:rPr>
              <a:t>Phase 2a (Known)</a:t>
            </a:r>
            <a:r>
              <a:rPr lang="en-US" sz="1400" dirty="0" smtClean="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will be repeatedly sampled from one of 5 experiments which received a fixed (but unknown to you) endowment of [0-20€].</a:t>
            </a:r>
          </a:p>
          <a:p>
            <a:r>
              <a:rPr lang="en-US" sz="1400" b="1" dirty="0">
                <a:latin typeface="Arial" panose="020B0604020202020204" pitchFamily="34" charset="0"/>
                <a:cs typeface="Arial" panose="020B0604020202020204" pitchFamily="34" charset="0"/>
              </a:rPr>
              <a:t>Phase </a:t>
            </a:r>
            <a:r>
              <a:rPr lang="en-US" sz="1400" b="1" dirty="0" smtClean="0">
                <a:latin typeface="Arial" panose="020B0604020202020204" pitchFamily="34" charset="0"/>
                <a:cs typeface="Arial" panose="020B0604020202020204" pitchFamily="34" charset="0"/>
              </a:rPr>
              <a:t>2b (Unknown</a:t>
            </a:r>
            <a:r>
              <a:rPr lang="en-US" sz="1400" b="1"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will be repeatedly sampled from one of 5 experiments </a:t>
            </a:r>
            <a:r>
              <a:rPr lang="en-US" sz="1400" dirty="0" smtClean="0">
                <a:latin typeface="Arial" panose="020B0604020202020204" pitchFamily="34" charset="0"/>
                <a:cs typeface="Arial" panose="020B0604020202020204" pitchFamily="34" charset="0"/>
              </a:rPr>
              <a:t>in which responders differed in the offers they </a:t>
            </a:r>
            <a:r>
              <a:rPr lang="en-US" sz="1400" dirty="0" smtClean="0">
                <a:latin typeface="Arial" panose="020B0604020202020204" pitchFamily="34" charset="0"/>
                <a:cs typeface="Arial" panose="020B0604020202020204" pitchFamily="34" charset="0"/>
              </a:rPr>
              <a:t>were willing to accept.</a:t>
            </a:r>
            <a:endParaRPr lang="en-US" sz="1400" dirty="0" smtClean="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Each experiment will be indicated by an abstract symbol (■, ●, ♦,   ,   )</a:t>
            </a:r>
          </a:p>
        </p:txBody>
      </p:sp>
      <p:sp>
        <p:nvSpPr>
          <p:cNvPr id="110" name="TextBox 109"/>
          <p:cNvSpPr txBox="1"/>
          <p:nvPr/>
        </p:nvSpPr>
        <p:spPr>
          <a:xfrm>
            <a:off x="401429" y="2902264"/>
            <a:ext cx="9684268" cy="276999"/>
          </a:xfrm>
          <a:prstGeom prst="rect">
            <a:avLst/>
          </a:prstGeom>
          <a:noFill/>
          <a:ln>
            <a:solidFill>
              <a:schemeClr val="tx1"/>
            </a:solidFill>
          </a:ln>
        </p:spPr>
        <p:txBody>
          <a:bodyPr wrap="square" rtlCol="0">
            <a:spAutoFit/>
          </a:bodyPr>
          <a:lstStyle/>
          <a:p>
            <a:r>
              <a:rPr lang="en-US" sz="1200" i="1" dirty="0" smtClean="0">
                <a:latin typeface="Arial" panose="020B0604020202020204" pitchFamily="34" charset="0"/>
                <a:cs typeface="Arial" panose="020B0604020202020204" pitchFamily="34" charset="0"/>
              </a:rPr>
              <a:t>We pair the conditions/environments with the abstract symbols, e.g. </a:t>
            </a:r>
            <a:r>
              <a:rPr lang="en-US" sz="1200" b="1" dirty="0">
                <a:solidFill>
                  <a:schemeClr val="accent6"/>
                </a:solidFill>
                <a:latin typeface="Arial" panose="020B0604020202020204" pitchFamily="34" charset="0"/>
                <a:cs typeface="Arial" panose="020B0604020202020204" pitchFamily="34" charset="0"/>
              </a:rPr>
              <a:t>1</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b="1" dirty="0">
                <a:solidFill>
                  <a:schemeClr val="accent4"/>
                </a:solidFill>
                <a:latin typeface="Arial" panose="020B0604020202020204" pitchFamily="34" charset="0"/>
                <a:cs typeface="Arial" panose="020B0604020202020204" pitchFamily="34" charset="0"/>
              </a:rPr>
              <a:t>2</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b="1" dirty="0">
                <a:solidFill>
                  <a:schemeClr val="accent2"/>
                </a:solidFill>
                <a:latin typeface="Arial" panose="020B0604020202020204" pitchFamily="34" charset="0"/>
                <a:cs typeface="Arial" panose="020B0604020202020204" pitchFamily="34" charset="0"/>
              </a:rPr>
              <a:t>3</a:t>
            </a:r>
            <a:r>
              <a:rPr lang="en-US" sz="1200" b="1" dirty="0" smtClean="0">
                <a:latin typeface="Arial" panose="020B0604020202020204" pitchFamily="34" charset="0"/>
                <a:cs typeface="Arial" panose="020B0604020202020204" pitchFamily="34" charset="0"/>
              </a:rPr>
              <a:t>:</a:t>
            </a:r>
            <a:r>
              <a:rPr lang="en-US" sz="1200" dirty="0" smtClean="0">
                <a:latin typeface="Arial" panose="020B0604020202020204" pitchFamily="34" charset="0"/>
                <a:cs typeface="Arial" panose="020B0604020202020204" pitchFamily="34" charset="0"/>
              </a:rPr>
              <a:t>  ♦ / </a:t>
            </a:r>
            <a:r>
              <a:rPr lang="en-US" sz="1200" dirty="0" smtClean="0">
                <a:solidFill>
                  <a:srgbClr val="3203FF"/>
                </a:solidFill>
                <a:latin typeface="Arial" panose="020B0604020202020204" pitchFamily="34" charset="0"/>
                <a:cs typeface="Arial" panose="020B0604020202020204" pitchFamily="34" charset="0"/>
              </a:rPr>
              <a:t>4</a:t>
            </a:r>
            <a:r>
              <a:rPr lang="en-US" sz="1200" dirty="0" smtClean="0">
                <a:latin typeface="Arial" panose="020B0604020202020204" pitchFamily="34" charset="0"/>
                <a:cs typeface="Arial" panose="020B0604020202020204" pitchFamily="34" charset="0"/>
              </a:rPr>
              <a:t>:    / </a:t>
            </a:r>
            <a:r>
              <a:rPr lang="en-US" sz="1200" dirty="0" smtClean="0">
                <a:solidFill>
                  <a:srgbClr val="7030A0"/>
                </a:solidFill>
                <a:latin typeface="Arial" panose="020B0604020202020204" pitchFamily="34" charset="0"/>
                <a:cs typeface="Arial" panose="020B0604020202020204" pitchFamily="34" charset="0"/>
              </a:rPr>
              <a:t>5</a:t>
            </a:r>
            <a:r>
              <a:rPr lang="en-US" sz="1200" dirty="0" smtClean="0">
                <a:latin typeface="Arial" panose="020B0604020202020204" pitchFamily="34" charset="0"/>
                <a:cs typeface="Arial" panose="020B0604020202020204" pitchFamily="34" charset="0"/>
              </a:rPr>
              <a:t>:  </a:t>
            </a:r>
          </a:p>
        </p:txBody>
      </p:sp>
      <p:grpSp>
        <p:nvGrpSpPr>
          <p:cNvPr id="17" name="Group 16"/>
          <p:cNvGrpSpPr/>
          <p:nvPr/>
        </p:nvGrpSpPr>
        <p:grpSpPr>
          <a:xfrm>
            <a:off x="1140796" y="3451476"/>
            <a:ext cx="2287866" cy="1151612"/>
            <a:chOff x="-5620" y="3342292"/>
            <a:chExt cx="2287866" cy="1151612"/>
          </a:xfrm>
        </p:grpSpPr>
        <p:sp>
          <p:nvSpPr>
            <p:cNvPr id="111" name="Rectangle 110"/>
            <p:cNvSpPr/>
            <p:nvPr/>
          </p:nvSpPr>
          <p:spPr>
            <a:xfrm>
              <a:off x="-5620" y="334229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341198" y="3467200"/>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 play with a participant from </a:t>
              </a:r>
              <a:endParaRPr lang="en-US" sz="1200" dirty="0">
                <a:latin typeface="Arial" panose="020B0604020202020204" pitchFamily="34" charset="0"/>
                <a:cs typeface="Arial" panose="020B0604020202020204" pitchFamily="34" charset="0"/>
              </a:endParaRPr>
            </a:p>
          </p:txBody>
        </p:sp>
        <p:sp>
          <p:nvSpPr>
            <p:cNvPr id="167" name="Rectangle 166"/>
            <p:cNvSpPr/>
            <p:nvPr/>
          </p:nvSpPr>
          <p:spPr>
            <a:xfrm>
              <a:off x="922341" y="3977685"/>
              <a:ext cx="292100" cy="2156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6" name="TextBox 285"/>
          <p:cNvSpPr txBox="1"/>
          <p:nvPr/>
        </p:nvSpPr>
        <p:spPr>
          <a:xfrm>
            <a:off x="22740" y="20221"/>
            <a:ext cx="6561706"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2: Investigating norm learning </a:t>
            </a:r>
          </a:p>
          <a:p>
            <a:r>
              <a:rPr lang="en-US" dirty="0" smtClean="0">
                <a:latin typeface="Arial" panose="020B0604020202020204" pitchFamily="34" charset="0"/>
                <a:cs typeface="Arial" panose="020B0604020202020204" pitchFamily="34" charset="0"/>
              </a:rPr>
              <a:t>These tasks involve feedback. We focus on </a:t>
            </a:r>
            <a:r>
              <a:rPr lang="en-US" dirty="0" smtClean="0">
                <a:solidFill>
                  <a:srgbClr val="0000FF"/>
                </a:solidFill>
                <a:latin typeface="Arial" panose="020B0604020202020204" pitchFamily="34" charset="0"/>
                <a:cs typeface="Arial" panose="020B0604020202020204" pitchFamily="34" charset="0"/>
              </a:rPr>
              <a:t>Proposer </a:t>
            </a:r>
            <a:r>
              <a:rPr lang="en-US" dirty="0" smtClean="0">
                <a:latin typeface="Arial" panose="020B0604020202020204" pitchFamily="34" charset="0"/>
                <a:cs typeface="Arial" panose="020B0604020202020204" pitchFamily="34" charset="0"/>
              </a:rPr>
              <a:t>behavior</a:t>
            </a:r>
            <a:endParaRPr lang="en-US" dirty="0">
              <a:latin typeface="Arial" panose="020B0604020202020204" pitchFamily="34" charset="0"/>
              <a:cs typeface="Arial" panose="020B0604020202020204" pitchFamily="34" charset="0"/>
            </a:endParaRPr>
          </a:p>
        </p:txBody>
      </p:sp>
      <p:sp>
        <p:nvSpPr>
          <p:cNvPr id="287" name="TextBox 286"/>
          <p:cNvSpPr txBox="1"/>
          <p:nvPr/>
        </p:nvSpPr>
        <p:spPr>
          <a:xfrm>
            <a:off x="196815" y="5885802"/>
            <a:ext cx="3778250" cy="276999"/>
          </a:xfrm>
          <a:prstGeom prst="rect">
            <a:avLst/>
          </a:prstGeom>
          <a:noFill/>
        </p:spPr>
        <p:txBody>
          <a:bodyPr wrap="square" rtlCol="0">
            <a:spAutoFit/>
          </a:bodyPr>
          <a:lstStyle/>
          <a:p>
            <a:r>
              <a:rPr lang="en-US" sz="1200" i="1" dirty="0" smtClean="0">
                <a:latin typeface="Arial" panose="020B0604020202020204" pitchFamily="34" charset="0"/>
                <a:cs typeface="Arial" panose="020B0604020202020204" pitchFamily="34" charset="0"/>
              </a:rPr>
              <a:t>As feedback, we use the behavior from step 1</a:t>
            </a:r>
            <a:endParaRPr lang="en-US" sz="1200" dirty="0" smtClean="0">
              <a:latin typeface="Arial" panose="020B0604020202020204" pitchFamily="34" charset="0"/>
              <a:cs typeface="Arial" panose="020B0604020202020204" pitchFamily="34" charset="0"/>
            </a:endParaRPr>
          </a:p>
        </p:txBody>
      </p:sp>
      <p:grpSp>
        <p:nvGrpSpPr>
          <p:cNvPr id="14" name="Group 13"/>
          <p:cNvGrpSpPr/>
          <p:nvPr/>
        </p:nvGrpSpPr>
        <p:grpSpPr>
          <a:xfrm>
            <a:off x="2990310" y="3779928"/>
            <a:ext cx="2300669" cy="1153517"/>
            <a:chOff x="233225" y="5758289"/>
            <a:chExt cx="2300669" cy="1153517"/>
          </a:xfrm>
        </p:grpSpPr>
        <p:sp>
          <p:nvSpPr>
            <p:cNvPr id="112" name="Rectangle 111"/>
            <p:cNvSpPr/>
            <p:nvPr/>
          </p:nvSpPr>
          <p:spPr>
            <a:xfrm>
              <a:off x="233225" y="5758289"/>
              <a:ext cx="2300669" cy="11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113" name="TextBox 112"/>
            <p:cNvSpPr txBox="1"/>
            <p:nvPr/>
          </p:nvSpPr>
          <p:spPr>
            <a:xfrm>
              <a:off x="581143" y="5903007"/>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Select your offer</a:t>
              </a:r>
              <a:endParaRPr lang="en-US" sz="1200" dirty="0">
                <a:latin typeface="Arial" panose="020B0604020202020204" pitchFamily="34" charset="0"/>
                <a:cs typeface="Arial" panose="020B0604020202020204" pitchFamily="34" charset="0"/>
              </a:endParaRPr>
            </a:p>
          </p:txBody>
        </p:sp>
        <p:grpSp>
          <p:nvGrpSpPr>
            <p:cNvPr id="13" name="Group 12"/>
            <p:cNvGrpSpPr/>
            <p:nvPr/>
          </p:nvGrpSpPr>
          <p:grpSpPr>
            <a:xfrm>
              <a:off x="386193" y="6282263"/>
              <a:ext cx="2114690" cy="429255"/>
              <a:chOff x="297329" y="6282195"/>
              <a:chExt cx="2236566" cy="417935"/>
            </a:xfrm>
          </p:grpSpPr>
          <p:sp>
            <p:nvSpPr>
              <p:cNvPr id="135" name="TextBox 134"/>
              <p:cNvSpPr txBox="1"/>
              <p:nvPr/>
            </p:nvSpPr>
            <p:spPr>
              <a:xfrm>
                <a:off x="2045287"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18</a:t>
                </a:r>
                <a:endParaRPr lang="en-US" sz="500" dirty="0">
                  <a:latin typeface="Arial" panose="020B0604020202020204" pitchFamily="34" charset="0"/>
                  <a:cs typeface="Arial" panose="020B0604020202020204" pitchFamily="34" charset="0"/>
                </a:endParaRPr>
              </a:p>
            </p:txBody>
          </p:sp>
          <p:sp>
            <p:nvSpPr>
              <p:cNvPr id="174" name="TextBox 173"/>
              <p:cNvSpPr txBox="1"/>
              <p:nvPr/>
            </p:nvSpPr>
            <p:spPr>
              <a:xfrm>
                <a:off x="2146886"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19</a:t>
                </a:r>
                <a:endParaRPr lang="en-US" sz="500" dirty="0">
                  <a:latin typeface="Arial" panose="020B0604020202020204" pitchFamily="34" charset="0"/>
                  <a:cs typeface="Arial" panose="020B0604020202020204" pitchFamily="34" charset="0"/>
                </a:endParaRPr>
              </a:p>
            </p:txBody>
          </p:sp>
          <p:grpSp>
            <p:nvGrpSpPr>
              <p:cNvPr id="141" name="Group 140"/>
              <p:cNvGrpSpPr/>
              <p:nvPr/>
            </p:nvGrpSpPr>
            <p:grpSpPr>
              <a:xfrm>
                <a:off x="297329" y="6282195"/>
                <a:ext cx="1423996" cy="417935"/>
                <a:chOff x="8066404" y="3089370"/>
                <a:chExt cx="2597459" cy="439963"/>
              </a:xfrm>
            </p:grpSpPr>
            <p:grpSp>
              <p:nvGrpSpPr>
                <p:cNvPr id="142" name="Group 141"/>
                <p:cNvGrpSpPr/>
                <p:nvPr/>
              </p:nvGrpSpPr>
              <p:grpSpPr>
                <a:xfrm>
                  <a:off x="8121650" y="3089370"/>
                  <a:ext cx="1884891" cy="91440"/>
                  <a:chOff x="8121650" y="3038570"/>
                  <a:chExt cx="1884891" cy="91440"/>
                </a:xfrm>
              </p:grpSpPr>
              <p:cxnSp>
                <p:nvCxnSpPr>
                  <p:cNvPr id="155" name="Straight Arrow Connector 154"/>
                  <p:cNvCxnSpPr/>
                  <p:nvPr/>
                </p:nvCxnSpPr>
                <p:spPr>
                  <a:xfrm flipV="1">
                    <a:off x="8121650" y="3084290"/>
                    <a:ext cx="188489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121650"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064095"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310139"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498628"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7117"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875606"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9252584"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441073"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9629562"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981805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000654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8066404"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0</a:t>
                  </a:r>
                  <a:endParaRPr lang="en-US" sz="500" dirty="0">
                    <a:latin typeface="Arial" panose="020B0604020202020204" pitchFamily="34" charset="0"/>
                    <a:cs typeface="Arial" panose="020B0604020202020204" pitchFamily="34" charset="0"/>
                  </a:endParaRPr>
                </a:p>
              </p:txBody>
            </p:sp>
            <p:sp>
              <p:nvSpPr>
                <p:cNvPr id="144" name="TextBox 143"/>
                <p:cNvSpPr txBox="1"/>
                <p:nvPr/>
              </p:nvSpPr>
              <p:spPr>
                <a:xfrm>
                  <a:off x="8632285"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3</a:t>
                  </a:r>
                  <a:endParaRPr lang="en-US" sz="500" dirty="0">
                    <a:latin typeface="Arial" panose="020B0604020202020204" pitchFamily="34" charset="0"/>
                    <a:cs typeface="Arial" panose="020B0604020202020204" pitchFamily="34" charset="0"/>
                  </a:endParaRPr>
                </a:p>
              </p:txBody>
            </p:sp>
            <p:sp>
              <p:nvSpPr>
                <p:cNvPr id="145" name="TextBox 144"/>
                <p:cNvSpPr txBox="1"/>
                <p:nvPr/>
              </p:nvSpPr>
              <p:spPr>
                <a:xfrm>
                  <a:off x="8255031"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a:t>
                  </a:r>
                  <a:endParaRPr lang="en-US" sz="500" dirty="0">
                    <a:latin typeface="Arial" panose="020B0604020202020204" pitchFamily="34" charset="0"/>
                    <a:cs typeface="Arial" panose="020B0604020202020204" pitchFamily="34" charset="0"/>
                  </a:endParaRPr>
                </a:p>
              </p:txBody>
            </p:sp>
            <p:sp>
              <p:nvSpPr>
                <p:cNvPr id="146" name="TextBox 145"/>
                <p:cNvSpPr txBox="1"/>
                <p:nvPr/>
              </p:nvSpPr>
              <p:spPr>
                <a:xfrm>
                  <a:off x="8443659"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2</a:t>
                  </a:r>
                  <a:endParaRPr lang="en-US" sz="500" dirty="0">
                    <a:latin typeface="Arial" panose="020B0604020202020204" pitchFamily="34" charset="0"/>
                    <a:cs typeface="Arial" panose="020B0604020202020204" pitchFamily="34" charset="0"/>
                  </a:endParaRPr>
                </a:p>
              </p:txBody>
            </p:sp>
            <p:sp>
              <p:nvSpPr>
                <p:cNvPr id="147" name="TextBox 146"/>
                <p:cNvSpPr txBox="1"/>
                <p:nvPr/>
              </p:nvSpPr>
              <p:spPr>
                <a:xfrm>
                  <a:off x="882091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4</a:t>
                  </a:r>
                  <a:endParaRPr lang="en-US" sz="500" dirty="0">
                    <a:latin typeface="Arial" panose="020B0604020202020204" pitchFamily="34" charset="0"/>
                    <a:cs typeface="Arial" panose="020B0604020202020204" pitchFamily="34" charset="0"/>
                  </a:endParaRPr>
                </a:p>
              </p:txBody>
            </p:sp>
            <p:sp>
              <p:nvSpPr>
                <p:cNvPr id="148" name="TextBox 147"/>
                <p:cNvSpPr txBox="1"/>
                <p:nvPr/>
              </p:nvSpPr>
              <p:spPr>
                <a:xfrm>
                  <a:off x="938679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7</a:t>
                  </a:r>
                  <a:endParaRPr lang="en-US" sz="500" dirty="0">
                    <a:latin typeface="Arial" panose="020B0604020202020204" pitchFamily="34" charset="0"/>
                    <a:cs typeface="Arial" panose="020B0604020202020204" pitchFamily="34" charset="0"/>
                  </a:endParaRPr>
                </a:p>
              </p:txBody>
            </p:sp>
            <p:sp>
              <p:nvSpPr>
                <p:cNvPr id="149" name="TextBox 148"/>
                <p:cNvSpPr txBox="1"/>
                <p:nvPr/>
              </p:nvSpPr>
              <p:spPr>
                <a:xfrm>
                  <a:off x="900954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5</a:t>
                  </a:r>
                  <a:endParaRPr lang="en-US" sz="500" dirty="0">
                    <a:latin typeface="Arial" panose="020B0604020202020204" pitchFamily="34" charset="0"/>
                    <a:cs typeface="Arial" panose="020B0604020202020204" pitchFamily="34" charset="0"/>
                  </a:endParaRPr>
                </a:p>
              </p:txBody>
            </p:sp>
            <p:sp>
              <p:nvSpPr>
                <p:cNvPr id="150" name="TextBox 149"/>
                <p:cNvSpPr txBox="1"/>
                <p:nvPr/>
              </p:nvSpPr>
              <p:spPr>
                <a:xfrm>
                  <a:off x="9198167"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6</a:t>
                  </a:r>
                  <a:endParaRPr lang="en-US" sz="500" dirty="0">
                    <a:latin typeface="Arial" panose="020B0604020202020204" pitchFamily="34" charset="0"/>
                    <a:cs typeface="Arial" panose="020B0604020202020204" pitchFamily="34" charset="0"/>
                  </a:endParaRPr>
                </a:p>
              </p:txBody>
            </p:sp>
            <p:sp>
              <p:nvSpPr>
                <p:cNvPr id="151" name="TextBox 150"/>
                <p:cNvSpPr txBox="1"/>
                <p:nvPr/>
              </p:nvSpPr>
              <p:spPr>
                <a:xfrm>
                  <a:off x="957542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8</a:t>
                  </a:r>
                  <a:endParaRPr lang="en-US" sz="500" dirty="0">
                    <a:latin typeface="Arial" panose="020B0604020202020204" pitchFamily="34" charset="0"/>
                    <a:cs typeface="Arial" panose="020B0604020202020204" pitchFamily="34" charset="0"/>
                  </a:endParaRPr>
                </a:p>
              </p:txBody>
            </p:sp>
            <p:sp>
              <p:nvSpPr>
                <p:cNvPr id="152" name="TextBox 151"/>
                <p:cNvSpPr txBox="1"/>
                <p:nvPr/>
              </p:nvSpPr>
              <p:spPr>
                <a:xfrm>
                  <a:off x="9259347" y="3298501"/>
                  <a:ext cx="1404516" cy="230832"/>
                </a:xfrm>
                <a:prstGeom prst="rect">
                  <a:avLst/>
                </a:prstGeom>
                <a:noFill/>
              </p:spPr>
              <p:txBody>
                <a:bodyPr wrap="square" rtlCol="0">
                  <a:spAutoFit/>
                </a:bodyPr>
                <a:lstStyle/>
                <a:p>
                  <a:pPr algn="ctr"/>
                  <a:r>
                    <a:rPr lang="en-US" sz="900" dirty="0" smtClean="0">
                      <a:latin typeface="Arial" panose="020B0604020202020204" pitchFamily="34" charset="0"/>
                      <a:cs typeface="Arial" panose="020B0604020202020204" pitchFamily="34" charset="0"/>
                    </a:rPr>
                    <a:t> offers (€)</a:t>
                  </a:r>
                  <a:endParaRPr lang="en-US" sz="900" dirty="0">
                    <a:latin typeface="Arial" panose="020B0604020202020204" pitchFamily="34" charset="0"/>
                    <a:cs typeface="Arial" panose="020B0604020202020204" pitchFamily="34" charset="0"/>
                  </a:endParaRPr>
                </a:p>
              </p:txBody>
            </p:sp>
            <p:sp>
              <p:nvSpPr>
                <p:cNvPr id="153" name="TextBox 152"/>
                <p:cNvSpPr txBox="1"/>
                <p:nvPr/>
              </p:nvSpPr>
              <p:spPr>
                <a:xfrm>
                  <a:off x="9764047" y="3172480"/>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9</a:t>
                  </a:r>
                  <a:endParaRPr lang="en-US" sz="500" dirty="0">
                    <a:latin typeface="Arial" panose="020B0604020202020204" pitchFamily="34" charset="0"/>
                    <a:cs typeface="Arial" panose="020B0604020202020204" pitchFamily="34" charset="0"/>
                  </a:endParaRPr>
                </a:p>
              </p:txBody>
            </p:sp>
          </p:grpSp>
          <p:cxnSp>
            <p:nvCxnSpPr>
              <p:cNvPr id="94" name="Straight Arrow Connector 93"/>
              <p:cNvCxnSpPr/>
              <p:nvPr/>
            </p:nvCxnSpPr>
            <p:spPr>
              <a:xfrm>
                <a:off x="1460333" y="6325630"/>
                <a:ext cx="93318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460333"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97700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563668"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6700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77033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367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08034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8367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28701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39034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1360964" y="6325630"/>
                <a:ext cx="1151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216611" y="63553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10</a:t>
                </a:r>
                <a:endParaRPr lang="en-US" sz="500" dirty="0">
                  <a:latin typeface="Arial" panose="020B0604020202020204" pitchFamily="34" charset="0"/>
                  <a:cs typeface="Arial" panose="020B0604020202020204" pitchFamily="34" charset="0"/>
                </a:endParaRPr>
              </a:p>
            </p:txBody>
          </p:sp>
          <p:sp>
            <p:nvSpPr>
              <p:cNvPr id="119" name="TextBox 118"/>
              <p:cNvSpPr txBox="1"/>
              <p:nvPr/>
            </p:nvSpPr>
            <p:spPr>
              <a:xfrm>
                <a:off x="13213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11</a:t>
                </a:r>
                <a:endParaRPr lang="en-US" sz="500" dirty="0">
                  <a:latin typeface="Arial" panose="020B0604020202020204" pitchFamily="34" charset="0"/>
                  <a:cs typeface="Arial" panose="020B0604020202020204" pitchFamily="34" charset="0"/>
                </a:endParaRPr>
              </a:p>
            </p:txBody>
          </p:sp>
          <p:sp>
            <p:nvSpPr>
              <p:cNvPr id="122" name="TextBox 121"/>
              <p:cNvSpPr txBox="1"/>
              <p:nvPr/>
            </p:nvSpPr>
            <p:spPr>
              <a:xfrm>
                <a:off x="16357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14</a:t>
                </a:r>
                <a:endParaRPr lang="en-US" sz="500" dirty="0">
                  <a:latin typeface="Arial" panose="020B0604020202020204" pitchFamily="34" charset="0"/>
                  <a:cs typeface="Arial" panose="020B0604020202020204" pitchFamily="34" charset="0"/>
                </a:endParaRPr>
              </a:p>
            </p:txBody>
          </p:sp>
          <p:sp>
            <p:nvSpPr>
              <p:cNvPr id="125" name="TextBox 124"/>
              <p:cNvSpPr txBox="1"/>
              <p:nvPr/>
            </p:nvSpPr>
            <p:spPr>
              <a:xfrm>
                <a:off x="19468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17</a:t>
                </a:r>
                <a:endParaRPr lang="en-US" sz="500" dirty="0">
                  <a:latin typeface="Arial" panose="020B0604020202020204" pitchFamily="34" charset="0"/>
                  <a:cs typeface="Arial" panose="020B0604020202020204" pitchFamily="34" charset="0"/>
                </a:endParaRPr>
              </a:p>
            </p:txBody>
          </p:sp>
          <p:sp>
            <p:nvSpPr>
              <p:cNvPr id="121" name="TextBox 120"/>
              <p:cNvSpPr txBox="1"/>
              <p:nvPr/>
            </p:nvSpPr>
            <p:spPr>
              <a:xfrm>
                <a:off x="15277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13</a:t>
                </a:r>
                <a:endParaRPr lang="en-US" sz="500" dirty="0">
                  <a:latin typeface="Arial" panose="020B0604020202020204" pitchFamily="34" charset="0"/>
                  <a:cs typeface="Arial" panose="020B0604020202020204" pitchFamily="34" charset="0"/>
                </a:endParaRPr>
              </a:p>
            </p:txBody>
          </p:sp>
          <p:sp>
            <p:nvSpPr>
              <p:cNvPr id="139" name="TextBox 138"/>
              <p:cNvSpPr txBox="1"/>
              <p:nvPr/>
            </p:nvSpPr>
            <p:spPr>
              <a:xfrm>
                <a:off x="141663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12</a:t>
                </a:r>
                <a:endParaRPr lang="en-US" sz="500" dirty="0">
                  <a:latin typeface="Arial" panose="020B0604020202020204" pitchFamily="34" charset="0"/>
                  <a:cs typeface="Arial" panose="020B0604020202020204" pitchFamily="34" charset="0"/>
                </a:endParaRPr>
              </a:p>
            </p:txBody>
          </p:sp>
          <p:sp>
            <p:nvSpPr>
              <p:cNvPr id="168" name="TextBox 167"/>
              <p:cNvSpPr txBox="1"/>
              <p:nvPr/>
            </p:nvSpPr>
            <p:spPr>
              <a:xfrm>
                <a:off x="17373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15</a:t>
                </a:r>
                <a:endParaRPr lang="en-US" sz="500" dirty="0">
                  <a:latin typeface="Arial" panose="020B0604020202020204" pitchFamily="34" charset="0"/>
                  <a:cs typeface="Arial" panose="020B0604020202020204" pitchFamily="34" charset="0"/>
                </a:endParaRPr>
              </a:p>
            </p:txBody>
          </p:sp>
          <p:sp>
            <p:nvSpPr>
              <p:cNvPr id="172" name="TextBox 171"/>
              <p:cNvSpPr txBox="1"/>
              <p:nvPr/>
            </p:nvSpPr>
            <p:spPr>
              <a:xfrm>
                <a:off x="2245190" y="63488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20</a:t>
                </a:r>
                <a:endParaRPr lang="en-US" sz="500" dirty="0">
                  <a:latin typeface="Arial" panose="020B0604020202020204" pitchFamily="34" charset="0"/>
                  <a:cs typeface="Arial" panose="020B0604020202020204" pitchFamily="34" charset="0"/>
                </a:endParaRPr>
              </a:p>
            </p:txBody>
          </p:sp>
          <p:sp>
            <p:nvSpPr>
              <p:cNvPr id="175" name="TextBox 174"/>
              <p:cNvSpPr txBox="1"/>
              <p:nvPr/>
            </p:nvSpPr>
            <p:spPr>
              <a:xfrm>
                <a:off x="18420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16</a:t>
                </a:r>
                <a:endParaRPr lang="en-US" sz="500" dirty="0">
                  <a:latin typeface="Arial" panose="020B0604020202020204" pitchFamily="34" charset="0"/>
                  <a:cs typeface="Arial" panose="020B0604020202020204" pitchFamily="34" charset="0"/>
                </a:endParaRPr>
              </a:p>
            </p:txBody>
          </p:sp>
        </p:grpSp>
      </p:grpSp>
      <p:sp>
        <p:nvSpPr>
          <p:cNvPr id="15" name="5-Point Star 14"/>
          <p:cNvSpPr/>
          <p:nvPr/>
        </p:nvSpPr>
        <p:spPr>
          <a:xfrm>
            <a:off x="6859101" y="2982667"/>
            <a:ext cx="132276" cy="119322"/>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a:off x="6483089" y="2996846"/>
            <a:ext cx="97067" cy="8897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Triangle 178"/>
          <p:cNvSpPr/>
          <p:nvPr/>
        </p:nvSpPr>
        <p:spPr>
          <a:xfrm>
            <a:off x="5502716" y="2693326"/>
            <a:ext cx="97067" cy="8897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5-Point Star 179"/>
          <p:cNvSpPr/>
          <p:nvPr/>
        </p:nvSpPr>
        <p:spPr>
          <a:xfrm>
            <a:off x="5674014" y="2679148"/>
            <a:ext cx="132276" cy="119322"/>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892048" y="4157351"/>
            <a:ext cx="2287866" cy="1151612"/>
            <a:chOff x="3744806" y="4020408"/>
            <a:chExt cx="2287866" cy="1151612"/>
          </a:xfrm>
        </p:grpSpPr>
        <p:sp>
          <p:nvSpPr>
            <p:cNvPr id="183" name="Rectangle 182"/>
            <p:cNvSpPr/>
            <p:nvPr/>
          </p:nvSpPr>
          <p:spPr>
            <a:xfrm>
              <a:off x="3744806" y="4020408"/>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4027080" y="4236914"/>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offered</a:t>
              </a:r>
            </a:p>
            <a:p>
              <a:pPr algn="ctr"/>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p:txBody>
        </p:sp>
      </p:grpSp>
      <p:grpSp>
        <p:nvGrpSpPr>
          <p:cNvPr id="23" name="Group 22"/>
          <p:cNvGrpSpPr/>
          <p:nvPr/>
        </p:nvGrpSpPr>
        <p:grpSpPr>
          <a:xfrm>
            <a:off x="6532344" y="4544046"/>
            <a:ext cx="2287866" cy="1151612"/>
            <a:chOff x="5385928" y="4434862"/>
            <a:chExt cx="2287866" cy="1151612"/>
          </a:xfrm>
        </p:grpSpPr>
        <p:sp>
          <p:nvSpPr>
            <p:cNvPr id="185" name="Rectangle 184"/>
            <p:cNvSpPr/>
            <p:nvPr/>
          </p:nvSpPr>
          <p:spPr>
            <a:xfrm>
              <a:off x="5385928" y="443486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810427" y="4596728"/>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participant from </a:t>
              </a:r>
              <a:endParaRPr lang="en-US" sz="1200" dirty="0">
                <a:latin typeface="Arial" panose="020B0604020202020204" pitchFamily="34" charset="0"/>
                <a:cs typeface="Arial" panose="020B0604020202020204" pitchFamily="34" charset="0"/>
              </a:endParaRPr>
            </a:p>
          </p:txBody>
        </p:sp>
        <p:sp>
          <p:nvSpPr>
            <p:cNvPr id="187" name="Rectangle 186"/>
            <p:cNvSpPr/>
            <p:nvPr/>
          </p:nvSpPr>
          <p:spPr>
            <a:xfrm>
              <a:off x="6366037" y="4902847"/>
              <a:ext cx="292100" cy="2156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783007" y="5168024"/>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accepted !</a:t>
              </a:r>
              <a:endParaRPr lang="en-US" sz="1200" dirty="0">
                <a:latin typeface="Arial" panose="020B0604020202020204" pitchFamily="34" charset="0"/>
                <a:cs typeface="Arial" panose="020B0604020202020204" pitchFamily="34" charset="0"/>
              </a:endParaRPr>
            </a:p>
          </p:txBody>
        </p:sp>
      </p:grpSp>
      <p:grpSp>
        <p:nvGrpSpPr>
          <p:cNvPr id="22" name="Group 21"/>
          <p:cNvGrpSpPr/>
          <p:nvPr/>
        </p:nvGrpSpPr>
        <p:grpSpPr>
          <a:xfrm>
            <a:off x="8263976" y="4901610"/>
            <a:ext cx="2287866" cy="1151612"/>
            <a:chOff x="7117560" y="4792426"/>
            <a:chExt cx="2287866" cy="1151612"/>
          </a:xfrm>
        </p:grpSpPr>
        <p:sp>
          <p:nvSpPr>
            <p:cNvPr id="189" name="Rectangle 188"/>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7522252" y="5006920"/>
              <a:ext cx="1478481" cy="646331"/>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final payoff </a:t>
              </a:r>
            </a:p>
            <a:p>
              <a:pPr algn="ctr"/>
              <a:r>
                <a:rPr lang="en-US" sz="1200" dirty="0" smtClean="0">
                  <a:latin typeface="Arial" panose="020B0604020202020204" pitchFamily="34" charset="0"/>
                  <a:cs typeface="Arial" panose="020B0604020202020204" pitchFamily="34" charset="0"/>
                </a:rPr>
                <a:t>is</a:t>
              </a:r>
            </a:p>
            <a:p>
              <a:pPr algn="ctr"/>
              <a:r>
                <a:rPr lang="en-US" sz="1200" dirty="0">
                  <a:latin typeface="Arial" panose="020B0604020202020204" pitchFamily="34" charset="0"/>
                  <a:cs typeface="Arial" panose="020B0604020202020204" pitchFamily="34" charset="0"/>
                </a:rPr>
                <a:t>2</a:t>
              </a:r>
              <a:r>
                <a:rPr lang="en-US" sz="1200" dirty="0" smtClean="0">
                  <a:latin typeface="Arial" panose="020B0604020202020204" pitchFamily="34" charset="0"/>
                  <a:cs typeface="Arial" panose="020B0604020202020204" pitchFamily="34" charset="0"/>
                </a:rPr>
                <a:t>0 – 13 = 7€</a:t>
              </a:r>
              <a:endParaRPr lang="en-US" sz="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4587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499" y="1512038"/>
            <a:ext cx="11878292" cy="4752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8538" y="1672109"/>
            <a:ext cx="11343001" cy="113752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114849" y="1055806"/>
            <a:ext cx="5758761"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Phase 2c: social norms VS maximizing reward.</a:t>
            </a:r>
            <a:endParaRPr lang="en-US" b="1" dirty="0">
              <a:latin typeface="Arial" panose="020B0604020202020204" pitchFamily="34" charset="0"/>
              <a:cs typeface="Arial" panose="020B0604020202020204" pitchFamily="34" charset="0"/>
            </a:endParaRPr>
          </a:p>
        </p:txBody>
      </p:sp>
      <p:sp>
        <p:nvSpPr>
          <p:cNvPr id="8" name="TextBox 7"/>
          <p:cNvSpPr txBox="1"/>
          <p:nvPr/>
        </p:nvSpPr>
        <p:spPr>
          <a:xfrm>
            <a:off x="298539" y="1750883"/>
            <a:ext cx="11465831" cy="1169551"/>
          </a:xfrm>
          <a:prstGeom prst="rect">
            <a:avLst/>
          </a:prstGeom>
          <a:noFill/>
        </p:spPr>
        <p:txBody>
          <a:bodyPr wrap="square" rtlCol="0">
            <a:spAutoFit/>
          </a:bodyPr>
          <a:lstStyle/>
          <a:p>
            <a:r>
              <a:rPr lang="en-US" sz="1400" b="1" dirty="0" smtClean="0">
                <a:solidFill>
                  <a:srgbClr val="0000FF"/>
                </a:solidFill>
                <a:latin typeface="Arial" panose="020B0604020202020204" pitchFamily="34" charset="0"/>
                <a:cs typeface="Arial" panose="020B0604020202020204" pitchFamily="34" charset="0"/>
              </a:rPr>
              <a:t>You</a:t>
            </a:r>
            <a:r>
              <a:rPr lang="en-US" sz="1400" dirty="0" smtClean="0">
                <a:latin typeface="Arial" panose="020B0604020202020204" pitchFamily="34" charset="0"/>
                <a:cs typeface="Arial" panose="020B0604020202020204" pitchFamily="34" charset="0"/>
              </a:rPr>
              <a:t> received an endowment of 20€.</a:t>
            </a:r>
          </a:p>
          <a:p>
            <a:r>
              <a:rPr lang="en-US" sz="1400" b="1" dirty="0" smtClean="0">
                <a:solidFill>
                  <a:srgbClr val="FF0000"/>
                </a:solidFill>
                <a:latin typeface="Arial" panose="020B0604020202020204" pitchFamily="34" charset="0"/>
                <a:cs typeface="Arial" panose="020B0604020202020204" pitchFamily="34" charset="0"/>
              </a:rPr>
              <a:t>R</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You will play against </a:t>
            </a:r>
            <a:r>
              <a:rPr lang="en-US" sz="1400" dirty="0" smtClean="0">
                <a:latin typeface="Arial" panose="020B0604020202020204" pitchFamily="34" charset="0"/>
                <a:cs typeface="Arial" panose="020B0604020202020204" pitchFamily="34" charset="0"/>
              </a:rPr>
              <a:t>five </a:t>
            </a:r>
            <a:r>
              <a:rPr lang="en-US" sz="1400" i="1" dirty="0" smtClean="0">
                <a:latin typeface="Arial" panose="020B0604020202020204" pitchFamily="34" charset="0"/>
                <a:cs typeface="Arial" panose="020B0604020202020204" pitchFamily="34" charset="0"/>
              </a:rPr>
              <a:t>machines</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which have specific (but different, and imprecise) threshold of acceptance. </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Each </a:t>
            </a:r>
            <a:r>
              <a:rPr lang="en-US" sz="1400" dirty="0">
                <a:latin typeface="Arial" panose="020B0604020202020204" pitchFamily="34" charset="0"/>
                <a:cs typeface="Arial" panose="020B0604020202020204" pitchFamily="34" charset="0"/>
              </a:rPr>
              <a:t>machine will be indicated by an abstract symbol (□, ○, </a:t>
            </a:r>
            <a:r>
              <a:rPr lang="en-US" sz="1400" dirty="0" smtClean="0">
                <a:latin typeface="Arial" panose="020B0604020202020204" pitchFamily="34" charset="0"/>
                <a:cs typeface="Arial" panose="020B0604020202020204" pitchFamily="34" charset="0"/>
              </a:rPr>
              <a:t>◊,   ,   ) </a:t>
            </a:r>
            <a:endParaRPr lang="en-US" sz="1400" dirty="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p:txBody>
      </p:sp>
      <p:sp>
        <p:nvSpPr>
          <p:cNvPr id="110" name="TextBox 109"/>
          <p:cNvSpPr txBox="1"/>
          <p:nvPr/>
        </p:nvSpPr>
        <p:spPr>
          <a:xfrm>
            <a:off x="401429" y="2902264"/>
            <a:ext cx="9684268" cy="276999"/>
          </a:xfrm>
          <a:prstGeom prst="rect">
            <a:avLst/>
          </a:prstGeom>
          <a:solidFill>
            <a:schemeClr val="bg1"/>
          </a:solidFill>
          <a:ln>
            <a:solidFill>
              <a:schemeClr val="tx1"/>
            </a:solidFill>
          </a:ln>
        </p:spPr>
        <p:txBody>
          <a:bodyPr wrap="square" rtlCol="0">
            <a:spAutoFit/>
          </a:bodyPr>
          <a:lstStyle/>
          <a:p>
            <a:r>
              <a:rPr lang="en-US" sz="1200" i="1" dirty="0" smtClean="0">
                <a:latin typeface="Arial" panose="020B0604020202020204" pitchFamily="34" charset="0"/>
                <a:cs typeface="Arial" panose="020B0604020202020204" pitchFamily="34" charset="0"/>
              </a:rPr>
              <a:t>We pair the conditions/environments with the abstract symbols, e.g. </a:t>
            </a:r>
            <a:r>
              <a:rPr lang="en-US" sz="1200" b="1" dirty="0">
                <a:solidFill>
                  <a:schemeClr val="accent6"/>
                </a:solidFill>
                <a:latin typeface="Arial" panose="020B0604020202020204" pitchFamily="34" charset="0"/>
                <a:cs typeface="Arial" panose="020B0604020202020204" pitchFamily="34" charset="0"/>
              </a:rPr>
              <a:t>1</a:t>
            </a:r>
            <a:r>
              <a:rPr lang="en-US" sz="1200" b="1" dirty="0" smtClean="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a:t>
            </a:r>
            <a:r>
              <a:rPr lang="en-US" sz="1200" b="1" dirty="0">
                <a:solidFill>
                  <a:schemeClr val="accent4"/>
                </a:solidFill>
                <a:latin typeface="Arial" panose="020B0604020202020204" pitchFamily="34" charset="0"/>
                <a:cs typeface="Arial" panose="020B0604020202020204" pitchFamily="34" charset="0"/>
              </a:rPr>
              <a:t>2</a:t>
            </a:r>
            <a:r>
              <a:rPr lang="en-US" sz="1200" b="1"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 </a:t>
            </a:r>
            <a:r>
              <a:rPr lang="en-US" sz="1200" b="1" dirty="0">
                <a:solidFill>
                  <a:schemeClr val="accent2"/>
                </a:solidFill>
                <a:latin typeface="Arial" panose="020B0604020202020204" pitchFamily="34" charset="0"/>
                <a:cs typeface="Arial" panose="020B0604020202020204" pitchFamily="34" charset="0"/>
              </a:rPr>
              <a:t>3</a:t>
            </a:r>
            <a:r>
              <a:rPr lang="en-US" sz="1200" b="1"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a:t>
            </a:r>
            <a:r>
              <a:rPr lang="en-US" sz="1200" dirty="0" smtClean="0">
                <a:solidFill>
                  <a:srgbClr val="3203FF"/>
                </a:solidFill>
                <a:latin typeface="Arial" panose="020B0604020202020204" pitchFamily="34" charset="0"/>
                <a:cs typeface="Arial" panose="020B0604020202020204" pitchFamily="34" charset="0"/>
              </a:rPr>
              <a:t>4</a:t>
            </a:r>
            <a:r>
              <a:rPr lang="en-US" sz="1200" dirty="0" smtClean="0">
                <a:latin typeface="Arial" panose="020B0604020202020204" pitchFamily="34" charset="0"/>
                <a:cs typeface="Arial" panose="020B0604020202020204" pitchFamily="34" charset="0"/>
              </a:rPr>
              <a:t>:    / </a:t>
            </a:r>
            <a:r>
              <a:rPr lang="en-US" sz="1200" dirty="0" smtClean="0">
                <a:solidFill>
                  <a:srgbClr val="7030A0"/>
                </a:solidFill>
                <a:latin typeface="Arial" panose="020B0604020202020204" pitchFamily="34" charset="0"/>
                <a:cs typeface="Arial" panose="020B0604020202020204" pitchFamily="34" charset="0"/>
              </a:rPr>
              <a:t>5</a:t>
            </a:r>
            <a:r>
              <a:rPr lang="en-US" sz="1200" dirty="0" smtClean="0">
                <a:latin typeface="Arial" panose="020B0604020202020204" pitchFamily="34" charset="0"/>
                <a:cs typeface="Arial" panose="020B0604020202020204" pitchFamily="34" charset="0"/>
              </a:rPr>
              <a:t>:  </a:t>
            </a:r>
          </a:p>
        </p:txBody>
      </p:sp>
      <p:grpSp>
        <p:nvGrpSpPr>
          <p:cNvPr id="17" name="Group 16"/>
          <p:cNvGrpSpPr/>
          <p:nvPr/>
        </p:nvGrpSpPr>
        <p:grpSpPr>
          <a:xfrm>
            <a:off x="1140796" y="3451476"/>
            <a:ext cx="2287866" cy="1151612"/>
            <a:chOff x="-5620" y="3342292"/>
            <a:chExt cx="2287866" cy="1151612"/>
          </a:xfrm>
        </p:grpSpPr>
        <p:sp>
          <p:nvSpPr>
            <p:cNvPr id="111" name="Rectangle 110"/>
            <p:cNvSpPr/>
            <p:nvPr/>
          </p:nvSpPr>
          <p:spPr>
            <a:xfrm>
              <a:off x="-5620" y="334229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341198" y="3467200"/>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 play with a participant from </a:t>
              </a:r>
              <a:endParaRPr lang="en-US" sz="1200" dirty="0">
                <a:latin typeface="Arial" panose="020B0604020202020204" pitchFamily="34" charset="0"/>
                <a:cs typeface="Arial" panose="020B0604020202020204" pitchFamily="34" charset="0"/>
              </a:endParaRPr>
            </a:p>
          </p:txBody>
        </p:sp>
        <p:sp>
          <p:nvSpPr>
            <p:cNvPr id="167" name="Rectangle 166"/>
            <p:cNvSpPr/>
            <p:nvPr/>
          </p:nvSpPr>
          <p:spPr>
            <a:xfrm>
              <a:off x="922341" y="3977685"/>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7" name="TextBox 286"/>
          <p:cNvSpPr txBox="1"/>
          <p:nvPr/>
        </p:nvSpPr>
        <p:spPr>
          <a:xfrm>
            <a:off x="196815" y="5885802"/>
            <a:ext cx="5985500" cy="276999"/>
          </a:xfrm>
          <a:prstGeom prst="rect">
            <a:avLst/>
          </a:prstGeom>
          <a:noFill/>
        </p:spPr>
        <p:txBody>
          <a:bodyPr wrap="square" rtlCol="0">
            <a:spAutoFit/>
          </a:bodyPr>
          <a:lstStyle/>
          <a:p>
            <a:r>
              <a:rPr lang="en-US" sz="1200" i="1" dirty="0" smtClean="0">
                <a:latin typeface="Arial" panose="020B0604020202020204" pitchFamily="34" charset="0"/>
                <a:cs typeface="Arial" panose="020B0604020202020204" pitchFamily="34" charset="0"/>
              </a:rPr>
              <a:t>As feedback, we use the </a:t>
            </a:r>
            <a:r>
              <a:rPr lang="en-US" sz="1200" i="1" dirty="0" smtClean="0">
                <a:latin typeface="Arial" panose="020B0604020202020204" pitchFamily="34" charset="0"/>
                <a:cs typeface="Arial" panose="020B0604020202020204" pitchFamily="34" charset="0"/>
              </a:rPr>
              <a:t>probability distributions taken from behavior </a:t>
            </a:r>
            <a:r>
              <a:rPr lang="en-US" sz="1200" i="1" dirty="0" smtClean="0">
                <a:latin typeface="Arial" panose="020B0604020202020204" pitchFamily="34" charset="0"/>
                <a:cs typeface="Arial" panose="020B0604020202020204" pitchFamily="34" charset="0"/>
              </a:rPr>
              <a:t>from step 1</a:t>
            </a:r>
            <a:endParaRPr lang="en-US" sz="1200" dirty="0" smtClean="0">
              <a:latin typeface="Arial" panose="020B0604020202020204" pitchFamily="34" charset="0"/>
              <a:cs typeface="Arial" panose="020B0604020202020204" pitchFamily="34" charset="0"/>
            </a:endParaRPr>
          </a:p>
        </p:txBody>
      </p:sp>
      <p:grpSp>
        <p:nvGrpSpPr>
          <p:cNvPr id="14" name="Group 13"/>
          <p:cNvGrpSpPr/>
          <p:nvPr/>
        </p:nvGrpSpPr>
        <p:grpSpPr>
          <a:xfrm>
            <a:off x="2990310" y="3779928"/>
            <a:ext cx="2300669" cy="1153517"/>
            <a:chOff x="233225" y="5758289"/>
            <a:chExt cx="2300669" cy="1153517"/>
          </a:xfrm>
        </p:grpSpPr>
        <p:sp>
          <p:nvSpPr>
            <p:cNvPr id="112" name="Rectangle 111"/>
            <p:cNvSpPr/>
            <p:nvPr/>
          </p:nvSpPr>
          <p:spPr>
            <a:xfrm>
              <a:off x="233225" y="5758289"/>
              <a:ext cx="2300669" cy="11535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sp>
          <p:nvSpPr>
            <p:cNvPr id="113" name="TextBox 112"/>
            <p:cNvSpPr txBox="1"/>
            <p:nvPr/>
          </p:nvSpPr>
          <p:spPr>
            <a:xfrm>
              <a:off x="581143" y="5903007"/>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Select your offer</a:t>
              </a:r>
              <a:endParaRPr lang="en-US" sz="1200" dirty="0">
                <a:latin typeface="Arial" panose="020B0604020202020204" pitchFamily="34" charset="0"/>
                <a:cs typeface="Arial" panose="020B0604020202020204" pitchFamily="34" charset="0"/>
              </a:endParaRPr>
            </a:p>
          </p:txBody>
        </p:sp>
        <p:grpSp>
          <p:nvGrpSpPr>
            <p:cNvPr id="13" name="Group 12"/>
            <p:cNvGrpSpPr/>
            <p:nvPr/>
          </p:nvGrpSpPr>
          <p:grpSpPr>
            <a:xfrm>
              <a:off x="386193" y="6282263"/>
              <a:ext cx="2114690" cy="429255"/>
              <a:chOff x="297329" y="6282195"/>
              <a:chExt cx="2236566" cy="417935"/>
            </a:xfrm>
          </p:grpSpPr>
          <p:sp>
            <p:nvSpPr>
              <p:cNvPr id="135" name="TextBox 134"/>
              <p:cNvSpPr txBox="1"/>
              <p:nvPr/>
            </p:nvSpPr>
            <p:spPr>
              <a:xfrm>
                <a:off x="2045287"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18</a:t>
                </a:r>
                <a:endParaRPr lang="en-US" sz="500" dirty="0">
                  <a:latin typeface="Arial" panose="020B0604020202020204" pitchFamily="34" charset="0"/>
                  <a:cs typeface="Arial" panose="020B0604020202020204" pitchFamily="34" charset="0"/>
                </a:endParaRPr>
              </a:p>
            </p:txBody>
          </p:sp>
          <p:sp>
            <p:nvSpPr>
              <p:cNvPr id="174" name="TextBox 173"/>
              <p:cNvSpPr txBox="1"/>
              <p:nvPr/>
            </p:nvSpPr>
            <p:spPr>
              <a:xfrm>
                <a:off x="2146886" y="6352152"/>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19</a:t>
                </a:r>
                <a:endParaRPr lang="en-US" sz="500" dirty="0">
                  <a:latin typeface="Arial" panose="020B0604020202020204" pitchFamily="34" charset="0"/>
                  <a:cs typeface="Arial" panose="020B0604020202020204" pitchFamily="34" charset="0"/>
                </a:endParaRPr>
              </a:p>
            </p:txBody>
          </p:sp>
          <p:grpSp>
            <p:nvGrpSpPr>
              <p:cNvPr id="141" name="Group 140"/>
              <p:cNvGrpSpPr/>
              <p:nvPr/>
            </p:nvGrpSpPr>
            <p:grpSpPr>
              <a:xfrm>
                <a:off x="297329" y="6282195"/>
                <a:ext cx="1423996" cy="417935"/>
                <a:chOff x="8066404" y="3089370"/>
                <a:chExt cx="2597459" cy="439963"/>
              </a:xfrm>
            </p:grpSpPr>
            <p:grpSp>
              <p:nvGrpSpPr>
                <p:cNvPr id="142" name="Group 141"/>
                <p:cNvGrpSpPr/>
                <p:nvPr/>
              </p:nvGrpSpPr>
              <p:grpSpPr>
                <a:xfrm>
                  <a:off x="8121650" y="3089370"/>
                  <a:ext cx="1884891" cy="91440"/>
                  <a:chOff x="8121650" y="3038570"/>
                  <a:chExt cx="1884891" cy="91440"/>
                </a:xfrm>
              </p:grpSpPr>
              <p:cxnSp>
                <p:nvCxnSpPr>
                  <p:cNvPr id="155" name="Straight Arrow Connector 154"/>
                  <p:cNvCxnSpPr/>
                  <p:nvPr/>
                </p:nvCxnSpPr>
                <p:spPr>
                  <a:xfrm flipV="1">
                    <a:off x="8121650" y="3084290"/>
                    <a:ext cx="188489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121650"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064095"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310139"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498628"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8687117"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875606"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9252584"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441073"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9629562"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981805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0006541" y="3038570"/>
                    <a:ext cx="0" cy="9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8066404"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0</a:t>
                  </a:r>
                  <a:endParaRPr lang="en-US" sz="500" dirty="0">
                    <a:latin typeface="Arial" panose="020B0604020202020204" pitchFamily="34" charset="0"/>
                    <a:cs typeface="Arial" panose="020B0604020202020204" pitchFamily="34" charset="0"/>
                  </a:endParaRPr>
                </a:p>
              </p:txBody>
            </p:sp>
            <p:sp>
              <p:nvSpPr>
                <p:cNvPr id="144" name="TextBox 143"/>
                <p:cNvSpPr txBox="1"/>
                <p:nvPr/>
              </p:nvSpPr>
              <p:spPr>
                <a:xfrm>
                  <a:off x="8632285"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3</a:t>
                  </a:r>
                  <a:endParaRPr lang="en-US" sz="500" dirty="0">
                    <a:latin typeface="Arial" panose="020B0604020202020204" pitchFamily="34" charset="0"/>
                    <a:cs typeface="Arial" panose="020B0604020202020204" pitchFamily="34" charset="0"/>
                  </a:endParaRPr>
                </a:p>
              </p:txBody>
            </p:sp>
            <p:sp>
              <p:nvSpPr>
                <p:cNvPr id="145" name="TextBox 144"/>
                <p:cNvSpPr txBox="1"/>
                <p:nvPr/>
              </p:nvSpPr>
              <p:spPr>
                <a:xfrm>
                  <a:off x="8255031"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a:t>
                  </a:r>
                  <a:endParaRPr lang="en-US" sz="500" dirty="0">
                    <a:latin typeface="Arial" panose="020B0604020202020204" pitchFamily="34" charset="0"/>
                    <a:cs typeface="Arial" panose="020B0604020202020204" pitchFamily="34" charset="0"/>
                  </a:endParaRPr>
                </a:p>
              </p:txBody>
            </p:sp>
            <p:sp>
              <p:nvSpPr>
                <p:cNvPr id="146" name="TextBox 145"/>
                <p:cNvSpPr txBox="1"/>
                <p:nvPr/>
              </p:nvSpPr>
              <p:spPr>
                <a:xfrm>
                  <a:off x="8443659"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2</a:t>
                  </a:r>
                  <a:endParaRPr lang="en-US" sz="500" dirty="0">
                    <a:latin typeface="Arial" panose="020B0604020202020204" pitchFamily="34" charset="0"/>
                    <a:cs typeface="Arial" panose="020B0604020202020204" pitchFamily="34" charset="0"/>
                  </a:endParaRPr>
                </a:p>
              </p:txBody>
            </p:sp>
            <p:sp>
              <p:nvSpPr>
                <p:cNvPr id="147" name="TextBox 146"/>
                <p:cNvSpPr txBox="1"/>
                <p:nvPr/>
              </p:nvSpPr>
              <p:spPr>
                <a:xfrm>
                  <a:off x="882091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4</a:t>
                  </a:r>
                  <a:endParaRPr lang="en-US" sz="500" dirty="0">
                    <a:latin typeface="Arial" panose="020B0604020202020204" pitchFamily="34" charset="0"/>
                    <a:cs typeface="Arial" panose="020B0604020202020204" pitchFamily="34" charset="0"/>
                  </a:endParaRPr>
                </a:p>
              </p:txBody>
            </p:sp>
            <p:sp>
              <p:nvSpPr>
                <p:cNvPr id="148" name="TextBox 147"/>
                <p:cNvSpPr txBox="1"/>
                <p:nvPr/>
              </p:nvSpPr>
              <p:spPr>
                <a:xfrm>
                  <a:off x="938679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7</a:t>
                  </a:r>
                  <a:endParaRPr lang="en-US" sz="500" dirty="0">
                    <a:latin typeface="Arial" panose="020B0604020202020204" pitchFamily="34" charset="0"/>
                    <a:cs typeface="Arial" panose="020B0604020202020204" pitchFamily="34" charset="0"/>
                  </a:endParaRPr>
                </a:p>
              </p:txBody>
            </p:sp>
            <p:sp>
              <p:nvSpPr>
                <p:cNvPr id="149" name="TextBox 148"/>
                <p:cNvSpPr txBox="1"/>
                <p:nvPr/>
              </p:nvSpPr>
              <p:spPr>
                <a:xfrm>
                  <a:off x="9009540"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5</a:t>
                  </a:r>
                  <a:endParaRPr lang="en-US" sz="500" dirty="0">
                    <a:latin typeface="Arial" panose="020B0604020202020204" pitchFamily="34" charset="0"/>
                    <a:cs typeface="Arial" panose="020B0604020202020204" pitchFamily="34" charset="0"/>
                  </a:endParaRPr>
                </a:p>
              </p:txBody>
            </p:sp>
            <p:sp>
              <p:nvSpPr>
                <p:cNvPr id="150" name="TextBox 149"/>
                <p:cNvSpPr txBox="1"/>
                <p:nvPr/>
              </p:nvSpPr>
              <p:spPr>
                <a:xfrm>
                  <a:off x="9198167"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6</a:t>
                  </a:r>
                  <a:endParaRPr lang="en-US" sz="500" dirty="0">
                    <a:latin typeface="Arial" panose="020B0604020202020204" pitchFamily="34" charset="0"/>
                    <a:cs typeface="Arial" panose="020B0604020202020204" pitchFamily="34" charset="0"/>
                  </a:endParaRPr>
                </a:p>
              </p:txBody>
            </p:sp>
            <p:sp>
              <p:nvSpPr>
                <p:cNvPr id="151" name="TextBox 150"/>
                <p:cNvSpPr txBox="1"/>
                <p:nvPr/>
              </p:nvSpPr>
              <p:spPr>
                <a:xfrm>
                  <a:off x="9575422" y="3172487"/>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8</a:t>
                  </a:r>
                  <a:endParaRPr lang="en-US" sz="500" dirty="0">
                    <a:latin typeface="Arial" panose="020B0604020202020204" pitchFamily="34" charset="0"/>
                    <a:cs typeface="Arial" panose="020B0604020202020204" pitchFamily="34" charset="0"/>
                  </a:endParaRPr>
                </a:p>
              </p:txBody>
            </p:sp>
            <p:sp>
              <p:nvSpPr>
                <p:cNvPr id="152" name="TextBox 151"/>
                <p:cNvSpPr txBox="1"/>
                <p:nvPr/>
              </p:nvSpPr>
              <p:spPr>
                <a:xfrm>
                  <a:off x="9259347" y="3298501"/>
                  <a:ext cx="1404516" cy="230832"/>
                </a:xfrm>
                <a:prstGeom prst="rect">
                  <a:avLst/>
                </a:prstGeom>
                <a:noFill/>
              </p:spPr>
              <p:txBody>
                <a:bodyPr wrap="square" rtlCol="0">
                  <a:spAutoFit/>
                </a:bodyPr>
                <a:lstStyle/>
                <a:p>
                  <a:pPr algn="ctr"/>
                  <a:r>
                    <a:rPr lang="en-US" sz="900" dirty="0" smtClean="0">
                      <a:latin typeface="Arial" panose="020B0604020202020204" pitchFamily="34" charset="0"/>
                      <a:cs typeface="Arial" panose="020B0604020202020204" pitchFamily="34" charset="0"/>
                    </a:rPr>
                    <a:t> offers (€)</a:t>
                  </a:r>
                  <a:endParaRPr lang="en-US" sz="900" dirty="0">
                    <a:latin typeface="Arial" panose="020B0604020202020204" pitchFamily="34" charset="0"/>
                    <a:cs typeface="Arial" panose="020B0604020202020204" pitchFamily="34" charset="0"/>
                  </a:endParaRPr>
                </a:p>
              </p:txBody>
            </p:sp>
            <p:sp>
              <p:nvSpPr>
                <p:cNvPr id="153" name="TextBox 152"/>
                <p:cNvSpPr txBox="1"/>
                <p:nvPr/>
              </p:nvSpPr>
              <p:spPr>
                <a:xfrm>
                  <a:off x="9764047" y="3172480"/>
                  <a:ext cx="120652" cy="178199"/>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9</a:t>
                  </a:r>
                  <a:endParaRPr lang="en-US" sz="500" dirty="0">
                    <a:latin typeface="Arial" panose="020B0604020202020204" pitchFamily="34" charset="0"/>
                    <a:cs typeface="Arial" panose="020B0604020202020204" pitchFamily="34" charset="0"/>
                  </a:endParaRPr>
                </a:p>
              </p:txBody>
            </p:sp>
          </p:grpSp>
          <p:cxnSp>
            <p:nvCxnSpPr>
              <p:cNvPr id="94" name="Straight Arrow Connector 93"/>
              <p:cNvCxnSpPr/>
              <p:nvPr/>
            </p:nvCxnSpPr>
            <p:spPr>
              <a:xfrm>
                <a:off x="1460333" y="6325630"/>
                <a:ext cx="933188"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460333"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97700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563668"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66700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770337"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3672"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08034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18367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287011"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390346" y="6282199"/>
                <a:ext cx="0" cy="86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flipV="1">
                <a:off x="1360964" y="6325630"/>
                <a:ext cx="1151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216611" y="63553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10</a:t>
                </a:r>
                <a:endParaRPr lang="en-US" sz="500" dirty="0">
                  <a:latin typeface="Arial" panose="020B0604020202020204" pitchFamily="34" charset="0"/>
                  <a:cs typeface="Arial" panose="020B0604020202020204" pitchFamily="34" charset="0"/>
                </a:endParaRPr>
              </a:p>
            </p:txBody>
          </p:sp>
          <p:sp>
            <p:nvSpPr>
              <p:cNvPr id="119" name="TextBox 118"/>
              <p:cNvSpPr txBox="1"/>
              <p:nvPr/>
            </p:nvSpPr>
            <p:spPr>
              <a:xfrm>
                <a:off x="13213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11</a:t>
                </a:r>
                <a:endParaRPr lang="en-US" sz="500" dirty="0">
                  <a:latin typeface="Arial" panose="020B0604020202020204" pitchFamily="34" charset="0"/>
                  <a:cs typeface="Arial" panose="020B0604020202020204" pitchFamily="34" charset="0"/>
                </a:endParaRPr>
              </a:p>
            </p:txBody>
          </p:sp>
          <p:sp>
            <p:nvSpPr>
              <p:cNvPr id="122" name="TextBox 121"/>
              <p:cNvSpPr txBox="1"/>
              <p:nvPr/>
            </p:nvSpPr>
            <p:spPr>
              <a:xfrm>
                <a:off x="16357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14</a:t>
                </a:r>
                <a:endParaRPr lang="en-US" sz="500" dirty="0">
                  <a:latin typeface="Arial" panose="020B0604020202020204" pitchFamily="34" charset="0"/>
                  <a:cs typeface="Arial" panose="020B0604020202020204" pitchFamily="34" charset="0"/>
                </a:endParaRPr>
              </a:p>
            </p:txBody>
          </p:sp>
          <p:sp>
            <p:nvSpPr>
              <p:cNvPr id="125" name="TextBox 124"/>
              <p:cNvSpPr txBox="1"/>
              <p:nvPr/>
            </p:nvSpPr>
            <p:spPr>
              <a:xfrm>
                <a:off x="19468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17</a:t>
                </a:r>
                <a:endParaRPr lang="en-US" sz="500" dirty="0">
                  <a:latin typeface="Arial" panose="020B0604020202020204" pitchFamily="34" charset="0"/>
                  <a:cs typeface="Arial" panose="020B0604020202020204" pitchFamily="34" charset="0"/>
                </a:endParaRPr>
              </a:p>
            </p:txBody>
          </p:sp>
          <p:sp>
            <p:nvSpPr>
              <p:cNvPr id="121" name="TextBox 120"/>
              <p:cNvSpPr txBox="1"/>
              <p:nvPr/>
            </p:nvSpPr>
            <p:spPr>
              <a:xfrm>
                <a:off x="152776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13</a:t>
                </a:r>
                <a:endParaRPr lang="en-US" sz="500" dirty="0">
                  <a:latin typeface="Arial" panose="020B0604020202020204" pitchFamily="34" charset="0"/>
                  <a:cs typeface="Arial" panose="020B0604020202020204" pitchFamily="34" charset="0"/>
                </a:endParaRPr>
              </a:p>
            </p:txBody>
          </p:sp>
          <p:sp>
            <p:nvSpPr>
              <p:cNvPr id="139" name="TextBox 138"/>
              <p:cNvSpPr txBox="1"/>
              <p:nvPr/>
            </p:nvSpPr>
            <p:spPr>
              <a:xfrm>
                <a:off x="141663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12</a:t>
                </a:r>
                <a:endParaRPr lang="en-US" sz="500" dirty="0">
                  <a:latin typeface="Arial" panose="020B0604020202020204" pitchFamily="34" charset="0"/>
                  <a:cs typeface="Arial" panose="020B0604020202020204" pitchFamily="34" charset="0"/>
                </a:endParaRPr>
              </a:p>
            </p:txBody>
          </p:sp>
          <p:sp>
            <p:nvSpPr>
              <p:cNvPr id="168" name="TextBox 167"/>
              <p:cNvSpPr txBox="1"/>
              <p:nvPr/>
            </p:nvSpPr>
            <p:spPr>
              <a:xfrm>
                <a:off x="1737311"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15</a:t>
                </a:r>
                <a:endParaRPr lang="en-US" sz="500" dirty="0">
                  <a:latin typeface="Arial" panose="020B0604020202020204" pitchFamily="34" charset="0"/>
                  <a:cs typeface="Arial" panose="020B0604020202020204" pitchFamily="34" charset="0"/>
                </a:endParaRPr>
              </a:p>
            </p:txBody>
          </p:sp>
          <p:sp>
            <p:nvSpPr>
              <p:cNvPr id="172" name="TextBox 171"/>
              <p:cNvSpPr txBox="1"/>
              <p:nvPr/>
            </p:nvSpPr>
            <p:spPr>
              <a:xfrm>
                <a:off x="2245190" y="6348824"/>
                <a:ext cx="288705" cy="169277"/>
              </a:xfrm>
              <a:prstGeom prst="rect">
                <a:avLst/>
              </a:prstGeom>
              <a:noFill/>
            </p:spPr>
            <p:txBody>
              <a:bodyPr wrap="square" rtlCol="0">
                <a:spAutoFit/>
              </a:bodyPr>
              <a:lstStyle/>
              <a:p>
                <a:pPr algn="ctr"/>
                <a:r>
                  <a:rPr lang="en-US" sz="500" smtClean="0">
                    <a:latin typeface="Arial" panose="020B0604020202020204" pitchFamily="34" charset="0"/>
                    <a:cs typeface="Arial" panose="020B0604020202020204" pitchFamily="34" charset="0"/>
                  </a:rPr>
                  <a:t>20</a:t>
                </a:r>
                <a:endParaRPr lang="en-US" sz="500" dirty="0">
                  <a:latin typeface="Arial" panose="020B0604020202020204" pitchFamily="34" charset="0"/>
                  <a:cs typeface="Arial" panose="020B0604020202020204" pitchFamily="34" charset="0"/>
                </a:endParaRPr>
              </a:p>
            </p:txBody>
          </p:sp>
          <p:sp>
            <p:nvSpPr>
              <p:cNvPr id="175" name="TextBox 174"/>
              <p:cNvSpPr txBox="1"/>
              <p:nvPr/>
            </p:nvSpPr>
            <p:spPr>
              <a:xfrm>
                <a:off x="1842086" y="6355324"/>
                <a:ext cx="288705" cy="169277"/>
              </a:xfrm>
              <a:prstGeom prst="rect">
                <a:avLst/>
              </a:prstGeom>
              <a:noFill/>
            </p:spPr>
            <p:txBody>
              <a:bodyPr wrap="square" rtlCol="0">
                <a:spAutoFit/>
              </a:bodyPr>
              <a:lstStyle/>
              <a:p>
                <a:pPr algn="ctr"/>
                <a:r>
                  <a:rPr lang="en-US" sz="500" dirty="0" smtClean="0">
                    <a:latin typeface="Arial" panose="020B0604020202020204" pitchFamily="34" charset="0"/>
                    <a:cs typeface="Arial" panose="020B0604020202020204" pitchFamily="34" charset="0"/>
                  </a:rPr>
                  <a:t>16</a:t>
                </a:r>
                <a:endParaRPr lang="en-US" sz="500" dirty="0">
                  <a:latin typeface="Arial" panose="020B0604020202020204" pitchFamily="34" charset="0"/>
                  <a:cs typeface="Arial" panose="020B0604020202020204" pitchFamily="34" charset="0"/>
                </a:endParaRPr>
              </a:p>
            </p:txBody>
          </p:sp>
        </p:grpSp>
      </p:grpSp>
      <p:sp>
        <p:nvSpPr>
          <p:cNvPr id="15" name="5-Point Star 14"/>
          <p:cNvSpPr/>
          <p:nvPr/>
        </p:nvSpPr>
        <p:spPr>
          <a:xfrm>
            <a:off x="6799467" y="2976041"/>
            <a:ext cx="132276" cy="119322"/>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a:off x="6415399" y="2992177"/>
            <a:ext cx="97067" cy="88970"/>
          </a:xfrm>
          <a:prstGeom prst="r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Triangle 178"/>
          <p:cNvSpPr/>
          <p:nvPr/>
        </p:nvSpPr>
        <p:spPr>
          <a:xfrm>
            <a:off x="5294896" y="2507798"/>
            <a:ext cx="97067" cy="88970"/>
          </a:xfrm>
          <a:prstGeom prst="r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5-Point Star 179"/>
          <p:cNvSpPr/>
          <p:nvPr/>
        </p:nvSpPr>
        <p:spPr>
          <a:xfrm>
            <a:off x="5452339" y="2493620"/>
            <a:ext cx="132276" cy="119322"/>
          </a:xfrm>
          <a:prstGeom prst="star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892048" y="4157351"/>
            <a:ext cx="2287866" cy="1151612"/>
            <a:chOff x="3744806" y="4020408"/>
            <a:chExt cx="2287866" cy="1151612"/>
          </a:xfrm>
        </p:grpSpPr>
        <p:sp>
          <p:nvSpPr>
            <p:cNvPr id="183" name="Rectangle 182"/>
            <p:cNvSpPr/>
            <p:nvPr/>
          </p:nvSpPr>
          <p:spPr>
            <a:xfrm>
              <a:off x="3744806" y="4020408"/>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4027080" y="4236914"/>
              <a:ext cx="1478481"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offered</a:t>
              </a:r>
            </a:p>
            <a:p>
              <a:pPr algn="ctr"/>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p:txBody>
        </p:sp>
      </p:grpSp>
      <p:grpSp>
        <p:nvGrpSpPr>
          <p:cNvPr id="23" name="Group 22"/>
          <p:cNvGrpSpPr/>
          <p:nvPr/>
        </p:nvGrpSpPr>
        <p:grpSpPr>
          <a:xfrm>
            <a:off x="6532344" y="4544046"/>
            <a:ext cx="2287866" cy="1151612"/>
            <a:chOff x="5385928" y="4434862"/>
            <a:chExt cx="2287866" cy="1151612"/>
          </a:xfrm>
        </p:grpSpPr>
        <p:sp>
          <p:nvSpPr>
            <p:cNvPr id="185" name="Rectangle 184"/>
            <p:cNvSpPr/>
            <p:nvPr/>
          </p:nvSpPr>
          <p:spPr>
            <a:xfrm>
              <a:off x="5385928" y="4434862"/>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5810427" y="4596728"/>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participant from </a:t>
              </a:r>
              <a:endParaRPr lang="en-US" sz="1200" dirty="0">
                <a:latin typeface="Arial" panose="020B0604020202020204" pitchFamily="34" charset="0"/>
                <a:cs typeface="Arial" panose="020B0604020202020204" pitchFamily="34" charset="0"/>
              </a:endParaRPr>
            </a:p>
          </p:txBody>
        </p:sp>
        <p:sp>
          <p:nvSpPr>
            <p:cNvPr id="187" name="Rectangle 186"/>
            <p:cNvSpPr/>
            <p:nvPr/>
          </p:nvSpPr>
          <p:spPr>
            <a:xfrm>
              <a:off x="6366037" y="4902847"/>
              <a:ext cx="292100" cy="2156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783007" y="5168024"/>
              <a:ext cx="1478481"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accepted !</a:t>
              </a:r>
              <a:endParaRPr lang="en-US" sz="1200" dirty="0">
                <a:latin typeface="Arial" panose="020B0604020202020204" pitchFamily="34" charset="0"/>
                <a:cs typeface="Arial" panose="020B0604020202020204" pitchFamily="34" charset="0"/>
              </a:endParaRPr>
            </a:p>
          </p:txBody>
        </p:sp>
      </p:grpSp>
      <p:grpSp>
        <p:nvGrpSpPr>
          <p:cNvPr id="22" name="Group 21"/>
          <p:cNvGrpSpPr/>
          <p:nvPr/>
        </p:nvGrpSpPr>
        <p:grpSpPr>
          <a:xfrm>
            <a:off x="8263976" y="4901610"/>
            <a:ext cx="2287866" cy="1151612"/>
            <a:chOff x="7117560" y="4792426"/>
            <a:chExt cx="2287866" cy="1151612"/>
          </a:xfrm>
        </p:grpSpPr>
        <p:sp>
          <p:nvSpPr>
            <p:cNvPr id="189" name="Rectangle 188"/>
            <p:cNvSpPr/>
            <p:nvPr/>
          </p:nvSpPr>
          <p:spPr>
            <a:xfrm>
              <a:off x="7117560" y="4792426"/>
              <a:ext cx="2287866" cy="1151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7522252" y="5006920"/>
              <a:ext cx="1478481" cy="646331"/>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your final payoff </a:t>
              </a:r>
            </a:p>
            <a:p>
              <a:pPr algn="ctr"/>
              <a:r>
                <a:rPr lang="en-US" sz="1200" dirty="0" smtClean="0">
                  <a:latin typeface="Arial" panose="020B0604020202020204" pitchFamily="34" charset="0"/>
                  <a:cs typeface="Arial" panose="020B0604020202020204" pitchFamily="34" charset="0"/>
                </a:rPr>
                <a:t>is</a:t>
              </a:r>
            </a:p>
            <a:p>
              <a:pPr algn="ctr"/>
              <a:r>
                <a:rPr lang="en-US" sz="1200" dirty="0">
                  <a:latin typeface="Arial" panose="020B0604020202020204" pitchFamily="34" charset="0"/>
                  <a:cs typeface="Arial" panose="020B0604020202020204" pitchFamily="34" charset="0"/>
                </a:rPr>
                <a:t>2</a:t>
              </a:r>
              <a:r>
                <a:rPr lang="en-US" sz="1200" dirty="0" smtClean="0">
                  <a:latin typeface="Arial" panose="020B0604020202020204" pitchFamily="34" charset="0"/>
                  <a:cs typeface="Arial" panose="020B0604020202020204" pitchFamily="34" charset="0"/>
                </a:rPr>
                <a:t>0 – 13 = 7€</a:t>
              </a:r>
              <a:endParaRPr lang="en-US" sz="1200" dirty="0">
                <a:latin typeface="Arial" panose="020B0604020202020204" pitchFamily="34" charset="0"/>
                <a:cs typeface="Arial" panose="020B0604020202020204" pitchFamily="34" charset="0"/>
              </a:endParaRPr>
            </a:p>
          </p:txBody>
        </p:sp>
      </p:grpSp>
      <p:sp>
        <p:nvSpPr>
          <p:cNvPr id="80" name="TextBox 79"/>
          <p:cNvSpPr txBox="1"/>
          <p:nvPr/>
        </p:nvSpPr>
        <p:spPr>
          <a:xfrm>
            <a:off x="22740" y="20221"/>
            <a:ext cx="6561706"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Experiment phase 2: Investigating norm learning </a:t>
            </a:r>
          </a:p>
          <a:p>
            <a:r>
              <a:rPr lang="en-US" dirty="0" smtClean="0">
                <a:latin typeface="Arial" panose="020B0604020202020204" pitchFamily="34" charset="0"/>
                <a:cs typeface="Arial" panose="020B0604020202020204" pitchFamily="34" charset="0"/>
              </a:rPr>
              <a:t>These tasks involve feedback. We focus on </a:t>
            </a:r>
            <a:r>
              <a:rPr lang="en-US" dirty="0" smtClean="0">
                <a:solidFill>
                  <a:srgbClr val="0000FF"/>
                </a:solidFill>
                <a:latin typeface="Arial" panose="020B0604020202020204" pitchFamily="34" charset="0"/>
                <a:cs typeface="Arial" panose="020B0604020202020204" pitchFamily="34" charset="0"/>
              </a:rPr>
              <a:t>Proposer </a:t>
            </a:r>
            <a:r>
              <a:rPr lang="en-US" dirty="0" smtClean="0">
                <a:latin typeface="Arial" panose="020B0604020202020204" pitchFamily="34" charset="0"/>
                <a:cs typeface="Arial" panose="020B0604020202020204" pitchFamily="34" charset="0"/>
              </a:rPr>
              <a:t>behavior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7436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319" y="107382"/>
            <a:ext cx="4391060" cy="3292354"/>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7425" b="681"/>
          <a:stretch/>
        </p:blipFill>
        <p:spPr>
          <a:xfrm>
            <a:off x="8306104" y="107382"/>
            <a:ext cx="4065040" cy="3269921"/>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3825" y="3430311"/>
            <a:ext cx="4391060" cy="3292354"/>
          </a:xfrm>
          <a:prstGeom prst="rect">
            <a:avLst/>
          </a:prstGeom>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425" t="1" b="3030"/>
          <a:stretch/>
        </p:blipFill>
        <p:spPr>
          <a:xfrm>
            <a:off x="8306104" y="3397547"/>
            <a:ext cx="4065039" cy="3192598"/>
          </a:xfrm>
          <a:prstGeom prst="rect">
            <a:avLst/>
          </a:prstGeom>
        </p:spPr>
      </p:pic>
      <p:sp>
        <p:nvSpPr>
          <p:cNvPr id="9" name="TextBox 8"/>
          <p:cNvSpPr txBox="1"/>
          <p:nvPr/>
        </p:nvSpPr>
        <p:spPr>
          <a:xfrm>
            <a:off x="4565376" y="-4984"/>
            <a:ext cx="443947" cy="1107996"/>
          </a:xfrm>
          <a:prstGeom prst="rect">
            <a:avLst/>
          </a:prstGeom>
          <a:noFill/>
        </p:spPr>
        <p:txBody>
          <a:bodyPr wrap="square" rtlCol="0">
            <a:spAutoFit/>
          </a:bodyPr>
          <a:lstStyle/>
          <a:p>
            <a:pPr algn="just"/>
            <a:r>
              <a:rPr lang="en-US" b="1" smtClean="0">
                <a:latin typeface="Arial" panose="020B0604020202020204" pitchFamily="34" charset="0"/>
                <a:cs typeface="Arial" panose="020B0604020202020204" pitchFamily="34" charset="0"/>
              </a:rPr>
              <a:t>A</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0" name="TextBox 9"/>
          <p:cNvSpPr txBox="1"/>
          <p:nvPr/>
        </p:nvSpPr>
        <p:spPr>
          <a:xfrm>
            <a:off x="8226593" y="-4984"/>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B</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1" name="TextBox 10"/>
          <p:cNvSpPr txBox="1"/>
          <p:nvPr/>
        </p:nvSpPr>
        <p:spPr>
          <a:xfrm>
            <a:off x="933015" y="3311043"/>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C</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2" name="TextBox 11"/>
          <p:cNvSpPr txBox="1"/>
          <p:nvPr/>
        </p:nvSpPr>
        <p:spPr>
          <a:xfrm>
            <a:off x="4651766" y="3293577"/>
            <a:ext cx="443947" cy="1107996"/>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D</a:t>
            </a:r>
            <a:endParaRPr lang="en-US" b="1" dirty="0" smtClean="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13" name="TextBox 12"/>
          <p:cNvSpPr txBox="1"/>
          <p:nvPr/>
        </p:nvSpPr>
        <p:spPr>
          <a:xfrm>
            <a:off x="182437" y="292124"/>
            <a:ext cx="4018352" cy="3570208"/>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Simulations</a:t>
            </a:r>
          </a:p>
          <a:p>
            <a:pPr algn="just"/>
            <a:r>
              <a:rPr lang="en-US" sz="1600" dirty="0" smtClean="0">
                <a:latin typeface="Arial" panose="020B0604020202020204" pitchFamily="34" charset="0"/>
                <a:cs typeface="Arial" panose="020B0604020202020204" pitchFamily="34" charset="0"/>
              </a:rPr>
              <a:t>40 simulations with 120 trials over 5 environments, 24 trials per environment. </a:t>
            </a:r>
            <a:r>
              <a:rPr lang="en-US" sz="1600" b="1" dirty="0" smtClean="0">
                <a:latin typeface="Arial" panose="020B0604020202020204" pitchFamily="34" charset="0"/>
                <a:cs typeface="Arial" panose="020B0604020202020204" pitchFamily="34" charset="0"/>
              </a:rPr>
              <a:t>A</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B</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D</a:t>
            </a:r>
            <a:r>
              <a:rPr lang="en-US" sz="1600" dirty="0" smtClean="0">
                <a:latin typeface="Arial" panose="020B0604020202020204" pitchFamily="34" charset="0"/>
                <a:cs typeface="Arial" panose="020B0604020202020204" pitchFamily="34" charset="0"/>
              </a:rPr>
              <a:t>, and </a:t>
            </a:r>
            <a:r>
              <a:rPr lang="en-US" sz="1600" b="1" dirty="0" smtClean="0">
                <a:latin typeface="Arial" panose="020B0604020202020204" pitchFamily="34" charset="0"/>
                <a:cs typeface="Arial" panose="020B0604020202020204" pitchFamily="34" charset="0"/>
              </a:rPr>
              <a:t>E</a:t>
            </a:r>
            <a:r>
              <a:rPr lang="en-US" sz="1600" dirty="0" smtClean="0">
                <a:latin typeface="Arial" panose="020B0604020202020204" pitchFamily="34" charset="0"/>
                <a:cs typeface="Arial" panose="020B0604020202020204" pitchFamily="34" charset="0"/>
              </a:rPr>
              <a:t> depict parameter recovery, with the top row of each using uniform parameter bounds and the bottom rows using Laplace approximation. In all cases Laplace approximation results in better recovery. </a:t>
            </a:r>
            <a:r>
              <a:rPr lang="en-US" sz="1600" b="1" dirty="0" smtClean="0">
                <a:latin typeface="Arial" panose="020B0604020202020204" pitchFamily="34" charset="0"/>
                <a:cs typeface="Arial" panose="020B0604020202020204" pitchFamily="34" charset="0"/>
              </a:rPr>
              <a:t>C</a:t>
            </a:r>
            <a:r>
              <a:rPr lang="en-US" sz="1600" dirty="0" smtClean="0">
                <a:latin typeface="Arial" panose="020B0604020202020204" pitchFamily="34" charset="0"/>
                <a:cs typeface="Arial" panose="020B0604020202020204" pitchFamily="34" charset="0"/>
              </a:rPr>
              <a:t> is a confusion matrix indicating how well each model is identified relative to the other models. </a:t>
            </a: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410" y="3773639"/>
            <a:ext cx="3756415" cy="2816506"/>
          </a:xfrm>
          <a:prstGeom prst="rect">
            <a:avLst/>
          </a:prstGeom>
        </p:spPr>
      </p:pic>
      <p:sp>
        <p:nvSpPr>
          <p:cNvPr id="19" name="TextBox 18"/>
          <p:cNvSpPr txBox="1"/>
          <p:nvPr/>
        </p:nvSpPr>
        <p:spPr>
          <a:xfrm>
            <a:off x="8362422" y="3288347"/>
            <a:ext cx="443947" cy="1107996"/>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E</a:t>
            </a: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739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856" y="630195"/>
            <a:ext cx="11726560" cy="797141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Based on simulations, we decided to use 5 scenarios/conditions, with 24 trials per scenario. If we conservatively estimate 1 trial to take 10 seconds (6 seconds for decision, 4 seconds for inter-stimulus interval), that results in 40 minutes of UG playing time, 20 minutes in the social, and 20 minutes in the non-social conditions</a:t>
            </a:r>
          </a:p>
          <a:p>
            <a:pPr>
              <a:lnSpc>
                <a:spcPct val="200000"/>
              </a:lnSpc>
            </a:pPr>
            <a:endParaRPr lang="en-US" sz="1600" dirty="0">
              <a:latin typeface="Arial" charset="0"/>
              <a:ea typeface="Arial" charset="0"/>
              <a:cs typeface="Arial" charset="0"/>
            </a:endParaRPr>
          </a:p>
          <a:p>
            <a:pPr>
              <a:lnSpc>
                <a:spcPct val="200000"/>
              </a:lnSpc>
            </a:pPr>
            <a:r>
              <a:rPr lang="en-US" sz="1600" dirty="0" smtClean="0">
                <a:latin typeface="Arial" charset="0"/>
                <a:ea typeface="Arial" charset="0"/>
                <a:cs typeface="Arial" charset="0"/>
              </a:rPr>
              <a:t>Additional tasks</a:t>
            </a:r>
          </a:p>
          <a:p>
            <a:pPr>
              <a:lnSpc>
                <a:spcPct val="200000"/>
              </a:lnSpc>
            </a:pPr>
            <a:r>
              <a:rPr lang="en-US" sz="1600" dirty="0" smtClean="0">
                <a:latin typeface="Arial" charset="0"/>
                <a:ea typeface="Arial" charset="0"/>
                <a:cs typeface="Arial" charset="0"/>
              </a:rPr>
              <a:t>	- Fitting priors</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To </a:t>
            </a:r>
            <a:r>
              <a:rPr lang="en-US" sz="1600" dirty="0">
                <a:latin typeface="Arial" charset="0"/>
                <a:ea typeface="Arial" charset="0"/>
                <a:cs typeface="Arial" charset="0"/>
              </a:rPr>
              <a:t>avoid fitting additional free parameters, the model requires initial estimates of 𝜷</a:t>
            </a:r>
            <a:r>
              <a:rPr lang="en-US" sz="1600" baseline="-25000" dirty="0">
                <a:latin typeface="Arial" charset="0"/>
                <a:ea typeface="Arial" charset="0"/>
                <a:cs typeface="Arial" charset="0"/>
              </a:rPr>
              <a:t>𝑹𝟎</a:t>
            </a:r>
            <a:r>
              <a:rPr lang="en-US" sz="1600" dirty="0">
                <a:latin typeface="Arial" charset="0"/>
                <a:ea typeface="Arial" charset="0"/>
                <a:cs typeface="Arial" charset="0"/>
              </a:rPr>
              <a:t> and 𝜷</a:t>
            </a:r>
            <a:r>
              <a:rPr lang="en-US" sz="1600" baseline="-25000" dirty="0">
                <a:latin typeface="Arial" charset="0"/>
                <a:ea typeface="Arial" charset="0"/>
                <a:cs typeface="Arial" charset="0"/>
              </a:rPr>
              <a:t>𝑹𝟏</a:t>
            </a: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r>
              <a:rPr lang="en-US" sz="1600" dirty="0">
                <a:latin typeface="Arial" charset="0"/>
                <a:ea typeface="Arial" charset="0"/>
                <a:cs typeface="Arial" charset="0"/>
              </a:rPr>
              <a:t>- Dictator </a:t>
            </a:r>
            <a:r>
              <a:rPr lang="en-US" sz="1600" dirty="0" smtClean="0">
                <a:latin typeface="Arial" charset="0"/>
                <a:ea typeface="Arial" charset="0"/>
                <a:cs typeface="Arial" charset="0"/>
              </a:rPr>
              <a:t>game</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To get estimates of subjects’ social value orientation when offer-rejection is not possible</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Risk assessment</a:t>
            </a:r>
          </a:p>
          <a:p>
            <a:pPr>
              <a:lnSpc>
                <a:spcPct val="200000"/>
              </a:lnSpc>
            </a:pPr>
            <a:r>
              <a:rPr lang="en-US" sz="1600" dirty="0">
                <a:latin typeface="Arial" charset="0"/>
                <a:ea typeface="Arial" charset="0"/>
                <a:cs typeface="Arial" charset="0"/>
              </a:rPr>
              <a:t>	</a:t>
            </a:r>
            <a:r>
              <a:rPr lang="en-US" sz="1600" dirty="0" smtClean="0">
                <a:latin typeface="Arial" charset="0"/>
                <a:ea typeface="Arial" charset="0"/>
                <a:cs typeface="Arial" charset="0"/>
              </a:rPr>
              <a:t>	- Use quick and simple </a:t>
            </a:r>
            <a:r>
              <a:rPr lang="en-US" sz="1600" dirty="0" err="1" smtClean="0">
                <a:latin typeface="Arial" charset="0"/>
                <a:ea typeface="Arial" charset="0"/>
                <a:cs typeface="Arial" charset="0"/>
              </a:rPr>
              <a:t>Eckel</a:t>
            </a:r>
            <a:r>
              <a:rPr lang="en-US" sz="1600" dirty="0">
                <a:latin typeface="Arial" charset="0"/>
                <a:ea typeface="Arial" charset="0"/>
                <a:cs typeface="Arial" charset="0"/>
              </a:rPr>
              <a:t>-</a:t>
            </a:r>
            <a:r>
              <a:rPr lang="en-US" sz="1600" dirty="0" smtClean="0">
                <a:latin typeface="Arial" charset="0"/>
                <a:ea typeface="Arial" charset="0"/>
                <a:cs typeface="Arial" charset="0"/>
              </a:rPr>
              <a:t>Grossman lottery to assess risk preferences (</a:t>
            </a:r>
            <a:r>
              <a:rPr lang="en-US" sz="1600" dirty="0" err="1" smtClean="0">
                <a:latin typeface="Arial" charset="0"/>
                <a:ea typeface="Arial" charset="0"/>
                <a:cs typeface="Arial" charset="0"/>
              </a:rPr>
              <a:t>Eckel</a:t>
            </a:r>
            <a:r>
              <a:rPr lang="en-US" sz="1600" dirty="0" smtClean="0">
                <a:latin typeface="Arial" charset="0"/>
                <a:ea typeface="Arial" charset="0"/>
                <a:cs typeface="Arial" charset="0"/>
              </a:rPr>
              <a:t> &amp; Grossman, 2002)</a:t>
            </a:r>
          </a:p>
          <a:p>
            <a:pPr marL="742950" lvl="1" indent="-285750">
              <a:lnSpc>
                <a:spcPct val="200000"/>
              </a:lnSpc>
              <a:buFont typeface="Arial" charset="0"/>
              <a:buChar char="•"/>
            </a:pPr>
            <a:endParaRPr lang="en-US" sz="1600" dirty="0" smtClean="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98856" y="151804"/>
            <a:ext cx="2557110" cy="369332"/>
          </a:xfrm>
          <a:prstGeom prst="rect">
            <a:avLst/>
          </a:prstGeom>
          <a:noFill/>
        </p:spPr>
        <p:txBody>
          <a:bodyPr wrap="none" rtlCol="0">
            <a:spAutoFit/>
          </a:bodyPr>
          <a:lstStyle/>
          <a:p>
            <a:r>
              <a:rPr lang="en-US" b="1" dirty="0" smtClean="0">
                <a:latin typeface="Arial" charset="0"/>
                <a:ea typeface="Arial" charset="0"/>
                <a:cs typeface="Arial" charset="0"/>
              </a:rPr>
              <a:t>Design specifications</a:t>
            </a:r>
            <a:endParaRPr lang="en-US" b="1" dirty="0">
              <a:latin typeface="Arial" charset="0"/>
              <a:ea typeface="Arial" charset="0"/>
              <a:cs typeface="Arial" charset="0"/>
            </a:endParaRPr>
          </a:p>
        </p:txBody>
      </p:sp>
    </p:spTree>
    <p:extLst>
      <p:ext uri="{BB962C8B-B14F-4D97-AF65-F5344CB8AC3E}">
        <p14:creationId xmlns:p14="http://schemas.microsoft.com/office/powerpoint/2010/main" val="1172866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82436" y="138376"/>
            <a:ext cx="6614874" cy="2339102"/>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Fitting priors</a:t>
            </a:r>
            <a:endParaRPr lang="en-US" b="1" dirty="0" smtClean="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These tasks involve </a:t>
            </a:r>
            <a:r>
              <a:rPr lang="en-US" sz="1600" dirty="0" smtClean="0">
                <a:latin typeface="Arial" panose="020B0604020202020204" pitchFamily="34" charset="0"/>
                <a:cs typeface="Arial" panose="020B0604020202020204" pitchFamily="34" charset="0"/>
              </a:rPr>
              <a:t>no feedback</a:t>
            </a:r>
            <a:r>
              <a:rPr lang="en-US" sz="1600" dirty="0">
                <a:latin typeface="Arial" panose="020B0604020202020204" pitchFamily="34" charset="0"/>
                <a:cs typeface="Arial" panose="020B0604020202020204" pitchFamily="34" charset="0"/>
              </a:rPr>
              <a:t>. We focus on </a:t>
            </a:r>
            <a:r>
              <a:rPr lang="en-US" sz="1600" dirty="0">
                <a:solidFill>
                  <a:srgbClr val="0000FF"/>
                </a:solidFill>
                <a:latin typeface="Arial" panose="020B0604020202020204" pitchFamily="34" charset="0"/>
                <a:cs typeface="Arial" panose="020B0604020202020204" pitchFamily="34" charset="0"/>
              </a:rPr>
              <a:t>Proposer </a:t>
            </a:r>
            <a:r>
              <a:rPr lang="en-US" sz="1600" dirty="0" smtClean="0">
                <a:latin typeface="Arial" panose="020B0604020202020204" pitchFamily="34" charset="0"/>
                <a:cs typeface="Arial" panose="020B0604020202020204" pitchFamily="34" charset="0"/>
              </a:rPr>
              <a:t>a priori beliefs about responders</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Ask proposers whether or not every possible division of their endowment will be accepted by the responder</a:t>
            </a:r>
            <a:endParaRPr lang="en-US" sz="1600" dirty="0">
              <a:latin typeface="Arial" panose="020B0604020202020204" pitchFamily="34" charset="0"/>
              <a:cs typeface="Arial" panose="020B0604020202020204" pitchFamily="34" charset="0"/>
            </a:endParaRPr>
          </a:p>
          <a:p>
            <a:pPr algn="just"/>
            <a:endParaRPr lang="en-US" sz="1600" b="1" u="sng"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4" name="Rectangle 3"/>
          <p:cNvSpPr/>
          <p:nvPr/>
        </p:nvSpPr>
        <p:spPr>
          <a:xfrm>
            <a:off x="419139" y="2261490"/>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extBox 4"/>
          <p:cNvSpPr txBox="1"/>
          <p:nvPr/>
        </p:nvSpPr>
        <p:spPr>
          <a:xfrm>
            <a:off x="402754" y="2279858"/>
            <a:ext cx="3529977" cy="523220"/>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Will the responder accept the following division of your endowment?</a:t>
            </a:r>
            <a:endParaRPr lang="en-US" sz="1400" dirty="0" smtClean="0">
              <a:latin typeface="Arial" panose="020B0604020202020204" pitchFamily="34" charset="0"/>
              <a:cs typeface="Arial" panose="020B0604020202020204" pitchFamily="34" charset="0"/>
            </a:endParaRPr>
          </a:p>
        </p:txBody>
      </p:sp>
      <p:sp>
        <p:nvSpPr>
          <p:cNvPr id="6" name="TextBox 5"/>
          <p:cNvSpPr txBox="1"/>
          <p:nvPr/>
        </p:nvSpPr>
        <p:spPr>
          <a:xfrm>
            <a:off x="702789" y="2892723"/>
            <a:ext cx="3035733" cy="738664"/>
          </a:xfrm>
          <a:prstGeom prst="rect">
            <a:avLst/>
          </a:prstGeom>
          <a:noFill/>
        </p:spPr>
        <p:txBody>
          <a:bodyPr wrap="square" rtlCol="0">
            <a:spAutoFit/>
          </a:bodyPr>
          <a:lstStyle/>
          <a:p>
            <a:r>
              <a:rPr lang="en-US" sz="1400" b="1" dirty="0">
                <a:solidFill>
                  <a:srgbClr val="3203FF"/>
                </a:solidFill>
                <a:latin typeface="Arial" panose="020B0604020202020204" pitchFamily="34" charset="0"/>
                <a:cs typeface="Arial" panose="020B0604020202020204" pitchFamily="34" charset="0"/>
              </a:rPr>
              <a:t>Y</a:t>
            </a:r>
            <a:r>
              <a:rPr lang="en-US" sz="1400" b="1" dirty="0" smtClean="0">
                <a:solidFill>
                  <a:srgbClr val="3203FF"/>
                </a:solidFill>
                <a:latin typeface="Arial" panose="020B0604020202020204" pitchFamily="34" charset="0"/>
                <a:cs typeface="Arial" panose="020B0604020202020204" pitchFamily="34" charset="0"/>
              </a:rPr>
              <a:t>ou</a:t>
            </a:r>
            <a:r>
              <a:rPr lang="en-US" sz="1400" b="1" dirty="0" smtClean="0">
                <a:latin typeface="Arial" panose="020B0604020202020204" pitchFamily="34" charset="0"/>
                <a:cs typeface="Arial" panose="020B0604020202020204" pitchFamily="34" charset="0"/>
              </a:rPr>
              <a:t>: 	     20</a:t>
            </a:r>
          </a:p>
          <a:p>
            <a:r>
              <a:rPr lang="en-US" sz="1400" b="1" dirty="0" smtClean="0">
                <a:solidFill>
                  <a:srgbClr val="FF0000"/>
                </a:solidFill>
                <a:latin typeface="Arial" panose="020B0604020202020204" pitchFamily="34" charset="0"/>
                <a:cs typeface="Arial" panose="020B0604020202020204" pitchFamily="34" charset="0"/>
              </a:rPr>
              <a:t>Responder</a:t>
            </a:r>
            <a:r>
              <a:rPr lang="en-US" sz="1400" b="1" dirty="0" smtClean="0">
                <a:latin typeface="Arial" panose="020B0604020202020204" pitchFamily="34" charset="0"/>
                <a:cs typeface="Arial" panose="020B0604020202020204" pitchFamily="34" charset="0"/>
              </a:rPr>
              <a:t>:     0 </a:t>
            </a:r>
          </a:p>
          <a:p>
            <a:endParaRPr lang="en-US" sz="1400" dirty="0" smtClean="0">
              <a:latin typeface="Arial" panose="020B0604020202020204" pitchFamily="34" charset="0"/>
              <a:cs typeface="Arial" panose="020B0604020202020204" pitchFamily="34" charset="0"/>
            </a:endParaRPr>
          </a:p>
        </p:txBody>
      </p:sp>
      <p:sp>
        <p:nvSpPr>
          <p:cNvPr id="7" name="TextBox 6"/>
          <p:cNvSpPr txBox="1"/>
          <p:nvPr/>
        </p:nvSpPr>
        <p:spPr>
          <a:xfrm>
            <a:off x="320001" y="4742962"/>
            <a:ext cx="11871999" cy="2031325"/>
          </a:xfrm>
          <a:prstGeom prst="rect">
            <a:avLst/>
          </a:prstGeom>
          <a:noFill/>
        </p:spPr>
        <p:txBody>
          <a:bodyPr wrap="square" rtlCol="0">
            <a:spAutoFit/>
          </a:bodyPr>
          <a:lstStyle/>
          <a:p>
            <a:r>
              <a:rPr lang="en-US" dirty="0" smtClean="0"/>
              <a:t>These plots depict 40 simulated subjects making 210 decisions (every possible proposal, each repeated 10 times) as to whether the responder would accept or reject the proposed division. The top row depicts parameters estimated from </a:t>
            </a:r>
            <a:r>
              <a:rPr lang="en-US" dirty="0" smtClean="0">
                <a:latin typeface="Arial" panose="020B0604020202020204" pitchFamily="34" charset="0"/>
                <a:cs typeface="Arial" panose="020B0604020202020204" pitchFamily="34" charset="0"/>
              </a:rPr>
              <a:t>uniform bounds </a:t>
            </a:r>
            <a:r>
              <a:rPr lang="en-US" dirty="0">
                <a:latin typeface="Arial" panose="020B0604020202020204" pitchFamily="34" charset="0"/>
                <a:cs typeface="Arial" panose="020B0604020202020204" pitchFamily="34" charset="0"/>
              </a:rPr>
              <a:t>and the bottom </a:t>
            </a:r>
            <a:r>
              <a:rPr lang="en-US" dirty="0" smtClean="0">
                <a:latin typeface="Arial" panose="020B0604020202020204" pitchFamily="34" charset="0"/>
                <a:cs typeface="Arial" panose="020B0604020202020204" pitchFamily="34" charset="0"/>
              </a:rPr>
              <a:t>rows depicts parameters estimated </a:t>
            </a:r>
            <a:r>
              <a:rPr lang="en-US" dirty="0">
                <a:latin typeface="Arial" panose="020B0604020202020204" pitchFamily="34" charset="0"/>
                <a:cs typeface="Arial" panose="020B0604020202020204" pitchFamily="34" charset="0"/>
              </a:rPr>
              <a:t>using Laplace </a:t>
            </a:r>
            <a:r>
              <a:rPr lang="en-US" dirty="0" smtClean="0">
                <a:latin typeface="Arial" panose="020B0604020202020204" pitchFamily="34" charset="0"/>
                <a:cs typeface="Arial" panose="020B0604020202020204" pitchFamily="34" charset="0"/>
              </a:rPr>
              <a:t>approximation.</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If we estimate each trial taking 2 seconds, with no ISI, then prior estimation should take 7 minutes.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These same specifications apply to the dictator game!</a:t>
            </a:r>
            <a:endParaRPr lang="en-US" dirty="0"/>
          </a:p>
        </p:txBody>
      </p:sp>
      <p:sp>
        <p:nvSpPr>
          <p:cNvPr id="8" name="TextBox 7"/>
          <p:cNvSpPr txBox="1"/>
          <p:nvPr/>
        </p:nvSpPr>
        <p:spPr>
          <a:xfrm>
            <a:off x="1464331" y="3721032"/>
            <a:ext cx="1351652" cy="369332"/>
          </a:xfrm>
          <a:prstGeom prst="rect">
            <a:avLst/>
          </a:prstGeom>
          <a:noFill/>
        </p:spPr>
        <p:txBody>
          <a:bodyPr wrap="none" rtlCol="0">
            <a:spAutoFit/>
          </a:bodyPr>
          <a:lstStyle/>
          <a:p>
            <a:r>
              <a:rPr lang="en-US" dirty="0"/>
              <a:t>y</a:t>
            </a:r>
            <a:r>
              <a:rPr lang="en-US" dirty="0" smtClean="0"/>
              <a:t>es	no</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310" y="578422"/>
            <a:ext cx="5394690" cy="4046018"/>
          </a:xfrm>
          <a:prstGeom prst="rect">
            <a:avLst/>
          </a:prstGeom>
        </p:spPr>
      </p:pic>
      <p:sp>
        <p:nvSpPr>
          <p:cNvPr id="12" name="Rectangle 11"/>
          <p:cNvSpPr/>
          <p:nvPr/>
        </p:nvSpPr>
        <p:spPr>
          <a:xfrm>
            <a:off x="3104357" y="2647048"/>
            <a:ext cx="3442036" cy="205537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TextBox 13"/>
          <p:cNvSpPr txBox="1"/>
          <p:nvPr/>
        </p:nvSpPr>
        <p:spPr>
          <a:xfrm>
            <a:off x="3087972" y="2665416"/>
            <a:ext cx="3529977" cy="523220"/>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Will the responder accept the following division of your endowment?</a:t>
            </a:r>
            <a:endParaRPr lang="en-US" sz="1400" dirty="0" smtClean="0">
              <a:latin typeface="Arial" panose="020B0604020202020204" pitchFamily="34" charset="0"/>
              <a:cs typeface="Arial" panose="020B0604020202020204" pitchFamily="34" charset="0"/>
            </a:endParaRPr>
          </a:p>
        </p:txBody>
      </p:sp>
      <p:sp>
        <p:nvSpPr>
          <p:cNvPr id="15" name="TextBox 14"/>
          <p:cNvSpPr txBox="1"/>
          <p:nvPr/>
        </p:nvSpPr>
        <p:spPr>
          <a:xfrm>
            <a:off x="3388007" y="3278281"/>
            <a:ext cx="3035733" cy="738664"/>
          </a:xfrm>
          <a:prstGeom prst="rect">
            <a:avLst/>
          </a:prstGeom>
          <a:noFill/>
        </p:spPr>
        <p:txBody>
          <a:bodyPr wrap="square" rtlCol="0">
            <a:spAutoFit/>
          </a:bodyPr>
          <a:lstStyle/>
          <a:p>
            <a:r>
              <a:rPr lang="en-US" sz="1400" b="1" dirty="0">
                <a:solidFill>
                  <a:srgbClr val="3203FF"/>
                </a:solidFill>
                <a:latin typeface="Arial" panose="020B0604020202020204" pitchFamily="34" charset="0"/>
                <a:cs typeface="Arial" panose="020B0604020202020204" pitchFamily="34" charset="0"/>
              </a:rPr>
              <a:t>Y</a:t>
            </a:r>
            <a:r>
              <a:rPr lang="en-US" sz="1400" b="1" dirty="0" smtClean="0">
                <a:solidFill>
                  <a:srgbClr val="3203FF"/>
                </a:solidFill>
                <a:latin typeface="Arial" panose="020B0604020202020204" pitchFamily="34" charset="0"/>
                <a:cs typeface="Arial" panose="020B0604020202020204" pitchFamily="34" charset="0"/>
              </a:rPr>
              <a:t>ou</a:t>
            </a:r>
            <a:r>
              <a:rPr lang="en-US" sz="1400" b="1" dirty="0" smtClean="0">
                <a:latin typeface="Arial" panose="020B0604020202020204" pitchFamily="34" charset="0"/>
                <a:cs typeface="Arial" panose="020B0604020202020204" pitchFamily="34" charset="0"/>
              </a:rPr>
              <a:t>: 	     19</a:t>
            </a:r>
          </a:p>
          <a:p>
            <a:r>
              <a:rPr lang="en-US" sz="1400" b="1" dirty="0" smtClean="0">
                <a:solidFill>
                  <a:srgbClr val="FF0000"/>
                </a:solidFill>
                <a:latin typeface="Arial" panose="020B0604020202020204" pitchFamily="34" charset="0"/>
                <a:cs typeface="Arial" panose="020B0604020202020204" pitchFamily="34" charset="0"/>
              </a:rPr>
              <a:t>Responder</a:t>
            </a:r>
            <a:r>
              <a:rPr lang="en-US" sz="1400" b="1" dirty="0" smtClean="0">
                <a:latin typeface="Arial" panose="020B0604020202020204" pitchFamily="34" charset="0"/>
                <a:cs typeface="Arial" panose="020B0604020202020204" pitchFamily="34" charset="0"/>
              </a:rPr>
              <a:t>:     1 </a:t>
            </a:r>
          </a:p>
          <a:p>
            <a:endParaRPr lang="en-US" sz="1400" dirty="0" smtClean="0">
              <a:latin typeface="Arial" panose="020B0604020202020204" pitchFamily="34" charset="0"/>
              <a:cs typeface="Arial" panose="020B0604020202020204" pitchFamily="34" charset="0"/>
            </a:endParaRPr>
          </a:p>
        </p:txBody>
      </p:sp>
      <p:sp>
        <p:nvSpPr>
          <p:cNvPr id="16" name="TextBox 15"/>
          <p:cNvSpPr txBox="1"/>
          <p:nvPr/>
        </p:nvSpPr>
        <p:spPr>
          <a:xfrm>
            <a:off x="4149549" y="4106590"/>
            <a:ext cx="1351652" cy="369332"/>
          </a:xfrm>
          <a:prstGeom prst="rect">
            <a:avLst/>
          </a:prstGeom>
          <a:noFill/>
        </p:spPr>
        <p:txBody>
          <a:bodyPr wrap="none" rtlCol="0">
            <a:spAutoFit/>
          </a:bodyPr>
          <a:lstStyle/>
          <a:p>
            <a:r>
              <a:rPr lang="en-US" dirty="0"/>
              <a:t>y</a:t>
            </a:r>
            <a:r>
              <a:rPr lang="en-US" dirty="0" smtClean="0"/>
              <a:t>es	no</a:t>
            </a:r>
            <a:endParaRPr lang="en-US" dirty="0"/>
          </a:p>
        </p:txBody>
      </p:sp>
    </p:spTree>
    <p:extLst>
      <p:ext uri="{BB962C8B-B14F-4D97-AF65-F5344CB8AC3E}">
        <p14:creationId xmlns:p14="http://schemas.microsoft.com/office/powerpoint/2010/main" val="580304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092"/>
            <a:ext cx="12119054" cy="7509748"/>
          </a:xfrm>
          <a:prstGeom prst="rect">
            <a:avLst/>
          </a:prstGeom>
          <a:noFill/>
        </p:spPr>
        <p:txBody>
          <a:bodyPr wrap="square" rtlCol="0">
            <a:spAutoFit/>
          </a:bodyPr>
          <a:lstStyle/>
          <a:p>
            <a:pPr algn="just"/>
            <a:r>
              <a:rPr lang="en-US" b="1" dirty="0" smtClean="0">
                <a:latin typeface="Arial" panose="020B0604020202020204" pitchFamily="34" charset="0"/>
                <a:cs typeface="Arial" panose="020B0604020202020204" pitchFamily="34" charset="0"/>
              </a:rPr>
              <a:t>Hypotheses</a:t>
            </a:r>
          </a:p>
          <a:p>
            <a:pPr algn="just"/>
            <a:endParaRPr lang="en-US" sz="1600" b="1" u="sng"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1: </a:t>
            </a:r>
            <a:r>
              <a:rPr lang="en-US" sz="1600" b="1" dirty="0" smtClean="0">
                <a:latin typeface="Arial" panose="020B0604020202020204" pitchFamily="34" charset="0"/>
                <a:cs typeface="Arial" panose="020B0604020202020204" pitchFamily="34" charset="0"/>
              </a:rPr>
              <a:t>Learning occurs:</a:t>
            </a:r>
          </a:p>
          <a:p>
            <a:pPr marL="742950" lvl="1" indent="-285750" algn="just">
              <a:buFont typeface="Arial" charset="0"/>
              <a:buChar char="•"/>
            </a:pPr>
            <a:r>
              <a:rPr lang="en-US" sz="1600" dirty="0">
                <a:latin typeface="Arial" panose="020B0604020202020204" pitchFamily="34" charset="0"/>
                <a:cs typeface="Arial" panose="020B0604020202020204" pitchFamily="34" charset="0"/>
              </a:rPr>
              <a:t>I</a:t>
            </a:r>
            <a:r>
              <a:rPr lang="en-US" sz="1600" dirty="0" smtClean="0">
                <a:latin typeface="Arial" panose="020B0604020202020204" pitchFamily="34" charset="0"/>
                <a:cs typeface="Arial" panose="020B0604020202020204" pitchFamily="34" charset="0"/>
              </a:rPr>
              <a:t>n all conditions, </a:t>
            </a:r>
            <a:r>
              <a:rPr lang="en-US" sz="1600" dirty="0" smtClean="0">
                <a:latin typeface="Arial" panose="020B0604020202020204" pitchFamily="34" charset="0"/>
                <a:cs typeface="Arial" panose="020B0604020202020204" pitchFamily="34" charset="0"/>
              </a:rPr>
              <a:t>proposers </a:t>
            </a:r>
            <a:r>
              <a:rPr lang="en-US" sz="1600" dirty="0" smtClean="0">
                <a:latin typeface="Arial" panose="020B0604020202020204" pitchFamily="34" charset="0"/>
                <a:cs typeface="Arial" panose="020B0604020202020204" pitchFamily="34" charset="0"/>
              </a:rPr>
              <a:t>start with a (distributional) prior about the norm, but gradually integrate feedback to update the norm and improve payoff</a:t>
            </a:r>
            <a:r>
              <a:rPr lang="en-US" sz="1600" dirty="0">
                <a:latin typeface="Arial" panose="020B0604020202020204" pitchFamily="34" charset="0"/>
                <a:cs typeface="Arial" panose="020B0604020202020204" pitchFamily="34" charset="0"/>
              </a:rPr>
              <a:t>.</a:t>
            </a:r>
            <a:endParaRPr lang="en-US" sz="1600" b="1" dirty="0" smtClean="0">
              <a:latin typeface="Arial" panose="020B0604020202020204" pitchFamily="34" charset="0"/>
              <a:cs typeface="Arial" panose="020B0604020202020204" pitchFamily="34" charset="0"/>
            </a:endParaRPr>
          </a:p>
          <a:p>
            <a:pPr algn="just"/>
            <a:endParaRPr lang="en-US" sz="1600" b="1"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2: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can be captured in an RL </a:t>
            </a:r>
            <a:r>
              <a:rPr lang="en-US" sz="1600" b="1" dirty="0" smtClean="0">
                <a:latin typeface="Arial" panose="020B0604020202020204" pitchFamily="34" charset="0"/>
                <a:cs typeface="Arial" panose="020B0604020202020204" pitchFamily="34" charset="0"/>
              </a:rPr>
              <a:t>framework</a:t>
            </a:r>
            <a:endParaRPr lang="en-US" sz="1600" dirty="0">
              <a:latin typeface="Arial" panose="020B0604020202020204" pitchFamily="34" charset="0"/>
              <a:cs typeface="Arial" panose="020B0604020202020204" pitchFamily="34" charset="0"/>
            </a:endParaRP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roposer </a:t>
            </a:r>
            <a:r>
              <a:rPr lang="en-US" sz="1600" dirty="0" smtClean="0">
                <a:latin typeface="Arial" panose="020B0604020202020204" pitchFamily="34" charset="0"/>
                <a:cs typeface="Arial" panose="020B0604020202020204" pitchFamily="34" charset="0"/>
              </a:rPr>
              <a:t>learns the intercept of the acceptance function by trial-and-error</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3: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differs between social and non-social conditions</a:t>
            </a:r>
            <a:r>
              <a:rPr lang="en-US" sz="1600" dirty="0" smtClean="0">
                <a:latin typeface="Arial" panose="020B0604020202020204" pitchFamily="34" charset="0"/>
                <a:cs typeface="Arial" panose="020B0604020202020204" pitchFamily="34" charset="0"/>
              </a:rPr>
              <a:t>:</a:t>
            </a: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Subjects learn faster in the non-social condition due to reluctance to explore acceptance space out of adherence to fairness norm</a:t>
            </a:r>
            <a:endParaRPr lang="en-US" sz="1600" dirty="0" smtClean="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M</a:t>
            </a:r>
            <a:r>
              <a:rPr lang="en-US" sz="1600" dirty="0" smtClean="0">
                <a:latin typeface="Arial" panose="020B0604020202020204" pitchFamily="34" charset="0"/>
                <a:cs typeface="Arial" panose="020B0604020202020204" pitchFamily="34" charset="0"/>
              </a:rPr>
              <a:t>ore </a:t>
            </a:r>
            <a:r>
              <a:rPr lang="en-US" sz="1600" dirty="0" smtClean="0">
                <a:latin typeface="Arial" panose="020B0604020202020204" pitchFamily="34" charset="0"/>
                <a:cs typeface="Arial" panose="020B0604020202020204" pitchFamily="34" charset="0"/>
              </a:rPr>
              <a:t>asymmetric learning in social (learn more from rejection than acceptance, because of social “acceptability”) than in non-social, leading to sub-optimal </a:t>
            </a:r>
            <a:r>
              <a:rPr lang="en-US" sz="1600" dirty="0" smtClean="0">
                <a:latin typeface="Arial" panose="020B0604020202020204" pitchFamily="34" charset="0"/>
                <a:cs typeface="Arial" panose="020B0604020202020204" pitchFamily="34" charset="0"/>
              </a:rPr>
              <a:t>behavior</a:t>
            </a:r>
            <a:r>
              <a:rPr lang="en-US" sz="1600" smtClean="0">
                <a:latin typeface="Arial" panose="020B0604020202020204" pitchFamily="34" charset="0"/>
                <a:cs typeface="Arial" panose="020B0604020202020204" pitchFamily="34" charset="0"/>
              </a:rPr>
              <a:t>, (o</a:t>
            </a:r>
            <a:r>
              <a:rPr lang="en-US" sz="1600" smtClean="0">
                <a:latin typeface="Arial" panose="020B0604020202020204" pitchFamily="34" charset="0"/>
                <a:cs typeface="Arial" panose="020B0604020202020204" pitchFamily="34" charset="0"/>
              </a:rPr>
              <a:t>r </a:t>
            </a:r>
            <a:r>
              <a:rPr lang="en-US" sz="1600" dirty="0" smtClean="0">
                <a:latin typeface="Arial" panose="020B0604020202020204" pitchFamily="34" charset="0"/>
                <a:cs typeface="Arial" panose="020B0604020202020204" pitchFamily="34" charset="0"/>
              </a:rPr>
              <a:t>perhaps the opposite - </a:t>
            </a:r>
            <a:r>
              <a:rPr lang="en-US" sz="1600" dirty="0">
                <a:latin typeface="Arial" panose="020B0604020202020204" pitchFamily="34" charset="0"/>
                <a:cs typeface="Arial" panose="020B0604020202020204" pitchFamily="34" charset="0"/>
              </a:rPr>
              <a:t>m</a:t>
            </a:r>
            <a:r>
              <a:rPr lang="en-US" sz="1600" dirty="0" smtClean="0">
                <a:latin typeface="Arial" panose="020B0604020202020204" pitchFamily="34" charset="0"/>
                <a:cs typeface="Arial" panose="020B0604020202020204" pitchFamily="34" charset="0"/>
              </a:rPr>
              <a:t>ore responsive to victories in social </a:t>
            </a:r>
            <a:r>
              <a:rPr lang="en-US" sz="1600" smtClean="0">
                <a:latin typeface="Arial" panose="020B0604020202020204" pitchFamily="34" charset="0"/>
                <a:cs typeface="Arial" panose="020B0604020202020204" pitchFamily="34" charset="0"/>
              </a:rPr>
              <a:t>condition?)</a:t>
            </a:r>
            <a:endParaRPr lang="en-US" sz="1600" dirty="0" smtClean="0">
              <a:latin typeface="Arial" panose="020B0604020202020204" pitchFamily="34" charset="0"/>
              <a:cs typeface="Arial" panose="020B0604020202020204" pitchFamily="34" charset="0"/>
            </a:endParaRP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4: </a:t>
            </a:r>
            <a:r>
              <a:rPr lang="en-US" sz="1600" b="1" dirty="0" smtClean="0">
                <a:latin typeface="Arial" panose="020B0604020202020204" pitchFamily="34" charset="0"/>
                <a:cs typeface="Arial" panose="020B0604020202020204" pitchFamily="34" charset="0"/>
              </a:rPr>
              <a:t>Learning differs </a:t>
            </a:r>
            <a:r>
              <a:rPr lang="en-US" sz="1600" b="1" dirty="0">
                <a:latin typeface="Arial" panose="020B0604020202020204" pitchFamily="34" charset="0"/>
                <a:cs typeface="Arial" panose="020B0604020202020204" pitchFamily="34" charset="0"/>
              </a:rPr>
              <a:t>between </a:t>
            </a:r>
            <a:r>
              <a:rPr lang="en-US" sz="1600" b="1" dirty="0" smtClean="0">
                <a:latin typeface="Arial" panose="020B0604020202020204" pitchFamily="34" charset="0"/>
                <a:cs typeface="Arial" panose="020B0604020202020204" pitchFamily="34" charset="0"/>
              </a:rPr>
              <a:t>social-known </a:t>
            </a:r>
            <a:r>
              <a:rPr lang="en-US" sz="1600" b="1" dirty="0">
                <a:latin typeface="Arial" panose="020B0604020202020204" pitchFamily="34" charset="0"/>
                <a:cs typeface="Arial" panose="020B0604020202020204" pitchFamily="34" charset="0"/>
              </a:rPr>
              <a:t>and </a:t>
            </a:r>
            <a:r>
              <a:rPr lang="en-US" sz="1600" b="1" dirty="0" smtClean="0">
                <a:latin typeface="Arial" panose="020B0604020202020204" pitchFamily="34" charset="0"/>
                <a:cs typeface="Arial" panose="020B0604020202020204" pitchFamily="34" charset="0"/>
              </a:rPr>
              <a:t>social-unknown conditions</a:t>
            </a:r>
            <a:r>
              <a:rPr lang="en-US" sz="1600" dirty="0" smtClean="0">
                <a:latin typeface="Arial" panose="020B0604020202020204" pitchFamily="34" charset="0"/>
                <a:cs typeface="Arial" panose="020B0604020202020204" pitchFamily="34" charset="0"/>
              </a:rPr>
              <a:t>:</a:t>
            </a: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Faster learning </a:t>
            </a:r>
            <a:r>
              <a:rPr lang="en-US" sz="1600" dirty="0">
                <a:latin typeface="Arial" panose="020B0604020202020204" pitchFamily="34" charset="0"/>
                <a:cs typeface="Arial" panose="020B0604020202020204" pitchFamily="34" charset="0"/>
              </a:rPr>
              <a:t>in </a:t>
            </a:r>
            <a:r>
              <a:rPr lang="en-US" sz="1600" dirty="0" smtClean="0">
                <a:latin typeface="Arial" panose="020B0604020202020204" pitchFamily="34" charset="0"/>
                <a:cs typeface="Arial" panose="020B0604020202020204" pitchFamily="34" charset="0"/>
              </a:rPr>
              <a:t>social-known than in social-unknown due to </a:t>
            </a:r>
            <a:r>
              <a:rPr lang="en-US" sz="1600" dirty="0">
                <a:latin typeface="Arial" panose="020B0604020202020204" pitchFamily="34" charset="0"/>
                <a:cs typeface="Arial" panose="020B0604020202020204" pitchFamily="34" charset="0"/>
              </a:rPr>
              <a:t>subjects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i</a:t>
            </a:r>
            <a:r>
              <a:rPr lang="en-US" sz="1600" dirty="0" smtClean="0">
                <a:latin typeface="Arial" panose="020B0604020202020204" pitchFamily="34" charset="0"/>
                <a:cs typeface="Arial" panose="020B0604020202020204" pitchFamily="34" charset="0"/>
              </a:rPr>
              <a:t>) using the opacity of what constitutes fair as an excuse to eschew fairness and maximize profit, or (ii) exploring the acceptance space in order to learn what constitutes fair.</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5: </a:t>
            </a:r>
            <a:r>
              <a:rPr lang="en-US" sz="1600" b="1" dirty="0">
                <a:latin typeface="Arial" panose="020B0604020202020204" pitchFamily="34" charset="0"/>
                <a:cs typeface="Arial" panose="020B0604020202020204" pitchFamily="34" charset="0"/>
              </a:rPr>
              <a:t>L</a:t>
            </a:r>
            <a:r>
              <a:rPr lang="en-US" sz="1600" b="1" dirty="0" smtClean="0">
                <a:latin typeface="Arial" panose="020B0604020202020204" pitchFamily="34" charset="0"/>
                <a:cs typeface="Arial" panose="020B0604020202020204" pitchFamily="34" charset="0"/>
              </a:rPr>
              <a:t>earning </a:t>
            </a:r>
            <a:r>
              <a:rPr lang="en-US" sz="1600" b="1" i="1" dirty="0" smtClean="0">
                <a:latin typeface="Arial" panose="020B0604020202020204" pitchFamily="34" charset="0"/>
                <a:cs typeface="Arial" panose="020B0604020202020204" pitchFamily="34" charset="0"/>
              </a:rPr>
              <a:t>does not</a:t>
            </a:r>
            <a:r>
              <a:rPr lang="en-US" sz="1600" b="1" dirty="0" smtClean="0">
                <a:latin typeface="Arial" panose="020B0604020202020204" pitchFamily="34" charset="0"/>
                <a:cs typeface="Arial" panose="020B0604020202020204" pitchFamily="34" charset="0"/>
              </a:rPr>
              <a:t> differ between social-known and non-social conditions:</a:t>
            </a:r>
          </a:p>
          <a:p>
            <a:pPr marL="742950" lvl="1" indent="-285750" algn="just">
              <a:buFont typeface="Arial" charset="0"/>
              <a:buChar char="•"/>
            </a:pPr>
            <a:r>
              <a:rPr lang="en-US" sz="1600" dirty="0" smtClean="0">
                <a:latin typeface="Arial" panose="020B0604020202020204" pitchFamily="34" charset="0"/>
                <a:cs typeface="Arial" panose="020B0604020202020204" pitchFamily="34" charset="0"/>
              </a:rPr>
              <a:t>Subjects explore the acceptance range of responders in both conditions</a:t>
            </a: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6: </a:t>
            </a:r>
            <a:r>
              <a:rPr lang="en-US" sz="1600" b="1" dirty="0">
                <a:latin typeface="Arial" panose="020B0604020202020204" pitchFamily="34" charset="0"/>
                <a:cs typeface="Arial" panose="020B0604020202020204" pitchFamily="34" charset="0"/>
              </a:rPr>
              <a:t>P</a:t>
            </a:r>
            <a:r>
              <a:rPr lang="en-US" sz="1600" b="1" dirty="0" smtClean="0">
                <a:latin typeface="Arial" panose="020B0604020202020204" pitchFamily="34" charset="0"/>
                <a:cs typeface="Arial" panose="020B0604020202020204" pitchFamily="34" charset="0"/>
              </a:rPr>
              <a:t>riors differ between social and non-social</a:t>
            </a:r>
          </a:p>
          <a:p>
            <a:pPr marL="742950" lvl="1"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Uniform in the non-social condition, while driven by a norm expectation (50/50) in the social condition.</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7: </a:t>
            </a:r>
            <a:r>
              <a:rPr lang="en-US" sz="1600" b="1" dirty="0">
                <a:latin typeface="Arial" panose="020B0604020202020204" pitchFamily="34" charset="0"/>
                <a:cs typeface="Arial" panose="020B0604020202020204" pitchFamily="34" charset="0"/>
              </a:rPr>
              <a:t>D</a:t>
            </a:r>
            <a:r>
              <a:rPr lang="en-US" sz="1600" b="1" dirty="0" smtClean="0">
                <a:latin typeface="Arial" panose="020B0604020202020204" pitchFamily="34" charset="0"/>
                <a:cs typeface="Arial" panose="020B0604020202020204" pitchFamily="34" charset="0"/>
              </a:rPr>
              <a:t>ecision functions differ between social and non-social </a:t>
            </a:r>
          </a:p>
          <a:p>
            <a:pPr marL="742950" lvl="1" indent="-285750" algn="just">
              <a:buFont typeface="Arial" panose="020B0604020202020204" pitchFamily="34" charset="0"/>
              <a:buChar char="•"/>
            </a:pPr>
            <a:r>
              <a:rPr lang="en-US" sz="1600" dirty="0" smtClean="0">
                <a:latin typeface="Arial" panose="020B0604020202020204" pitchFamily="34" charset="0"/>
                <a:cs typeface="Arial" panose="020B0604020202020204" pitchFamily="34" charset="0"/>
              </a:rPr>
              <a:t>More maximizer in non-social, and more exploratory (i.e. “soft”) in social.</a:t>
            </a:r>
          </a:p>
          <a:p>
            <a:pPr marL="285750" indent="-285750" algn="just">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082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5539978"/>
          </a:xfrm>
          <a:prstGeom prst="rect">
            <a:avLst/>
          </a:prstGeom>
          <a:noFill/>
        </p:spPr>
        <p:txBody>
          <a:bodyPr wrap="square" rtlCol="0">
            <a:spAutoFit/>
          </a:bodyPr>
          <a:lstStyle/>
          <a:p>
            <a:r>
              <a:rPr lang="en-US" b="1" dirty="0">
                <a:latin typeface="Arial" charset="0"/>
                <a:ea typeface="Arial" charset="0"/>
                <a:cs typeface="Arial" charset="0"/>
              </a:rPr>
              <a:t>Design specifications</a:t>
            </a:r>
          </a:p>
          <a:p>
            <a:pPr algn="just"/>
            <a:endParaRPr lang="en-US" sz="1600" b="1"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entire experiment will take roughly 1 hour. </a:t>
            </a:r>
          </a:p>
          <a:p>
            <a:pPr algn="just"/>
            <a:endParaRPr lang="en-US" sz="1600" dirty="0">
              <a:latin typeface="Arial" panose="020B0604020202020204" pitchFamily="34" charset="0"/>
              <a:cs typeface="Arial" panose="020B0604020202020204" pitchFamily="34" charset="0"/>
            </a:endParaRPr>
          </a:p>
          <a:p>
            <a:pPr algn="just"/>
            <a:r>
              <a:rPr lang="en-US" sz="1600" b="1" dirty="0" smtClean="0">
                <a:latin typeface="Arial" panose="020B0604020202020204" pitchFamily="34" charset="0"/>
                <a:cs typeface="Arial" panose="020B0604020202020204" pitchFamily="34" charset="0"/>
              </a:rPr>
              <a:t>Prior estimation</a:t>
            </a:r>
            <a:r>
              <a:rPr lang="en-US" sz="1600" dirty="0" smtClean="0">
                <a:latin typeface="Arial" panose="020B0604020202020204" pitchFamily="34" charset="0"/>
                <a:cs typeface="Arial" panose="020B0604020202020204" pitchFamily="34" charset="0"/>
              </a:rPr>
              <a:t>: 	~7 minutes</a:t>
            </a:r>
          </a:p>
          <a:p>
            <a:pPr algn="just"/>
            <a:r>
              <a:rPr lang="en-US" sz="1600" b="1" dirty="0" smtClean="0">
                <a:latin typeface="Arial" panose="020B0604020202020204" pitchFamily="34" charset="0"/>
                <a:cs typeface="Arial" panose="020B0604020202020204" pitchFamily="34" charset="0"/>
              </a:rPr>
              <a:t>Dictator game</a:t>
            </a:r>
            <a:r>
              <a:rPr lang="en-US" sz="1600" dirty="0" smtClean="0">
                <a:latin typeface="Arial" panose="020B0604020202020204" pitchFamily="34" charset="0"/>
                <a:cs typeface="Arial" panose="020B0604020202020204" pitchFamily="34" charset="0"/>
              </a:rPr>
              <a:t>:	~7 minutes</a:t>
            </a:r>
          </a:p>
          <a:p>
            <a:pPr algn="just"/>
            <a:r>
              <a:rPr lang="en-US" sz="1600" b="1" dirty="0" smtClean="0">
                <a:latin typeface="Arial" panose="020B0604020202020204" pitchFamily="34" charset="0"/>
                <a:cs typeface="Arial" panose="020B0604020202020204" pitchFamily="34" charset="0"/>
              </a:rPr>
              <a:t>Risk task</a:t>
            </a:r>
            <a:r>
              <a:rPr lang="en-US" sz="1600" dirty="0" smtClean="0">
                <a:latin typeface="Arial" panose="020B0604020202020204" pitchFamily="34" charset="0"/>
                <a:cs typeface="Arial" panose="020B0604020202020204" pitchFamily="34" charset="0"/>
              </a:rPr>
              <a:t>: 	~3 minutes</a:t>
            </a:r>
          </a:p>
          <a:p>
            <a:pPr algn="just"/>
            <a:r>
              <a:rPr lang="en-US" sz="1600" b="1" dirty="0" smtClean="0">
                <a:latin typeface="Arial" panose="020B0604020202020204" pitchFamily="34" charset="0"/>
                <a:cs typeface="Arial" panose="020B0604020202020204" pitchFamily="34" charset="0"/>
              </a:rPr>
              <a:t>UG social</a:t>
            </a:r>
            <a:r>
              <a:rPr lang="en-US" sz="1600" dirty="0" smtClean="0">
                <a:latin typeface="Arial" panose="020B0604020202020204" pitchFamily="34" charset="0"/>
                <a:cs typeface="Arial" panose="020B0604020202020204" pitchFamily="34" charset="0"/>
              </a:rPr>
              <a:t>: 	~20 minutes</a:t>
            </a:r>
          </a:p>
          <a:p>
            <a:pPr algn="just"/>
            <a:r>
              <a:rPr lang="en-US" sz="1600" b="1" dirty="0" smtClean="0">
                <a:latin typeface="Arial" panose="020B0604020202020204" pitchFamily="34" charset="0"/>
                <a:cs typeface="Arial" panose="020B0604020202020204" pitchFamily="34" charset="0"/>
              </a:rPr>
              <a:t>UG non-social</a:t>
            </a:r>
            <a:r>
              <a:rPr lang="en-US" sz="1600" dirty="0" smtClean="0">
                <a:latin typeface="Arial" panose="020B0604020202020204" pitchFamily="34" charset="0"/>
                <a:cs typeface="Arial" panose="020B0604020202020204" pitchFamily="34" charset="0"/>
              </a:rPr>
              <a:t>:	~20 minutes</a:t>
            </a:r>
          </a:p>
          <a:p>
            <a:pPr algn="just"/>
            <a:r>
              <a:rPr lang="en-US" sz="1600" b="1" dirty="0" smtClean="0">
                <a:latin typeface="Arial" panose="020B0604020202020204" pitchFamily="34" charset="0"/>
                <a:cs typeface="Arial" panose="020B0604020202020204" pitchFamily="34" charset="0"/>
              </a:rPr>
              <a:t>Total</a:t>
            </a:r>
            <a:r>
              <a:rPr lang="en-US" sz="1600" dirty="0" smtClean="0">
                <a:latin typeface="Arial" panose="020B0604020202020204" pitchFamily="34" charset="0"/>
                <a:cs typeface="Arial" panose="020B0604020202020204" pitchFamily="34" charset="0"/>
              </a:rPr>
              <a:t>: 		~57 minutes</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If we estimate that each trial in the UG will take ~6 seconds, with a 4 second inter-stimulus interval, then we have 120 trials for the UG.</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order to help decide how many scenarios/environment to include, we simulated 40 subjects playing 120 trials of the UG with 3 (40 trials per environment), 4 (30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and 5 (24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in order to test for differences in parameter recovery and model identifiability.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every case, parameter recovery was highly significant, however 5 environments slightly outperformed simulations with 3 and 4 conditions.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There was no difference in model identifiability.</a:t>
            </a:r>
          </a:p>
        </p:txBody>
      </p:sp>
    </p:spTree>
    <p:extLst>
      <p:ext uri="{BB962C8B-B14F-4D97-AF65-F5344CB8AC3E}">
        <p14:creationId xmlns:p14="http://schemas.microsoft.com/office/powerpoint/2010/main" val="758461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 name="Rectangle 70"/>
              <p:cNvSpPr/>
              <p:nvPr/>
            </p:nvSpPr>
            <p:spPr>
              <a:xfrm>
                <a:off x="172278" y="163455"/>
                <a:ext cx="11453665" cy="3046988"/>
              </a:xfrm>
              <a:prstGeom prst="rect">
                <a:avLst/>
              </a:prstGeom>
            </p:spPr>
            <p:txBody>
              <a:bodyPr wrap="square">
                <a:spAutoFit/>
              </a:bodyPr>
              <a:lstStyle/>
              <a:p>
                <a:pPr algn="just"/>
                <a:r>
                  <a:rPr lang="en-US" sz="1600" dirty="0" smtClean="0">
                    <a:latin typeface="Arial" panose="020B0604020202020204" pitchFamily="34" charset="0"/>
                    <a:cs typeface="Arial" panose="020B0604020202020204" pitchFamily="34" charset="0"/>
                  </a:rPr>
                  <a:t>The </a:t>
                </a:r>
                <a:r>
                  <a:rPr lang="en-US" sz="1600" b="1" dirty="0" smtClean="0">
                    <a:latin typeface="Arial" panose="020B0604020202020204" pitchFamily="34" charset="0"/>
                    <a:cs typeface="Arial" panose="020B0604020202020204" pitchFamily="34" charset="0"/>
                  </a:rPr>
                  <a:t>ultimatum game </a:t>
                </a:r>
                <a:r>
                  <a:rPr lang="en-US" sz="1600" dirty="0" smtClean="0">
                    <a:latin typeface="Arial" panose="020B0604020202020204" pitchFamily="34" charset="0"/>
                    <a:cs typeface="Arial" panose="020B0604020202020204" pitchFamily="34" charset="0"/>
                  </a:rPr>
                  <a:t>(UG) is a </a:t>
                </a:r>
                <a:r>
                  <a:rPr lang="en-US" sz="1600" b="1" dirty="0" smtClean="0">
                    <a:latin typeface="Arial" panose="020B0604020202020204" pitchFamily="34" charset="0"/>
                    <a:cs typeface="Arial" panose="020B0604020202020204" pitchFamily="34" charset="0"/>
                  </a:rPr>
                  <a:t>game</a:t>
                </a:r>
                <a:r>
                  <a:rPr lang="en-US" sz="1600" dirty="0" smtClean="0">
                    <a:latin typeface="Arial" panose="020B0604020202020204" pitchFamily="34" charset="0"/>
                    <a:cs typeface="Arial" panose="020B0604020202020204" pitchFamily="34" charset="0"/>
                  </a:rPr>
                  <a:t> in experimental economics.</a:t>
                </a: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first player, the proposer </a:t>
                </a:r>
                <a:r>
                  <a:rPr lang="en-US" sz="1600" b="1" i="1" dirty="0" smtClean="0">
                    <a:latin typeface="Arial" panose="020B0604020202020204" pitchFamily="34" charset="0"/>
                    <a:cs typeface="Arial" panose="020B0604020202020204" pitchFamily="34" charset="0"/>
                  </a:rPr>
                  <a:t>(</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a:t>
                </a:r>
                <a:r>
                  <a:rPr lang="en-US" sz="1600" dirty="0" smtClean="0">
                    <a:solidFill>
                      <a:srgbClr val="FF0000"/>
                    </a:solidFill>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conditionally receives a sum of money and proposes how to divide the sum between the him or herself and the other player. </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algn="just"/>
                <a:endParaRPr lang="en-US" sz="1600" dirty="0" smtClean="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 second player (</a:t>
                </a:r>
                <a14:m>
                  <m:oMath xmlns:m="http://schemas.openxmlformats.org/officeDocument/2006/math">
                    <m:r>
                      <a:rPr lang="en-US" sz="1600" b="1" i="1" dirty="0" smtClean="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 make a decision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oMath>
                </a14:m>
                <a:r>
                  <a:rPr lang="en-US" sz="1600" dirty="0" smtClean="0">
                    <a:latin typeface="Arial" panose="020B0604020202020204" pitchFamily="34" charset="0"/>
                    <a:cs typeface="Arial" panose="020B0604020202020204" pitchFamily="34" charset="0"/>
                  </a:rPr>
                  <a:t> to either accept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r>
                      <a:rPr lang="en-US" sz="1600" b="1" i="1" dirty="0" smtClean="0">
                        <a:latin typeface="Cambria Math" panose="02040503050406030204" pitchFamily="18" charset="0"/>
                        <a:cs typeface="Arial" panose="020B0604020202020204" pitchFamily="34" charset="0"/>
                      </a:rPr>
                      <m:t>=</m:t>
                    </m:r>
                    <m:r>
                      <a:rPr lang="en-US" sz="1600" b="1" i="1" dirty="0" smtClean="0">
                        <a:latin typeface="Cambria Math" panose="02040503050406030204" pitchFamily="18" charset="0"/>
                        <a:cs typeface="Arial" panose="020B0604020202020204" pitchFamily="34" charset="0"/>
                      </a:rPr>
                      <m:t>𝟏</m:t>
                    </m:r>
                  </m:oMath>
                </a14:m>
                <a:r>
                  <a:rPr lang="en-US" sz="1600" dirty="0" smtClean="0">
                    <a:latin typeface="Arial" panose="020B0604020202020204" pitchFamily="34" charset="0"/>
                    <a:cs typeface="Arial" panose="020B0604020202020204" pitchFamily="34" charset="0"/>
                  </a:rPr>
                  <a:t>) or reject (</a:t>
                </a:r>
                <a14:m>
                  <m:oMath xmlns:m="http://schemas.openxmlformats.org/officeDocument/2006/math">
                    <m:r>
                      <a:rPr lang="en-US" sz="1600" b="1" i="1" dirty="0" smtClean="0">
                        <a:latin typeface="Cambria Math" panose="02040503050406030204" pitchFamily="18" charset="0"/>
                        <a:cs typeface="Arial" panose="020B0604020202020204" pitchFamily="34" charset="0"/>
                      </a:rPr>
                      <m:t>𝑫</m:t>
                    </m:r>
                    <m:r>
                      <a:rPr lang="en-US" sz="1600" b="1" i="1" dirty="0" smtClean="0">
                        <a:latin typeface="Cambria Math" panose="02040503050406030204" pitchFamily="18" charset="0"/>
                        <a:cs typeface="Arial" panose="020B0604020202020204" pitchFamily="34" charset="0"/>
                      </a:rPr>
                      <m:t>=</m:t>
                    </m:r>
                    <m:r>
                      <a:rPr lang="en-US" sz="1600" b="1" i="1" dirty="0" smtClean="0">
                        <a:latin typeface="Cambria Math" panose="02040503050406030204" pitchFamily="18" charset="0"/>
                        <a:cs typeface="Arial" panose="020B0604020202020204" pitchFamily="34" charset="0"/>
                      </a:rPr>
                      <m:t>𝟎</m:t>
                    </m:r>
                  </m:oMath>
                </a14:m>
                <a:r>
                  <a:rPr lang="en-US" sz="1600" dirty="0" smtClean="0">
                    <a:latin typeface="Arial" panose="020B0604020202020204" pitchFamily="34" charset="0"/>
                    <a:cs typeface="Arial" panose="020B0604020202020204" pitchFamily="34" charset="0"/>
                  </a:rPr>
                  <a:t>) this proposal.</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We are interested in how </a:t>
                </a:r>
                <a:r>
                  <a:rPr lang="en-US" sz="1600" b="1" i="1" dirty="0" smtClean="0">
                    <a:solidFill>
                      <a:srgbClr val="0000FF"/>
                    </a:solidFill>
                    <a:latin typeface="Arial" panose="020B0604020202020204" pitchFamily="34" charset="0"/>
                    <a:cs typeface="Arial" panose="020B0604020202020204" pitchFamily="34" charset="0"/>
                  </a:rPr>
                  <a:t>P </a:t>
                </a:r>
                <a:r>
                  <a:rPr lang="en-US" sz="1600" dirty="0" smtClean="0">
                    <a:latin typeface="Arial" panose="020B0604020202020204" pitchFamily="34" charset="0"/>
                    <a:cs typeface="Arial" panose="020B0604020202020204" pitchFamily="34" charset="0"/>
                  </a:rPr>
                  <a:t>learns the acceptance function of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r>
                      <a:rPr lang="en-US" sz="1600" b="0" i="0" dirty="0" smtClean="0">
                        <a:solidFill>
                          <a:srgbClr val="FF0000"/>
                        </a:solidFill>
                        <a:latin typeface="Cambria Math" charset="0"/>
                        <a:cs typeface="Arial" panose="020B0604020202020204" pitchFamily="34" charset="0"/>
                      </a:rPr>
                      <m:t>.</m:t>
                    </m:r>
                    <m:r>
                      <m:rPr>
                        <m:nor/>
                      </m:rPr>
                      <a:rPr lang="en-US" sz="1600" b="0" i="0" dirty="0" smtClean="0">
                        <a:solidFill>
                          <a:srgbClr val="FF0000"/>
                        </a:solidFill>
                        <a:latin typeface="Cambria Math" charset="0"/>
                        <a:cs typeface="Arial" panose="020B0604020202020204" pitchFamily="34" charset="0"/>
                      </a:rPr>
                      <m:t> </m:t>
                    </m:r>
                  </m:oMath>
                </a14:m>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Specifically, we ask if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 plays the UG against a group of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’s, each with a different acceptance function, how quickly will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 be able to learn the lowest offers that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panose="020B0604020202020204" pitchFamily="34" charset="0"/>
                    <a:cs typeface="Arial" panose="020B0604020202020204" pitchFamily="34" charset="0"/>
                  </a:rPr>
                  <a:t> will accept (resistance points), even when these resistance points violate the </a:t>
                </a:r>
                <a:r>
                  <a:rPr lang="en-US" sz="1600" b="1" dirty="0" smtClean="0">
                    <a:latin typeface="Arial" panose="020B0604020202020204" pitchFamily="34" charset="0"/>
                    <a:cs typeface="Arial" panose="020B0604020202020204" pitchFamily="34" charset="0"/>
                  </a:rPr>
                  <a:t>fairness norm</a:t>
                </a:r>
                <a:r>
                  <a:rPr lang="en-US" sz="1600" dirty="0" smtClean="0">
                    <a:latin typeface="Arial" panose="020B0604020202020204" pitchFamily="34" charset="0"/>
                    <a:cs typeface="Arial" panose="020B0604020202020204" pitchFamily="34" charset="0"/>
                  </a:rPr>
                  <a:t>, which dictates a 50/50 split of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’s endowment. </a:t>
                </a:r>
                <a:endParaRPr lang="en-US" sz="1600" dirty="0">
                  <a:latin typeface="Arial" panose="020B0604020202020204" pitchFamily="34" charset="0"/>
                  <a:cs typeface="Arial" panose="020B0604020202020204" pitchFamily="34" charset="0"/>
                </a:endParaRPr>
              </a:p>
            </p:txBody>
          </p:sp>
        </mc:Choice>
        <mc:Fallback xmlns="">
          <p:sp>
            <p:nvSpPr>
              <p:cNvPr id="71" name="Rectangle 70"/>
              <p:cNvSpPr>
                <a:spLocks noRot="1" noChangeAspect="1" noMove="1" noResize="1" noEditPoints="1" noAdjustHandles="1" noChangeArrowheads="1" noChangeShapeType="1" noTextEdit="1"/>
              </p:cNvSpPr>
              <p:nvPr/>
            </p:nvSpPr>
            <p:spPr>
              <a:xfrm>
                <a:off x="172278" y="163455"/>
                <a:ext cx="11453665" cy="3046988"/>
              </a:xfrm>
              <a:prstGeom prst="rect">
                <a:avLst/>
              </a:prstGeom>
              <a:blipFill rotWithShape="0">
                <a:blip r:embed="rId2"/>
                <a:stretch>
                  <a:fillRect l="-266" t="-600" r="-319" b="-1600"/>
                </a:stretch>
              </a:blipFill>
            </p:spPr>
            <p:txBody>
              <a:bodyPr/>
              <a:lstStyle/>
              <a:p>
                <a:r>
                  <a:rPr lang="en-US">
                    <a:noFill/>
                  </a:rPr>
                  <a:t> </a:t>
                </a:r>
              </a:p>
            </p:txBody>
          </p:sp>
        </mc:Fallback>
      </mc:AlternateContent>
      <p:grpSp>
        <p:nvGrpSpPr>
          <p:cNvPr id="74" name="Group 73"/>
          <p:cNvGrpSpPr/>
          <p:nvPr/>
        </p:nvGrpSpPr>
        <p:grpSpPr>
          <a:xfrm>
            <a:off x="6998701" y="3344610"/>
            <a:ext cx="4421578" cy="3224152"/>
            <a:chOff x="3606141" y="3415002"/>
            <a:chExt cx="4421578" cy="3224152"/>
          </a:xfrm>
        </p:grpSpPr>
        <p:pic>
          <p:nvPicPr>
            <p:cNvPr id="75" name="Picture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141" y="3415002"/>
              <a:ext cx="4421578" cy="3200401"/>
            </a:xfrm>
            <a:prstGeom prst="rect">
              <a:avLst/>
            </a:prstGeom>
          </p:spPr>
        </p:pic>
        <p:cxnSp>
          <p:nvCxnSpPr>
            <p:cNvPr id="76" name="Straight Arrow Connector 75"/>
            <p:cNvCxnSpPr/>
            <p:nvPr/>
          </p:nvCxnSpPr>
          <p:spPr>
            <a:xfrm>
              <a:off x="5889703" y="4668007"/>
              <a:ext cx="4393" cy="149057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5317557" y="3825223"/>
              <a:ext cx="685069" cy="1867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889703" y="5300313"/>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R0</a:t>
              </a:r>
              <a:endParaRPr lang="en-US" baseline="-25000" dirty="0"/>
            </a:p>
          </p:txBody>
        </p:sp>
        <p:sp>
          <p:nvSpPr>
            <p:cNvPr id="79" name="Rectangle 78"/>
            <p:cNvSpPr/>
            <p:nvPr/>
          </p:nvSpPr>
          <p:spPr>
            <a:xfrm rot="17314517">
              <a:off x="5091496" y="4541462"/>
              <a:ext cx="659155" cy="369332"/>
            </a:xfrm>
            <a:prstGeom prst="rect">
              <a:avLst/>
            </a:prstGeom>
          </p:spPr>
          <p:txBody>
            <a:bodyPr wrap="none">
              <a:spAutoFit/>
            </a:bodyPr>
            <a:lstStyle/>
            <a:p>
              <a:r>
                <a:rPr lang="en-US" dirty="0" smtClean="0"/>
                <a:t>𝝋</a:t>
              </a:r>
              <a:r>
                <a:rPr lang="en-US" b="1" baseline="-25000" dirty="0">
                  <a:latin typeface="Arial" charset="0"/>
                  <a:ea typeface="Arial" charset="0"/>
                  <a:cs typeface="Arial" charset="0"/>
                </a:rPr>
                <a:t>𝜷</a:t>
              </a:r>
              <a:r>
                <a:rPr lang="en-US" b="1" i="1" baseline="-25000" dirty="0" smtClean="0"/>
                <a:t>R1</a:t>
              </a:r>
              <a:endParaRPr lang="en-US" b="1" i="1" baseline="-25000" dirty="0"/>
            </a:p>
          </p:txBody>
        </p:sp>
        <p:sp>
          <p:nvSpPr>
            <p:cNvPr id="80" name="TextBox 79"/>
            <p:cNvSpPr txBox="1"/>
            <p:nvPr/>
          </p:nvSpPr>
          <p:spPr>
            <a:xfrm>
              <a:off x="5468796" y="6362155"/>
              <a:ext cx="886268" cy="276999"/>
            </a:xfrm>
            <a:prstGeom prst="rect">
              <a:avLst/>
            </a:prstGeom>
            <a:noFill/>
          </p:spPr>
          <p:txBody>
            <a:bodyPr wrap="none" rtlCol="0">
              <a:spAutoFit/>
            </a:bodyPr>
            <a:lstStyle/>
            <a:p>
              <a:r>
                <a:rPr lang="en-US" sz="1200" dirty="0" smtClean="0"/>
                <a:t>Investment</a:t>
              </a:r>
              <a:endParaRPr lang="en-US" sz="1200" dirty="0"/>
            </a:p>
          </p:txBody>
        </p:sp>
        <p:sp>
          <p:nvSpPr>
            <p:cNvPr id="81" name="TextBox 80"/>
            <p:cNvSpPr txBox="1"/>
            <p:nvPr/>
          </p:nvSpPr>
          <p:spPr>
            <a:xfrm rot="16200000">
              <a:off x="3135203" y="4740087"/>
              <a:ext cx="1527149" cy="276999"/>
            </a:xfrm>
            <a:prstGeom prst="rect">
              <a:avLst/>
            </a:prstGeom>
            <a:noFill/>
          </p:spPr>
          <p:txBody>
            <a:bodyPr wrap="none" rtlCol="0">
              <a:spAutoFit/>
            </a:bodyPr>
            <a:lstStyle/>
            <a:p>
              <a:r>
                <a:rPr lang="en-US" sz="1200" dirty="0" smtClean="0"/>
                <a:t>Probability of success</a:t>
              </a:r>
              <a:endParaRPr lang="en-US" sz="1200" dirty="0"/>
            </a:p>
          </p:txBody>
        </p:sp>
      </p:grpSp>
      <mc:AlternateContent xmlns:mc="http://schemas.openxmlformats.org/markup-compatibility/2006" xmlns:a14="http://schemas.microsoft.com/office/drawing/2010/main">
        <mc:Choice Requires="a14">
          <p:sp>
            <p:nvSpPr>
              <p:cNvPr id="82" name="TextBox 81"/>
              <p:cNvSpPr txBox="1"/>
              <p:nvPr/>
            </p:nvSpPr>
            <p:spPr>
              <a:xfrm>
                <a:off x="176238" y="3921133"/>
                <a:ext cx="6633867" cy="1323439"/>
              </a:xfrm>
              <a:prstGeom prst="rect">
                <a:avLst/>
              </a:prstGeom>
              <a:noFill/>
            </p:spPr>
            <p:txBody>
              <a:bodyPr wrap="square" rtlCol="0">
                <a:spAutoFit/>
              </a:bodyPr>
              <a:lstStyle/>
              <a:p>
                <a:r>
                  <a:rPr lang="en-US" sz="1600" dirty="0" smtClean="0">
                    <a:latin typeface="Arial" charset="0"/>
                    <a:ea typeface="Arial" charset="0"/>
                    <a:cs typeface="Arial" charset="0"/>
                  </a:rPr>
                  <a:t>We assume </a:t>
                </a:r>
                <a:r>
                  <a:rPr lang="en-US" sz="1600" dirty="0">
                    <a:latin typeface="Arial" charset="0"/>
                    <a:ea typeface="Arial" charset="0"/>
                    <a:cs typeface="Arial" charset="0"/>
                  </a:rPr>
                  <a:t>that </a:t>
                </a:r>
                <a:r>
                  <a:rPr lang="en-US" sz="1600" b="1" i="1" dirty="0">
                    <a:solidFill>
                      <a:srgbClr val="0000FF"/>
                    </a:solidFill>
                    <a:latin typeface="Arial" panose="020B0604020202020204" pitchFamily="34" charset="0"/>
                    <a:cs typeface="Arial" panose="020B0604020202020204" pitchFamily="34" charset="0"/>
                  </a:rPr>
                  <a:t>P</a:t>
                </a:r>
                <a:r>
                  <a:rPr lang="en-US" sz="1600" dirty="0" smtClean="0">
                    <a:latin typeface="Arial" charset="0"/>
                    <a:ea typeface="Arial" charset="0"/>
                    <a:cs typeface="Arial" charset="0"/>
                  </a:rPr>
                  <a:t> learns </a:t>
                </a:r>
                <a14:m>
                  <m:oMath xmlns:m="http://schemas.openxmlformats.org/officeDocument/2006/math">
                    <m:r>
                      <a:rPr lang="en-US" sz="1600" b="1" i="1" dirty="0">
                        <a:solidFill>
                          <a:srgbClr val="FF0000"/>
                        </a:solidFill>
                        <a:latin typeface="Cambria Math" panose="02040503050406030204" pitchFamily="18" charset="0"/>
                        <a:cs typeface="Arial" panose="020B0604020202020204" pitchFamily="34" charset="0"/>
                      </a:rPr>
                      <m:t>𝑹</m:t>
                    </m:r>
                  </m:oMath>
                </a14:m>
                <a:r>
                  <a:rPr lang="en-US" sz="1600" dirty="0" smtClean="0">
                    <a:latin typeface="Arial" charset="0"/>
                    <a:ea typeface="Arial" charset="0"/>
                    <a:cs typeface="Arial" charset="0"/>
                  </a:rPr>
                  <a:t>’s </a:t>
                </a:r>
                <a:r>
                  <a:rPr lang="en-US" sz="1600" dirty="0">
                    <a:latin typeface="Arial" charset="0"/>
                    <a:ea typeface="Arial" charset="0"/>
                    <a:cs typeface="Arial" charset="0"/>
                  </a:rPr>
                  <a:t>acceptance logistic function </a:t>
                </a:r>
                <a:r>
                  <a:rPr lang="en-US" sz="1600" dirty="0" smtClean="0">
                    <a:latin typeface="Arial" charset="0"/>
                    <a:ea typeface="Arial" charset="0"/>
                    <a:cs typeface="Arial" charset="0"/>
                  </a:rPr>
                  <a:t>𝝋, </a:t>
                </a:r>
                <a:r>
                  <a:rPr lang="en-US" sz="1600" dirty="0">
                    <a:latin typeface="Arial" charset="0"/>
                    <a:ea typeface="Arial" charset="0"/>
                    <a:cs typeface="Arial" charset="0"/>
                  </a:rPr>
                  <a:t>which maps the investment amount into a victory or a defeat</a:t>
                </a:r>
                <a:r>
                  <a:rPr lang="en-US" sz="1600" dirty="0" smtClean="0">
                    <a:latin typeface="Arial" charset="0"/>
                    <a:ea typeface="Arial" charset="0"/>
                    <a:cs typeface="Arial" charset="0"/>
                  </a:rPr>
                  <a:t>. This function </a:t>
                </a:r>
                <a:r>
                  <a:rPr lang="en-US" sz="1600" dirty="0">
                    <a:latin typeface="Arial" charset="0"/>
                    <a:ea typeface="Arial" charset="0"/>
                    <a:cs typeface="Arial" charset="0"/>
                  </a:rPr>
                  <a:t>is governed by two parameters, an intercept 𝝋</a:t>
                </a:r>
                <a:r>
                  <a:rPr lang="en-US" sz="1600" baseline="-25000" dirty="0" smtClean="0">
                    <a:latin typeface="Arial" charset="0"/>
                    <a:ea typeface="Arial" charset="0"/>
                    <a:cs typeface="Arial" charset="0"/>
                  </a:rPr>
                  <a:t>R0</a:t>
                </a:r>
                <a:r>
                  <a:rPr lang="en-US" sz="1600" dirty="0" smtClean="0">
                    <a:latin typeface="Arial" charset="0"/>
                    <a:ea typeface="Arial" charset="0"/>
                    <a:cs typeface="Arial" charset="0"/>
                  </a:rPr>
                  <a:t> </a:t>
                </a:r>
                <a:r>
                  <a:rPr lang="en-US" sz="1600" dirty="0">
                    <a:latin typeface="Arial" charset="0"/>
                    <a:ea typeface="Arial" charset="0"/>
                    <a:cs typeface="Arial" charset="0"/>
                  </a:rPr>
                  <a:t>and a slope 𝝋</a:t>
                </a:r>
                <a:r>
                  <a:rPr lang="en-US" sz="1600" baseline="-25000" dirty="0" smtClean="0">
                    <a:latin typeface="Arial" charset="0"/>
                    <a:ea typeface="Arial" charset="0"/>
                    <a:cs typeface="Arial" charset="0"/>
                  </a:rPr>
                  <a:t>R1</a:t>
                </a:r>
                <a:r>
                  <a:rPr lang="en-US" sz="1600" dirty="0">
                    <a:latin typeface="Arial" charset="0"/>
                    <a:ea typeface="Arial" charset="0"/>
                    <a:cs typeface="Arial" charset="0"/>
                  </a:rPr>
                  <a:t>.</a:t>
                </a:r>
              </a:p>
              <a:p>
                <a:pPr marL="285750" indent="-285750">
                  <a:buFont typeface="Arial" charset="0"/>
                  <a:buChar char="•"/>
                </a:pPr>
                <a:endParaRPr lang="en-US" sz="1600" dirty="0" smtClean="0">
                  <a:latin typeface="Arial" charset="0"/>
                  <a:ea typeface="Arial" charset="0"/>
                  <a:cs typeface="Arial" charset="0"/>
                </a:endParaRPr>
              </a:p>
              <a:p>
                <a:pPr marL="285750" indent="-285750">
                  <a:buFont typeface="Arial" charset="0"/>
                  <a:buChar char="•"/>
                </a:pPr>
                <a:endParaRPr lang="en-US" sz="1600" dirty="0">
                  <a:latin typeface="Arial" charset="0"/>
                  <a:ea typeface="Arial" charset="0"/>
                  <a:cs typeface="Arial" charset="0"/>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176238" y="3921133"/>
                <a:ext cx="6633867" cy="1323439"/>
              </a:xfrm>
              <a:prstGeom prst="rect">
                <a:avLst/>
              </a:prstGeom>
              <a:blipFill rotWithShape="0">
                <a:blip r:embed="rId4"/>
                <a:stretch>
                  <a:fillRect l="-551" t="-1843"/>
                </a:stretch>
              </a:blipFill>
            </p:spPr>
            <p:txBody>
              <a:bodyPr/>
              <a:lstStyle/>
              <a:p>
                <a:r>
                  <a:rPr lang="en-US">
                    <a:noFill/>
                  </a:rPr>
                  <a:t> </a:t>
                </a:r>
              </a:p>
            </p:txBody>
          </p:sp>
        </mc:Fallback>
      </mc:AlternateContent>
    </p:spTree>
    <p:extLst>
      <p:ext uri="{BB962C8B-B14F-4D97-AF65-F5344CB8AC3E}">
        <p14:creationId xmlns:p14="http://schemas.microsoft.com/office/powerpoint/2010/main" val="3787280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74" y="168519"/>
            <a:ext cx="11729069" cy="4062651"/>
          </a:xfrm>
          <a:prstGeom prst="rect">
            <a:avLst/>
          </a:prstGeom>
          <a:noFill/>
        </p:spPr>
        <p:txBody>
          <a:bodyPr wrap="square" rtlCol="0">
            <a:spAutoFit/>
          </a:bodyPr>
          <a:lstStyle/>
          <a:p>
            <a:r>
              <a:rPr lang="en-US" b="1" dirty="0" smtClean="0">
                <a:latin typeface="Arial" charset="0"/>
                <a:ea typeface="Arial" charset="0"/>
                <a:cs typeface="Arial" charset="0"/>
              </a:rPr>
              <a:t>Supplementary material</a:t>
            </a:r>
            <a:endParaRPr lang="en-US" b="1" dirty="0">
              <a:latin typeface="Arial" charset="0"/>
              <a:ea typeface="Arial" charset="0"/>
              <a:cs typeface="Arial"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If we estimate that each trial in the UG will take ~6 seconds, with a 4 second inter-stimulus interval, then we have 120 trials for the UG.</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order to help decide how many scenarios/environment to include, we simulated 40 subjects playing 120 trials of the UG with 3 (40 trials per environment), 4 (30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and 5 (24 trials per </a:t>
            </a:r>
            <a:r>
              <a:rPr lang="en-US" sz="1600" dirty="0">
                <a:latin typeface="Arial" panose="020B0604020202020204" pitchFamily="34" charset="0"/>
                <a:cs typeface="Arial" panose="020B0604020202020204" pitchFamily="34" charset="0"/>
              </a:rPr>
              <a:t>environment</a:t>
            </a:r>
            <a:r>
              <a:rPr lang="en-US" sz="1600" dirty="0" smtClean="0">
                <a:latin typeface="Arial" panose="020B0604020202020204" pitchFamily="34" charset="0"/>
                <a:cs typeface="Arial" panose="020B0604020202020204" pitchFamily="34" charset="0"/>
              </a:rPr>
              <a:t>) in order to test for differences in parameter recovery and model identifiability.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In every case, parameter recovery was highly significant, however 5 environments slightly outperformed simulations with 3 and 4 conditions. </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There was no difference in model identifiability</a:t>
            </a:r>
            <a:r>
              <a:rPr lang="en-US" sz="1600" dirty="0" smtClean="0">
                <a:latin typeface="Arial" panose="020B0604020202020204" pitchFamily="34" charset="0"/>
                <a:cs typeface="Arial" panose="020B0604020202020204" pitchFamily="34" charset="0"/>
              </a:rPr>
              <a:t>.</a:t>
            </a: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We also ran simulations for prior estimation and found little difference between 8, 10, and 12 repetitions of each division possibility. </a:t>
            </a: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249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77078"/>
            <a:ext cx="12192000" cy="7478970"/>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At </a:t>
            </a:r>
            <a:r>
              <a:rPr lang="en-US" sz="1600" dirty="0">
                <a:latin typeface="Arial" charset="0"/>
                <a:ea typeface="Arial" charset="0"/>
                <a:cs typeface="Arial" charset="0"/>
              </a:rPr>
              <a:t>each trial 𝒕, from his/her endowment 𝑬</a:t>
            </a:r>
            <a:r>
              <a:rPr lang="en-US" sz="1600" baseline="-25000" dirty="0">
                <a:latin typeface="Arial" charset="0"/>
                <a:ea typeface="Arial" charset="0"/>
                <a:cs typeface="Arial" charset="0"/>
              </a:rPr>
              <a:t>𝒕</a:t>
            </a:r>
            <a:r>
              <a:rPr lang="en-US" sz="1600" dirty="0">
                <a:latin typeface="Arial" charset="0"/>
                <a:ea typeface="Arial" charset="0"/>
                <a:cs typeface="Arial" charset="0"/>
              </a:rPr>
              <a:t>, 𝑷 has to consider each possible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and compute the </a:t>
            </a:r>
            <a:r>
              <a:rPr lang="en-US" sz="1600" i="1" dirty="0">
                <a:latin typeface="Arial" charset="0"/>
                <a:ea typeface="Arial" charset="0"/>
                <a:cs typeface="Arial" charset="0"/>
              </a:rPr>
              <a:t>expected payoff </a:t>
            </a: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a:latin typeface="Arial" charset="0"/>
                <a:ea typeface="Arial" charset="0"/>
                <a:cs typeface="Arial" charset="0"/>
              </a:rPr>
              <a:t>. This expected payoff depends on his/her estimate of how likely it is that 𝑨</a:t>
            </a:r>
            <a:r>
              <a:rPr lang="en-US" sz="1600" baseline="-25000" dirty="0">
                <a:latin typeface="Arial" charset="0"/>
                <a:ea typeface="Arial" charset="0"/>
                <a:cs typeface="Arial" charset="0"/>
              </a:rPr>
              <a:t>𝒕 </a:t>
            </a:r>
            <a:r>
              <a:rPr lang="en-US" sz="1600" dirty="0">
                <a:latin typeface="Arial" charset="0"/>
                <a:ea typeface="Arial" charset="0"/>
                <a:cs typeface="Arial" charset="0"/>
              </a:rPr>
              <a:t> </a:t>
            </a:r>
            <a:r>
              <a:rPr lang="en-US" sz="1600" dirty="0" smtClean="0">
                <a:latin typeface="Arial" charset="0"/>
                <a:ea typeface="Arial" charset="0"/>
                <a:cs typeface="Arial" charset="0"/>
              </a:rPr>
              <a:t>will result in a victory: </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 (𝑫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𝟏|𝑨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where </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 </a:t>
            </a:r>
            <a:r>
              <a:rPr lang="en-US" sz="1600" dirty="0" smtClean="0">
                <a:latin typeface="Arial" charset="0"/>
                <a:ea typeface="Arial" charset="0"/>
                <a:cs typeface="Arial" charset="0"/>
              </a:rPr>
              <a:t>represents whether </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a:t>
            </a:r>
            <a:r>
              <a:rPr lang="en-US" sz="1600" dirty="0" smtClean="0">
                <a:latin typeface="Arial" charset="0"/>
                <a:ea typeface="Arial" charset="0"/>
                <a:cs typeface="Arial" charset="0"/>
              </a:rPr>
              <a:t> results in a victory </a:t>
            </a:r>
            <a:r>
              <a:rPr lang="en-US" sz="1600" dirty="0">
                <a:latin typeface="Arial" charset="0"/>
                <a:ea typeface="Arial" charset="0"/>
                <a:cs typeface="Arial" charset="0"/>
              </a:rPr>
              <a:t>(</a:t>
            </a:r>
            <a:r>
              <a:rPr lang="en-US" sz="1600" dirty="0" smtClean="0">
                <a:latin typeface="Arial" charset="0"/>
                <a:ea typeface="Arial" charset="0"/>
                <a:cs typeface="Arial" charset="0"/>
              </a:rPr>
              <a:t>𝑫</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𝟏) or a defeat </a:t>
            </a:r>
            <a:r>
              <a:rPr lang="en-US" sz="1600" dirty="0">
                <a:latin typeface="Arial" charset="0"/>
                <a:ea typeface="Arial" charset="0"/>
                <a:cs typeface="Arial" charset="0"/>
              </a:rPr>
              <a:t>(𝑫</a:t>
            </a:r>
            <a:r>
              <a:rPr lang="en-US" sz="1600" baseline="-25000" dirty="0">
                <a:latin typeface="Arial" charset="0"/>
                <a:ea typeface="Arial" charset="0"/>
                <a:cs typeface="Arial" charset="0"/>
              </a:rPr>
              <a:t>𝒕</a:t>
            </a:r>
            <a:r>
              <a:rPr lang="en-US" sz="1600" dirty="0">
                <a:latin typeface="Arial" charset="0"/>
                <a:ea typeface="Arial" charset="0"/>
                <a:cs typeface="Arial" charset="0"/>
              </a:rPr>
              <a:t> = </a:t>
            </a:r>
            <a:r>
              <a:rPr lang="en-US" sz="1600" dirty="0" smtClean="0">
                <a:latin typeface="Arial" charset="0"/>
                <a:ea typeface="Arial" charset="0"/>
                <a:cs typeface="Arial" charset="0"/>
              </a:rPr>
              <a:t>0). This will occur if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 accepts 𝑨</a:t>
            </a:r>
            <a:r>
              <a:rPr lang="en-US" sz="1600" baseline="-25000" dirty="0" smtClean="0">
                <a:latin typeface="Arial" charset="0"/>
                <a:ea typeface="Arial" charset="0"/>
                <a:cs typeface="Arial" charset="0"/>
              </a:rPr>
              <a:t>𝒕.</a:t>
            </a:r>
            <a:r>
              <a:rPr lang="en-US" sz="1600" dirty="0" smtClean="0">
                <a:latin typeface="Arial" charset="0"/>
                <a:ea typeface="Arial" charset="0"/>
                <a:cs typeface="Arial" charset="0"/>
              </a:rPr>
              <a:t> For </a:t>
            </a:r>
            <a:r>
              <a:rPr lang="en-US" sz="1600" dirty="0">
                <a:latin typeface="Arial" charset="0"/>
                <a:ea typeface="Arial" charset="0"/>
                <a:cs typeface="Arial" charset="0"/>
              </a:rPr>
              <a:t>simplicity, this will be referred to as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a:t>
            </a:r>
            <a:r>
              <a:rPr lang="en-US" sz="1600" dirty="0" smtClean="0">
                <a:latin typeface="Arial" charset="0"/>
                <a:ea typeface="Arial" charset="0"/>
                <a:cs typeface="Arial" charset="0"/>
              </a:rPr>
              <a:t>𝑨</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 𝑷</a:t>
            </a:r>
            <a:r>
              <a:rPr lang="en-US" sz="1600" dirty="0" smtClean="0">
                <a:latin typeface="Arial" charset="0"/>
                <a:ea typeface="Arial" charset="0"/>
                <a:cs typeface="Arial" charset="0"/>
              </a:rPr>
              <a:t>’s </a:t>
            </a:r>
            <a:r>
              <a:rPr lang="en-US" sz="1600" dirty="0">
                <a:latin typeface="Arial" charset="0"/>
                <a:ea typeface="Arial" charset="0"/>
                <a:cs typeface="Arial" charset="0"/>
              </a:rPr>
              <a:t>expected payoff 𝑽</a:t>
            </a:r>
            <a:r>
              <a:rPr lang="en-US" sz="1600" baseline="-25000" dirty="0">
                <a:latin typeface="Arial" charset="0"/>
                <a:ea typeface="Arial" charset="0"/>
                <a:cs typeface="Arial" charset="0"/>
              </a:rPr>
              <a:t>𝒕</a:t>
            </a:r>
            <a:r>
              <a:rPr lang="en-US" sz="1600" dirty="0">
                <a:latin typeface="Arial" charset="0"/>
                <a:ea typeface="Arial" charset="0"/>
                <a:cs typeface="Arial" charset="0"/>
              </a:rPr>
              <a:t> for the offer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is:  </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𝑽</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b="1" i="1" dirty="0">
                <a:latin typeface="Arial" charset="0"/>
                <a:ea typeface="Arial" charset="0"/>
                <a:cs typeface="Arial" charset="0"/>
              </a:rPr>
              <a:t>P</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a:t>
            </a:r>
            <a:r>
              <a:rPr lang="en-US" sz="1600" dirty="0">
                <a:latin typeface="Arial" charset="0"/>
                <a:ea typeface="Arial" charset="0"/>
                <a:cs typeface="Arial" charset="0"/>
              </a:rPr>
              <a:t>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a:t>
            </a:r>
            <a:r>
              <a:rPr lang="en-US" sz="1600" dirty="0" smtClean="0">
                <a:latin typeface="Arial" charset="0"/>
                <a:ea typeface="Arial" charset="0"/>
                <a:cs typeface="Arial" charset="0"/>
              </a:rPr>
              <a:t>–𝑷</a:t>
            </a:r>
            <a:r>
              <a:rPr lang="en-US" sz="1600" baseline="-25000" dirty="0" smtClean="0">
                <a:latin typeface="Arial" charset="0"/>
                <a:ea typeface="Arial" charset="0"/>
                <a:cs typeface="Arial" charset="0"/>
              </a:rPr>
              <a:t>𝑹,</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))×𝟎]	</a:t>
            </a:r>
            <a:r>
              <a:rPr lang="en-US" sz="1600" dirty="0" smtClean="0">
                <a:latin typeface="Arial" charset="0"/>
                <a:ea typeface="Arial" charset="0"/>
                <a:cs typeface="Arial" charset="0"/>
              </a:rPr>
              <a:t> 			(1</a:t>
            </a:r>
            <a:r>
              <a:rPr lang="en-US" sz="1600" dirty="0">
                <a:latin typeface="Arial" charset="0"/>
                <a:ea typeface="Arial" charset="0"/>
                <a:cs typeface="Arial" charset="0"/>
              </a:rPr>
              <a:t>)</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With the two square brackets representing cases </a:t>
            </a:r>
            <a:r>
              <a:rPr lang="en-US" sz="1600" dirty="0" smtClean="0">
                <a:latin typeface="Arial" charset="0"/>
                <a:ea typeface="Arial" charset="0"/>
                <a:cs typeface="Arial" charset="0"/>
              </a:rPr>
              <a:t>where </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smtClean="0">
                <a:latin typeface="Arial" charset="0"/>
                <a:ea typeface="Arial" charset="0"/>
                <a:cs typeface="Arial" charset="0"/>
              </a:rPr>
              <a:t> is accepted or </a:t>
            </a:r>
            <a:r>
              <a:rPr lang="en-US" sz="1600" dirty="0" smtClean="0">
                <a:latin typeface="Arial" charset="0"/>
                <a:ea typeface="Arial" charset="0"/>
                <a:cs typeface="Arial" charset="0"/>
              </a:rPr>
              <a:t>rejected</a:t>
            </a:r>
            <a:r>
              <a:rPr lang="en-US" sz="1600" dirty="0" smtClean="0">
                <a:latin typeface="Arial" charset="0"/>
                <a:ea typeface="Arial" charset="0"/>
                <a:cs typeface="Arial" charset="0"/>
              </a:rPr>
              <a:t>, </a:t>
            </a:r>
            <a:r>
              <a:rPr lang="en-US" sz="1600" dirty="0">
                <a:latin typeface="Arial" charset="0"/>
                <a:ea typeface="Arial" charset="0"/>
                <a:cs typeface="Arial" charset="0"/>
              </a:rPr>
              <a:t>respectively.</a:t>
            </a:r>
          </a:p>
          <a:p>
            <a:pPr>
              <a:lnSpc>
                <a:spcPct val="200000"/>
              </a:lnSpc>
            </a:pPr>
            <a:r>
              <a:rPr lang="en-US" sz="1600" dirty="0">
                <a:latin typeface="Arial" charset="0"/>
                <a:ea typeface="Arial" charset="0"/>
                <a:cs typeface="Arial" charset="0"/>
              </a:rPr>
              <a:t>Critically, </a:t>
            </a:r>
            <a:r>
              <a:rPr lang="en-US" sz="1600" dirty="0" smtClean="0">
                <a:latin typeface="Arial" charset="0"/>
                <a:ea typeface="Arial" charset="0"/>
                <a:cs typeface="Arial" charset="0"/>
              </a:rPr>
              <a:t>𝑷 </a:t>
            </a:r>
            <a:r>
              <a:rPr lang="en-US" sz="1600" dirty="0">
                <a:latin typeface="Arial" charset="0"/>
                <a:ea typeface="Arial" charset="0"/>
                <a:cs typeface="Arial" charset="0"/>
              </a:rPr>
              <a:t>estimates 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by estimating </a:t>
            </a:r>
            <a:r>
              <a:rPr lang="en-US" sz="1600" dirty="0">
                <a:latin typeface="Arial" charset="0"/>
                <a:ea typeface="Arial" charset="0"/>
                <a:cs typeface="Arial" charset="0"/>
              </a:rPr>
              <a:t>𝑹’s acceptance logistic function </a:t>
            </a:r>
            <a:r>
              <a:rPr lang="en-US" sz="1600" dirty="0" smtClean="0">
                <a:latin typeface="Arial" charset="0"/>
                <a:ea typeface="Arial" charset="0"/>
                <a:cs typeface="Arial" charset="0"/>
              </a:rPr>
              <a:t>𝝋. Specifically,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forms a representation </a:t>
            </a:r>
            <a:r>
              <a:rPr lang="en-US" sz="1600" dirty="0" err="1">
                <a:latin typeface="Arial" charset="0"/>
                <a:ea typeface="Arial" charset="0"/>
                <a:cs typeface="Arial" charset="0"/>
              </a:rPr>
              <a:t>ϑ</a:t>
            </a:r>
            <a:r>
              <a:rPr lang="en-US" sz="1600" dirty="0">
                <a:latin typeface="Arial" charset="0"/>
                <a:ea typeface="Arial" charset="0"/>
                <a:cs typeface="Arial" charset="0"/>
              </a:rPr>
              <a:t> </a:t>
            </a:r>
            <a:r>
              <a:rPr lang="en-US" sz="1600" dirty="0" smtClean="0">
                <a:latin typeface="Arial" charset="0"/>
                <a:ea typeface="Arial" charset="0"/>
                <a:cs typeface="Arial" charset="0"/>
              </a:rPr>
              <a:t>of </a:t>
            </a:r>
            <a:r>
              <a:rPr lang="en-US" sz="1600" b="1" i="1" dirty="0" smtClean="0">
                <a:latin typeface="Arial" charset="0"/>
                <a:ea typeface="Arial" charset="0"/>
                <a:cs typeface="Arial" charset="0"/>
              </a:rPr>
              <a:t>R</a:t>
            </a:r>
            <a:r>
              <a:rPr lang="en-US" sz="1600" dirty="0" smtClean="0">
                <a:latin typeface="Arial" charset="0"/>
                <a:ea typeface="Arial" charset="0"/>
                <a:cs typeface="Arial" charset="0"/>
              </a:rPr>
              <a:t>’s acceptance function </a:t>
            </a:r>
            <a:r>
              <a:rPr lang="en-US" sz="1600" dirty="0">
                <a:latin typeface="Arial" charset="0"/>
                <a:ea typeface="Arial" charset="0"/>
                <a:cs typeface="Arial" charset="0"/>
              </a:rPr>
              <a:t>𝝋 </a:t>
            </a:r>
            <a:r>
              <a:rPr lang="en-US" sz="1600" dirty="0" smtClean="0">
                <a:latin typeface="Arial" charset="0"/>
                <a:ea typeface="Arial" charset="0"/>
                <a:cs typeface="Arial" charset="0"/>
              </a:rPr>
              <a:t>by forming estimates </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𝑹𝟎 </a:t>
            </a:r>
            <a:r>
              <a:rPr lang="en-US" sz="1600" dirty="0" smtClean="0">
                <a:latin typeface="Arial" charset="0"/>
                <a:ea typeface="Arial" charset="0"/>
                <a:cs typeface="Arial" charset="0"/>
              </a:rPr>
              <a:t>and</a:t>
            </a:r>
            <a:r>
              <a:rPr lang="en-US" sz="1600" baseline="-25000" dirty="0" smtClean="0">
                <a:latin typeface="Arial" charset="0"/>
                <a:ea typeface="Arial" charset="0"/>
                <a:cs typeface="Arial" charset="0"/>
              </a:rPr>
              <a:t> </a:t>
            </a:r>
            <a:r>
              <a:rPr lang="en-US" sz="1600" dirty="0">
                <a:latin typeface="Arial" charset="0"/>
                <a:ea typeface="Arial" charset="0"/>
                <a:cs typeface="Arial" charset="0"/>
              </a:rPr>
              <a:t>𝜷</a:t>
            </a:r>
            <a:r>
              <a:rPr lang="en-US" sz="1600" baseline="-25000" dirty="0">
                <a:latin typeface="Arial" charset="0"/>
                <a:ea typeface="Arial" charset="0"/>
                <a:cs typeface="Arial" charset="0"/>
              </a:rPr>
              <a:t>𝑹1 </a:t>
            </a:r>
            <a:r>
              <a:rPr lang="en-US" sz="1600" dirty="0" smtClean="0">
                <a:latin typeface="Arial" charset="0"/>
                <a:ea typeface="Arial" charset="0"/>
                <a:cs typeface="Arial" charset="0"/>
              </a:rPr>
              <a:t>of </a:t>
            </a:r>
            <a:r>
              <a:rPr lang="en-US" sz="1600" dirty="0">
                <a:latin typeface="Arial" charset="0"/>
                <a:ea typeface="Arial" charset="0"/>
                <a:cs typeface="Arial" charset="0"/>
              </a:rPr>
              <a:t>𝝋</a:t>
            </a:r>
            <a:r>
              <a:rPr lang="en-US" sz="1600" dirty="0" smtClean="0">
                <a:latin typeface="Arial" charset="0"/>
                <a:ea typeface="Arial" charset="0"/>
                <a:cs typeface="Arial" charset="0"/>
              </a:rPr>
              <a:t>‘s intercept and slope, respectively.</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)=𝟏/(𝟏+𝒆𝒙𝒑(−(𝜷</a:t>
            </a:r>
            <a:r>
              <a:rPr lang="en-US" sz="1600" baseline="-25000" dirty="0">
                <a:latin typeface="Arial" charset="0"/>
                <a:ea typeface="Arial" charset="0"/>
                <a:cs typeface="Arial" charset="0"/>
              </a:rPr>
              <a:t>𝑹𝟎,𝒕</a:t>
            </a:r>
            <a:r>
              <a:rPr lang="en-US" sz="1600" dirty="0">
                <a:latin typeface="Arial" charset="0"/>
                <a:ea typeface="Arial" charset="0"/>
                <a:cs typeface="Arial" charset="0"/>
              </a:rPr>
              <a:t>+𝜷</a:t>
            </a:r>
            <a:r>
              <a:rPr lang="en-US" sz="1600" baseline="-25000" dirty="0">
                <a:latin typeface="Arial" charset="0"/>
                <a:ea typeface="Arial" charset="0"/>
                <a:cs typeface="Arial" charset="0"/>
              </a:rPr>
              <a:t>𝑹𝟏,𝒕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(2)</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 </a:t>
            </a:r>
          </a:p>
          <a:p>
            <a:pPr>
              <a:lnSpc>
                <a:spcPct val="200000"/>
              </a:lnSpc>
            </a:pPr>
            <a:r>
              <a:rPr lang="en-US" sz="1600" dirty="0" smtClean="0">
                <a:latin typeface="Arial" charset="0"/>
                <a:ea typeface="Arial" charset="0"/>
                <a:cs typeface="Arial" charset="0"/>
              </a:rPr>
              <a:t> </a:t>
            </a:r>
            <a:endParaRPr lang="en-US" sz="1600" dirty="0">
              <a:effectLst/>
              <a:latin typeface="Arial" charset="0"/>
              <a:ea typeface="Arial" charset="0"/>
              <a:cs typeface="Arial" charset="0"/>
            </a:endParaRPr>
          </a:p>
        </p:txBody>
      </p:sp>
      <p:sp>
        <p:nvSpPr>
          <p:cNvPr id="2" name="TextBox 1"/>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672836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0" y="538463"/>
                <a:ext cx="12017829" cy="5143972"/>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𝑷 </a:t>
                </a:r>
                <a:r>
                  <a:rPr lang="en-US" sz="1600" dirty="0">
                    <a:latin typeface="Arial" charset="0"/>
                    <a:ea typeface="Arial" charset="0"/>
                    <a:cs typeface="Arial" charset="0"/>
                  </a:rPr>
                  <a:t>can choose 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according to a </a:t>
                </a:r>
                <a:r>
                  <a:rPr lang="en-US" sz="1600" dirty="0" err="1">
                    <a:latin typeface="Arial" charset="0"/>
                    <a:ea typeface="Arial" charset="0"/>
                    <a:cs typeface="Arial" charset="0"/>
                  </a:rPr>
                  <a:t>softmax</a:t>
                </a:r>
                <a:r>
                  <a:rPr lang="en-US" sz="1600" dirty="0">
                    <a:latin typeface="Arial" charset="0"/>
                    <a:ea typeface="Arial" charset="0"/>
                    <a:cs typeface="Arial" charset="0"/>
                  </a:rPr>
                  <a:t> function (multinomial), with a temperature parameter 𝜷</a:t>
                </a:r>
              </a:p>
              <a:p>
                <a:pPr>
                  <a:lnSpc>
                    <a:spcPct val="200000"/>
                  </a:lnSpc>
                </a:pPr>
                <a:endParaRPr lang="en-US" sz="1600" dirty="0">
                  <a:latin typeface="Arial" charset="0"/>
                  <a:ea typeface="Arial" charset="0"/>
                  <a:cs typeface="Arial" charset="0"/>
                </a:endParaRPr>
              </a:p>
              <a:p>
                <a:pPr>
                  <a:lnSpc>
                    <a:spcPct val="200000"/>
                  </a:lnSpc>
                </a:pPr>
                <a:r>
                  <a:rPr lang="en-US" sz="1600" b="1" i="1" dirty="0" smtClean="0">
                    <a:latin typeface="Arial" charset="0"/>
                    <a:ea typeface="Arial" charset="0"/>
                    <a:cs typeface="Arial" charset="0"/>
                  </a:rPr>
                  <a:t>P</a:t>
                </a:r>
                <a:r>
                  <a:rPr lang="en-US" sz="1600" dirty="0" smtClean="0">
                    <a:latin typeface="Arial" charset="0"/>
                    <a:ea typeface="Arial" charset="0"/>
                    <a:cs typeface="Arial" charset="0"/>
                  </a:rPr>
                  <a:t>(</a:t>
                </a:r>
                <a:r>
                  <a:rPr lang="en-US" sz="1600" b="1" i="1" dirty="0" smtClean="0">
                    <a:latin typeface="Arial" charset="0"/>
                    <a:ea typeface="Arial" charset="0"/>
                    <a:cs typeface="Arial" charset="0"/>
                  </a:rPr>
                  <a:t>A</a:t>
                </a:r>
                <a:r>
                  <a:rPr lang="en-US" sz="1600" b="1" i="1" baseline="-25000" dirty="0" smtClean="0">
                    <a:latin typeface="Arial" charset="0"/>
                    <a:ea typeface="Arial" charset="0"/>
                    <a:cs typeface="Arial" charset="0"/>
                  </a:rPr>
                  <a:t>t </a:t>
                </a:r>
                <a:r>
                  <a:rPr lang="en-US" sz="1600" b="1" i="1" dirty="0" smtClean="0">
                    <a:latin typeface="Arial" charset="0"/>
                    <a:ea typeface="Arial" charset="0"/>
                    <a:cs typeface="Arial" charset="0"/>
                  </a:rPr>
                  <a:t>= </a:t>
                </a:r>
                <a:r>
                  <a:rPr lang="en-US" sz="1600" b="1" i="1" dirty="0" err="1" smtClean="0">
                    <a:latin typeface="Arial" charset="0"/>
                    <a:ea typeface="Arial" charset="0"/>
                    <a:cs typeface="Arial" charset="0"/>
                  </a:rPr>
                  <a:t>i</a:t>
                </a:r>
                <a:r>
                  <a:rPr lang="en-US" sz="1600" dirty="0" smtClean="0">
                    <a:latin typeface="Arial" charset="0"/>
                    <a:ea typeface="Arial" charset="0"/>
                    <a:cs typeface="Arial" charset="0"/>
                  </a:rPr>
                  <a:t>) = </a:t>
                </a:r>
                <a14:m>
                  <m:oMath xmlns:m="http://schemas.openxmlformats.org/officeDocument/2006/math">
                    <m:f>
                      <m:fPr>
                        <m:ctrlPr>
                          <a:rPr lang="en-US" b="1" i="1">
                            <a:latin typeface="Cambria Math" charset="0"/>
                            <a:ea typeface="Arial" charset="0"/>
                            <a:cs typeface="Arial" charset="0"/>
                          </a:rPr>
                        </m:ctrlPr>
                      </m:fPr>
                      <m:num>
                        <m:sSup>
                          <m:sSupPr>
                            <m:ctrlPr>
                              <a:rPr lang="en-US" b="1" i="1" smtClean="0">
                                <a:latin typeface="Cambria Math" charset="0"/>
                                <a:ea typeface="Arial" charset="0"/>
                                <a:cs typeface="Arial" charset="0"/>
                              </a:rPr>
                            </m:ctrlPr>
                          </m:sSupPr>
                          <m:e>
                            <m:r>
                              <a:rPr lang="en-US" b="1" i="1">
                                <a:latin typeface="Cambria Math" charset="0"/>
                                <a:ea typeface="Arial" charset="0"/>
                                <a:cs typeface="Arial" charset="0"/>
                              </a:rPr>
                              <m:t>𝒆</m:t>
                            </m:r>
                          </m:e>
                          <m:sup>
                            <m:r>
                              <a:rPr lang="en-US" b="1" i="1">
                                <a:latin typeface="Cambria Math" charset="0"/>
                                <a:ea typeface="Arial" charset="0"/>
                                <a:cs typeface="Arial" charset="0"/>
                              </a:rPr>
                              <m:t>𝜷</m:t>
                            </m:r>
                            <m:r>
                              <a:rPr lang="en-US" b="1" i="1">
                                <a:latin typeface="Cambria Math" charset="0"/>
                                <a:ea typeface="Arial" charset="0"/>
                                <a:cs typeface="Arial" charset="0"/>
                              </a:rPr>
                              <m:t>×</m:t>
                            </m:r>
                            <m:sSub>
                              <m:sSubPr>
                                <m:ctrlPr>
                                  <a:rPr lang="en-US" b="1" i="1">
                                    <a:latin typeface="Cambria Math" charset="0"/>
                                    <a:ea typeface="Arial" charset="0"/>
                                    <a:cs typeface="Arial" charset="0"/>
                                  </a:rPr>
                                </m:ctrlPr>
                              </m:sSubPr>
                              <m:e>
                                <m:r>
                                  <a:rPr lang="en-US" b="1" i="1">
                                    <a:latin typeface="Cambria Math" charset="0"/>
                                    <a:ea typeface="Arial" charset="0"/>
                                    <a:cs typeface="Arial" charset="0"/>
                                  </a:rPr>
                                  <m:t>𝑽</m:t>
                                </m:r>
                              </m:e>
                              <m:sub>
                                <m:r>
                                  <a:rPr lang="en-US" b="1" i="1">
                                    <a:latin typeface="Cambria Math" charset="0"/>
                                    <a:ea typeface="Arial" charset="0"/>
                                    <a:cs typeface="Arial" charset="0"/>
                                  </a:rPr>
                                  <m:t>𝒊</m:t>
                                </m:r>
                              </m:sub>
                            </m:sSub>
                          </m:sup>
                        </m:sSup>
                      </m:num>
                      <m:den>
                        <m:nary>
                          <m:naryPr>
                            <m:chr m:val="∑"/>
                            <m:limLoc m:val="subSup"/>
                            <m:ctrlPr>
                              <a:rPr lang="en-US" b="1" i="1">
                                <a:latin typeface="Cambria Math" charset="0"/>
                                <a:ea typeface="Arial" charset="0"/>
                                <a:cs typeface="Arial" charset="0"/>
                              </a:rPr>
                            </m:ctrlPr>
                          </m:naryPr>
                          <m:sub>
                            <m:r>
                              <a:rPr lang="en-US" b="1" i="1">
                                <a:latin typeface="Cambria Math" charset="0"/>
                                <a:ea typeface="Arial" charset="0"/>
                                <a:cs typeface="Arial" charset="0"/>
                              </a:rPr>
                              <m:t>𝒋</m:t>
                            </m:r>
                            <m:r>
                              <a:rPr lang="en-US" b="1" i="1">
                                <a:latin typeface="Cambria Math" charset="0"/>
                                <a:ea typeface="Arial" charset="0"/>
                                <a:cs typeface="Arial" charset="0"/>
                              </a:rPr>
                              <m:t>=</m:t>
                            </m:r>
                            <m:r>
                              <a:rPr lang="en-US" b="1" i="1">
                                <a:latin typeface="Cambria Math" charset="0"/>
                                <a:ea typeface="Arial" charset="0"/>
                                <a:cs typeface="Arial" charset="0"/>
                              </a:rPr>
                              <m:t>𝟏</m:t>
                            </m:r>
                          </m:sub>
                          <m:sup>
                            <m:r>
                              <a:rPr lang="en-US" b="1" i="1">
                                <a:latin typeface="Cambria Math" charset="0"/>
                                <a:ea typeface="Arial" charset="0"/>
                                <a:cs typeface="Arial" charset="0"/>
                              </a:rPr>
                              <m:t>𝒏</m:t>
                            </m:r>
                          </m:sup>
                          <m:e>
                            <m:r>
                              <a:rPr lang="en-US" b="1" i="1" smtClean="0">
                                <a:latin typeface="Cambria Math" charset="0"/>
                                <a:ea typeface="Arial" charset="0"/>
                                <a:cs typeface="Arial" charset="0"/>
                              </a:rPr>
                              <m:t>𝜷</m:t>
                            </m:r>
                            <m:r>
                              <a:rPr lang="en-US" b="1" i="1">
                                <a:latin typeface="Cambria Math" charset="0"/>
                                <a:ea typeface="Arial" charset="0"/>
                                <a:cs typeface="Arial" charset="0"/>
                              </a:rPr>
                              <m:t>×</m:t>
                            </m:r>
                            <m:sSub>
                              <m:sSubPr>
                                <m:ctrlPr>
                                  <a:rPr lang="en-US" b="1" i="1" smtClean="0">
                                    <a:latin typeface="Cambria Math" charset="0"/>
                                    <a:ea typeface="Arial" charset="0"/>
                                    <a:cs typeface="Arial" charset="0"/>
                                  </a:rPr>
                                </m:ctrlPr>
                              </m:sSubPr>
                              <m:e>
                                <m:r>
                                  <a:rPr lang="en-US" b="1" i="1">
                                    <a:latin typeface="Cambria Math" charset="0"/>
                                    <a:ea typeface="Arial" charset="0"/>
                                    <a:cs typeface="Arial" charset="0"/>
                                  </a:rPr>
                                  <m:t>𝑽</m:t>
                                </m:r>
                              </m:e>
                              <m:sub>
                                <m:r>
                                  <a:rPr lang="en-US" b="1" i="1" smtClean="0">
                                    <a:latin typeface="Cambria Math" charset="0"/>
                                    <a:ea typeface="Arial" charset="0"/>
                                    <a:cs typeface="Arial" charset="0"/>
                                  </a:rPr>
                                  <m:t>𝒊</m:t>
                                </m:r>
                              </m:sub>
                            </m:sSub>
                          </m:e>
                        </m:nary>
                      </m:den>
                    </m:f>
                  </m:oMath>
                </a14:m>
                <a:r>
                  <a:rPr lang="en-US" sz="1600" b="1" i="1" dirty="0">
                    <a:effectLst/>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(3)</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Learning can be </a:t>
                </a:r>
                <a:r>
                  <a:rPr lang="en-US" sz="1600" dirty="0">
                    <a:latin typeface="Arial" charset="0"/>
                    <a:ea typeface="Arial" charset="0"/>
                    <a:cs typeface="Arial" charset="0"/>
                  </a:rPr>
                  <a:t>done using a simple delta rule on </a:t>
                </a:r>
                <a:r>
                  <a:rPr lang="en-US" sz="1600" dirty="0" err="1">
                    <a:latin typeface="Arial" charset="0"/>
                    <a:ea typeface="Arial" charset="0"/>
                    <a:cs typeface="Arial" charset="0"/>
                  </a:rPr>
                  <a:t>ϑ’s</a:t>
                </a:r>
                <a:r>
                  <a:rPr lang="en-US" sz="1600" dirty="0">
                    <a:latin typeface="Arial" charset="0"/>
                    <a:ea typeface="Arial" charset="0"/>
                    <a:cs typeface="Arial" charset="0"/>
                  </a:rPr>
                  <a:t> two parameters 𝜷</a:t>
                </a:r>
                <a:r>
                  <a:rPr lang="en-US" sz="1600" baseline="-25000" dirty="0">
                    <a:latin typeface="Arial" charset="0"/>
                    <a:ea typeface="Arial" charset="0"/>
                    <a:cs typeface="Arial" charset="0"/>
                  </a:rPr>
                  <a:t>𝑹𝟎,𝒕 </a:t>
                </a:r>
                <a:r>
                  <a:rPr lang="en-US" sz="1600" dirty="0">
                    <a:latin typeface="Arial" charset="0"/>
                    <a:ea typeface="Arial" charset="0"/>
                    <a:cs typeface="Arial" charset="0"/>
                  </a:rPr>
                  <a:t>and 𝜷</a:t>
                </a:r>
                <a:r>
                  <a:rPr lang="en-US" sz="1600" baseline="-25000" dirty="0">
                    <a:latin typeface="Arial" charset="0"/>
                    <a:ea typeface="Arial" charset="0"/>
                    <a:cs typeface="Arial" charset="0"/>
                  </a:rPr>
                  <a:t>𝑹𝟏,𝒕</a:t>
                </a:r>
                <a:r>
                  <a:rPr lang="en-US" sz="1600" dirty="0" smtClean="0">
                    <a:latin typeface="Arial" charset="0"/>
                    <a:ea typeface="Arial" charset="0"/>
                    <a:cs typeface="Arial" charset="0"/>
                  </a:rPr>
                  <a:t>. This </a:t>
                </a:r>
                <a:r>
                  <a:rPr lang="en-US" sz="1600" dirty="0">
                    <a:latin typeface="Arial" charset="0"/>
                    <a:ea typeface="Arial" charset="0"/>
                    <a:cs typeface="Arial" charset="0"/>
                  </a:rPr>
                  <a:t>means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a:t>
                </a:r>
                <a:r>
                  <a:rPr lang="en-US" sz="1600" dirty="0">
                    <a:latin typeface="Arial" charset="0"/>
                    <a:ea typeface="Arial" charset="0"/>
                    <a:cs typeface="Arial" charset="0"/>
                  </a:rPr>
                  <a:t>first computes a choice prediction error </a:t>
                </a:r>
                <a:r>
                  <a:rPr lang="en-US" sz="1600" dirty="0" smtClean="0">
                    <a:latin typeface="Arial" charset="0"/>
                    <a:ea typeface="Arial" charset="0"/>
                    <a:cs typeface="Arial" charset="0"/>
                  </a:rPr>
                  <a:t>𝜹</a:t>
                </a:r>
                <a:r>
                  <a:rPr lang="en-US" sz="1600" b="1" i="1" baseline="-25000" dirty="0" smtClean="0">
                    <a:latin typeface="Arial" charset="0"/>
                    <a:ea typeface="Arial" charset="0"/>
                    <a:cs typeface="Arial" charset="0"/>
                  </a:rPr>
                  <a:t>C</a:t>
                </a:r>
                <a:r>
                  <a:rPr lang="en-US" sz="1600" baseline="-25000" dirty="0" smtClean="0">
                    <a:latin typeface="Arial" charset="0"/>
                    <a:ea typeface="Arial" charset="0"/>
                    <a:cs typeface="Arial" charset="0"/>
                  </a:rPr>
                  <a:t>𝒕</a:t>
                </a:r>
                <a:endParaRPr lang="en-US" sz="1600" baseline="-250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a:p>
                <a:pPr>
                  <a:lnSpc>
                    <a:spcPct val="200000"/>
                  </a:lnSpc>
                </a:pPr>
                <a:r>
                  <a:rPr lang="en-US" sz="1600" dirty="0">
                    <a:latin typeface="Arial" charset="0"/>
                    <a:ea typeface="Arial" charset="0"/>
                    <a:cs typeface="Arial" charset="0"/>
                  </a:rPr>
                  <a:t>𝜹</a:t>
                </a:r>
                <a:r>
                  <a:rPr lang="en-US" sz="1600" b="1" i="1" baseline="-25000" dirty="0">
                    <a:latin typeface="Arial" charset="0"/>
                    <a:ea typeface="Arial" charset="0"/>
                    <a:cs typeface="Arial" charset="0"/>
                  </a:rPr>
                  <a:t>C</a:t>
                </a:r>
                <a:r>
                  <a:rPr lang="en-US" sz="1600" baseline="-25000" dirty="0">
                    <a:latin typeface="Arial" charset="0"/>
                    <a:ea typeface="Arial" charset="0"/>
                    <a:cs typeface="Arial" charset="0"/>
                  </a:rPr>
                  <a:t>𝒕 </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𝑫</a:t>
                </a:r>
                <a:r>
                  <a:rPr lang="en-US" sz="1600" baseline="-25000" dirty="0" smtClean="0">
                    <a:latin typeface="Arial" charset="0"/>
                    <a:ea typeface="Arial" charset="0"/>
                    <a:cs typeface="Arial" charset="0"/>
                  </a:rPr>
                  <a:t>𝒕</a:t>
                </a:r>
                <a:r>
                  <a:rPr lang="en-US" sz="1600" dirty="0">
                    <a:latin typeface="Arial" charset="0"/>
                    <a:ea typeface="Arial" charset="0"/>
                    <a:cs typeface="Arial" charset="0"/>
                  </a:rPr>
                  <a:t>−𝑷</a:t>
                </a:r>
                <a:r>
                  <a:rPr lang="en-US" sz="1600" baseline="-25000" dirty="0">
                    <a:latin typeface="Arial" charset="0"/>
                    <a:ea typeface="Arial" charset="0"/>
                    <a:cs typeface="Arial" charset="0"/>
                  </a:rPr>
                  <a:t>𝑹,𝒕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(4)</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 </a:t>
                </a:r>
              </a:p>
            </p:txBody>
          </p:sp>
        </mc:Choice>
        <mc:Fallback>
          <p:sp>
            <p:nvSpPr>
              <p:cNvPr id="4" name="Rectangle 3"/>
              <p:cNvSpPr>
                <a:spLocks noRot="1" noChangeAspect="1" noMove="1" noResize="1" noEditPoints="1" noAdjustHandles="1" noChangeArrowheads="1" noChangeShapeType="1" noTextEdit="1"/>
              </p:cNvSpPr>
              <p:nvPr/>
            </p:nvSpPr>
            <p:spPr>
              <a:xfrm>
                <a:off x="0" y="538463"/>
                <a:ext cx="12017829" cy="5143972"/>
              </a:xfrm>
              <a:prstGeom prst="rect">
                <a:avLst/>
              </a:prstGeom>
              <a:blipFill rotWithShape="0">
                <a:blip r:embed="rId3"/>
                <a:stretch>
                  <a:fillRect l="-254"/>
                </a:stretch>
              </a:blipFill>
            </p:spPr>
            <p:txBody>
              <a:bodyPr/>
              <a:lstStyle/>
              <a:p>
                <a:r>
                  <a:rPr lang="en-US">
                    <a:noFill/>
                  </a:rPr>
                  <a:t> </a:t>
                </a:r>
              </a:p>
            </p:txBody>
          </p:sp>
        </mc:Fallback>
      </mc:AlternateContent>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69701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8723"/>
            <a:ext cx="12046226"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This choice prediction error can then be used to update the parameters for the next trial using a </a:t>
            </a:r>
            <a:r>
              <a:rPr lang="en-US" sz="1600" dirty="0" err="1">
                <a:latin typeface="Arial" charset="0"/>
                <a:ea typeface="Arial" charset="0"/>
                <a:cs typeface="Arial" charset="0"/>
              </a:rPr>
              <a:t>Rescorla</a:t>
            </a:r>
            <a:r>
              <a:rPr lang="en-US" sz="1600" dirty="0">
                <a:latin typeface="Arial" charset="0"/>
                <a:ea typeface="Arial" charset="0"/>
                <a:cs typeface="Arial" charset="0"/>
              </a:rPr>
              <a:t>-Wagner update function </a:t>
            </a:r>
            <a:r>
              <a:rPr lang="en-US" sz="1600" dirty="0" smtClean="0">
                <a:latin typeface="Arial" charset="0"/>
                <a:ea typeface="Arial" charset="0"/>
                <a:cs typeface="Arial" charset="0"/>
              </a:rPr>
              <a:t>. For simplicity, we assume that 𝜷</a:t>
            </a:r>
            <a:r>
              <a:rPr lang="en-US" sz="1600" baseline="-25000" dirty="0" smtClean="0">
                <a:latin typeface="Arial" charset="0"/>
                <a:ea typeface="Arial" charset="0"/>
                <a:cs typeface="Arial" charset="0"/>
              </a:rPr>
              <a:t>𝑹𝟏  </a:t>
            </a:r>
            <a:r>
              <a:rPr lang="en-US" sz="1600" dirty="0" smtClean="0">
                <a:latin typeface="Arial" charset="0"/>
                <a:ea typeface="Arial" charset="0"/>
                <a:cs typeface="Arial" charset="0"/>
              </a:rPr>
              <a:t>will remain constant, while 𝜷</a:t>
            </a:r>
            <a:r>
              <a:rPr lang="en-US" sz="1600" baseline="-25000" dirty="0" smtClean="0">
                <a:latin typeface="Arial" charset="0"/>
                <a:ea typeface="Arial" charset="0"/>
                <a:cs typeface="Arial" charset="0"/>
              </a:rPr>
              <a:t>𝑹𝟎  </a:t>
            </a:r>
            <a:r>
              <a:rPr lang="en-US" sz="1600" dirty="0" smtClean="0">
                <a:latin typeface="Arial" charset="0"/>
                <a:ea typeface="Arial" charset="0"/>
                <a:cs typeface="Arial" charset="0"/>
              </a:rPr>
              <a:t>will be updated on each trial. We propose four different iterations of an update procedure that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can conceivably utilize in order to learn 𝝋.</a:t>
            </a:r>
          </a:p>
          <a:p>
            <a:pPr>
              <a:lnSpc>
                <a:spcPct val="200000"/>
              </a:lnSpc>
            </a:pPr>
            <a:endParaRPr lang="en-US" sz="1600" dirty="0" smtClean="0">
              <a:latin typeface="Arial" charset="0"/>
              <a:ea typeface="Arial" charset="0"/>
              <a:cs typeface="Arial" charset="0"/>
            </a:endParaRPr>
          </a:p>
          <a:p>
            <a:pPr>
              <a:lnSpc>
                <a:spcPct val="200000"/>
              </a:lnSpc>
            </a:pPr>
            <a:r>
              <a:rPr lang="en-US" sz="1600" dirty="0" smtClean="0">
                <a:latin typeface="Arial" charset="0"/>
                <a:ea typeface="Arial" charset="0"/>
                <a:cs typeface="Arial" charset="0"/>
              </a:rPr>
              <a:t>Case 1: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smtClean="0">
                <a:latin typeface="Arial" charset="0"/>
                <a:ea typeface="Arial" charset="0"/>
                <a:cs typeface="Arial" charset="0"/>
              </a:rPr>
              <a:t>at time </a:t>
            </a:r>
            <a:r>
              <a:rPr lang="en-US" sz="1600" i="1" dirty="0" smtClean="0">
                <a:latin typeface="Arial" charset="0"/>
                <a:ea typeface="Arial" charset="0"/>
                <a:cs typeface="Arial" charset="0"/>
              </a:rPr>
              <a:t>t </a:t>
            </a:r>
            <a:r>
              <a:rPr lang="en-US" sz="1600" dirty="0" smtClean="0">
                <a:latin typeface="Arial" charset="0"/>
                <a:ea typeface="Arial" charset="0"/>
                <a:cs typeface="Arial" charset="0"/>
              </a:rPr>
              <a:t>using the choice prediction error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a single learning rate α. Specifically,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positive,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increases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a:t>
            </a:r>
            <a:r>
              <a:rPr lang="en-US" sz="1600" i="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lowers the investment value necessary for victory), and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1" i="1" baseline="-25000" dirty="0">
                <a:latin typeface="Arial" charset="0"/>
                <a:ea typeface="Arial" charset="0"/>
                <a:cs typeface="Arial" charset="0"/>
              </a:rPr>
              <a:t> </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is negative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decreases </a:t>
            </a:r>
            <a:r>
              <a:rPr lang="en-US" sz="1600" i="1" dirty="0" smtClean="0">
                <a:latin typeface="Arial" charset="0"/>
                <a:ea typeface="Arial" charset="0"/>
                <a:cs typeface="Arial" charset="0"/>
              </a:rPr>
              <a:t>𝛃</a:t>
            </a:r>
            <a:r>
              <a:rPr lang="en-US" sz="1600" b="1" baseline="-25000" dirty="0">
                <a:latin typeface="Arial" charset="0"/>
                <a:ea typeface="Arial" charset="0"/>
                <a:cs typeface="Arial" charset="0"/>
              </a:rPr>
              <a:t>R0 </a:t>
            </a:r>
            <a:r>
              <a:rPr lang="en-US" sz="1600" b="1" baseline="-25000" dirty="0" smtClean="0">
                <a:latin typeface="Arial" charset="0"/>
                <a:ea typeface="Arial" charset="0"/>
                <a:cs typeface="Arial" charset="0"/>
              </a:rPr>
              <a:t> </a:t>
            </a:r>
            <a:r>
              <a:rPr lang="en-US" sz="1600" dirty="0" smtClean="0">
                <a:latin typeface="Arial" charset="0"/>
                <a:ea typeface="Arial" charset="0"/>
                <a:cs typeface="Arial" charset="0"/>
              </a:rPr>
              <a:t>(meaning </a:t>
            </a:r>
            <a:r>
              <a:rPr lang="en-US" sz="1600" b="1" i="1" dirty="0" smtClean="0">
                <a:latin typeface="Arial" charset="0"/>
                <a:ea typeface="Arial" charset="0"/>
                <a:cs typeface="Arial" charset="0"/>
              </a:rPr>
              <a:t>P</a:t>
            </a:r>
            <a:r>
              <a:rPr lang="en-US" sz="1600" dirty="0" smtClean="0">
                <a:latin typeface="Arial" charset="0"/>
                <a:ea typeface="Arial" charset="0"/>
                <a:cs typeface="Arial" charset="0"/>
              </a:rPr>
              <a:t> raises the investment value necessary for victory </a:t>
            </a:r>
            <a:r>
              <a:rPr lang="mr-IN" sz="1600" dirty="0" smtClean="0">
                <a:latin typeface="Arial" charset="0"/>
                <a:ea typeface="Arial" charset="0"/>
                <a:cs typeface="Arial" charset="0"/>
              </a:rPr>
              <a:t>–</a:t>
            </a:r>
            <a:r>
              <a:rPr lang="en-US" sz="1600" dirty="0" smtClean="0">
                <a:latin typeface="Arial" charset="0"/>
                <a:ea typeface="Arial" charset="0"/>
                <a:cs typeface="Arial" charset="0"/>
              </a:rPr>
              <a:t> recall that increasing the intercept shifts the entire logit function to the right and hence lowers the expected probability of success for each investment):</a:t>
            </a:r>
          </a:p>
          <a:p>
            <a:pPr>
              <a:lnSpc>
                <a:spcPct val="200000"/>
              </a:lnSpc>
            </a:pPr>
            <a:endParaRPr lang="en-US" sz="1600"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b="1" baseline="-25000" dirty="0" smtClean="0">
                <a:latin typeface="Arial" charset="0"/>
                <a:ea typeface="Arial" charset="0"/>
                <a:cs typeface="Arial" charset="0"/>
              </a:rPr>
              <a:t>+1</a:t>
            </a:r>
            <a:r>
              <a:rPr lang="en-US" sz="1600" dirty="0" smtClean="0">
                <a:latin typeface="Arial" charset="0"/>
                <a:ea typeface="Arial" charset="0"/>
                <a:cs typeface="Arial" charset="0"/>
              </a:rPr>
              <a:t>=</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smtClean="0">
                <a:latin typeface="Arial" charset="0"/>
                <a:ea typeface="Arial" charset="0"/>
                <a:cs typeface="Arial" charset="0"/>
              </a:rPr>
              <a:t> 		(5)</a:t>
            </a: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770212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2463"/>
            <a:ext cx="12192000"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expressions (see supplementary slides for full derivations of these equations):</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(7)</a:t>
            </a: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207455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56202"/>
            <a:ext cx="11993217"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(9)</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(10)</a:t>
            </a: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50786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2706"/>
            <a:ext cx="12192000" cy="6001643"/>
          </a:xfrm>
          <a:prstGeom prst="rect">
            <a:avLst/>
          </a:prstGeom>
        </p:spPr>
        <p:txBody>
          <a:bodyPr wrap="square">
            <a:spAutoFit/>
          </a:bodyPr>
          <a:lstStyle/>
          <a:p>
            <a:pPr>
              <a:lnSpc>
                <a:spcPct val="200000"/>
              </a:lnSpc>
            </a:pPr>
            <a:r>
              <a:rPr lang="en-US" sz="1600" dirty="0" smtClean="0">
                <a:latin typeface="Arial" charset="0"/>
                <a:ea typeface="Arial" charset="0"/>
                <a:cs typeface="Arial" charset="0"/>
              </a:rPr>
              <a:t>Case 2: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smtClean="0">
                <a:latin typeface="Arial" charset="0"/>
                <a:ea typeface="Arial" charset="0"/>
                <a:cs typeface="Arial" charset="0"/>
              </a:rPr>
              <a:t>𝛃</a:t>
            </a:r>
            <a:r>
              <a:rPr lang="en-US" sz="1600" b="1" i="1" baseline="-25000" dirty="0" smtClean="0">
                <a:latin typeface="Arial" charset="0"/>
                <a:ea typeface="Arial" charset="0"/>
                <a:cs typeface="Arial" charset="0"/>
              </a:rPr>
              <a:t>R0</a:t>
            </a:r>
            <a:r>
              <a:rPr lang="en-US" sz="1600" i="1" dirty="0" smtClean="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choice prediction </a:t>
            </a:r>
            <a:r>
              <a:rPr lang="en-US" sz="1600" dirty="0" smtClean="0">
                <a:latin typeface="Arial" charset="0"/>
                <a:ea typeface="Arial" charset="0"/>
                <a:cs typeface="Arial" charset="0"/>
              </a:rPr>
              <a:t>error</a:t>
            </a:r>
            <a:r>
              <a:rPr lang="en-US" sz="1600" baseline="-25000" dirty="0">
                <a:latin typeface="Arial" charset="0"/>
                <a:ea typeface="Arial" charset="0"/>
                <a:cs typeface="Arial" charset="0"/>
              </a:rPr>
              <a:t>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and two learning rates: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positive prediction errors, and 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&gt; 0</a:t>
            </a:r>
            <a:r>
              <a:rPr lang="en-US" sz="1600" dirty="0">
                <a:latin typeface="Arial" charset="0"/>
                <a:ea typeface="Arial" charset="0"/>
                <a:cs typeface="Arial" charset="0"/>
              </a:rPr>
              <a:t>		</a:t>
            </a:r>
            <a:r>
              <a:rPr lang="en-US" sz="1600" dirty="0" smtClean="0">
                <a:latin typeface="Arial" charset="0"/>
                <a:ea typeface="Arial" charset="0"/>
                <a:cs typeface="Arial" charset="0"/>
              </a:rPr>
              <a:t>(6)</a:t>
            </a:r>
            <a:endParaRPr lang="en-US" sz="1600" dirty="0">
              <a:latin typeface="Arial" charset="0"/>
              <a:ea typeface="Arial" charset="0"/>
              <a:cs typeface="Arial" charset="0"/>
            </a:endParaRPr>
          </a:p>
          <a:p>
            <a:pPr>
              <a:lnSpc>
                <a:spcPct val="200000"/>
              </a:lnSpc>
            </a:pPr>
            <a:r>
              <a:rPr lang="en-US" sz="1600" b="1" dirty="0">
                <a:latin typeface="Arial" charset="0"/>
                <a:ea typeface="Arial" charset="0"/>
                <a:cs typeface="Arial" charset="0"/>
              </a:rPr>
              <a:t>𝛽</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b="1" dirty="0">
                <a:latin typeface="Arial" charset="0"/>
                <a:ea typeface="Arial" charset="0"/>
                <a:cs typeface="Arial" charset="0"/>
              </a:rPr>
              <a:t>=𝛽</a:t>
            </a:r>
            <a:r>
              <a:rPr lang="en-US" sz="1600" b="1" i="1" baseline="-25000" dirty="0" smtClean="0">
                <a:latin typeface="Arial" charset="0"/>
                <a:ea typeface="Arial" charset="0"/>
                <a:cs typeface="Arial" charset="0"/>
              </a:rPr>
              <a:t>R0,t</a:t>
            </a:r>
            <a:r>
              <a:rPr lang="en-US" sz="1600" dirty="0" smtClean="0">
                <a:latin typeface="Arial" charset="0"/>
                <a:ea typeface="Arial" charset="0"/>
                <a:cs typeface="Arial" charset="0"/>
              </a:rPr>
              <a:t>+α</a:t>
            </a:r>
            <a:r>
              <a:rPr lang="en-US" sz="1600" baseline="30000" dirty="0" smtClean="0">
                <a:latin typeface="Arial" charset="0"/>
                <a:ea typeface="Arial" charset="0"/>
                <a:cs typeface="Arial" charset="0"/>
              </a:rPr>
              <a:t>-</a:t>
            </a:r>
            <a:r>
              <a:rPr lang="en-US" sz="1600" dirty="0" smtClean="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smtClean="0">
                <a:latin typeface="Arial" charset="0"/>
                <a:ea typeface="Arial" charset="0"/>
                <a:cs typeface="Arial" charset="0"/>
              </a:rPr>
              <a:t> </a:t>
            </a:r>
            <a:r>
              <a:rPr lang="en-US" sz="1600" dirty="0" smtClean="0">
                <a:latin typeface="Arial" charset="0"/>
                <a:ea typeface="Arial" charset="0"/>
                <a:cs typeface="Arial" charset="0"/>
              </a:rPr>
              <a:t>&lt; </a:t>
            </a:r>
            <a:r>
              <a:rPr lang="en-US" sz="1600" dirty="0">
                <a:latin typeface="Arial" charset="0"/>
                <a:ea typeface="Arial" charset="0"/>
                <a:cs typeface="Arial" charset="0"/>
              </a:rPr>
              <a:t>0</a:t>
            </a:r>
          </a:p>
          <a:p>
            <a:pPr>
              <a:lnSpc>
                <a:spcPct val="200000"/>
              </a:lnSpc>
            </a:pPr>
            <a:endParaRPr lang="en-US" sz="1600" dirty="0">
              <a:latin typeface="Arial" charset="0"/>
              <a:ea typeface="Arial" charset="0"/>
              <a:cs typeface="Arial" charset="0"/>
            </a:endParaRPr>
          </a:p>
          <a:p>
            <a:pPr>
              <a:lnSpc>
                <a:spcPct val="200000"/>
              </a:lnSpc>
            </a:pPr>
            <a:r>
              <a:rPr lang="en-US" sz="1600" dirty="0">
                <a:latin typeface="Times New Roman" charset="0"/>
                <a:ea typeface="Calibri" charset="0"/>
                <a:cs typeface="Times New Roman" charset="0"/>
              </a:rPr>
              <a:t>Case 3:</a:t>
            </a:r>
            <a:r>
              <a:rPr lang="en-US" sz="1600" dirty="0">
                <a:latin typeface="Arial" charset="0"/>
                <a:ea typeface="Arial" charset="0"/>
                <a:cs typeface="Arial" charset="0"/>
              </a:rPr>
              <a:t>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b="1"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a:t>
            </a:r>
            <a:r>
              <a:rPr lang="en-US" sz="1600" i="1" dirty="0">
                <a:latin typeface="Arial" charset="0"/>
                <a:ea typeface="Arial" charset="0"/>
                <a:cs typeface="Arial" charset="0"/>
              </a:rPr>
              <a:t>reward</a:t>
            </a:r>
            <a:r>
              <a:rPr lang="en-US" sz="1600" dirty="0">
                <a:latin typeface="Arial" charset="0"/>
                <a:ea typeface="Arial" charset="0"/>
                <a:cs typeface="Arial" charset="0"/>
              </a:rPr>
              <a:t> prediction error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b="1" i="1" baseline="-25000" dirty="0">
                <a:latin typeface="Arial" charset="0"/>
                <a:ea typeface="Arial" charset="0"/>
                <a:cs typeface="Arial" charset="0"/>
              </a:rPr>
              <a:t>  </a:t>
            </a:r>
            <a:r>
              <a:rPr lang="en-US" sz="1600" dirty="0">
                <a:latin typeface="Arial" charset="0"/>
                <a:ea typeface="Arial" charset="0"/>
                <a:cs typeface="Arial" charset="0"/>
              </a:rPr>
              <a:t>and a single learning rate α. The calculation of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a:t>
            </a:r>
            <a:r>
              <a:rPr lang="en-US" sz="1600" dirty="0">
                <a:latin typeface="Arial" charset="0"/>
                <a:ea typeface="Arial" charset="0"/>
                <a:cs typeface="Arial" charset="0"/>
              </a:rPr>
              <a:t> is accomplished by subtracting the actual reward from the expected reward and is equivalent to the following expressions (see supplementary slides for full derivations of these equations):</a:t>
            </a:r>
          </a:p>
          <a:p>
            <a:pPr>
              <a:lnSpc>
                <a:spcPct val="200000"/>
              </a:lnSpc>
            </a:pPr>
            <a:endParaRPr lang="en-US" sz="1600" dirty="0">
              <a:latin typeface="Arial" charset="0"/>
              <a:ea typeface="Arial" charset="0"/>
              <a:cs typeface="Arial" charset="0"/>
            </a:endParaRPr>
          </a:p>
          <a:p>
            <a:pPr>
              <a:lnSpc>
                <a:spcPct val="200000"/>
              </a:lnSpc>
            </a:pP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dirty="0">
                <a:latin typeface="Arial" charset="0"/>
                <a:ea typeface="Arial" charset="0"/>
                <a:cs typeface="Arial" charset="0"/>
              </a:rPr>
              <a:t> × (𝑬</a:t>
            </a:r>
            <a:r>
              <a:rPr lang="en-US" sz="1600" baseline="-25000" dirty="0">
                <a:latin typeface="Arial" charset="0"/>
                <a:ea typeface="Arial" charset="0"/>
                <a:cs typeface="Arial" charset="0"/>
              </a:rPr>
              <a:t>𝒕</a:t>
            </a:r>
            <a:r>
              <a:rPr lang="en-US" sz="1600" dirty="0">
                <a:latin typeface="Arial" charset="0"/>
                <a:ea typeface="Arial" charset="0"/>
                <a:cs typeface="Arial" charset="0"/>
              </a:rPr>
              <a:t>−𝑨</a:t>
            </a:r>
            <a:r>
              <a:rPr lang="en-US" sz="1600" baseline="-25000" dirty="0">
                <a:latin typeface="Arial" charset="0"/>
                <a:ea typeface="Arial" charset="0"/>
                <a:cs typeface="Arial" charset="0"/>
              </a:rPr>
              <a:t>𝒕</a:t>
            </a:r>
            <a:r>
              <a:rPr lang="en-US" sz="1600" dirty="0">
                <a:latin typeface="Arial" charset="0"/>
                <a:ea typeface="Arial" charset="0"/>
                <a:cs typeface="Arial" charset="0"/>
              </a:rPr>
              <a:t>)		</a:t>
            </a:r>
            <a:r>
              <a:rPr lang="en-US" sz="1600" dirty="0" smtClean="0">
                <a:latin typeface="Arial" charset="0"/>
                <a:ea typeface="Arial" charset="0"/>
                <a:cs typeface="Arial" charset="0"/>
              </a:rPr>
              <a:t> </a:t>
            </a:r>
            <a:r>
              <a:rPr lang="en-US" sz="1600" dirty="0">
                <a:latin typeface="Arial" charset="0"/>
                <a:ea typeface="Arial" charset="0"/>
                <a:cs typeface="Arial" charset="0"/>
              </a:rPr>
              <a:t>		(7)</a:t>
            </a: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1553478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00760"/>
            <a:ext cx="12192000" cy="6001643"/>
          </a:xfrm>
          <a:prstGeom prst="rect">
            <a:avLst/>
          </a:prstGeom>
        </p:spPr>
        <p:txBody>
          <a:bodyPr wrap="square">
            <a:spAutoFit/>
          </a:bodyPr>
          <a:lstStyle/>
          <a:p>
            <a:pPr>
              <a:lnSpc>
                <a:spcPct val="200000"/>
              </a:lnSpc>
            </a:pP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 is then used by </a:t>
            </a:r>
            <a:r>
              <a:rPr lang="en-US" sz="1600" b="1" i="1" dirty="0" smtClean="0">
                <a:latin typeface="Arial" charset="0"/>
                <a:ea typeface="Arial" charset="0"/>
                <a:cs typeface="Arial" charset="0"/>
              </a:rPr>
              <a:t>P </a:t>
            </a:r>
            <a:r>
              <a:rPr lang="en-US" sz="1600" dirty="0" smtClean="0">
                <a:latin typeface="Arial" charset="0"/>
                <a:ea typeface="Arial" charset="0"/>
                <a:cs typeface="Arial" charset="0"/>
              </a:rPr>
              <a:t>to update </a:t>
            </a:r>
            <a:r>
              <a:rPr lang="en-US" sz="1600" dirty="0" err="1" smtClean="0">
                <a:latin typeface="Arial" charset="0"/>
                <a:ea typeface="Arial" charset="0"/>
                <a:cs typeface="Arial" charset="0"/>
              </a:rPr>
              <a:t>ϑ</a:t>
            </a:r>
            <a:r>
              <a:rPr lang="en-US" sz="1600" dirty="0" smtClean="0">
                <a:latin typeface="Arial" charset="0"/>
                <a:ea typeface="Arial" charset="0"/>
                <a:cs typeface="Arial" charset="0"/>
              </a:rPr>
              <a:t> in the same way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Ct</a:t>
            </a:r>
            <a:r>
              <a:rPr lang="en-US" sz="1600" b="1" i="1" baseline="-25000" dirty="0" smtClean="0">
                <a:latin typeface="Arial" charset="0"/>
                <a:ea typeface="Arial" charset="0"/>
                <a:cs typeface="Arial" charset="0"/>
              </a:rPr>
              <a:t> </a:t>
            </a:r>
            <a:r>
              <a:rPr lang="en-US" sz="1600" dirty="0" smtClean="0">
                <a:latin typeface="Arial" charset="0"/>
                <a:ea typeface="Arial" charset="0"/>
                <a:cs typeface="Arial" charset="0"/>
              </a:rPr>
              <a:t>was used in cases 1 and 2:</a:t>
            </a:r>
          </a:p>
          <a:p>
            <a:pPr>
              <a:lnSpc>
                <a:spcPct val="200000"/>
              </a:lnSpc>
            </a:pPr>
            <a:endParaRPr lang="en-US" sz="1600" b="1" i="1" dirty="0">
              <a:latin typeface="Arial" charset="0"/>
              <a:ea typeface="Arial" charset="0"/>
              <a:cs typeface="Arial" charset="0"/>
            </a:endParaRPr>
          </a:p>
          <a:p>
            <a:pPr>
              <a:lnSpc>
                <a:spcPct val="200000"/>
              </a:lnSpc>
            </a:pP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b="1" baseline="-25000" dirty="0">
                <a:latin typeface="Arial" charset="0"/>
                <a:ea typeface="Arial" charset="0"/>
                <a:cs typeface="Arial" charset="0"/>
              </a:rPr>
              <a:t>+1</a:t>
            </a:r>
            <a:r>
              <a:rPr lang="en-US" sz="1600" dirty="0">
                <a:latin typeface="Arial" charset="0"/>
                <a:ea typeface="Arial" charset="0"/>
                <a:cs typeface="Arial" charset="0"/>
              </a:rPr>
              <a:t>=</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R0,t</a:t>
            </a:r>
            <a:r>
              <a:rPr lang="en-US" sz="1600" dirty="0">
                <a:latin typeface="Arial" charset="0"/>
                <a:ea typeface="Arial" charset="0"/>
                <a:cs typeface="Arial" charset="0"/>
              </a:rPr>
              <a:t>+α× </a:t>
            </a:r>
            <a:r>
              <a:rPr lang="en-US" sz="1600" dirty="0" err="1" smtClean="0">
                <a:latin typeface="Arial" charset="0"/>
                <a:ea typeface="Arial" charset="0"/>
                <a:cs typeface="Arial" charset="0"/>
              </a:rPr>
              <a:t>δ</a:t>
            </a:r>
            <a:r>
              <a:rPr lang="en-US" sz="1600" b="1" i="1" baseline="-25000" dirty="0" err="1" smtClean="0">
                <a:latin typeface="Arial" charset="0"/>
                <a:ea typeface="Arial" charset="0"/>
                <a:cs typeface="Arial" charset="0"/>
              </a:rPr>
              <a:t>Rt</a:t>
            </a:r>
            <a:r>
              <a:rPr lang="en-US" sz="1600" dirty="0" smtClean="0">
                <a:latin typeface="Arial" charset="0"/>
                <a:ea typeface="Arial" charset="0"/>
                <a:cs typeface="Arial" charset="0"/>
              </a:rPr>
              <a:t> </a:t>
            </a:r>
            <a:r>
              <a:rPr lang="en-US" sz="1600" dirty="0">
                <a:latin typeface="Arial" charset="0"/>
                <a:ea typeface="Arial" charset="0"/>
                <a:cs typeface="Arial" charset="0"/>
              </a:rPr>
              <a:t>		</a:t>
            </a:r>
            <a:r>
              <a:rPr lang="en-US" sz="1600" dirty="0" smtClean="0">
                <a:latin typeface="Arial" charset="0"/>
                <a:ea typeface="Arial" charset="0"/>
                <a:cs typeface="Arial" charset="0"/>
              </a:rPr>
              <a:t>		(8)</a:t>
            </a: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Case 4: </a:t>
            </a:r>
            <a:r>
              <a:rPr lang="en-US" sz="1600" b="1" i="1" dirty="0">
                <a:latin typeface="Arial" charset="0"/>
                <a:ea typeface="Arial" charset="0"/>
                <a:cs typeface="Arial" charset="0"/>
              </a:rPr>
              <a:t>P</a:t>
            </a:r>
            <a:r>
              <a:rPr lang="en-US" sz="1600" dirty="0">
                <a:latin typeface="Arial" charset="0"/>
                <a:ea typeface="Arial" charset="0"/>
                <a:cs typeface="Arial" charset="0"/>
              </a:rPr>
              <a:t> updates his/her </a:t>
            </a:r>
            <a:r>
              <a:rPr lang="en-US" sz="1600" i="1" dirty="0">
                <a:latin typeface="Arial" charset="0"/>
                <a:ea typeface="Arial" charset="0"/>
                <a:cs typeface="Arial" charset="0"/>
              </a:rPr>
              <a:t>𝛃</a:t>
            </a:r>
            <a:r>
              <a:rPr lang="en-US" sz="1600" b="1" i="1" baseline="-25000" dirty="0">
                <a:latin typeface="Arial" charset="0"/>
                <a:ea typeface="Arial" charset="0"/>
                <a:cs typeface="Arial" charset="0"/>
              </a:rPr>
              <a:t>R0</a:t>
            </a:r>
            <a:r>
              <a:rPr lang="en-US" sz="1600" i="1" dirty="0">
                <a:latin typeface="Arial" charset="0"/>
                <a:ea typeface="Arial" charset="0"/>
                <a:cs typeface="Arial" charset="0"/>
              </a:rPr>
              <a:t> </a:t>
            </a:r>
            <a:r>
              <a:rPr lang="en-US" sz="1600" dirty="0">
                <a:latin typeface="Arial" charset="0"/>
                <a:ea typeface="Arial" charset="0"/>
                <a:cs typeface="Arial" charset="0"/>
              </a:rPr>
              <a:t>at time </a:t>
            </a:r>
            <a:r>
              <a:rPr lang="en-US" sz="1600" i="1" dirty="0">
                <a:latin typeface="Arial" charset="0"/>
                <a:ea typeface="Arial" charset="0"/>
                <a:cs typeface="Arial" charset="0"/>
              </a:rPr>
              <a:t>t </a:t>
            </a:r>
            <a:r>
              <a:rPr lang="en-US" sz="1600" dirty="0">
                <a:latin typeface="Arial" charset="0"/>
                <a:ea typeface="Arial" charset="0"/>
                <a:cs typeface="Arial" charset="0"/>
              </a:rPr>
              <a:t>using the reward prediction error</a:t>
            </a:r>
            <a:r>
              <a:rPr lang="en-US" sz="1600" baseline="-250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and two learning rates: α</a:t>
            </a:r>
            <a:r>
              <a:rPr lang="en-US" sz="1600" baseline="30000" dirty="0">
                <a:latin typeface="Arial" charset="0"/>
                <a:ea typeface="Arial" charset="0"/>
                <a:cs typeface="Arial" charset="0"/>
              </a:rPr>
              <a:t>+</a:t>
            </a:r>
            <a:r>
              <a:rPr lang="en-US" sz="1600" dirty="0">
                <a:latin typeface="Arial" charset="0"/>
                <a:ea typeface="Arial" charset="0"/>
                <a:cs typeface="Arial" charset="0"/>
              </a:rPr>
              <a:t> for positive prediction errors, and α</a:t>
            </a:r>
            <a:r>
              <a:rPr lang="en-US" sz="1600" baseline="30000" dirty="0">
                <a:latin typeface="Arial" charset="0"/>
                <a:ea typeface="Arial" charset="0"/>
                <a:cs typeface="Arial" charset="0"/>
              </a:rPr>
              <a:t>-</a:t>
            </a:r>
            <a:r>
              <a:rPr lang="en-US" sz="1600" dirty="0">
                <a:latin typeface="Arial" charset="0"/>
                <a:ea typeface="Arial" charset="0"/>
                <a:cs typeface="Arial" charset="0"/>
              </a:rPr>
              <a:t> for a negative prediction errors:</a:t>
            </a:r>
          </a:p>
          <a:p>
            <a:pPr>
              <a:lnSpc>
                <a:spcPct val="200000"/>
              </a:lnSpc>
            </a:pP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&gt; 0		</a:t>
            </a:r>
            <a:r>
              <a:rPr lang="en-US" sz="1600" dirty="0" smtClean="0">
                <a:latin typeface="Arial" charset="0"/>
                <a:ea typeface="Arial" charset="0"/>
                <a:cs typeface="Arial" charset="0"/>
              </a:rPr>
              <a:t>(</a:t>
            </a:r>
            <a:r>
              <a:rPr lang="en-US" sz="1600" dirty="0">
                <a:latin typeface="Arial" charset="0"/>
                <a:ea typeface="Arial" charset="0"/>
                <a:cs typeface="Arial" charset="0"/>
              </a:rPr>
              <a:t>9</a:t>
            </a:r>
            <a:r>
              <a:rPr lang="en-US" sz="1600" dirty="0" smtClean="0">
                <a:latin typeface="Arial" charset="0"/>
                <a:ea typeface="Arial" charset="0"/>
                <a:cs typeface="Arial" charset="0"/>
              </a:rPr>
              <a:t>)</a:t>
            </a:r>
            <a:endParaRPr lang="en-US" sz="1600" dirty="0">
              <a:latin typeface="Arial" charset="0"/>
              <a:ea typeface="Arial" charset="0"/>
              <a:cs typeface="Arial" charset="0"/>
            </a:endParaRPr>
          </a:p>
          <a:p>
            <a:pPr>
              <a:lnSpc>
                <a:spcPct val="200000"/>
              </a:lnSpc>
            </a:pP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baseline="-25000" dirty="0">
                <a:latin typeface="Arial" charset="0"/>
                <a:ea typeface="Arial" charset="0"/>
                <a:cs typeface="Arial" charset="0"/>
              </a:rPr>
              <a:t>+1</a:t>
            </a:r>
            <a:r>
              <a:rPr lang="en-US" sz="1600" dirty="0">
                <a:latin typeface="Arial" charset="0"/>
                <a:ea typeface="Arial" charset="0"/>
                <a:cs typeface="Arial" charset="0"/>
              </a:rPr>
              <a:t>=𝛽</a:t>
            </a:r>
            <a:r>
              <a:rPr lang="en-US" sz="1600" i="1" baseline="-25000" dirty="0">
                <a:latin typeface="Arial" charset="0"/>
                <a:ea typeface="Arial" charset="0"/>
                <a:cs typeface="Arial" charset="0"/>
              </a:rPr>
              <a:t>R0,t</a:t>
            </a:r>
            <a:r>
              <a:rPr lang="en-US" sz="1600" dirty="0">
                <a:latin typeface="Arial" charset="0"/>
                <a:ea typeface="Arial" charset="0"/>
                <a:cs typeface="Arial" charset="0"/>
              </a:rPr>
              <a:t>+α</a:t>
            </a:r>
            <a:r>
              <a:rPr lang="en-US" sz="1600" baseline="30000" dirty="0">
                <a:latin typeface="Arial" charset="0"/>
                <a:ea typeface="Arial" charset="0"/>
                <a:cs typeface="Arial" charset="0"/>
              </a:rPr>
              <a:t>-</a:t>
            </a:r>
            <a:r>
              <a:rPr lang="en-US" sz="1600" dirty="0">
                <a:latin typeface="Arial" charset="0"/>
                <a:ea typeface="Arial" charset="0"/>
                <a:cs typeface="Arial" charset="0"/>
              </a:rPr>
              <a:t>×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Rt</a:t>
            </a:r>
            <a:r>
              <a:rPr lang="en-US" sz="1600" baseline="-25000" dirty="0">
                <a:latin typeface="Arial" charset="0"/>
                <a:ea typeface="Arial" charset="0"/>
                <a:cs typeface="Arial" charset="0"/>
              </a:rPr>
              <a:t> </a:t>
            </a:r>
            <a:r>
              <a:rPr lang="en-US" sz="1600" dirty="0">
                <a:latin typeface="Arial" charset="0"/>
                <a:ea typeface="Arial" charset="0"/>
                <a:cs typeface="Arial" charset="0"/>
              </a:rPr>
              <a:t> 		if </a:t>
            </a:r>
            <a:r>
              <a:rPr lang="en-US" sz="1600" dirty="0" err="1">
                <a:latin typeface="Arial" charset="0"/>
                <a:ea typeface="Arial" charset="0"/>
                <a:cs typeface="Arial" charset="0"/>
              </a:rPr>
              <a:t>δ</a:t>
            </a:r>
            <a:r>
              <a:rPr lang="en-US" sz="1600" b="1" i="1" baseline="-25000" dirty="0" err="1">
                <a:latin typeface="Arial" charset="0"/>
                <a:ea typeface="Arial" charset="0"/>
                <a:cs typeface="Arial" charset="0"/>
              </a:rPr>
              <a:t>Ct</a:t>
            </a:r>
            <a:r>
              <a:rPr lang="en-US" sz="1600" baseline="-25000" dirty="0">
                <a:latin typeface="Arial" charset="0"/>
                <a:ea typeface="Arial" charset="0"/>
                <a:cs typeface="Arial" charset="0"/>
              </a:rPr>
              <a:t> </a:t>
            </a:r>
            <a:r>
              <a:rPr lang="en-US" sz="1600" dirty="0">
                <a:latin typeface="Arial" charset="0"/>
                <a:ea typeface="Arial" charset="0"/>
                <a:cs typeface="Arial" charset="0"/>
              </a:rPr>
              <a:t>&lt; 0</a:t>
            </a:r>
          </a:p>
          <a:p>
            <a:pPr>
              <a:lnSpc>
                <a:spcPct val="200000"/>
              </a:lnSpc>
            </a:pPr>
            <a:endParaRPr lang="en-US" sz="1600" dirty="0">
              <a:latin typeface="Arial" charset="0"/>
              <a:ea typeface="Arial" charset="0"/>
              <a:cs typeface="Arial" charset="0"/>
            </a:endParaRPr>
          </a:p>
          <a:p>
            <a:pPr>
              <a:lnSpc>
                <a:spcPct val="200000"/>
              </a:lnSpc>
            </a:pPr>
            <a:endParaRPr lang="en-US" sz="1600" dirty="0">
              <a:latin typeface="Arial" charset="0"/>
              <a:ea typeface="Arial" charset="0"/>
              <a:cs typeface="Arial" charset="0"/>
            </a:endParaRPr>
          </a:p>
          <a:p>
            <a:pPr>
              <a:lnSpc>
                <a:spcPct val="200000"/>
              </a:lnSpc>
            </a:pPr>
            <a:endParaRPr lang="en-US" sz="1600" dirty="0" smtClean="0">
              <a:latin typeface="Arial" charset="0"/>
              <a:ea typeface="Arial" charset="0"/>
              <a:cs typeface="Arial" charset="0"/>
            </a:endParaRPr>
          </a:p>
        </p:txBody>
      </p:sp>
      <p:sp>
        <p:nvSpPr>
          <p:cNvPr id="3" name="TextBox 2"/>
          <p:cNvSpPr txBox="1"/>
          <p:nvPr/>
        </p:nvSpPr>
        <p:spPr>
          <a:xfrm>
            <a:off x="0" y="28234"/>
            <a:ext cx="4134465" cy="369332"/>
          </a:xfrm>
          <a:prstGeom prst="rect">
            <a:avLst/>
          </a:prstGeom>
          <a:noFill/>
        </p:spPr>
        <p:txBody>
          <a:bodyPr wrap="none" rtlCol="0">
            <a:spAutoFit/>
          </a:bodyPr>
          <a:lstStyle/>
          <a:p>
            <a:r>
              <a:rPr lang="en-US" b="1" dirty="0" smtClean="0">
                <a:latin typeface="Arial" charset="0"/>
                <a:ea typeface="Arial" charset="0"/>
                <a:cs typeface="Arial" charset="0"/>
              </a:rPr>
              <a:t>Reinforcement Learning Framework</a:t>
            </a:r>
            <a:endParaRPr lang="en-US" b="1" dirty="0">
              <a:latin typeface="Arial" charset="0"/>
              <a:ea typeface="Arial" charset="0"/>
              <a:cs typeface="Arial" charset="0"/>
            </a:endParaRPr>
          </a:p>
        </p:txBody>
      </p:sp>
    </p:spTree>
    <p:extLst>
      <p:ext uri="{BB962C8B-B14F-4D97-AF65-F5344CB8AC3E}">
        <p14:creationId xmlns:p14="http://schemas.microsoft.com/office/powerpoint/2010/main" val="202649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5906</TotalTime>
  <Words>2121</Words>
  <Application>Microsoft Macintosh PowerPoint</Application>
  <PresentationFormat>Widescreen</PresentationFormat>
  <Paragraphs>309</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Calibri Light</vt:lpstr>
      <vt:lpstr>Cambria Math</vt:lpstr>
      <vt:lpstr>Times New Roman</vt:lpstr>
      <vt:lpstr>Arial</vt:lpstr>
      <vt:lpstr>Office Theme</vt:lpstr>
      <vt:lpstr>UG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MAEL</dc:creator>
  <cp:lastModifiedBy>Michael Giffin</cp:lastModifiedBy>
  <cp:revision>277</cp:revision>
  <dcterms:created xsi:type="dcterms:W3CDTF">2017-09-05T11:06:27Z</dcterms:created>
  <dcterms:modified xsi:type="dcterms:W3CDTF">2017-10-31T13:05:56Z</dcterms:modified>
</cp:coreProperties>
</file>