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56" r:id="rId3"/>
    <p:sldId id="267" r:id="rId4"/>
    <p:sldId id="268" r:id="rId5"/>
    <p:sldId id="269" r:id="rId6"/>
    <p:sldId id="270" r:id="rId7"/>
    <p:sldId id="271" r:id="rId8"/>
    <p:sldId id="274" r:id="rId9"/>
    <p:sldId id="283" r:id="rId10"/>
    <p:sldId id="278" r:id="rId11"/>
    <p:sldId id="281" r:id="rId12"/>
    <p:sldId id="282" r:id="rId13"/>
    <p:sldId id="275" r:id="rId14"/>
    <p:sldId id="280" r:id="rId15"/>
    <p:sldId id="277" r:id="rId16"/>
    <p:sldId id="276" r:id="rId17"/>
    <p:sldId id="259" r:id="rId18"/>
    <p:sldId id="28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3FF"/>
    <a:srgbClr val="EE2A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6" autoAdjust="0"/>
    <p:restoredTop sz="94660"/>
  </p:normalViewPr>
  <p:slideViewPr>
    <p:cSldViewPr snapToGrid="0">
      <p:cViewPr>
        <p:scale>
          <a:sx n="100" d="100"/>
          <a:sy n="100" d="100"/>
        </p:scale>
        <p:origin x="1280"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E9B87-5100-4146-9200-862C5D9958B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A2F76-A273-8349-881A-094DD1CC266C}" type="slidenum">
              <a:rPr lang="en-US" smtClean="0"/>
              <a:t>‹#›</a:t>
            </a:fld>
            <a:endParaRPr lang="en-US"/>
          </a:p>
        </p:txBody>
      </p:sp>
    </p:spTree>
    <p:extLst>
      <p:ext uri="{BB962C8B-B14F-4D97-AF65-F5344CB8AC3E}">
        <p14:creationId xmlns:p14="http://schemas.microsoft.com/office/powerpoint/2010/main" val="108573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a:t>
            </a:fld>
            <a:endParaRPr lang="en-US"/>
          </a:p>
        </p:txBody>
      </p:sp>
    </p:spTree>
    <p:extLst>
      <p:ext uri="{BB962C8B-B14F-4D97-AF65-F5344CB8AC3E}">
        <p14:creationId xmlns:p14="http://schemas.microsoft.com/office/powerpoint/2010/main" val="18547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a:t>
            </a:fld>
            <a:endParaRPr lang="en-US"/>
          </a:p>
        </p:txBody>
      </p:sp>
    </p:spTree>
    <p:extLst>
      <p:ext uri="{BB962C8B-B14F-4D97-AF65-F5344CB8AC3E}">
        <p14:creationId xmlns:p14="http://schemas.microsoft.com/office/powerpoint/2010/main" val="1720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11</a:t>
            </a:fld>
            <a:endParaRPr lang="en-US"/>
          </a:p>
        </p:txBody>
      </p:sp>
    </p:spTree>
    <p:extLst>
      <p:ext uri="{BB962C8B-B14F-4D97-AF65-F5344CB8AC3E}">
        <p14:creationId xmlns:p14="http://schemas.microsoft.com/office/powerpoint/2010/main" val="85773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12</a:t>
            </a:fld>
            <a:endParaRPr lang="en-US"/>
          </a:p>
        </p:txBody>
      </p:sp>
    </p:spTree>
    <p:extLst>
      <p:ext uri="{BB962C8B-B14F-4D97-AF65-F5344CB8AC3E}">
        <p14:creationId xmlns:p14="http://schemas.microsoft.com/office/powerpoint/2010/main" val="67394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18951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4425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11512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59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4319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76215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E026E-8436-447E-BAF7-68AA9CBCBCC7}"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26717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E026E-8436-447E-BAF7-68AA9CBCBCC7}"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6033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E026E-8436-447E-BAF7-68AA9CBCBCC7}"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608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3028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53357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E026E-8436-447E-BAF7-68AA9CBCBCC7}"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8DF9-AD21-4015-B93C-3AE3AA73B7EF}" type="slidenum">
              <a:rPr lang="en-US" smtClean="0"/>
              <a:t>‹#›</a:t>
            </a:fld>
            <a:endParaRPr lang="en-US"/>
          </a:p>
        </p:txBody>
      </p:sp>
    </p:spTree>
    <p:extLst>
      <p:ext uri="{BB962C8B-B14F-4D97-AF65-F5344CB8AC3E}">
        <p14:creationId xmlns:p14="http://schemas.microsoft.com/office/powerpoint/2010/main" val="348765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smtClean="0">
                <a:latin typeface="Arial" charset="0"/>
                <a:ea typeface="Arial" charset="0"/>
                <a:cs typeface="Arial" charset="0"/>
              </a:rPr>
              <a:t/>
            </a:r>
            <a:br>
              <a:rPr lang="en-US" sz="1800" dirty="0" smtClean="0">
                <a:latin typeface="Arial" charset="0"/>
                <a:ea typeface="Arial" charset="0"/>
                <a:cs typeface="Arial" charset="0"/>
              </a:rPr>
            </a:br>
            <a:r>
              <a:rPr lang="en-US" sz="1800" dirty="0" smtClean="0">
                <a:latin typeface="Arial" charset="0"/>
                <a:ea typeface="Arial" charset="0"/>
                <a:cs typeface="Arial" charset="0"/>
              </a:rPr>
              <a:t>The norm ultimatum</a:t>
            </a:r>
            <a:endParaRPr lang="en-US" sz="1800" dirty="0">
              <a:latin typeface="Arial" charset="0"/>
              <a:ea typeface="Arial" charset="0"/>
              <a:cs typeface="Arial" charset="0"/>
            </a:endParaRPr>
          </a:p>
        </p:txBody>
      </p:sp>
    </p:spTree>
    <p:extLst>
      <p:ext uri="{BB962C8B-B14F-4D97-AF65-F5344CB8AC3E}">
        <p14:creationId xmlns:p14="http://schemas.microsoft.com/office/powerpoint/2010/main" val="1205116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458" y="792522"/>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70743" y="2277"/>
            <a:ext cx="10087407"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1: generate different environments, where fairness norm differs. </a:t>
            </a:r>
          </a:p>
          <a:p>
            <a:r>
              <a:rPr lang="en-US" dirty="0" smtClean="0">
                <a:latin typeface="Arial" panose="020B0604020202020204" pitchFamily="34" charset="0"/>
                <a:cs typeface="Arial" panose="020B0604020202020204" pitchFamily="34" charset="0"/>
              </a:rPr>
              <a:t>Strategy method, </a:t>
            </a:r>
            <a:r>
              <a:rPr lang="en-US" i="1" dirty="0" smtClean="0">
                <a:latin typeface="Arial" panose="020B0604020202020204" pitchFamily="34" charset="0"/>
                <a:cs typeface="Arial" panose="020B0604020202020204" pitchFamily="34" charset="0"/>
              </a:rPr>
              <a:t>without feedback</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nterested in the </a:t>
            </a:r>
            <a:r>
              <a:rPr lang="en-US" dirty="0" smtClean="0">
                <a:solidFill>
                  <a:srgbClr val="FF0000"/>
                </a:solidFill>
                <a:latin typeface="Arial" panose="020B0604020202020204" pitchFamily="34" charset="0"/>
                <a:cs typeface="Arial" panose="020B0604020202020204" pitchFamily="34" charset="0"/>
              </a:rPr>
              <a:t>Responder’s</a:t>
            </a:r>
            <a:r>
              <a:rPr lang="en-US" dirty="0" smtClean="0">
                <a:latin typeface="Arial" panose="020B0604020202020204" pitchFamily="34" charset="0"/>
                <a:cs typeface="Arial" panose="020B0604020202020204" pitchFamily="34" charset="0"/>
              </a:rPr>
              <a:t> behavior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84269" y="810890"/>
            <a:ext cx="3670302" cy="523220"/>
          </a:xfrm>
          <a:prstGeom prst="rect">
            <a:avLst/>
          </a:prstGeom>
          <a:noFill/>
        </p:spPr>
        <p:txBody>
          <a:bodyPr wrap="square" rtlCol="0">
            <a:spAutoFit/>
          </a:bodyPr>
          <a:lstStyle/>
          <a:p>
            <a:r>
              <a:rPr lang="en-US" sz="1400" b="1" dirty="0">
                <a:solidFill>
                  <a:srgbClr val="0000FF"/>
                </a:solidFill>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X€</a:t>
            </a:r>
          </a:p>
        </p:txBody>
      </p:sp>
      <p:sp>
        <p:nvSpPr>
          <p:cNvPr id="10" name="TextBox 9"/>
          <p:cNvSpPr txBox="1"/>
          <p:nvPr/>
        </p:nvSpPr>
        <p:spPr>
          <a:xfrm>
            <a:off x="379108" y="1334743"/>
            <a:ext cx="2933536" cy="160043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Scenarios/Environments: </a:t>
            </a:r>
          </a:p>
          <a:p>
            <a:r>
              <a:rPr lang="en-US" sz="1400" b="1" dirty="0">
                <a:solidFill>
                  <a:schemeClr val="accent6"/>
                </a:solidFill>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0€     ~  fair 50/50 is 10€</a:t>
            </a:r>
          </a:p>
          <a:p>
            <a:r>
              <a:rPr lang="en-US" sz="1400" b="1" dirty="0">
                <a:solidFill>
                  <a:schemeClr val="accent4"/>
                </a:solidFill>
                <a:latin typeface="Arial" panose="020B0604020202020204" pitchFamily="34" charset="0"/>
                <a:cs typeface="Arial" panose="020B0604020202020204" pitchFamily="34" charset="0"/>
              </a:rPr>
              <a:t>2</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5€     ~  fair 50/50 is </a:t>
            </a: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.5€</a:t>
            </a:r>
          </a:p>
          <a:p>
            <a:r>
              <a:rPr lang="en-US" sz="1400" b="1" dirty="0">
                <a:solidFill>
                  <a:schemeClr val="accent2"/>
                </a:solidFill>
                <a:latin typeface="Arial" panose="020B0604020202020204" pitchFamily="34" charset="0"/>
                <a:cs typeface="Arial" panose="020B0604020202020204" pitchFamily="34" charset="0"/>
              </a:rPr>
              <a:t>3</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10€   ~  fair 50/50 is 5€</a:t>
            </a:r>
          </a:p>
          <a:p>
            <a:r>
              <a:rPr lang="en-US" sz="1400" b="1" dirty="0" smtClean="0">
                <a:solidFill>
                  <a:srgbClr val="0000FF"/>
                </a:solidFill>
                <a:latin typeface="Arial" panose="020B0604020202020204" pitchFamily="34" charset="0"/>
                <a:cs typeface="Arial" panose="020B0604020202020204" pitchFamily="34" charset="0"/>
              </a:rPr>
              <a:t>4</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15€   </a:t>
            </a:r>
            <a:r>
              <a:rPr lang="en-US" sz="1400" dirty="0">
                <a:latin typeface="Arial" panose="020B0604020202020204" pitchFamily="34" charset="0"/>
                <a:cs typeface="Arial" panose="020B0604020202020204" pitchFamily="34" charset="0"/>
              </a:rPr>
              <a:t>~  fair 50/50 is 2</a:t>
            </a: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20€   </a:t>
            </a:r>
            <a:r>
              <a:rPr lang="en-US" sz="1400" dirty="0">
                <a:latin typeface="Arial" panose="020B0604020202020204" pitchFamily="34" charset="0"/>
                <a:cs typeface="Arial" panose="020B0604020202020204" pitchFamily="34" charset="0"/>
              </a:rPr>
              <a:t>~  fair 50/50 is 0€</a:t>
            </a:r>
          </a:p>
          <a:p>
            <a:endParaRPr lang="en-US" sz="1400" dirty="0" smtClean="0">
              <a:latin typeface="Arial" panose="020B0604020202020204" pitchFamily="34" charset="0"/>
              <a:cs typeface="Arial" panose="020B0604020202020204" pitchFamily="34" charset="0"/>
            </a:endParaRPr>
          </a:p>
        </p:txBody>
      </p:sp>
      <p:sp>
        <p:nvSpPr>
          <p:cNvPr id="12" name="Arc 11"/>
          <p:cNvSpPr/>
          <p:nvPr/>
        </p:nvSpPr>
        <p:spPr>
          <a:xfrm rot="2614796">
            <a:off x="9713314" y="3921126"/>
            <a:ext cx="889669" cy="2471350"/>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ight Arrow 15"/>
          <p:cNvSpPr/>
          <p:nvPr/>
        </p:nvSpPr>
        <p:spPr>
          <a:xfrm>
            <a:off x="4600464" y="1267563"/>
            <a:ext cx="458791" cy="3647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446517" y="965334"/>
            <a:ext cx="2592851" cy="276999"/>
          </a:xfrm>
          <a:prstGeom prst="rect">
            <a:avLst/>
          </a:prstGeom>
          <a:noFill/>
        </p:spPr>
        <p:txBody>
          <a:bodyPr wrap="square" rtlCol="0">
            <a:spAutoFit/>
          </a:bodyPr>
          <a:lstStyle/>
          <a:p>
            <a:pPr algn="ctr"/>
            <a:r>
              <a:rPr lang="en-US" sz="1200" i="1" dirty="0" smtClean="0">
                <a:latin typeface="Arial" panose="020B0604020202020204" pitchFamily="34" charset="0"/>
                <a:cs typeface="Arial" panose="020B0604020202020204" pitchFamily="34" charset="0"/>
              </a:rPr>
              <a:t>What participants saw</a:t>
            </a:r>
            <a:endParaRPr lang="en-US" sz="1200" i="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59" r="7887" b="-2120"/>
          <a:stretch/>
        </p:blipFill>
        <p:spPr>
          <a:xfrm>
            <a:off x="110191" y="2939643"/>
            <a:ext cx="10514096" cy="175656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5798" t="675" r="7058" b="3985"/>
          <a:stretch/>
        </p:blipFill>
        <p:spPr>
          <a:xfrm>
            <a:off x="7786637" y="4646780"/>
            <a:ext cx="2621003" cy="2150627"/>
          </a:xfrm>
          <a:prstGeom prst="rect">
            <a:avLst/>
          </a:prstGeom>
        </p:spPr>
      </p:pic>
      <p:grpSp>
        <p:nvGrpSpPr>
          <p:cNvPr id="24" name="Group 23"/>
          <p:cNvGrpSpPr/>
          <p:nvPr/>
        </p:nvGrpSpPr>
        <p:grpSpPr>
          <a:xfrm>
            <a:off x="10514517" y="3054417"/>
            <a:ext cx="1461571" cy="706781"/>
            <a:chOff x="10435240" y="89600"/>
            <a:chExt cx="1756759" cy="816582"/>
          </a:xfrm>
        </p:grpSpPr>
        <p:sp>
          <p:nvSpPr>
            <p:cNvPr id="25" name="Rectangle 24"/>
            <p:cNvSpPr/>
            <p:nvPr/>
          </p:nvSpPr>
          <p:spPr>
            <a:xfrm>
              <a:off x="10435240" y="89600"/>
              <a:ext cx="1756759" cy="52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0631905" y="152521"/>
              <a:ext cx="93785" cy="212711"/>
            </a:xfrm>
            <a:prstGeom prst="rect">
              <a:avLst/>
            </a:prstGeom>
            <a:solidFill>
              <a:srgbClr val="320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678799" y="89600"/>
              <a:ext cx="1440591" cy="284472"/>
            </a:xfrm>
            <a:prstGeom prst="rect">
              <a:avLst/>
            </a:prstGeom>
            <a:noFill/>
          </p:spPr>
          <p:txBody>
            <a:bodyPr wrap="none" rtlCol="0">
              <a:spAutoFit/>
            </a:bodyPr>
            <a:lstStyle/>
            <a:p>
              <a:r>
                <a:rPr lang="en-US" sz="1000" dirty="0" smtClean="0">
                  <a:solidFill>
                    <a:srgbClr val="FF0000"/>
                  </a:solidFill>
                </a:rPr>
                <a:t>Responder’s</a:t>
              </a:r>
              <a:r>
                <a:rPr lang="en-US" sz="1000" dirty="0" smtClean="0"/>
                <a:t> behavior</a:t>
              </a:r>
              <a:endParaRPr lang="en-US" sz="1000" dirty="0"/>
            </a:p>
          </p:txBody>
        </p:sp>
        <p:sp>
          <p:nvSpPr>
            <p:cNvPr id="28" name="Arc 27"/>
            <p:cNvSpPr/>
            <p:nvPr/>
          </p:nvSpPr>
          <p:spPr>
            <a:xfrm rot="18312097">
              <a:off x="10386494" y="498959"/>
              <a:ext cx="500525" cy="313921"/>
            </a:xfrm>
            <a:prstGeom prst="arc">
              <a:avLst/>
            </a:prstGeom>
            <a:ln w="19050">
              <a:solidFill>
                <a:srgbClr val="EE2A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0715582" y="325404"/>
              <a:ext cx="647914" cy="291754"/>
            </a:xfrm>
            <a:prstGeom prst="rect">
              <a:avLst/>
            </a:prstGeom>
            <a:noFill/>
          </p:spPr>
          <p:txBody>
            <a:bodyPr wrap="none" rtlCol="0">
              <a:spAutoFit/>
            </a:bodyPr>
            <a:lstStyle/>
            <a:p>
              <a:r>
                <a:rPr lang="en-US" sz="1000" dirty="0" smtClean="0"/>
                <a:t>Logit fit</a:t>
              </a:r>
              <a:endParaRPr lang="en-US" sz="1000" dirty="0"/>
            </a:p>
          </p:txBody>
        </p:sp>
      </p:grpSp>
      <p:grpSp>
        <p:nvGrpSpPr>
          <p:cNvPr id="3" name="Group 2"/>
          <p:cNvGrpSpPr/>
          <p:nvPr/>
        </p:nvGrpSpPr>
        <p:grpSpPr>
          <a:xfrm>
            <a:off x="6218404" y="670700"/>
            <a:ext cx="5757685" cy="2165818"/>
            <a:chOff x="6218404" y="744842"/>
            <a:chExt cx="5757685" cy="216581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1333" t="2290" r="11340" b="85047"/>
            <a:stretch/>
          </p:blipFill>
          <p:spPr>
            <a:xfrm>
              <a:off x="6218405" y="744842"/>
              <a:ext cx="5757684" cy="589268"/>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11333" t="24106" r="11340" b="41494"/>
            <a:stretch/>
          </p:blipFill>
          <p:spPr>
            <a:xfrm>
              <a:off x="6218404" y="1309812"/>
              <a:ext cx="5757684" cy="1600848"/>
            </a:xfrm>
            <a:prstGeom prst="rect">
              <a:avLst/>
            </a:prstGeom>
          </p:spPr>
        </p:pic>
      </p:grpSp>
      <p:sp>
        <p:nvSpPr>
          <p:cNvPr id="32" name="TextBox 31"/>
          <p:cNvSpPr txBox="1"/>
          <p:nvPr/>
        </p:nvSpPr>
        <p:spPr>
          <a:xfrm>
            <a:off x="10466784" y="3551003"/>
            <a:ext cx="744114" cy="307777"/>
          </a:xfrm>
          <a:prstGeom prst="rect">
            <a:avLst/>
          </a:prstGeom>
          <a:noFill/>
        </p:spPr>
        <p:txBody>
          <a:bodyPr wrap="none" rtlCol="0">
            <a:spAutoFit/>
          </a:bodyPr>
          <a:lstStyle/>
          <a:p>
            <a:r>
              <a:rPr lang="en-US" sz="1400" dirty="0" smtClean="0"/>
              <a:t>N = 210</a:t>
            </a:r>
            <a:endParaRPr lang="en-US" sz="1400" dirty="0"/>
          </a:p>
        </p:txBody>
      </p:sp>
      <p:sp>
        <p:nvSpPr>
          <p:cNvPr id="33" name="TextBox 32"/>
          <p:cNvSpPr txBox="1"/>
          <p:nvPr/>
        </p:nvSpPr>
        <p:spPr>
          <a:xfrm>
            <a:off x="177068" y="4873190"/>
            <a:ext cx="7526549" cy="181588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This generated different acceptance functions of the responders, </a:t>
            </a:r>
            <a:r>
              <a:rPr lang="en-US" sz="1600" dirty="0" smtClean="0">
                <a:latin typeface="Arial" panose="020B0604020202020204" pitchFamily="34" charset="0"/>
                <a:cs typeface="Arial" panose="020B0604020202020204" pitchFamily="34" charset="0"/>
              </a:rPr>
              <a:t>with </a:t>
            </a:r>
            <a:r>
              <a:rPr lang="en-US" sz="1600" dirty="0" smtClean="0">
                <a:latin typeface="Arial" panose="020B0604020202020204" pitchFamily="34" charset="0"/>
                <a:cs typeface="Arial" panose="020B0604020202020204" pitchFamily="34" charset="0"/>
              </a:rPr>
              <a:t>higher starting endowments creating lower resistance </a:t>
            </a:r>
            <a:r>
              <a:rPr lang="en-US" sz="1600" dirty="0" smtClean="0">
                <a:latin typeface="Arial" panose="020B0604020202020204" pitchFamily="34" charset="0"/>
                <a:cs typeface="Arial" panose="020B0604020202020204" pitchFamily="34" charset="0"/>
              </a:rPr>
              <a:t>points.</a:t>
            </a: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We used these acceptance functions to simulate behavioral data in order to determine how many trials would be required for optimal model recovery/identifiability</a:t>
            </a:r>
            <a:endParaRPr lang="en-US" sz="1600" dirty="0">
              <a:latin typeface="Arial" panose="020B0604020202020204" pitchFamily="34" charset="0"/>
              <a:cs typeface="Arial" panose="020B0604020202020204" pitchFamily="34" charset="0"/>
            </a:endParaRPr>
          </a:p>
        </p:txBody>
      </p:sp>
      <p:sp>
        <p:nvSpPr>
          <p:cNvPr id="22" name="Arc 21"/>
          <p:cNvSpPr/>
          <p:nvPr/>
        </p:nvSpPr>
        <p:spPr>
          <a:xfrm rot="5141753" flipV="1">
            <a:off x="7258783" y="4092149"/>
            <a:ext cx="889669" cy="2463659"/>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223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313443"/>
            <a:ext cx="11343001" cy="15392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2a/b: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8" y="1287139"/>
            <a:ext cx="11465831" cy="1600438"/>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latin typeface="Arial" panose="020B0604020202020204" pitchFamily="34" charset="0"/>
                <a:cs typeface="Arial" panose="020B0604020202020204" pitchFamily="34" charset="0"/>
              </a:rPr>
              <a:t>Phase 2a (Known)</a:t>
            </a:r>
            <a:r>
              <a:rPr lang="en-US" sz="1400" dirty="0" smtClean="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will be repeatedly sampled from one of 5 experiments which received a fixed (but unknown to you) endowment of [0-20€].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2b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is represented by different symbols</a:t>
            </a:r>
            <a:endParaRPr lang="en-US" sz="14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experiment will be indicated by an abstract symbol (■, ●, ♦,   ,   )</a:t>
            </a:r>
          </a:p>
        </p:txBody>
      </p:sp>
      <p:sp>
        <p:nvSpPr>
          <p:cNvPr id="110" name="TextBox 109"/>
          <p:cNvSpPr txBox="1"/>
          <p:nvPr/>
        </p:nvSpPr>
        <p:spPr>
          <a:xfrm>
            <a:off x="401429" y="2902264"/>
            <a:ext cx="9684268" cy="276999"/>
          </a:xfrm>
          <a:prstGeom prst="rect">
            <a:avLst/>
          </a:prstGeom>
          <a:no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4"/>
                </a:solidFill>
                <a:latin typeface="Arial" panose="020B0604020202020204" pitchFamily="34" charset="0"/>
                <a:cs typeface="Arial" panose="020B0604020202020204" pitchFamily="34" charset="0"/>
              </a:rPr>
              <a:t>2</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2"/>
                </a:solidFill>
                <a:latin typeface="Arial" panose="020B0604020202020204" pitchFamily="34" charset="0"/>
                <a:cs typeface="Arial" panose="020B0604020202020204" pitchFamily="34" charset="0"/>
              </a:rPr>
              <a:t>3</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 name="TextBox 285"/>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287" name="TextBox 286"/>
          <p:cNvSpPr txBox="1"/>
          <p:nvPr/>
        </p:nvSpPr>
        <p:spPr>
          <a:xfrm>
            <a:off x="196815" y="5885802"/>
            <a:ext cx="377825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859101" y="2982667"/>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83089" y="299684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502716" y="269332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674014" y="2679148"/>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grpSp>
        <p:nvGrpSpPr>
          <p:cNvPr id="80" name="Group 79"/>
          <p:cNvGrpSpPr/>
          <p:nvPr/>
        </p:nvGrpSpPr>
        <p:grpSpPr>
          <a:xfrm>
            <a:off x="8263976" y="4901610"/>
            <a:ext cx="2287866" cy="1151612"/>
            <a:chOff x="7117560" y="4792426"/>
            <a:chExt cx="2287866" cy="1151612"/>
          </a:xfrm>
        </p:grpSpPr>
        <p:sp>
          <p:nvSpPr>
            <p:cNvPr id="81" name="Rectangle 80"/>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522252" y="5006920"/>
              <a:ext cx="1478481" cy="830997"/>
            </a:xfrm>
            <a:prstGeom prst="rect">
              <a:avLst/>
            </a:prstGeom>
            <a:noFill/>
          </p:spPr>
          <p:txBody>
            <a:bodyPr wrap="square" rtlCol="0">
              <a:spAutoFit/>
            </a:bodyPr>
            <a:lstStyle/>
            <a:p>
              <a:pPr algn="ct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You = €7</a:t>
              </a:r>
            </a:p>
            <a:p>
              <a:pPr algn="ct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€13</a:t>
              </a:r>
              <a:endParaRPr lang="en-US" sz="1200" dirty="0">
                <a:latin typeface="Arial" panose="020B0604020202020204" pitchFamily="34" charset="0"/>
                <a:cs typeface="Arial" panose="020B0604020202020204" pitchFamily="34" charset="0"/>
              </a:endParaRPr>
            </a:p>
          </p:txBody>
        </p:sp>
      </p:grpSp>
      <p:sp>
        <p:nvSpPr>
          <p:cNvPr id="83" name="Rectangle 82"/>
          <p:cNvSpPr/>
          <p:nvPr/>
        </p:nvSpPr>
        <p:spPr>
          <a:xfrm>
            <a:off x="9080974" y="5676699"/>
            <a:ext cx="292100" cy="2156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9064111" y="5000209"/>
            <a:ext cx="617926" cy="553998"/>
          </a:xfrm>
          <a:prstGeom prst="rect">
            <a:avLst/>
          </a:prstGeom>
          <a:noFill/>
        </p:spPr>
        <p:txBody>
          <a:bodyPr wrap="none" rtlCol="0">
            <a:spAutoFit/>
          </a:bodyPr>
          <a:lstStyle/>
          <a:p>
            <a:pPr lvl="0" algn="ctr"/>
            <a:r>
              <a:rPr lang="en-US" sz="1200">
                <a:solidFill>
                  <a:prstClr val="black"/>
                </a:solidFill>
                <a:latin typeface="Arial" panose="020B0604020202020204" pitchFamily="34" charset="0"/>
                <a:cs typeface="Arial" panose="020B0604020202020204" pitchFamily="34" charset="0"/>
              </a:rPr>
              <a:t>Payoff</a:t>
            </a:r>
          </a:p>
          <a:p>
            <a:endParaRPr lang="en-US" dirty="0"/>
          </a:p>
        </p:txBody>
      </p:sp>
    </p:spTree>
    <p:extLst>
      <p:ext uri="{BB962C8B-B14F-4D97-AF65-F5344CB8AC3E}">
        <p14:creationId xmlns:p14="http://schemas.microsoft.com/office/powerpoint/2010/main" val="364587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298538" y="1313443"/>
            <a:ext cx="11343001" cy="17448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0" name="TextBox 89"/>
          <p:cNvSpPr txBox="1"/>
          <p:nvPr/>
        </p:nvSpPr>
        <p:spPr>
          <a:xfrm>
            <a:off x="294586" y="1306725"/>
            <a:ext cx="11465831" cy="2031325"/>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received an endowment of 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2c </a:t>
            </a:r>
            <a:r>
              <a:rPr lang="en-US" sz="1400" b="1" dirty="0">
                <a:latin typeface="Arial" panose="020B0604020202020204" pitchFamily="34" charset="0"/>
                <a:cs typeface="Arial" panose="020B0604020202020204" pitchFamily="34" charset="0"/>
              </a:rPr>
              <a:t>(Known)</a:t>
            </a:r>
            <a:r>
              <a:rPr lang="en-US" sz="1400" dirty="0">
                <a:latin typeface="Arial" panose="020B0604020202020204" pitchFamily="34" charset="0"/>
                <a:cs typeface="Arial" panose="020B0604020202020204" pitchFamily="34" charset="0"/>
              </a:rPr>
              <a:t>: </a:t>
            </a:r>
          </a:p>
          <a:p>
            <a:r>
              <a:rPr lang="en-US" sz="1400" b="1" dirty="0">
                <a:solidFill>
                  <a:srgbClr val="FF0000"/>
                </a:solidFill>
                <a:latin typeface="Arial" panose="020B0604020202020204" pitchFamily="34" charset="0"/>
                <a:cs typeface="Arial" panose="020B0604020202020204" pitchFamily="34" charset="0"/>
              </a:rPr>
              <a:t>R</a:t>
            </a:r>
            <a:r>
              <a:rPr lang="en-US" sz="1400" dirty="0">
                <a:latin typeface="Arial" panose="020B0604020202020204" pitchFamily="34" charset="0"/>
                <a:cs typeface="Arial" panose="020B0604020202020204" pitchFamily="34" charset="0"/>
              </a:rPr>
              <a:t> will be generated by algorithms mimicking the behavior of participants sampled from one of 5 experiments which received a fixed (but unknown to you) endowment of [0-20€</a:t>
            </a:r>
            <a:r>
              <a:rPr lang="en-US" sz="1400" dirty="0" smtClean="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2d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 represented by different symbols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a:t>
            </a:r>
            <a:r>
              <a:rPr lang="en-US" sz="1400" dirty="0">
                <a:latin typeface="Arial" panose="020B0604020202020204" pitchFamily="34" charset="0"/>
                <a:cs typeface="Arial" panose="020B0604020202020204" pitchFamily="34" charset="0"/>
              </a:rPr>
              <a:t>machine will be indicated by an abstract symbol (□, ○, </a:t>
            </a:r>
            <a:r>
              <a:rPr lang="en-US" sz="1400" dirty="0" smtClean="0">
                <a:latin typeface="Arial" panose="020B0604020202020204" pitchFamily="34" charset="0"/>
                <a:cs typeface="Arial" panose="020B0604020202020204" pitchFamily="34" charset="0"/>
              </a:rPr>
              <a:t>◊,   ,   ) </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
        <p:nvSpPr>
          <p:cNvPr id="110" name="TextBox 109"/>
          <p:cNvSpPr txBox="1"/>
          <p:nvPr/>
        </p:nvSpPr>
        <p:spPr>
          <a:xfrm>
            <a:off x="401429" y="3127549"/>
            <a:ext cx="9684268" cy="276999"/>
          </a:xfrm>
          <a:prstGeom prst="rect">
            <a:avLst/>
          </a:prstGeom>
          <a:solidFill>
            <a:schemeClr val="bg1"/>
          </a:solid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4"/>
                </a:solidFill>
                <a:latin typeface="Arial" panose="020B0604020202020204" pitchFamily="34" charset="0"/>
                <a:cs typeface="Arial" panose="020B0604020202020204" pitchFamily="34" charset="0"/>
              </a:rPr>
              <a:t>2</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2"/>
                </a:solidFill>
                <a:latin typeface="Arial" panose="020B0604020202020204" pitchFamily="34" charset="0"/>
                <a:cs typeface="Arial" panose="020B0604020202020204" pitchFamily="34" charset="0"/>
              </a:rPr>
              <a:t>3</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p:cNvSpPr txBox="1"/>
          <p:nvPr/>
        </p:nvSpPr>
        <p:spPr>
          <a:xfrm>
            <a:off x="196815" y="5885802"/>
            <a:ext cx="598550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a:t>
            </a:r>
            <a:r>
              <a:rPr lang="en-US" sz="1200" i="1" dirty="0" smtClean="0">
                <a:latin typeface="Arial" panose="020B0604020202020204" pitchFamily="34" charset="0"/>
                <a:cs typeface="Arial" panose="020B0604020202020204" pitchFamily="34" charset="0"/>
              </a:rPr>
              <a:t>probability distributions taken from behavior </a:t>
            </a:r>
            <a:r>
              <a:rPr lang="en-US" sz="1200" i="1" dirty="0" smtClean="0">
                <a:latin typeface="Arial" panose="020B0604020202020204" pitchFamily="34" charset="0"/>
                <a:cs typeface="Arial" panose="020B0604020202020204" pitchFamily="34" charset="0"/>
              </a:rPr>
              <a:t>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799467" y="3201326"/>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15399" y="3217462"/>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294896" y="2905567"/>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452339" y="2878137"/>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830997"/>
            </a:xfrm>
            <a:prstGeom prst="rect">
              <a:avLst/>
            </a:prstGeom>
            <a:noFill/>
          </p:spPr>
          <p:txBody>
            <a:bodyPr wrap="square" rtlCol="0">
              <a:spAutoFit/>
            </a:bodyPr>
            <a:lstStyle/>
            <a:p>
              <a:pPr algn="ct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You = €7</a:t>
              </a:r>
            </a:p>
            <a:p>
              <a:pPr algn="ct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€13</a:t>
              </a:r>
              <a:endParaRPr lang="en-US" sz="1200" dirty="0">
                <a:latin typeface="Arial" panose="020B0604020202020204" pitchFamily="34" charset="0"/>
                <a:cs typeface="Arial" panose="020B0604020202020204" pitchFamily="34" charset="0"/>
              </a:endParaRPr>
            </a:p>
          </p:txBody>
        </p:sp>
      </p:grpSp>
      <p:sp>
        <p:nvSpPr>
          <p:cNvPr id="80" name="TextBox 79"/>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81" name="Rectangle 80"/>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a:t>
            </a:r>
            <a:r>
              <a:rPr lang="en-US" b="1" dirty="0" smtClean="0">
                <a:latin typeface="Arial" panose="020B0604020202020204" pitchFamily="34" charset="0"/>
                <a:cs typeface="Arial" panose="020B0604020202020204" pitchFamily="34" charset="0"/>
              </a:rPr>
              <a:t>2c/d: </a:t>
            </a:r>
            <a:r>
              <a:rPr lang="en-US" b="1" dirty="0" smtClean="0">
                <a:latin typeface="Arial" panose="020B0604020202020204" pitchFamily="34" charset="0"/>
                <a:cs typeface="Arial" panose="020B0604020202020204" pitchFamily="34" charset="0"/>
              </a:rPr>
              <a:t>social norms VS maximizing reward.</a:t>
            </a:r>
            <a:endParaRPr lang="en-US" b="1" dirty="0">
              <a:latin typeface="Arial" panose="020B0604020202020204" pitchFamily="34" charset="0"/>
              <a:cs typeface="Arial" panose="020B0604020202020204" pitchFamily="34" charset="0"/>
            </a:endParaRPr>
          </a:p>
        </p:txBody>
      </p:sp>
      <p:sp>
        <p:nvSpPr>
          <p:cNvPr id="86" name="Rectangle 85"/>
          <p:cNvSpPr/>
          <p:nvPr/>
        </p:nvSpPr>
        <p:spPr>
          <a:xfrm>
            <a:off x="9080974" y="5676699"/>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064111" y="5000209"/>
            <a:ext cx="617926" cy="553998"/>
          </a:xfrm>
          <a:prstGeom prst="rect">
            <a:avLst/>
          </a:prstGeom>
          <a:noFill/>
        </p:spPr>
        <p:txBody>
          <a:bodyPr wrap="none" rtlCol="0">
            <a:spAutoFit/>
          </a:bodyPr>
          <a:lstStyle/>
          <a:p>
            <a:pPr lvl="0" algn="ctr"/>
            <a:r>
              <a:rPr lang="en-US" sz="1200">
                <a:solidFill>
                  <a:prstClr val="black"/>
                </a:solidFill>
                <a:latin typeface="Arial" panose="020B0604020202020204" pitchFamily="34" charset="0"/>
                <a:cs typeface="Arial" panose="020B0604020202020204" pitchFamily="34" charset="0"/>
              </a:rPr>
              <a:t>Payoff</a:t>
            </a:r>
          </a:p>
          <a:p>
            <a:endParaRPr lang="en-US" dirty="0"/>
          </a:p>
        </p:txBody>
      </p:sp>
    </p:spTree>
    <p:extLst>
      <p:ext uri="{BB962C8B-B14F-4D97-AF65-F5344CB8AC3E}">
        <p14:creationId xmlns:p14="http://schemas.microsoft.com/office/powerpoint/2010/main" val="209743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9" y="107382"/>
            <a:ext cx="4391060" cy="3292354"/>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7425" b="681"/>
          <a:stretch/>
        </p:blipFill>
        <p:spPr>
          <a:xfrm>
            <a:off x="8306104" y="107382"/>
            <a:ext cx="4065040" cy="3269921"/>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825" y="3430311"/>
            <a:ext cx="4391060" cy="329235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425" t="1" b="3030"/>
          <a:stretch/>
        </p:blipFill>
        <p:spPr>
          <a:xfrm>
            <a:off x="8306104" y="3397547"/>
            <a:ext cx="4065039" cy="3192598"/>
          </a:xfrm>
          <a:prstGeom prst="rect">
            <a:avLst/>
          </a:prstGeom>
        </p:spPr>
      </p:pic>
      <p:sp>
        <p:nvSpPr>
          <p:cNvPr id="9" name="TextBox 8"/>
          <p:cNvSpPr txBox="1"/>
          <p:nvPr/>
        </p:nvSpPr>
        <p:spPr>
          <a:xfrm>
            <a:off x="4565376" y="-4984"/>
            <a:ext cx="443947" cy="1107996"/>
          </a:xfrm>
          <a:prstGeom prst="rect">
            <a:avLst/>
          </a:prstGeom>
          <a:noFill/>
        </p:spPr>
        <p:txBody>
          <a:bodyPr wrap="square" rtlCol="0">
            <a:spAutoFit/>
          </a:bodyPr>
          <a:lstStyle/>
          <a:p>
            <a:pPr algn="just"/>
            <a:r>
              <a:rPr lang="en-US" b="1" smtClean="0">
                <a:latin typeface="Arial" panose="020B0604020202020204" pitchFamily="34" charset="0"/>
                <a:cs typeface="Arial" panose="020B0604020202020204" pitchFamily="34" charset="0"/>
              </a:rPr>
              <a:t>A</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8226593" y="-4984"/>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B</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933015" y="3311043"/>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C</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4651766" y="3293577"/>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D</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182437" y="292124"/>
            <a:ext cx="4018352" cy="357020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Simulations</a:t>
            </a:r>
          </a:p>
          <a:p>
            <a:pPr algn="just"/>
            <a:r>
              <a:rPr lang="en-US" sz="1600" dirty="0" smtClean="0">
                <a:latin typeface="Arial" panose="020B0604020202020204" pitchFamily="34" charset="0"/>
                <a:cs typeface="Arial" panose="020B0604020202020204" pitchFamily="34" charset="0"/>
              </a:rPr>
              <a:t>40 simulations with 120 trials over 5 environments, 24 trials per environment. </a:t>
            </a:r>
            <a:r>
              <a:rPr lang="en-US" sz="1600" b="1" dirty="0" smtClean="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 and </a:t>
            </a:r>
            <a:r>
              <a:rPr lang="en-US" sz="1600" b="1" dirty="0" smtClean="0">
                <a:latin typeface="Arial" panose="020B0604020202020204" pitchFamily="34" charset="0"/>
                <a:cs typeface="Arial" panose="020B0604020202020204" pitchFamily="34" charset="0"/>
              </a:rPr>
              <a:t>E</a:t>
            </a:r>
            <a:r>
              <a:rPr lang="en-US" sz="1600" dirty="0" smtClean="0">
                <a:latin typeface="Arial" panose="020B0604020202020204" pitchFamily="34" charset="0"/>
                <a:cs typeface="Arial" panose="020B0604020202020204" pitchFamily="34" charset="0"/>
              </a:rPr>
              <a:t> depict parameter recovery, with the top row of each using uniform parameter bounds and the bottom rows using Laplace approximation. In all cases Laplace approximation results in better recovery. </a:t>
            </a:r>
            <a:r>
              <a:rPr lang="en-US" sz="1600" b="1" dirty="0" smtClean="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 is a confusion matrix indicating how well each model is identified relative to the other models. </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0" y="3773639"/>
            <a:ext cx="3756415" cy="2816506"/>
          </a:xfrm>
          <a:prstGeom prst="rect">
            <a:avLst/>
          </a:prstGeom>
        </p:spPr>
      </p:pic>
      <p:sp>
        <p:nvSpPr>
          <p:cNvPr id="19" name="TextBox 18"/>
          <p:cNvSpPr txBox="1"/>
          <p:nvPr/>
        </p:nvSpPr>
        <p:spPr>
          <a:xfrm>
            <a:off x="8362422" y="3288347"/>
            <a:ext cx="443947" cy="110799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3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Based on simulations, we decided to use 5 scenarios/conditions, with 24 trials per scenario. If we conservatively estimate 1 trial to take 10 seconds (6 seconds for decision, 4 seconds for inter-stimulus interval), that results in 40 minutes of UG playing time, 20 minutes in the social, and 20 minutes in the non-social conditions</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Additional tasks</a:t>
            </a:r>
          </a:p>
          <a:p>
            <a:pPr>
              <a:lnSpc>
                <a:spcPct val="200000"/>
              </a:lnSpc>
            </a:pPr>
            <a:r>
              <a:rPr lang="en-US" sz="1600" dirty="0" smtClean="0">
                <a:latin typeface="Arial" charset="0"/>
                <a:ea typeface="Arial" charset="0"/>
                <a:cs typeface="Arial" charset="0"/>
              </a:rPr>
              <a:t>	- Fitting priors</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a:t>
            </a:r>
            <a:r>
              <a:rPr lang="en-US" sz="1600" dirty="0">
                <a:latin typeface="Arial" charset="0"/>
                <a:ea typeface="Arial" charset="0"/>
                <a:cs typeface="Arial" charset="0"/>
              </a:rPr>
              <a:t>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r>
              <a:rPr lang="en-US" sz="1600" dirty="0">
                <a:latin typeface="Arial" charset="0"/>
                <a:ea typeface="Arial" charset="0"/>
                <a:cs typeface="Arial" charset="0"/>
              </a:rPr>
              <a:t>- Dictator </a:t>
            </a:r>
            <a:r>
              <a:rPr lang="en-US" sz="1600" dirty="0" smtClean="0">
                <a:latin typeface="Arial" charset="0"/>
                <a:ea typeface="Arial" charset="0"/>
                <a:cs typeface="Arial" charset="0"/>
              </a:rPr>
              <a:t>game</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get estimates of subjects’ collective utility functions </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Risk assessment</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Use quick and simple </a:t>
            </a:r>
            <a:r>
              <a:rPr lang="en-US" sz="1600" dirty="0" err="1" smtClean="0">
                <a:latin typeface="Arial" charset="0"/>
                <a:ea typeface="Arial" charset="0"/>
                <a:cs typeface="Arial" charset="0"/>
              </a:rPr>
              <a:t>Eckel</a:t>
            </a:r>
            <a:r>
              <a:rPr lang="en-US" sz="1600" dirty="0">
                <a:latin typeface="Arial" charset="0"/>
                <a:ea typeface="Arial" charset="0"/>
                <a:cs typeface="Arial" charset="0"/>
              </a:rPr>
              <a:t>-</a:t>
            </a:r>
            <a:r>
              <a:rPr lang="en-US" sz="1600" dirty="0" smtClean="0">
                <a:latin typeface="Arial" charset="0"/>
                <a:ea typeface="Arial" charset="0"/>
                <a:cs typeface="Arial" charset="0"/>
              </a:rPr>
              <a:t>Grossman lottery to assess risk preferences (</a:t>
            </a:r>
            <a:r>
              <a:rPr lang="en-US" sz="1600" dirty="0" err="1" smtClean="0">
                <a:latin typeface="Arial" charset="0"/>
                <a:ea typeface="Arial" charset="0"/>
                <a:cs typeface="Arial" charset="0"/>
              </a:rPr>
              <a:t>Eckel</a:t>
            </a:r>
            <a:r>
              <a:rPr lang="en-US" sz="1600" dirty="0" smtClean="0">
                <a:latin typeface="Arial" charset="0"/>
                <a:ea typeface="Arial" charset="0"/>
                <a:cs typeface="Arial" charset="0"/>
              </a:rPr>
              <a:t> &amp; Grossman, 2002)</a:t>
            </a:r>
          </a:p>
          <a:p>
            <a:pPr marL="742950" lvl="1" indent="-285750">
              <a:lnSpc>
                <a:spcPct val="200000"/>
              </a:lnSpc>
              <a:buFont typeface="Arial" charset="0"/>
              <a:buChar char="•"/>
            </a:pP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557110" cy="369332"/>
          </a:xfrm>
          <a:prstGeom prst="rect">
            <a:avLst/>
          </a:prstGeom>
          <a:noFill/>
        </p:spPr>
        <p:txBody>
          <a:bodyPr wrap="none" rtlCol="0">
            <a:spAutoFit/>
          </a:bodyPr>
          <a:lstStyle/>
          <a:p>
            <a:r>
              <a:rPr lang="en-US" b="1" dirty="0" smtClean="0">
                <a:latin typeface="Arial" charset="0"/>
                <a:ea typeface="Arial" charset="0"/>
                <a:cs typeface="Arial" charset="0"/>
              </a:rPr>
              <a:t>Design specifications</a:t>
            </a:r>
            <a:endParaRPr lang="en-US" b="1" dirty="0">
              <a:latin typeface="Arial" charset="0"/>
              <a:ea typeface="Arial" charset="0"/>
              <a:cs typeface="Arial" charset="0"/>
            </a:endParaRPr>
          </a:p>
        </p:txBody>
      </p:sp>
    </p:spTree>
    <p:extLst>
      <p:ext uri="{BB962C8B-B14F-4D97-AF65-F5344CB8AC3E}">
        <p14:creationId xmlns:p14="http://schemas.microsoft.com/office/powerpoint/2010/main" val="1172866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2436" y="138376"/>
            <a:ext cx="6614874" cy="2339102"/>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Fitting priors</a:t>
            </a:r>
            <a:endParaRPr lang="en-US" b="1" dirty="0" smtClean="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These tasks involve </a:t>
            </a:r>
            <a:r>
              <a:rPr lang="en-US" sz="1600" dirty="0" smtClean="0">
                <a:latin typeface="Arial" panose="020B0604020202020204" pitchFamily="34" charset="0"/>
                <a:cs typeface="Arial" panose="020B0604020202020204" pitchFamily="34" charset="0"/>
              </a:rPr>
              <a:t>no feedback</a:t>
            </a:r>
            <a:r>
              <a:rPr lang="en-US" sz="1600" dirty="0">
                <a:latin typeface="Arial" panose="020B0604020202020204" pitchFamily="34" charset="0"/>
                <a:cs typeface="Arial" panose="020B0604020202020204" pitchFamily="34" charset="0"/>
              </a:rPr>
              <a:t>. We focus on </a:t>
            </a:r>
            <a:r>
              <a:rPr lang="en-US" sz="1600" dirty="0">
                <a:solidFill>
                  <a:srgbClr val="0000FF"/>
                </a:solidFill>
                <a:latin typeface="Arial" panose="020B0604020202020204" pitchFamily="34" charset="0"/>
                <a:cs typeface="Arial" panose="020B0604020202020204" pitchFamily="34" charset="0"/>
              </a:rPr>
              <a:t>Proposer </a:t>
            </a:r>
            <a:r>
              <a:rPr lang="en-US" sz="1600" dirty="0" smtClean="0">
                <a:latin typeface="Arial" panose="020B0604020202020204" pitchFamily="34" charset="0"/>
                <a:cs typeface="Arial" panose="020B0604020202020204" pitchFamily="34" charset="0"/>
              </a:rPr>
              <a:t>a priori beliefs about responders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Ask proposers whether or not every possible division of their endowment will be accepted by the responder</a:t>
            </a:r>
            <a:endParaRPr lang="en-US" sz="1600" dirty="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Rectangle 3"/>
          <p:cNvSpPr/>
          <p:nvPr/>
        </p:nvSpPr>
        <p:spPr>
          <a:xfrm>
            <a:off x="419139" y="2261490"/>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02754" y="2279858"/>
            <a:ext cx="3529977"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Will the responder accept the following division of your endowment?</a:t>
            </a:r>
            <a:endParaRPr lang="en-US" sz="1400" dirty="0" smtClean="0">
              <a:latin typeface="Arial" panose="020B0604020202020204" pitchFamily="34" charset="0"/>
              <a:cs typeface="Arial" panose="020B0604020202020204" pitchFamily="34" charset="0"/>
            </a:endParaRPr>
          </a:p>
        </p:txBody>
      </p:sp>
      <p:sp>
        <p:nvSpPr>
          <p:cNvPr id="6" name="TextBox 5"/>
          <p:cNvSpPr txBox="1"/>
          <p:nvPr/>
        </p:nvSpPr>
        <p:spPr>
          <a:xfrm>
            <a:off x="702789" y="2892723"/>
            <a:ext cx="3035733" cy="738664"/>
          </a:xfrm>
          <a:prstGeom prst="rect">
            <a:avLst/>
          </a:prstGeom>
          <a:noFill/>
        </p:spPr>
        <p:txBody>
          <a:bodyPr wrap="square" rtlCol="0">
            <a:spAutoFit/>
          </a:bodyPr>
          <a:lstStyle/>
          <a:p>
            <a:r>
              <a:rPr lang="en-US" sz="1400" b="1" dirty="0">
                <a:solidFill>
                  <a:srgbClr val="3203FF"/>
                </a:solidFill>
                <a:latin typeface="Arial" panose="020B0604020202020204" pitchFamily="34" charset="0"/>
                <a:cs typeface="Arial" panose="020B0604020202020204" pitchFamily="34" charset="0"/>
              </a:rPr>
              <a:t>Y</a:t>
            </a:r>
            <a:r>
              <a:rPr lang="en-US" sz="1400" b="1" dirty="0" smtClean="0">
                <a:solidFill>
                  <a:srgbClr val="3203FF"/>
                </a:solidFill>
                <a:latin typeface="Arial" panose="020B0604020202020204" pitchFamily="34" charset="0"/>
                <a:cs typeface="Arial" panose="020B0604020202020204" pitchFamily="34" charset="0"/>
              </a:rPr>
              <a:t>ou</a:t>
            </a:r>
            <a:r>
              <a:rPr lang="en-US" sz="1400" b="1" dirty="0" smtClean="0">
                <a:latin typeface="Arial" panose="020B0604020202020204" pitchFamily="34" charset="0"/>
                <a:cs typeface="Arial" panose="020B0604020202020204" pitchFamily="34" charset="0"/>
              </a:rPr>
              <a:t>: 	     20</a:t>
            </a:r>
          </a:p>
          <a:p>
            <a:r>
              <a:rPr lang="en-US" sz="1400" b="1" dirty="0" smtClean="0">
                <a:solidFill>
                  <a:srgbClr val="FF0000"/>
                </a:solidFill>
                <a:latin typeface="Arial" panose="020B0604020202020204" pitchFamily="34" charset="0"/>
                <a:cs typeface="Arial" panose="020B0604020202020204" pitchFamily="34" charset="0"/>
              </a:rPr>
              <a:t>Responder</a:t>
            </a:r>
            <a:r>
              <a:rPr lang="en-US" sz="1400" b="1" dirty="0" smtClean="0">
                <a:latin typeface="Arial" panose="020B0604020202020204" pitchFamily="34" charset="0"/>
                <a:cs typeface="Arial" panose="020B0604020202020204" pitchFamily="34" charset="0"/>
              </a:rPr>
              <a:t>:     0 </a:t>
            </a:r>
          </a:p>
          <a:p>
            <a:endParaRPr lang="en-US" sz="1400" dirty="0" smtClean="0">
              <a:latin typeface="Arial" panose="020B0604020202020204" pitchFamily="34" charset="0"/>
              <a:cs typeface="Arial" panose="020B0604020202020204" pitchFamily="34" charset="0"/>
            </a:endParaRPr>
          </a:p>
        </p:txBody>
      </p:sp>
      <p:sp>
        <p:nvSpPr>
          <p:cNvPr id="7" name="TextBox 6"/>
          <p:cNvSpPr txBox="1"/>
          <p:nvPr/>
        </p:nvSpPr>
        <p:spPr>
          <a:xfrm>
            <a:off x="320001" y="4742962"/>
            <a:ext cx="11871999" cy="2031325"/>
          </a:xfrm>
          <a:prstGeom prst="rect">
            <a:avLst/>
          </a:prstGeom>
          <a:noFill/>
        </p:spPr>
        <p:txBody>
          <a:bodyPr wrap="square" rtlCol="0">
            <a:spAutoFit/>
          </a:bodyPr>
          <a:lstStyle/>
          <a:p>
            <a:r>
              <a:rPr lang="en-US" dirty="0" smtClean="0"/>
              <a:t>These plots depict 40 simulated subjects making 210 decisions (every possible proposal, each repeated 10 times) as to whether the responder would accept or reject the proposed division. The top row depicts parameters estimated from </a:t>
            </a:r>
            <a:r>
              <a:rPr lang="en-US" dirty="0" smtClean="0">
                <a:latin typeface="Arial" panose="020B0604020202020204" pitchFamily="34" charset="0"/>
                <a:cs typeface="Arial" panose="020B0604020202020204" pitchFamily="34" charset="0"/>
              </a:rPr>
              <a:t>uniform bounds </a:t>
            </a:r>
            <a:r>
              <a:rPr lang="en-US" dirty="0">
                <a:latin typeface="Arial" panose="020B0604020202020204" pitchFamily="34" charset="0"/>
                <a:cs typeface="Arial" panose="020B0604020202020204" pitchFamily="34" charset="0"/>
              </a:rPr>
              <a:t>and the bottom </a:t>
            </a:r>
            <a:r>
              <a:rPr lang="en-US" dirty="0" smtClean="0">
                <a:latin typeface="Arial" panose="020B0604020202020204" pitchFamily="34" charset="0"/>
                <a:cs typeface="Arial" panose="020B0604020202020204" pitchFamily="34" charset="0"/>
              </a:rPr>
              <a:t>rows depicts parameters estimated </a:t>
            </a:r>
            <a:r>
              <a:rPr lang="en-US" dirty="0">
                <a:latin typeface="Arial" panose="020B0604020202020204" pitchFamily="34" charset="0"/>
                <a:cs typeface="Arial" panose="020B0604020202020204" pitchFamily="34" charset="0"/>
              </a:rPr>
              <a:t>using Laplace </a:t>
            </a:r>
            <a:r>
              <a:rPr lang="en-US" dirty="0" smtClean="0">
                <a:latin typeface="Arial" panose="020B0604020202020204" pitchFamily="34" charset="0"/>
                <a:cs typeface="Arial" panose="020B0604020202020204" pitchFamily="34" charset="0"/>
              </a:rPr>
              <a:t>approximation.</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we estimate each trial taking 2 seconds, with no ISI, then prior estimation should take 7 minutes.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These same specifications apply to the dictator game!</a:t>
            </a:r>
            <a:endParaRPr lang="en-US" dirty="0"/>
          </a:p>
        </p:txBody>
      </p:sp>
      <p:sp>
        <p:nvSpPr>
          <p:cNvPr id="8" name="TextBox 7"/>
          <p:cNvSpPr txBox="1"/>
          <p:nvPr/>
        </p:nvSpPr>
        <p:spPr>
          <a:xfrm>
            <a:off x="1464331" y="3721032"/>
            <a:ext cx="1351652" cy="369332"/>
          </a:xfrm>
          <a:prstGeom prst="rect">
            <a:avLst/>
          </a:prstGeom>
          <a:noFill/>
        </p:spPr>
        <p:txBody>
          <a:bodyPr wrap="none" rtlCol="0">
            <a:spAutoFit/>
          </a:bodyPr>
          <a:lstStyle/>
          <a:p>
            <a:r>
              <a:rPr lang="en-US" dirty="0"/>
              <a:t>y</a:t>
            </a:r>
            <a:r>
              <a:rPr lang="en-US" dirty="0" smtClean="0"/>
              <a:t>es	no</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310" y="578422"/>
            <a:ext cx="5394690" cy="4046018"/>
          </a:xfrm>
          <a:prstGeom prst="rect">
            <a:avLst/>
          </a:prstGeom>
        </p:spPr>
      </p:pic>
      <p:sp>
        <p:nvSpPr>
          <p:cNvPr id="12" name="Rectangle 11"/>
          <p:cNvSpPr/>
          <p:nvPr/>
        </p:nvSpPr>
        <p:spPr>
          <a:xfrm>
            <a:off x="3104357" y="2647048"/>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p:cNvSpPr txBox="1"/>
          <p:nvPr/>
        </p:nvSpPr>
        <p:spPr>
          <a:xfrm>
            <a:off x="3087972" y="2665416"/>
            <a:ext cx="3529977"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Will the responder accept the following division of your endowment?</a:t>
            </a:r>
            <a:endParaRPr lang="en-US" sz="1400" dirty="0" smtClean="0">
              <a:latin typeface="Arial" panose="020B0604020202020204" pitchFamily="34" charset="0"/>
              <a:cs typeface="Arial" panose="020B0604020202020204" pitchFamily="34" charset="0"/>
            </a:endParaRPr>
          </a:p>
        </p:txBody>
      </p:sp>
      <p:sp>
        <p:nvSpPr>
          <p:cNvPr id="15" name="TextBox 14"/>
          <p:cNvSpPr txBox="1"/>
          <p:nvPr/>
        </p:nvSpPr>
        <p:spPr>
          <a:xfrm>
            <a:off x="3388007" y="3278281"/>
            <a:ext cx="3035733" cy="738664"/>
          </a:xfrm>
          <a:prstGeom prst="rect">
            <a:avLst/>
          </a:prstGeom>
          <a:noFill/>
        </p:spPr>
        <p:txBody>
          <a:bodyPr wrap="square" rtlCol="0">
            <a:spAutoFit/>
          </a:bodyPr>
          <a:lstStyle/>
          <a:p>
            <a:r>
              <a:rPr lang="en-US" sz="1400" b="1" dirty="0">
                <a:solidFill>
                  <a:srgbClr val="3203FF"/>
                </a:solidFill>
                <a:latin typeface="Arial" panose="020B0604020202020204" pitchFamily="34" charset="0"/>
                <a:cs typeface="Arial" panose="020B0604020202020204" pitchFamily="34" charset="0"/>
              </a:rPr>
              <a:t>Y</a:t>
            </a:r>
            <a:r>
              <a:rPr lang="en-US" sz="1400" b="1" dirty="0" smtClean="0">
                <a:solidFill>
                  <a:srgbClr val="3203FF"/>
                </a:solidFill>
                <a:latin typeface="Arial" panose="020B0604020202020204" pitchFamily="34" charset="0"/>
                <a:cs typeface="Arial" panose="020B0604020202020204" pitchFamily="34" charset="0"/>
              </a:rPr>
              <a:t>ou</a:t>
            </a:r>
            <a:r>
              <a:rPr lang="en-US" sz="1400" b="1" dirty="0" smtClean="0">
                <a:latin typeface="Arial" panose="020B0604020202020204" pitchFamily="34" charset="0"/>
                <a:cs typeface="Arial" panose="020B0604020202020204" pitchFamily="34" charset="0"/>
              </a:rPr>
              <a:t>: 	     19</a:t>
            </a:r>
          </a:p>
          <a:p>
            <a:r>
              <a:rPr lang="en-US" sz="1400" b="1" dirty="0" smtClean="0">
                <a:solidFill>
                  <a:srgbClr val="FF0000"/>
                </a:solidFill>
                <a:latin typeface="Arial" panose="020B0604020202020204" pitchFamily="34" charset="0"/>
                <a:cs typeface="Arial" panose="020B0604020202020204" pitchFamily="34" charset="0"/>
              </a:rPr>
              <a:t>Responder</a:t>
            </a:r>
            <a:r>
              <a:rPr lang="en-US" sz="1400" b="1" dirty="0" smtClean="0">
                <a:latin typeface="Arial" panose="020B0604020202020204" pitchFamily="34" charset="0"/>
                <a:cs typeface="Arial" panose="020B0604020202020204" pitchFamily="34" charset="0"/>
              </a:rPr>
              <a:t>:     1 </a:t>
            </a:r>
          </a:p>
          <a:p>
            <a:endParaRPr lang="en-US" sz="1400" dirty="0" smtClean="0">
              <a:latin typeface="Arial" panose="020B0604020202020204" pitchFamily="34" charset="0"/>
              <a:cs typeface="Arial" panose="020B0604020202020204" pitchFamily="34" charset="0"/>
            </a:endParaRPr>
          </a:p>
        </p:txBody>
      </p:sp>
      <p:sp>
        <p:nvSpPr>
          <p:cNvPr id="16" name="TextBox 15"/>
          <p:cNvSpPr txBox="1"/>
          <p:nvPr/>
        </p:nvSpPr>
        <p:spPr>
          <a:xfrm>
            <a:off x="4149549" y="4106590"/>
            <a:ext cx="1351652" cy="369332"/>
          </a:xfrm>
          <a:prstGeom prst="rect">
            <a:avLst/>
          </a:prstGeom>
          <a:noFill/>
        </p:spPr>
        <p:txBody>
          <a:bodyPr wrap="none" rtlCol="0">
            <a:spAutoFit/>
          </a:bodyPr>
          <a:lstStyle/>
          <a:p>
            <a:r>
              <a:rPr lang="en-US" dirty="0"/>
              <a:t>y</a:t>
            </a:r>
            <a:r>
              <a:rPr lang="en-US" dirty="0" smtClean="0"/>
              <a:t>es	no</a:t>
            </a:r>
            <a:endParaRPr lang="en-US" dirty="0"/>
          </a:p>
        </p:txBody>
      </p:sp>
    </p:spTree>
    <p:extLst>
      <p:ext uri="{BB962C8B-B14F-4D97-AF65-F5344CB8AC3E}">
        <p14:creationId xmlns:p14="http://schemas.microsoft.com/office/powerpoint/2010/main" val="580304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6032421"/>
          </a:xfrm>
          <a:prstGeom prst="rect">
            <a:avLst/>
          </a:prstGeom>
          <a:noFill/>
        </p:spPr>
        <p:txBody>
          <a:bodyPr wrap="square" rtlCol="0">
            <a:spAutoFit/>
          </a:bodyPr>
          <a:lstStyle/>
          <a:p>
            <a:r>
              <a:rPr lang="en-US" b="1" dirty="0">
                <a:latin typeface="Arial" charset="0"/>
                <a:ea typeface="Arial" charset="0"/>
                <a:cs typeface="Arial" charset="0"/>
              </a:rPr>
              <a:t>Design specifications</a:t>
            </a:r>
          </a:p>
          <a:p>
            <a:pPr algn="just"/>
            <a:endParaRPr lang="en-US" sz="1600" b="1"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entire experiment will take roughly 1 hour. </a:t>
            </a:r>
          </a:p>
          <a:p>
            <a:pPr algn="just"/>
            <a:endParaRPr lang="en-US" sz="1600" dirty="0">
              <a:latin typeface="Arial" panose="020B0604020202020204" pitchFamily="34" charset="0"/>
              <a:cs typeface="Arial" panose="020B0604020202020204" pitchFamily="34" charset="0"/>
            </a:endParaRPr>
          </a:p>
          <a:p>
            <a:pPr algn="just"/>
            <a:r>
              <a:rPr lang="en-US" sz="1600" b="1" dirty="0" smtClean="0">
                <a:latin typeface="Arial" panose="020B0604020202020204" pitchFamily="34" charset="0"/>
                <a:cs typeface="Arial" panose="020B0604020202020204" pitchFamily="34" charset="0"/>
              </a:rPr>
              <a:t>Prior estimation</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Dictator game</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Risk task</a:t>
            </a:r>
            <a:r>
              <a:rPr lang="en-US" sz="1600" dirty="0" smtClean="0">
                <a:latin typeface="Arial" panose="020B0604020202020204" pitchFamily="34" charset="0"/>
                <a:cs typeface="Arial" panose="020B0604020202020204" pitchFamily="34" charset="0"/>
              </a:rPr>
              <a:t>: 	~3 minutes</a:t>
            </a:r>
          </a:p>
          <a:p>
            <a:pPr algn="just"/>
            <a:r>
              <a:rPr lang="en-US" sz="1600" b="1" dirty="0" smtClean="0">
                <a:latin typeface="Arial" panose="020B0604020202020204" pitchFamily="34" charset="0"/>
                <a:cs typeface="Arial" panose="020B0604020202020204" pitchFamily="34" charset="0"/>
              </a:rPr>
              <a:t>UG 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UG non-social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Total</a:t>
            </a:r>
            <a:r>
              <a:rPr lang="en-US" sz="1600" dirty="0" smtClean="0">
                <a:latin typeface="Arial" panose="020B0604020202020204" pitchFamily="34" charset="0"/>
                <a:cs typeface="Arial" panose="020B0604020202020204" pitchFamily="34" charset="0"/>
              </a:rPr>
              <a:t>: 		~57 minutes</a:t>
            </a:r>
          </a:p>
          <a:p>
            <a:pPr algn="just"/>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p>
        </p:txBody>
      </p:sp>
    </p:spTree>
    <p:extLst>
      <p:ext uri="{BB962C8B-B14F-4D97-AF65-F5344CB8AC3E}">
        <p14:creationId xmlns:p14="http://schemas.microsoft.com/office/powerpoint/2010/main" val="758461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92"/>
            <a:ext cx="12119054" cy="701730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Hypotheses</a:t>
            </a:r>
          </a:p>
          <a:p>
            <a:pPr algn="just"/>
            <a:endParaRPr lang="en-US" sz="1600" b="1" u="sng"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1: </a:t>
            </a:r>
            <a:r>
              <a:rPr lang="en-US" sz="1600" b="1" dirty="0" smtClean="0">
                <a:latin typeface="Arial" panose="020B0604020202020204" pitchFamily="34" charset="0"/>
                <a:cs typeface="Arial" panose="020B0604020202020204" pitchFamily="34" charset="0"/>
              </a:rPr>
              <a:t>Learning occurs:</a:t>
            </a:r>
          </a:p>
          <a:p>
            <a:pPr marL="742950" lvl="1" indent="-285750" algn="just">
              <a:buFont typeface="Arial" charset="0"/>
              <a:buChar char="•"/>
            </a:pP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n all conditions, </a:t>
            </a:r>
            <a:r>
              <a:rPr lang="en-US" sz="1600" dirty="0" smtClean="0">
                <a:latin typeface="Arial" panose="020B0604020202020204" pitchFamily="34" charset="0"/>
                <a:cs typeface="Arial" panose="020B0604020202020204" pitchFamily="34" charset="0"/>
              </a:rPr>
              <a:t>proposers </a:t>
            </a:r>
            <a:r>
              <a:rPr lang="en-US" sz="1600" dirty="0" smtClean="0">
                <a:latin typeface="Arial" panose="020B0604020202020204" pitchFamily="34" charset="0"/>
                <a:cs typeface="Arial" panose="020B0604020202020204" pitchFamily="34" charset="0"/>
              </a:rPr>
              <a:t>start with a (distributional) prior about the norm, but gradually integrate feedback to update the norm and improve payoff</a:t>
            </a:r>
            <a:r>
              <a:rPr lang="en-US" sz="1600" dirty="0">
                <a:latin typeface="Arial" panose="020B0604020202020204" pitchFamily="34" charset="0"/>
                <a:cs typeface="Arial" panose="020B0604020202020204" pitchFamily="34" charset="0"/>
              </a:rPr>
              <a:t>.</a:t>
            </a:r>
            <a:endParaRPr lang="en-US" sz="1600" b="1" dirty="0" smtClean="0">
              <a:latin typeface="Arial" panose="020B0604020202020204" pitchFamily="34" charset="0"/>
              <a:cs typeface="Arial" panose="020B0604020202020204" pitchFamily="34" charset="0"/>
            </a:endParaRPr>
          </a:p>
          <a:p>
            <a:pPr algn="just"/>
            <a:endParaRPr lang="en-US" sz="1600" b="1"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can be captured in an RL </a:t>
            </a:r>
            <a:r>
              <a:rPr lang="en-US" sz="1600" b="1" dirty="0" smtClean="0">
                <a:latin typeface="Arial" panose="020B0604020202020204" pitchFamily="34" charset="0"/>
                <a:cs typeface="Arial" panose="020B0604020202020204" pitchFamily="34" charset="0"/>
              </a:rPr>
              <a:t>framework</a:t>
            </a:r>
            <a:endParaRPr lang="en-US" sz="1600" dirty="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roposer </a:t>
            </a:r>
            <a:r>
              <a:rPr lang="en-US" sz="1600" dirty="0" smtClean="0">
                <a:latin typeface="Arial" panose="020B0604020202020204" pitchFamily="34" charset="0"/>
                <a:cs typeface="Arial" panose="020B0604020202020204" pitchFamily="34" charset="0"/>
              </a:rPr>
              <a:t>learns the intercept of the acceptance function by trial-and-error</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differs between social and non-social conditions</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Subjects learn faster in the non-social condition due to reluctance to explore acceptance space out of adherence to fairness norm</a:t>
            </a:r>
            <a:endParaRPr lang="en-US" sz="1600" dirty="0" smtClean="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a:t>
            </a:r>
            <a:r>
              <a:rPr lang="en-US" sz="1600" dirty="0" smtClean="0">
                <a:latin typeface="Arial" panose="020B0604020202020204" pitchFamily="34" charset="0"/>
                <a:cs typeface="Arial" panose="020B0604020202020204" pitchFamily="34" charset="0"/>
              </a:rPr>
              <a:t>asymmetric learning in social (learn more from rejection than acceptance, because of social “acceptability”) than in non-social, leading to sub-optimal </a:t>
            </a:r>
            <a:r>
              <a:rPr lang="en-US" sz="1600" dirty="0" smtClean="0">
                <a:latin typeface="Arial" panose="020B0604020202020204" pitchFamily="34" charset="0"/>
                <a:cs typeface="Arial" panose="020B0604020202020204" pitchFamily="34" charset="0"/>
              </a:rPr>
              <a:t>behavior, (o</a:t>
            </a:r>
            <a:r>
              <a:rPr lang="en-US" sz="1600" dirty="0" smtClean="0">
                <a:latin typeface="Arial" panose="020B0604020202020204" pitchFamily="34" charset="0"/>
                <a:cs typeface="Arial" panose="020B0604020202020204" pitchFamily="34" charset="0"/>
              </a:rPr>
              <a:t>r perhaps the opposite -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responsive to victories in social condition?)</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4: </a:t>
            </a:r>
            <a:r>
              <a:rPr lang="en-US" sz="1600" b="1" dirty="0" smtClean="0">
                <a:latin typeface="Arial" panose="020B0604020202020204" pitchFamily="34" charset="0"/>
                <a:cs typeface="Arial" panose="020B0604020202020204" pitchFamily="34" charset="0"/>
              </a:rPr>
              <a:t>Learning differs </a:t>
            </a:r>
            <a:r>
              <a:rPr lang="en-US" sz="1600" b="1" dirty="0">
                <a:latin typeface="Arial" panose="020B0604020202020204" pitchFamily="34" charset="0"/>
                <a:cs typeface="Arial" panose="020B0604020202020204" pitchFamily="34" charset="0"/>
              </a:rPr>
              <a:t>between </a:t>
            </a:r>
            <a:r>
              <a:rPr lang="en-US" sz="1600" b="1" dirty="0" smtClean="0">
                <a:latin typeface="Arial" panose="020B0604020202020204" pitchFamily="34" charset="0"/>
                <a:cs typeface="Arial" panose="020B0604020202020204" pitchFamily="34" charset="0"/>
              </a:rPr>
              <a:t>the social-unknown </a:t>
            </a:r>
            <a:r>
              <a:rPr lang="en-US" sz="1600" b="1" dirty="0">
                <a:latin typeface="Arial" panose="020B0604020202020204" pitchFamily="34" charset="0"/>
                <a:cs typeface="Arial" panose="020B0604020202020204" pitchFamily="34" charset="0"/>
              </a:rPr>
              <a:t>and </a:t>
            </a:r>
            <a:r>
              <a:rPr lang="en-US" sz="1600" b="1" dirty="0" smtClean="0">
                <a:latin typeface="Arial" panose="020B0604020202020204" pitchFamily="34" charset="0"/>
                <a:cs typeface="Arial" panose="020B0604020202020204" pitchFamily="34" charset="0"/>
              </a:rPr>
              <a:t>both social-unknown and non-social conditions, the latter two of which do not differ</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Faster learning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social-known than in social-unknown due to </a:t>
            </a:r>
            <a:r>
              <a:rPr lang="en-US" sz="1600" dirty="0">
                <a:latin typeface="Arial" panose="020B0604020202020204" pitchFamily="34" charset="0"/>
                <a:cs typeface="Arial" panose="020B0604020202020204" pitchFamily="34" charset="0"/>
              </a:rPr>
              <a:t>subjects </a:t>
            </a:r>
            <a:r>
              <a:rPr lang="en-US" sz="1600" dirty="0" smtClean="0">
                <a:latin typeface="Arial" panose="020B0604020202020204" pitchFamily="34" charset="0"/>
                <a:cs typeface="Arial" panose="020B0604020202020204" pitchFamily="34" charset="0"/>
              </a:rPr>
              <a:t>using </a:t>
            </a:r>
            <a:r>
              <a:rPr lang="en-US" sz="1600" dirty="0" smtClean="0">
                <a:latin typeface="Arial" panose="020B0604020202020204" pitchFamily="34" charset="0"/>
                <a:cs typeface="Arial" panose="020B0604020202020204" pitchFamily="34" charset="0"/>
              </a:rPr>
              <a:t>the opacity of what constitutes fair as an excuse to eschew fairness and maximize </a:t>
            </a:r>
            <a:r>
              <a:rPr lang="en-US" sz="1600" dirty="0" smtClean="0">
                <a:latin typeface="Arial" panose="020B0604020202020204" pitchFamily="34" charset="0"/>
                <a:cs typeface="Arial" panose="020B0604020202020204" pitchFamily="34" charset="0"/>
              </a:rPr>
              <a:t>profit, and explore the acceptance space in the same way as in the non-social condition</a:t>
            </a: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6: </a:t>
            </a:r>
            <a:r>
              <a:rPr lang="en-US" sz="1600" b="1" dirty="0">
                <a:latin typeface="Arial" panose="020B0604020202020204" pitchFamily="34" charset="0"/>
                <a:cs typeface="Arial" panose="020B0604020202020204" pitchFamily="34" charset="0"/>
              </a:rPr>
              <a:t>P</a:t>
            </a:r>
            <a:r>
              <a:rPr lang="en-US" sz="1600" b="1" dirty="0" smtClean="0">
                <a:latin typeface="Arial" panose="020B0604020202020204" pitchFamily="34" charset="0"/>
                <a:cs typeface="Arial" panose="020B0604020202020204" pitchFamily="34" charset="0"/>
              </a:rPr>
              <a:t>riors differ between social and non-social</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Uniform in the non-social condition, while driven by a norm expectation (50/50) in the social condition.</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7: </a:t>
            </a:r>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ecision functions differ between social and non-social </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More maximizer in non-social, and more exploratory (i.e. “soft”) in social.</a:t>
            </a: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082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4062651"/>
          </a:xfrm>
          <a:prstGeom prst="rect">
            <a:avLst/>
          </a:prstGeom>
          <a:noFill/>
        </p:spPr>
        <p:txBody>
          <a:bodyPr wrap="square" rtlCol="0">
            <a:spAutoFit/>
          </a:bodyPr>
          <a:lstStyle/>
          <a:p>
            <a:r>
              <a:rPr lang="en-US" b="1" dirty="0" smtClean="0">
                <a:latin typeface="Arial" charset="0"/>
                <a:ea typeface="Arial" charset="0"/>
                <a:cs typeface="Arial" charset="0"/>
              </a:rPr>
              <a:t>Supplementary material</a:t>
            </a:r>
            <a:endParaRPr lang="en-US" b="1" dirty="0">
              <a:latin typeface="Arial" charset="0"/>
              <a:ea typeface="Arial" charset="0"/>
              <a:cs typeface="Arial"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r>
              <a:rPr lang="en-US" sz="1600" dirty="0" smtClean="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also ran simulations for prior estimation and found little difference between 8, 10, and 12 repetitions of each division possibility. </a:t>
            </a: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49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1354217"/>
          </a:xfrm>
          <a:prstGeom prst="rect">
            <a:avLst/>
          </a:prstGeom>
          <a:noFill/>
        </p:spPr>
        <p:txBody>
          <a:bodyPr wrap="square" rtlCol="0">
            <a:spAutoFit/>
          </a:bodyPr>
          <a:lstStyle/>
          <a:p>
            <a:r>
              <a:rPr lang="en-US" b="1" dirty="0" smtClean="0">
                <a:latin typeface="Arial" charset="0"/>
                <a:ea typeface="Arial" charset="0"/>
                <a:cs typeface="Arial" charset="0"/>
              </a:rPr>
              <a:t>Ideas/Questions</a:t>
            </a:r>
          </a:p>
          <a:p>
            <a:endParaRPr lang="en-US" sz="1600" dirty="0">
              <a:latin typeface="Arial" panose="020B0604020202020204" pitchFamily="34" charset="0"/>
              <a:cs typeface="Arial" panose="020B0604020202020204" pitchFamily="34" charset="0"/>
            </a:endParaRPr>
          </a:p>
          <a:p>
            <a:r>
              <a:rPr lang="en-US" sz="1600" dirty="0" smtClean="0">
                <a:latin typeface="Arial" charset="0"/>
                <a:ea typeface="Arial" charset="0"/>
                <a:cs typeface="Arial" charset="0"/>
              </a:rPr>
              <a:t>Could starting in the non-social condition lead to more exploratory behavior in the social condition? If it just puts people into that mode</a:t>
            </a:r>
            <a:r>
              <a:rPr lang="mr-IN" sz="1600" dirty="0" smtClean="0">
                <a:latin typeface="Arial" charset="0"/>
                <a:ea typeface="Arial" charset="0"/>
                <a:cs typeface="Arial" charset="0"/>
              </a:rPr>
              <a:t>…</a:t>
            </a:r>
            <a:r>
              <a:rPr lang="en-US" sz="1600" dirty="0" smtClean="0">
                <a:latin typeface="Arial" charset="0"/>
                <a:ea typeface="Arial" charset="0"/>
                <a:cs typeface="Arial" charset="0"/>
              </a:rPr>
              <a:t> I would think that if there is an order effect, non-social -&gt; social affects social, but social -&gt; non-social doesn’t </a:t>
            </a:r>
            <a:r>
              <a:rPr lang="en-US" sz="1600" smtClean="0">
                <a:latin typeface="Arial" charset="0"/>
                <a:ea typeface="Arial" charset="0"/>
                <a:cs typeface="Arial" charset="0"/>
              </a:rPr>
              <a:t>effect non-social. </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1914438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1" name="Rectangle 70"/>
              <p:cNvSpPr/>
              <p:nvPr/>
            </p:nvSpPr>
            <p:spPr>
              <a:xfrm>
                <a:off x="172278" y="163455"/>
                <a:ext cx="11453665" cy="304698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a:t>
                </a:r>
                <a:r>
                  <a:rPr lang="en-US" sz="1600" b="1" dirty="0" smtClean="0">
                    <a:latin typeface="Arial" panose="020B0604020202020204" pitchFamily="34" charset="0"/>
                    <a:cs typeface="Arial" panose="020B0604020202020204" pitchFamily="34" charset="0"/>
                  </a:rPr>
                  <a:t>ultimatum game </a:t>
                </a:r>
                <a:r>
                  <a:rPr lang="en-US" sz="1600" dirty="0" smtClean="0">
                    <a:latin typeface="Arial" panose="020B0604020202020204" pitchFamily="34" charset="0"/>
                    <a:cs typeface="Arial" panose="020B0604020202020204" pitchFamily="34" charset="0"/>
                  </a:rPr>
                  <a:t>(UG) is a </a:t>
                </a:r>
                <a:r>
                  <a:rPr lang="en-US" sz="1600" b="1" dirty="0" smtClean="0">
                    <a:latin typeface="Arial" panose="020B0604020202020204" pitchFamily="34" charset="0"/>
                    <a:cs typeface="Arial" panose="020B0604020202020204" pitchFamily="34" charset="0"/>
                  </a:rPr>
                  <a:t>game</a:t>
                </a:r>
                <a:r>
                  <a:rPr lang="en-US" sz="1600" dirty="0" smtClean="0">
                    <a:latin typeface="Arial" panose="020B0604020202020204" pitchFamily="34" charset="0"/>
                    <a:cs typeface="Arial" panose="020B0604020202020204" pitchFamily="34" charset="0"/>
                  </a:rPr>
                  <a:t> in experimental economics.</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first player, the proposer </a:t>
                </a:r>
                <a:r>
                  <a:rPr lang="en-US" sz="1600" b="1" i="1" dirty="0" smtClean="0">
                    <a:latin typeface="Arial" panose="020B0604020202020204" pitchFamily="34" charset="0"/>
                    <a:cs typeface="Arial" panose="020B0604020202020204" pitchFamily="34" charset="0"/>
                  </a:rPr>
                  <a:t>(</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r>
                  <a:rPr lang="en-US" sz="1600" dirty="0" smtClean="0">
                    <a:solidFill>
                      <a:srgbClr val="FF0000"/>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conditionally receives a sum of money and proposes how to divide the sum between the him or herself and the other player. </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second player (</a:t>
                </a:r>
                <a14:m>
                  <m:oMath xmlns:m="http://schemas.openxmlformats.org/officeDocument/2006/math">
                    <m:r>
                      <a:rPr lang="en-US" sz="1600" b="1" i="1" dirty="0" smtClean="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make a decision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oMath>
                </a14:m>
                <a:r>
                  <a:rPr lang="en-US" sz="1600" dirty="0" smtClean="0">
                    <a:latin typeface="Arial" panose="020B0604020202020204" pitchFamily="34" charset="0"/>
                    <a:cs typeface="Arial" panose="020B0604020202020204" pitchFamily="34" charset="0"/>
                  </a:rPr>
                  <a:t> to either accept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𝟏</m:t>
                    </m:r>
                  </m:oMath>
                </a14:m>
                <a:r>
                  <a:rPr lang="en-US" sz="1600" dirty="0" smtClean="0">
                    <a:latin typeface="Arial" panose="020B0604020202020204" pitchFamily="34" charset="0"/>
                    <a:cs typeface="Arial" panose="020B0604020202020204" pitchFamily="34" charset="0"/>
                  </a:rPr>
                  <a:t>) or reject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𝟎</m:t>
                    </m:r>
                  </m:oMath>
                </a14:m>
                <a:r>
                  <a:rPr lang="en-US" sz="1600" dirty="0" smtClean="0">
                    <a:latin typeface="Arial" panose="020B0604020202020204" pitchFamily="34" charset="0"/>
                    <a:cs typeface="Arial" panose="020B0604020202020204" pitchFamily="34" charset="0"/>
                  </a:rPr>
                  <a:t>) this proposal.</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are interested in how </a:t>
                </a:r>
                <a:r>
                  <a:rPr lang="en-US" sz="1600" b="1" i="1" dirty="0" smtClean="0">
                    <a:solidFill>
                      <a:srgbClr val="0000FF"/>
                    </a:solidFill>
                    <a:latin typeface="Arial" panose="020B0604020202020204" pitchFamily="34" charset="0"/>
                    <a:cs typeface="Arial" panose="020B0604020202020204" pitchFamily="34" charset="0"/>
                  </a:rPr>
                  <a:t>P </a:t>
                </a:r>
                <a:r>
                  <a:rPr lang="en-US" sz="1600" dirty="0" smtClean="0">
                    <a:latin typeface="Arial" panose="020B0604020202020204" pitchFamily="34" charset="0"/>
                    <a:cs typeface="Arial" panose="020B0604020202020204" pitchFamily="34" charset="0"/>
                  </a:rPr>
                  <a:t>learns the acceptance function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r>
                      <a:rPr lang="en-US" sz="1600" b="0" i="0" dirty="0" smtClean="0">
                        <a:solidFill>
                          <a:srgbClr val="FF0000"/>
                        </a:solidFill>
                        <a:latin typeface="Cambria Math" charset="0"/>
                        <a:cs typeface="Arial" panose="020B0604020202020204" pitchFamily="34" charset="0"/>
                      </a:rPr>
                      <m:t>.</m:t>
                    </m:r>
                    <m:r>
                      <m:rPr>
                        <m:nor/>
                      </m:rPr>
                      <a:rPr lang="en-US" sz="1600" b="0" i="0" dirty="0" smtClean="0">
                        <a:solidFill>
                          <a:srgbClr val="FF0000"/>
                        </a:solidFill>
                        <a:latin typeface="Cambria Math" charset="0"/>
                        <a:cs typeface="Arial" panose="020B0604020202020204" pitchFamily="34" charset="0"/>
                      </a:rPr>
                      <m:t> </m:t>
                    </m:r>
                  </m:oMath>
                </a14:m>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Specifically, we ask if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plays the UG against a group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’s, each with a different acceptance function, how quickly will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be able to learn the lowest offers that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will accept (resistance </a:t>
                </a:r>
                <a:r>
                  <a:rPr lang="en-US" sz="1600" dirty="0" smtClean="0">
                    <a:latin typeface="Arial" panose="020B0604020202020204" pitchFamily="34" charset="0"/>
                    <a:cs typeface="Arial" panose="020B0604020202020204" pitchFamily="34" charset="0"/>
                  </a:rPr>
                  <a:t>point), </a:t>
                </a:r>
                <a:r>
                  <a:rPr lang="en-US" sz="1600" dirty="0" smtClean="0">
                    <a:latin typeface="Arial" panose="020B0604020202020204" pitchFamily="34" charset="0"/>
                    <a:cs typeface="Arial" panose="020B0604020202020204" pitchFamily="34" charset="0"/>
                  </a:rPr>
                  <a:t>even when these resistance points violate the </a:t>
                </a:r>
                <a:r>
                  <a:rPr lang="en-US" sz="1600" b="1" dirty="0" smtClean="0">
                    <a:latin typeface="Arial" panose="020B0604020202020204" pitchFamily="34" charset="0"/>
                    <a:cs typeface="Arial" panose="020B0604020202020204" pitchFamily="34" charset="0"/>
                  </a:rPr>
                  <a:t>fairness norm</a:t>
                </a:r>
                <a:r>
                  <a:rPr lang="en-US" sz="1600" dirty="0" smtClean="0">
                    <a:latin typeface="Arial" panose="020B0604020202020204" pitchFamily="34" charset="0"/>
                    <a:cs typeface="Arial" panose="020B0604020202020204" pitchFamily="34" charset="0"/>
                  </a:rPr>
                  <a:t>, which dictates a 50/50 split of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’s endowment. </a:t>
                </a:r>
                <a:endParaRPr lang="en-US" sz="1600" dirty="0">
                  <a:latin typeface="Arial" panose="020B0604020202020204" pitchFamily="34" charset="0"/>
                  <a:cs typeface="Arial" panose="020B0604020202020204" pitchFamily="34" charset="0"/>
                </a:endParaRPr>
              </a:p>
            </p:txBody>
          </p:sp>
        </mc:Choice>
        <mc:Fallback>
          <p:sp>
            <p:nvSpPr>
              <p:cNvPr id="71" name="Rectangle 70"/>
              <p:cNvSpPr>
                <a:spLocks noRot="1" noChangeAspect="1" noMove="1" noResize="1" noEditPoints="1" noAdjustHandles="1" noChangeArrowheads="1" noChangeShapeType="1" noTextEdit="1"/>
              </p:cNvSpPr>
              <p:nvPr/>
            </p:nvSpPr>
            <p:spPr>
              <a:xfrm>
                <a:off x="172278" y="163455"/>
                <a:ext cx="11453665" cy="3046988"/>
              </a:xfrm>
              <a:prstGeom prst="rect">
                <a:avLst/>
              </a:prstGeom>
              <a:blipFill rotWithShape="0">
                <a:blip r:embed="rId2"/>
                <a:stretch>
                  <a:fillRect l="-266" t="-600" r="-319" b="-1600"/>
                </a:stretch>
              </a:blipFill>
            </p:spPr>
            <p:txBody>
              <a:bodyPr/>
              <a:lstStyle/>
              <a:p>
                <a:r>
                  <a:rPr lang="en-US">
                    <a:noFill/>
                  </a:rPr>
                  <a:t> </a:t>
                </a:r>
              </a:p>
            </p:txBody>
          </p:sp>
        </mc:Fallback>
      </mc:AlternateContent>
      <p:grpSp>
        <p:nvGrpSpPr>
          <p:cNvPr id="74" name="Group 73"/>
          <p:cNvGrpSpPr/>
          <p:nvPr/>
        </p:nvGrpSpPr>
        <p:grpSpPr>
          <a:xfrm>
            <a:off x="6998701" y="3344610"/>
            <a:ext cx="4421578" cy="3224152"/>
            <a:chOff x="3606141" y="3415002"/>
            <a:chExt cx="4421578" cy="3224152"/>
          </a:xfrm>
        </p:grpSpPr>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76" name="Straight Arrow Connector 75"/>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79" name="Rectangle 78"/>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80" name="TextBox 79"/>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81" name="TextBox 80"/>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mc:AlternateContent xmlns:mc="http://schemas.openxmlformats.org/markup-compatibility/2006">
        <mc:Choice xmlns:a14="http://schemas.microsoft.com/office/drawing/2010/main" Requires="a14">
          <p:sp>
            <p:nvSpPr>
              <p:cNvPr id="82" name="TextBox 81"/>
              <p:cNvSpPr txBox="1"/>
              <p:nvPr/>
            </p:nvSpPr>
            <p:spPr>
              <a:xfrm>
                <a:off x="172278" y="3382899"/>
                <a:ext cx="6976362" cy="1323439"/>
              </a:xfrm>
              <a:prstGeom prst="rect">
                <a:avLst/>
              </a:prstGeom>
              <a:noFill/>
            </p:spPr>
            <p:txBody>
              <a:bodyPr wrap="square" rtlCol="0">
                <a:spAutoFit/>
              </a:bodyPr>
              <a:lstStyle/>
              <a:p>
                <a:r>
                  <a:rPr lang="en-US" sz="1600" dirty="0" smtClean="0">
                    <a:latin typeface="Arial" charset="0"/>
                    <a:ea typeface="Arial" charset="0"/>
                    <a:cs typeface="Arial" charset="0"/>
                  </a:rPr>
                  <a:t>We assume </a:t>
                </a:r>
                <a:r>
                  <a:rPr lang="en-US" sz="1600" dirty="0">
                    <a:latin typeface="Arial" charset="0"/>
                    <a:ea typeface="Arial" charset="0"/>
                    <a:cs typeface="Arial" charset="0"/>
                  </a:rPr>
                  <a:t>that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charset="0"/>
                    <a:ea typeface="Arial" charset="0"/>
                    <a:cs typeface="Arial" charset="0"/>
                  </a:rPr>
                  <a:t> learns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charset="0"/>
                    <a:ea typeface="Arial" charset="0"/>
                    <a:cs typeface="Arial" charset="0"/>
                  </a:rPr>
                  <a:t>’s </a:t>
                </a:r>
                <a:r>
                  <a:rPr lang="en-US" sz="1600" dirty="0">
                    <a:latin typeface="Arial" charset="0"/>
                    <a:ea typeface="Arial" charset="0"/>
                    <a:cs typeface="Arial" charset="0"/>
                  </a:rPr>
                  <a:t>acceptance logistic function </a:t>
                </a:r>
                <a:r>
                  <a:rPr lang="en-US" sz="1600" dirty="0" smtClean="0">
                    <a:latin typeface="Arial" charset="0"/>
                    <a:ea typeface="Arial" charset="0"/>
                    <a:cs typeface="Arial" charset="0"/>
                  </a:rPr>
                  <a:t>𝝋, </a:t>
                </a:r>
                <a:r>
                  <a:rPr lang="en-US" sz="1600" dirty="0">
                    <a:latin typeface="Arial" charset="0"/>
                    <a:ea typeface="Arial" charset="0"/>
                    <a:cs typeface="Arial" charset="0"/>
                  </a:rPr>
                  <a:t>which maps the investment amount into a victory or a defeat</a:t>
                </a:r>
                <a:r>
                  <a:rPr lang="en-US" sz="1600" dirty="0" smtClean="0">
                    <a:latin typeface="Arial" charset="0"/>
                    <a:ea typeface="Arial" charset="0"/>
                    <a:cs typeface="Arial" charset="0"/>
                  </a:rPr>
                  <a:t>. This function </a:t>
                </a:r>
                <a:r>
                  <a:rPr lang="en-US" sz="1600" dirty="0">
                    <a:latin typeface="Arial" charset="0"/>
                    <a:ea typeface="Arial" charset="0"/>
                    <a:cs typeface="Arial" charset="0"/>
                  </a:rPr>
                  <a:t>is governed by two parameters, an intercept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 </a:t>
                </a:r>
                <a:r>
                  <a:rPr lang="en-US" sz="1600" dirty="0" smtClean="0">
                    <a:latin typeface="Arial" charset="0"/>
                    <a:ea typeface="Arial" charset="0"/>
                    <a:cs typeface="Arial" charset="0"/>
                  </a:rPr>
                  <a:t>and </a:t>
                </a:r>
                <a:r>
                  <a:rPr lang="en-US" sz="1600" dirty="0">
                    <a:latin typeface="Arial" charset="0"/>
                    <a:ea typeface="Arial" charset="0"/>
                    <a:cs typeface="Arial" charset="0"/>
                  </a:rPr>
                  <a:t>a slope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p:txBody>
          </p:sp>
        </mc:Choice>
        <mc:Fallback>
          <p:sp>
            <p:nvSpPr>
              <p:cNvPr id="82" name="TextBox 81"/>
              <p:cNvSpPr txBox="1">
                <a:spLocks noRot="1" noChangeAspect="1" noMove="1" noResize="1" noEditPoints="1" noAdjustHandles="1" noChangeArrowheads="1" noChangeShapeType="1" noTextEdit="1"/>
              </p:cNvSpPr>
              <p:nvPr/>
            </p:nvSpPr>
            <p:spPr>
              <a:xfrm>
                <a:off x="172278" y="3382899"/>
                <a:ext cx="6976362" cy="1323439"/>
              </a:xfrm>
              <a:prstGeom prst="rect">
                <a:avLst/>
              </a:prstGeom>
              <a:blipFill rotWithShape="0">
                <a:blip r:embed="rId4"/>
                <a:stretch>
                  <a:fillRect l="-437" t="-1843"/>
                </a:stretch>
              </a:blipFill>
            </p:spPr>
            <p:txBody>
              <a:bodyPr/>
              <a:lstStyle/>
              <a:p>
                <a:r>
                  <a:rPr lang="en-US">
                    <a:noFill/>
                  </a:rPr>
                  <a:t> </a:t>
                </a:r>
              </a:p>
            </p:txBody>
          </p:sp>
        </mc:Fallback>
      </mc:AlternateContent>
    </p:spTree>
    <p:extLst>
      <p:ext uri="{BB962C8B-B14F-4D97-AF65-F5344CB8AC3E}">
        <p14:creationId xmlns:p14="http://schemas.microsoft.com/office/powerpoint/2010/main" val="3787280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77078"/>
            <a:ext cx="1219200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a:t>
            </a:r>
            <a:r>
              <a:rPr lang="en-US" sz="1600" dirty="0" smtClean="0">
                <a:latin typeface="Arial" charset="0"/>
                <a:ea typeface="Arial" charset="0"/>
                <a:cs typeface="Arial" charset="0"/>
              </a:rPr>
              <a:t>be accepted: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a:t>
            </a:r>
            <a:r>
              <a:rPr lang="en-US" sz="1600" dirty="0" smtClean="0">
                <a:latin typeface="Arial" charset="0"/>
                <a:ea typeface="Arial" charset="0"/>
                <a:cs typeface="Arial" charset="0"/>
              </a:rPr>
              <a:t>’s </a:t>
            </a:r>
            <a:r>
              <a:rPr lang="en-US" sz="1600" dirty="0">
                <a:latin typeface="Arial" charset="0"/>
                <a:ea typeface="Arial" charset="0"/>
                <a:cs typeface="Arial" charset="0"/>
              </a:rPr>
              <a:t>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(1</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accepted or </a:t>
            </a:r>
            <a:r>
              <a:rPr lang="en-US" sz="1600" dirty="0" smtClean="0">
                <a:latin typeface="Arial" charset="0"/>
                <a:ea typeface="Arial" charset="0"/>
                <a:cs typeface="Arial" charset="0"/>
              </a:rPr>
              <a:t>rejected</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(2)</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
        <p:nvSpPr>
          <p:cNvPr id="2" name="TextBox 1"/>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2836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538463"/>
                <a:ext cx="12017829"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0" y="538463"/>
                <a:ext cx="12017829" cy="5143972"/>
              </a:xfrm>
              <a:prstGeom prst="rect">
                <a:avLst/>
              </a:prstGeom>
              <a:blipFill rotWithShape="0">
                <a:blip r:embed="rId3"/>
                <a:stretch>
                  <a:fillRect l="-254"/>
                </a:stretch>
              </a:blipFill>
            </p:spPr>
            <p:txBody>
              <a:bodyPr/>
              <a:lstStyle/>
              <a:p>
                <a:r>
                  <a:rPr lang="en-US">
                    <a:noFill/>
                  </a:rPr>
                  <a:t> </a:t>
                </a:r>
              </a:p>
            </p:txBody>
          </p:sp>
        </mc:Fallback>
      </mc:AlternateContent>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9701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8723"/>
            <a:ext cx="12046226"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a:t>
            </a:r>
            <a:r>
              <a:rPr lang="en-US" sz="1600" dirty="0" smtClean="0">
                <a:latin typeface="Arial" charset="0"/>
                <a:ea typeface="Arial" charset="0"/>
                <a:cs typeface="Arial" charset="0"/>
              </a:rPr>
              <a:t>function. </a:t>
            </a:r>
            <a:r>
              <a:rPr lang="en-US" sz="1600" dirty="0" smtClean="0">
                <a:latin typeface="Arial" charset="0"/>
                <a:ea typeface="Arial" charset="0"/>
                <a:cs typeface="Arial" charset="0"/>
              </a:rPr>
              <a:t>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770212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463"/>
            <a:ext cx="12192000" cy="550920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a:t>
            </a:r>
            <a:r>
              <a:rPr lang="en-US" sz="1600" dirty="0" smtClean="0">
                <a:latin typeface="Arial" charset="0"/>
                <a:ea typeface="Arial" charset="0"/>
                <a:cs typeface="Arial" charset="0"/>
              </a:rPr>
              <a:t>expressions: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7455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6202"/>
            <a:ext cx="1199321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smtClean="0">
                <a:latin typeface="Arial" charset="0"/>
                <a:ea typeface="Arial" charset="0"/>
                <a:cs typeface="Arial" charset="0"/>
              </a:rPr>
              <a:t>(8)</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a:t>
            </a:r>
            <a:r>
              <a:rPr lang="en-US" sz="1600" dirty="0">
                <a:latin typeface="Arial" charset="0"/>
                <a:ea typeface="Arial" charset="0"/>
                <a:cs typeface="Arial" charset="0"/>
              </a:rPr>
              <a:t>9</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50786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We will employ a 2 (within: social vs. nonsocial) X 2 (between: known vs. unknown) design </a:t>
            </a:r>
            <a:r>
              <a:rPr lang="en-US" sz="1600" dirty="0">
                <a:latin typeface="Arial" charset="0"/>
                <a:ea typeface="Arial" charset="0"/>
                <a:cs typeface="Arial" charset="0"/>
              </a:rPr>
              <a:t>in which </a:t>
            </a:r>
            <a:r>
              <a:rPr lang="en-US" sz="1600" dirty="0" smtClean="0">
                <a:latin typeface="Arial" charset="0"/>
                <a:ea typeface="Arial" charset="0"/>
                <a:cs typeface="Arial" charset="0"/>
              </a:rPr>
              <a:t>each </a:t>
            </a:r>
            <a:r>
              <a:rPr lang="en-US" sz="1600" dirty="0">
                <a:latin typeface="Arial" charset="0"/>
                <a:ea typeface="Arial" charset="0"/>
                <a:cs typeface="Arial" charset="0"/>
              </a:rPr>
              <a:t>subject will play </a:t>
            </a:r>
            <a:r>
              <a:rPr lang="en-US" sz="1600" dirty="0" smtClean="0">
                <a:latin typeface="Arial" charset="0"/>
                <a:ea typeface="Arial" charset="0"/>
                <a:cs typeface="Arial" charset="0"/>
              </a:rPr>
              <a:t>against both real </a:t>
            </a:r>
            <a:r>
              <a:rPr lang="en-US" sz="1600" dirty="0">
                <a:latin typeface="Arial" charset="0"/>
                <a:ea typeface="Arial" charset="0"/>
                <a:cs typeface="Arial" charset="0"/>
              </a:rPr>
              <a:t>opponents </a:t>
            </a:r>
            <a:r>
              <a:rPr lang="en-US" sz="1600" dirty="0" smtClean="0">
                <a:latin typeface="Arial" charset="0"/>
                <a:ea typeface="Arial" charset="0"/>
                <a:cs typeface="Arial" charset="0"/>
              </a:rPr>
              <a:t>and computer </a:t>
            </a:r>
            <a:r>
              <a:rPr lang="en-US" sz="1600" dirty="0">
                <a:latin typeface="Arial" charset="0"/>
                <a:ea typeface="Arial" charset="0"/>
                <a:cs typeface="Arial" charset="0"/>
              </a:rPr>
              <a:t>generated lotteries. </a:t>
            </a:r>
            <a:r>
              <a:rPr lang="en-US" sz="1600" dirty="0" smtClean="0">
                <a:latin typeface="Arial" charset="0"/>
                <a:ea typeface="Arial" charset="0"/>
                <a:cs typeface="Arial" charset="0"/>
              </a:rPr>
              <a:t>Furthermore, subjects will be allocated into a “known” and an “unknown” condition (between subjects).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In the known </a:t>
            </a:r>
            <a:r>
              <a:rPr lang="en-US" sz="1600" dirty="0" smtClean="0">
                <a:latin typeface="Arial" charset="0"/>
                <a:ea typeface="Arial" charset="0"/>
                <a:cs typeface="Arial" charset="0"/>
              </a:rPr>
              <a:t>condition, subjects </a:t>
            </a:r>
            <a:r>
              <a:rPr lang="en-US" sz="1600" dirty="0" smtClean="0">
                <a:latin typeface="Arial" charset="0"/>
                <a:ea typeface="Arial" charset="0"/>
                <a:cs typeface="Arial" charset="0"/>
              </a:rPr>
              <a:t>will be informed that they are playing against responders who have received different starting </a:t>
            </a:r>
            <a:r>
              <a:rPr lang="en-US" sz="1600" dirty="0" smtClean="0">
                <a:latin typeface="Arial" charset="0"/>
                <a:ea typeface="Arial" charset="0"/>
                <a:cs typeface="Arial" charset="0"/>
              </a:rPr>
              <a:t>endowments (social), and that the lotteries against which they are playing were generated from subject data in which responders started with different endowments (non-social). </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In the unknown condition, subjects will be told only that the symbols represent different groups of responders (social) and that the symbols represent algorithms programmed to mimic the behavior of said groups (non-social). </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58259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4031873"/>
          </a:xfrm>
          <a:prstGeom prst="rect">
            <a:avLst/>
          </a:prstGeom>
        </p:spPr>
        <p:txBody>
          <a:bodyPr wrap="square">
            <a:spAutoFit/>
          </a:bodyPr>
          <a:lstStyle/>
          <a:p>
            <a:pPr>
              <a:lnSpc>
                <a:spcPct val="200000"/>
              </a:lnSpc>
            </a:pPr>
            <a:r>
              <a:rPr lang="en-US" sz="1600" dirty="0">
                <a:latin typeface="Arial" charset="0"/>
                <a:ea typeface="Arial" charset="0"/>
                <a:cs typeface="Arial" charset="0"/>
              </a:rPr>
              <a:t>In each of these conditions, the resistance points of </a:t>
            </a:r>
            <a:r>
              <a:rPr lang="en-US" sz="1600" b="1" i="1" dirty="0">
                <a:latin typeface="Arial" charset="0"/>
                <a:ea typeface="Arial" charset="0"/>
                <a:cs typeface="Arial" charset="0"/>
              </a:rPr>
              <a:t>R</a:t>
            </a:r>
            <a:r>
              <a:rPr lang="en-US" sz="1600" dirty="0">
                <a:latin typeface="Arial" charset="0"/>
                <a:ea typeface="Arial" charset="0"/>
                <a:cs typeface="Arial" charset="0"/>
              </a:rPr>
              <a:t> will be identical, and must be learned by </a:t>
            </a:r>
            <a:r>
              <a:rPr lang="en-US" sz="1600" b="1" i="1" dirty="0">
                <a:latin typeface="Arial" charset="0"/>
                <a:ea typeface="Arial" charset="0"/>
                <a:cs typeface="Arial" charset="0"/>
              </a:rPr>
              <a:t>P</a:t>
            </a:r>
            <a:r>
              <a:rPr lang="en-US" sz="1600" dirty="0">
                <a:latin typeface="Arial" charset="0"/>
                <a:ea typeface="Arial" charset="0"/>
                <a:cs typeface="Arial" charset="0"/>
              </a:rPr>
              <a:t> through trial and error. </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However</a:t>
            </a:r>
            <a:r>
              <a:rPr lang="en-US" sz="1600" dirty="0" smtClean="0">
                <a:latin typeface="Arial" charset="0"/>
                <a:ea typeface="Arial" charset="0"/>
                <a:cs typeface="Arial" charset="0"/>
              </a:rPr>
              <a:t>, in the </a:t>
            </a:r>
            <a:r>
              <a:rPr lang="en-US" sz="1600" dirty="0" smtClean="0">
                <a:latin typeface="Arial" charset="0"/>
                <a:ea typeface="Arial" charset="0"/>
                <a:cs typeface="Arial" charset="0"/>
              </a:rPr>
              <a:t>social-known </a:t>
            </a:r>
            <a:r>
              <a:rPr lang="en-US" sz="1600" dirty="0" smtClean="0">
                <a:latin typeface="Arial" charset="0"/>
                <a:ea typeface="Arial" charset="0"/>
                <a:cs typeface="Arial" charset="0"/>
              </a:rPr>
              <a:t>condition (where subjects know the reason for the different thresholds), subjects will be aware that the fairness norm </a:t>
            </a:r>
            <a:r>
              <a:rPr lang="en-US" sz="1600" dirty="0" smtClean="0">
                <a:latin typeface="Arial" charset="0"/>
                <a:ea typeface="Arial" charset="0"/>
                <a:cs typeface="Arial" charset="0"/>
              </a:rPr>
              <a:t>is not violated by low </a:t>
            </a:r>
            <a:r>
              <a:rPr lang="en-US" sz="1600" dirty="0" smtClean="0">
                <a:latin typeface="Arial" charset="0"/>
                <a:ea typeface="Arial" charset="0"/>
                <a:cs typeface="Arial" charset="0"/>
              </a:rPr>
              <a:t>offers, while in the </a:t>
            </a:r>
            <a:r>
              <a:rPr lang="en-US" sz="1600" dirty="0" smtClean="0">
                <a:latin typeface="Arial" charset="0"/>
                <a:ea typeface="Arial" charset="0"/>
                <a:cs typeface="Arial" charset="0"/>
              </a:rPr>
              <a:t>social-unknown </a:t>
            </a:r>
            <a:r>
              <a:rPr lang="en-US" sz="1600" dirty="0" smtClean="0">
                <a:latin typeface="Arial" charset="0"/>
                <a:ea typeface="Arial" charset="0"/>
                <a:cs typeface="Arial" charset="0"/>
              </a:rPr>
              <a:t>condition this fact is never made explicit.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a:t>
            </a:r>
            <a:r>
              <a:rPr lang="en-US" sz="1600" dirty="0" smtClean="0">
                <a:latin typeface="Arial" charset="0"/>
                <a:ea typeface="Arial" charset="0"/>
                <a:cs typeface="Arial" charset="0"/>
              </a:rPr>
              <a:t>, in the </a:t>
            </a:r>
            <a:r>
              <a:rPr lang="en-US" sz="1600" dirty="0" smtClean="0">
                <a:latin typeface="Arial" charset="0"/>
                <a:ea typeface="Arial" charset="0"/>
                <a:cs typeface="Arial" charset="0"/>
              </a:rPr>
              <a:t>social-known </a:t>
            </a:r>
            <a:r>
              <a:rPr lang="en-US" sz="1600" dirty="0" smtClean="0">
                <a:latin typeface="Arial" charset="0"/>
                <a:ea typeface="Arial" charset="0"/>
                <a:cs typeface="Arial" charset="0"/>
              </a:rPr>
              <a:t>condition, subjects could explore the full acceptance range in an attempt either </a:t>
            </a:r>
            <a:r>
              <a:rPr lang="en-US" sz="1600" dirty="0" smtClean="0">
                <a:latin typeface="Arial" charset="0"/>
                <a:ea typeface="Arial" charset="0"/>
                <a:cs typeface="Arial" charset="0"/>
              </a:rPr>
              <a:t>to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a:t>
            </a:r>
            <a:r>
              <a:rPr lang="en-US" sz="1600" dirty="0" smtClean="0">
                <a:latin typeface="Arial" charset="0"/>
                <a:ea typeface="Arial" charset="0"/>
                <a:cs typeface="Arial" charset="0"/>
              </a:rPr>
              <a:t>learn what behavior is fair </a:t>
            </a:r>
            <a:r>
              <a:rPr lang="en-US" sz="1600" i="1" dirty="0" smtClean="0">
                <a:latin typeface="Arial" charset="0"/>
                <a:ea typeface="Arial" charset="0"/>
                <a:cs typeface="Arial" charset="0"/>
              </a:rPr>
              <a:t>or</a:t>
            </a:r>
            <a:r>
              <a:rPr lang="en-US" sz="1600" dirty="0" smtClean="0">
                <a:latin typeface="Arial" charset="0"/>
                <a:ea typeface="Arial" charset="0"/>
                <a:cs typeface="Arial" charset="0"/>
              </a:rPr>
              <a:t> </a:t>
            </a:r>
            <a:r>
              <a:rPr lang="en-US" sz="1600" dirty="0" smtClean="0">
                <a:latin typeface="Arial" charset="0"/>
                <a:ea typeface="Arial" charset="0"/>
                <a:cs typeface="Arial" charset="0"/>
              </a:rPr>
              <a:t>(ii) to </a:t>
            </a:r>
            <a:r>
              <a:rPr lang="en-US" sz="1600" dirty="0" smtClean="0">
                <a:latin typeface="Arial" charset="0"/>
                <a:ea typeface="Arial" charset="0"/>
                <a:cs typeface="Arial" charset="0"/>
              </a:rPr>
              <a:t>maximize profit. </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9103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6156</TotalTime>
  <Words>2117</Words>
  <Application>Microsoft Macintosh PowerPoint</Application>
  <PresentationFormat>Widescreen</PresentationFormat>
  <Paragraphs>305</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Cambria Math</vt:lpstr>
      <vt:lpstr>Times New Roman</vt:lpstr>
      <vt:lpstr>Arial</vt:lpstr>
      <vt:lpstr>Office Theme</vt:lpstr>
      <vt:lpstr> The norm ultimatum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MAEL</dc:creator>
  <cp:lastModifiedBy>Michael Giffin</cp:lastModifiedBy>
  <cp:revision>338</cp:revision>
  <dcterms:created xsi:type="dcterms:W3CDTF">2017-09-05T11:06:27Z</dcterms:created>
  <dcterms:modified xsi:type="dcterms:W3CDTF">2017-10-31T17:16:10Z</dcterms:modified>
</cp:coreProperties>
</file>